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55" r:id="rId3"/>
    <p:sldId id="456" r:id="rId4"/>
    <p:sldId id="442" r:id="rId5"/>
    <p:sldId id="452" r:id="rId6"/>
    <p:sldId id="458" r:id="rId7"/>
    <p:sldId id="457" r:id="rId8"/>
    <p:sldId id="460" r:id="rId9"/>
    <p:sldId id="459" r:id="rId10"/>
    <p:sldId id="454" r:id="rId11"/>
    <p:sldId id="461" r:id="rId12"/>
    <p:sldId id="450" r:id="rId13"/>
    <p:sldId id="462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FA697F-2D40-4DBF-9B33-961FF0CDF81B}" v="20" dt="2026-04-12T10:23:33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500" autoAdjust="0"/>
    <p:restoredTop sz="94576" autoAdjust="0"/>
  </p:normalViewPr>
  <p:slideViewPr>
    <p:cSldViewPr>
      <p:cViewPr varScale="1">
        <p:scale>
          <a:sx n="97" d="100"/>
          <a:sy n="97" d="100"/>
        </p:scale>
        <p:origin x="948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oria Oke" userId="bd5b14da0962c53d" providerId="LiveId" clId="{DC33BE8D-DD8E-4BFF-9D81-810E1337B71A}"/>
    <pc:docChg chg="custSel modSld sldOrd">
      <pc:chgData name="Gloria Oke" userId="bd5b14da0962c53d" providerId="LiveId" clId="{DC33BE8D-DD8E-4BFF-9D81-810E1337B71A}" dt="2026-04-11T22:25:28.318" v="43"/>
      <pc:docMkLst>
        <pc:docMk/>
      </pc:docMkLst>
      <pc:sldChg chg="delSp modSp mod delAnim">
        <pc:chgData name="Gloria Oke" userId="bd5b14da0962c53d" providerId="LiveId" clId="{DC33BE8D-DD8E-4BFF-9D81-810E1337B71A}" dt="2026-03-28T09:26:07.982" v="17" actId="478"/>
        <pc:sldMkLst>
          <pc:docMk/>
          <pc:sldMk cId="0" sldId="277"/>
        </pc:sldMkLst>
        <pc:spChg chg="mod">
          <ac:chgData name="Gloria Oke" userId="bd5b14da0962c53d" providerId="LiveId" clId="{DC33BE8D-DD8E-4BFF-9D81-810E1337B71A}" dt="2026-03-28T09:22:48.979" v="13" actId="20577"/>
          <ac:spMkLst>
            <pc:docMk/>
            <pc:sldMk cId="0" sldId="277"/>
            <ac:spMk id="6147" creationId="{00000000-0000-0000-0000-000000000000}"/>
          </ac:spMkLst>
        </pc:spChg>
      </pc:sldChg>
      <pc:sldChg chg="delSp mod delAnim">
        <pc:chgData name="Gloria Oke" userId="bd5b14da0962c53d" providerId="LiveId" clId="{DC33BE8D-DD8E-4BFF-9D81-810E1337B71A}" dt="2026-04-10T00:03:00.687" v="26" actId="478"/>
        <pc:sldMkLst>
          <pc:docMk/>
          <pc:sldMk cId="711734170" sldId="442"/>
        </pc:sldMkLst>
      </pc:sldChg>
      <pc:sldChg chg="ord">
        <pc:chgData name="Gloria Oke" userId="bd5b14da0962c53d" providerId="LiveId" clId="{DC33BE8D-DD8E-4BFF-9D81-810E1337B71A}" dt="2026-04-11T22:25:28.318" v="43"/>
        <pc:sldMkLst>
          <pc:docMk/>
          <pc:sldMk cId="1688727333" sldId="452"/>
        </pc:sldMkLst>
      </pc:sldChg>
      <pc:sldChg chg="addSp delSp modSp mod ord delAnim">
        <pc:chgData name="Gloria Oke" userId="bd5b14da0962c53d" providerId="LiveId" clId="{DC33BE8D-DD8E-4BFF-9D81-810E1337B71A}" dt="2026-04-11T22:24:46.439" v="35"/>
        <pc:sldMkLst>
          <pc:docMk/>
          <pc:sldMk cId="1278544363" sldId="454"/>
        </pc:sldMkLst>
        <pc:graphicFrameChg chg="add modGraphic">
          <ac:chgData name="Gloria Oke" userId="bd5b14da0962c53d" providerId="LiveId" clId="{DC33BE8D-DD8E-4BFF-9D81-810E1337B71A}" dt="2026-04-11T21:10:12.925" v="32" actId="27309"/>
          <ac:graphicFrameMkLst>
            <pc:docMk/>
            <pc:sldMk cId="1278544363" sldId="454"/>
            <ac:graphicFrameMk id="6" creationId="{569A8AE6-0A5B-FCD2-BD5E-B4AE8F60526E}"/>
          </ac:graphicFrameMkLst>
        </pc:graphicFrameChg>
        <pc:picChg chg="del">
          <ac:chgData name="Gloria Oke" userId="bd5b14da0962c53d" providerId="LiveId" clId="{DC33BE8D-DD8E-4BFF-9D81-810E1337B71A}" dt="2026-04-11T21:24:42.138" v="33" actId="478"/>
          <ac:picMkLst>
            <pc:docMk/>
            <pc:sldMk cId="1278544363" sldId="454"/>
            <ac:picMk id="10" creationId="{4C2C8505-297D-9BE6-88F8-6F9976EA0FE3}"/>
          </ac:picMkLst>
        </pc:picChg>
      </pc:sldChg>
      <pc:sldChg chg="delSp modSp mod ord modTransition delAnim">
        <pc:chgData name="Gloria Oke" userId="bd5b14da0962c53d" providerId="LiveId" clId="{DC33BE8D-DD8E-4BFF-9D81-810E1337B71A}" dt="2026-04-11T10:33:14.826" v="29"/>
        <pc:sldMkLst>
          <pc:docMk/>
          <pc:sldMk cId="1044028000" sldId="455"/>
        </pc:sldMkLst>
        <pc:spChg chg="mod">
          <ac:chgData name="Gloria Oke" userId="bd5b14da0962c53d" providerId="LiveId" clId="{DC33BE8D-DD8E-4BFF-9D81-810E1337B71A}" dt="2026-03-28T09:23:45.675" v="15" actId="20577"/>
          <ac:spMkLst>
            <pc:docMk/>
            <pc:sldMk cId="1044028000" sldId="455"/>
            <ac:spMk id="3" creationId="{0F63D4A8-101E-12D0-65B2-FF0482C77A7B}"/>
          </ac:spMkLst>
        </pc:spChg>
        <pc:picChg chg="del">
          <ac:chgData name="Gloria Oke" userId="bd5b14da0962c53d" providerId="LiveId" clId="{DC33BE8D-DD8E-4BFF-9D81-810E1337B71A}" dt="2026-04-11T10:05:00.391" v="27" actId="478"/>
          <ac:picMkLst>
            <pc:docMk/>
            <pc:sldMk cId="1044028000" sldId="455"/>
            <ac:picMk id="9" creationId="{3D0D801C-59DD-AF92-6436-BCD6C8A35F59}"/>
          </ac:picMkLst>
        </pc:picChg>
      </pc:sldChg>
      <pc:sldChg chg="delSp mod delAnim">
        <pc:chgData name="Gloria Oke" userId="bd5b14da0962c53d" providerId="LiveId" clId="{DC33BE8D-DD8E-4BFF-9D81-810E1337B71A}" dt="2026-04-09T23:51:30.237" v="25" actId="478"/>
        <pc:sldMkLst>
          <pc:docMk/>
          <pc:sldMk cId="1196154705" sldId="45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4.pn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30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2417815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Gloria Abimbola Oke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6"/>
    </mc:Choice>
    <mc:Fallback xmlns="">
      <p:transition spd="slow" advTm="6866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81126"/>
            <a:ext cx="5482952" cy="4208114"/>
          </a:xfrm>
        </p:spPr>
        <p:txBody>
          <a:bodyPr/>
          <a:lstStyle/>
          <a:p>
            <a:pPr>
              <a:lnSpc>
                <a:spcPct val="100000"/>
              </a:lnSpc>
            </a:pPr>
            <a:endParaRPr lang="en-US" sz="1400" dirty="0">
              <a:latin typeface="Myriad Pro (Body)"/>
              <a:ea typeface="+mn-lt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Myriad Pro (Body)"/>
                <a:ea typeface="+mn-lt"/>
                <a:cs typeface="Times New Roman" panose="02020603050405020304" pitchFamily="18" charset="0"/>
              </a:rPr>
              <a:t>Fictional patient: 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Ms. A, 52 year old female office worker, who recently reports a palpable lump, fatigue and night sweats. 32 BMI, a smoker, alcohol consumption exceeding the NHS recommendations.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Myriad Pro (Body)"/>
                <a:ea typeface="+mn-lt"/>
                <a:cs typeface="Times New Roman" panose="02020603050405020304" pitchFamily="18" charset="0"/>
              </a:rPr>
              <a:t>Context Breast cancer: 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The most prevalent type of cancer in UK women, over 55,000 new cases every year; 1 in every 8 female is diagnosed with it (Cancer Research UK, 2022). Significant mortality in the event it is not detected.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Myriad Pro (Body)"/>
                <a:ea typeface="+mn-lt"/>
                <a:cs typeface="Times New Roman" panose="02020603050405020304" pitchFamily="18" charset="0"/>
              </a:rPr>
              <a:t>NHS priority: 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National screening </a:t>
            </a:r>
            <a:r>
              <a:rPr lang="en-US" sz="1400" dirty="0" err="1">
                <a:latin typeface="Myriad Pro (Body)"/>
                <a:ea typeface="+mn-lt"/>
                <a:cs typeface="Times New Roman" panose="02020603050405020304" pitchFamily="18" charset="0"/>
              </a:rPr>
              <a:t>programme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, early detection, MDT pathways, NICE evidence based protocols (NHS England, 2024). NHS Cancer </a:t>
            </a:r>
            <a:r>
              <a:rPr lang="en-US" sz="1400" dirty="0" err="1">
                <a:latin typeface="Myriad Pro (Body)"/>
                <a:ea typeface="+mn-lt"/>
                <a:cs typeface="Times New Roman" panose="02020603050405020304" pitchFamily="18" charset="0"/>
              </a:rPr>
              <a:t>Programme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 has equity and timeliness as its core concerns.</a:t>
            </a:r>
          </a:p>
          <a:p>
            <a:pPr>
              <a:lnSpc>
                <a:spcPct val="100000"/>
              </a:lnSpc>
            </a:pPr>
            <a:r>
              <a:rPr lang="en-US" sz="1400" b="1" dirty="0">
                <a:latin typeface="Myriad Pro (Body)"/>
                <a:ea typeface="+mn-lt"/>
                <a:cs typeface="Times New Roman" panose="02020603050405020304" pitchFamily="18" charset="0"/>
              </a:rPr>
              <a:t>Goal: </a:t>
            </a:r>
            <a:r>
              <a:rPr lang="en-US" sz="1400" dirty="0">
                <a:latin typeface="Myriad Pro (Body)"/>
                <a:ea typeface="+mn-lt"/>
                <a:cs typeface="Times New Roman" panose="02020603050405020304" pitchFamily="18" charset="0"/>
              </a:rPr>
              <a:t>To illustrate anatomy, physiology, demographics, risk factors, care plan, communication, ethics, recommendations, conclusion - to illustrate that MDTs provide safe effective caring and treatment with the NHS/NICE.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8" name="Picture 2" descr="Blog | Indiana Retired Teachers Association INRTA">
            <a:extLst>
              <a:ext uri="{FF2B5EF4-FFF2-40B4-BE49-F238E27FC236}">
                <a16:creationId xmlns:a16="http://schemas.microsoft.com/office/drawing/2014/main" id="{1CAF3E91-78B7-211B-9ADB-4410C03E15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57468"/>
            <a:ext cx="3045633" cy="1961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28E0508-F9BB-47A9-DF9B-D702E62796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00"/>
    </mc:Choice>
    <mc:Fallback xmlns="">
      <p:transition spd="slow" advTm="33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99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Information about the person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D0AED5-379C-9CAF-57C0-29B74BBDFE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 b="1" dirty="0"/>
              <a:t>Demographics: </a:t>
            </a:r>
            <a:r>
              <a:rPr lang="en-US" sz="1500" dirty="0"/>
              <a:t>52 years, inactive office worker, lives alone, lacks social support, has high levels of stress.</a:t>
            </a:r>
          </a:p>
          <a:p>
            <a:pPr>
              <a:lnSpc>
                <a:spcPct val="90000"/>
              </a:lnSpc>
            </a:pPr>
            <a:r>
              <a:rPr lang="en-US" sz="1500" b="1" dirty="0"/>
              <a:t>Vital signs: </a:t>
            </a:r>
            <a:r>
              <a:rPr lang="en-US" sz="1500" dirty="0"/>
              <a:t>BMI 32 (overweight), BP 145/90mmHg, smoker (10/day), drink over NHS recommendations. Multiple comorbid risks.</a:t>
            </a:r>
          </a:p>
          <a:p>
            <a:pPr>
              <a:lnSpc>
                <a:spcPct val="90000"/>
              </a:lnSpc>
            </a:pPr>
            <a:r>
              <a:rPr lang="en-US" sz="1500" b="1" dirty="0"/>
              <a:t>Family history: </a:t>
            </a:r>
            <a:r>
              <a:rPr lang="en-US" sz="1500" dirty="0"/>
              <a:t>Mother had breast cancer at the age of 60, which indicates the potential risk of BRCA mutation. There is genetic predisposition which enhances the likelihood of an earlier onset.</a:t>
            </a:r>
          </a:p>
          <a:p>
            <a:pPr>
              <a:lnSpc>
                <a:spcPct val="90000"/>
              </a:lnSpc>
            </a:pPr>
            <a:r>
              <a:rPr lang="en-US" sz="1500" b="1" dirty="0"/>
              <a:t>Psychosocial background: </a:t>
            </a:r>
            <a:r>
              <a:rPr lang="en-US" sz="1500" dirty="0"/>
              <a:t>poor coping mechanisms, resilience, isolation, etc. The adherence to treatment can be lower in case of stress, which explains the necessity of MDT psychological support.</a:t>
            </a:r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E0A507-F9BC-254B-B633-7ABC09C0FE4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" r="2019"/>
          <a:stretch/>
        </p:blipFill>
        <p:spPr>
          <a:xfrm>
            <a:off x="4673387" y="1600201"/>
            <a:ext cx="3988226" cy="3989040"/>
          </a:xfrm>
          <a:prstGeom prst="rect">
            <a:avLst/>
          </a:prstGeom>
          <a:noFill/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12/04/2026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B699429-E868-9CF8-8828-7094EC2E29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5385"/>
    </mc:Choice>
    <mc:Fallback xmlns="">
      <p:transition spd="slow" advTm="115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89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5"/>
            <a:ext cx="4690864" cy="4329608"/>
          </a:xfrm>
        </p:spPr>
        <p:txBody>
          <a:bodyPr/>
          <a:lstStyle/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496CB">
                  <a:lumMod val="75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Breast anatomy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Lobules, ducts, connective tissue, fat, supported by lymphatic system (Cleveland Clinic, 2023). Lymphatic system aids in immune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defence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 as well as metastasis.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496CB">
                  <a:lumMod val="75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Physiology: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Breast tissue is governed by hormones (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oestrogen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, progesterone). Hormonal imbalance is an ingredient in the development of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tumours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496CB">
                  <a:lumMod val="75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Pathophysiology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 BRCA1/2 mutations cause DNA repair impairment, uncontrolled cell division,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tumour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 formation (National Breast Cancer Foundation, 2024). Malignant cells do not undergo apoptosis and thus they grow aggressively.</a:t>
            </a:r>
          </a:p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F496CB">
                  <a:lumMod val="75000"/>
                </a:srgbClr>
              </a:buClr>
              <a:buSzPct val="80000"/>
              <a:buFont typeface="Wingdings 3" charset="2"/>
              <a:buChar char=""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Spread: 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Local invasion, lymphatic/vascular metastasis; staging informs the choice of treatment (National Cancer Institute, 2025). Cancer alters normal physiology by interfering with the hormonal </a:t>
            </a:r>
            <a:r>
              <a:rPr kumimoji="0" lang="en-US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signalling</a:t>
            </a:r>
            <a:r>
              <a:rPr kumimoji="0" lang="en-US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 (Body)"/>
                <a:ea typeface="+mn-lt"/>
                <a:cs typeface="Times New Roman" panose="02020603050405020304" pitchFamily="18" charset="0"/>
              </a:rPr>
              <a:t> and evasion of the immune system.</a:t>
            </a:r>
          </a:p>
        </p:txBody>
      </p:sp>
      <p:pic>
        <p:nvPicPr>
          <p:cNvPr id="4" name="Picture 3" descr="Breast Anatomy - Radiology | UCLA Health">
            <a:extLst>
              <a:ext uri="{FF2B5EF4-FFF2-40B4-BE49-F238E27FC236}">
                <a16:creationId xmlns:a16="http://schemas.microsoft.com/office/drawing/2014/main" id="{28CD8079-04FB-EC16-4CCA-4C077CF1C8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487" y="1628800"/>
            <a:ext cx="3252313" cy="287176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9C850E7-5B2E-0BF7-1CC4-F47B38BB8BF8}"/>
              </a:ext>
            </a:extLst>
          </p:cNvPr>
          <p:cNvSpPr txBox="1"/>
          <p:nvPr/>
        </p:nvSpPr>
        <p:spPr>
          <a:xfrm>
            <a:off x="5363528" y="4726293"/>
            <a:ext cx="310780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(Asachi, Chow and Li, 2025)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993E38-E838-B345-CE16-0FD60CEED4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6476"/>
    </mc:Choice>
    <mc:Fallback xmlns="">
      <p:transition spd="slow" advTm="1764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000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FD1287B-D4D3-3A4C-1383-F08A2C770C0B}"/>
              </a:ext>
            </a:extLst>
          </p:cNvPr>
          <p:cNvSpPr txBox="1">
            <a:spLocks/>
          </p:cNvSpPr>
          <p:nvPr/>
        </p:nvSpPr>
        <p:spPr bwMode="auto">
          <a:xfrm>
            <a:off x="457200" y="1629966"/>
            <a:ext cx="4352843" cy="365215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Hereditary: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Family history, BRCA mutation possibility, hereditary predisposition. Risk is proven by genetic testing.</a:t>
            </a:r>
          </a:p>
          <a:p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Lifestyle: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Smoking, alcohol, obesity, sedentary </a:t>
            </a:r>
            <a:r>
              <a:rPr lang="en-US" sz="1600" dirty="0" err="1">
                <a:latin typeface="Myriad Pro (Body)"/>
                <a:ea typeface="+mn-lt"/>
                <a:cs typeface="Times New Roman" panose="02020603050405020304" pitchFamily="18" charset="0"/>
              </a:rPr>
              <a:t>behaviour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 → synergistic effect on the prognosis. Combinations of risks aggravate results.</a:t>
            </a:r>
          </a:p>
          <a:p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Age: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over 50 years, delayed recovery, increased incidence, comorbidity. Older age makes one susceptible.</a:t>
            </a:r>
          </a:p>
          <a:p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Public health: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Uptake of screening, awareness (Cancer Research UK, 2022). The early detection lowers mortality by the use of public health interventions.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DBDF80-77EE-62B3-C247-A93CBBB44B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8064" y="1772816"/>
            <a:ext cx="3829446" cy="23742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201968-F11F-5617-5158-52BDCDC39EE1}"/>
              </a:ext>
            </a:extLst>
          </p:cNvPr>
          <p:cNvSpPr txBox="1"/>
          <p:nvPr/>
        </p:nvSpPr>
        <p:spPr>
          <a:xfrm>
            <a:off x="5384987" y="4293096"/>
            <a:ext cx="310780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 (Armstrong, 2018)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0E6FED6-6C8B-39B1-D100-7A3A2F3BB3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0105"/>
    </mc:Choice>
    <mc:Fallback xmlns="">
      <p:transition spd="slow" advTm="130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1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37275"/>
            <a:ext cx="5194920" cy="3528392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 b="1" dirty="0">
                <a:latin typeface="Myriad Pro (Body)"/>
                <a:ea typeface="+mn-lt"/>
                <a:cs typeface="Times New Roman" panose="02020603050405020304" pitchFamily="18" charset="0"/>
              </a:rPr>
              <a:t>Smoking: 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DNA damage, oxidative stress, poor wound healing, diminished efficacy of treatment. Deteriorates heart conditions.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Myriad Pro (Body)"/>
                <a:ea typeface="+mn-lt"/>
                <a:cs typeface="Times New Roman" panose="02020603050405020304" pitchFamily="18" charset="0"/>
              </a:rPr>
              <a:t>Alcohol: 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Increases </a:t>
            </a:r>
            <a:r>
              <a:rPr lang="en-US" sz="1800" dirty="0" err="1">
                <a:latin typeface="Myriad Pro (Body)"/>
                <a:ea typeface="+mn-lt"/>
                <a:cs typeface="Times New Roman" panose="02020603050405020304" pitchFamily="18" charset="0"/>
              </a:rPr>
              <a:t>oestrogen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, stimulates </a:t>
            </a:r>
            <a:r>
              <a:rPr lang="en-US" sz="1800" dirty="0" err="1">
                <a:latin typeface="Myriad Pro (Body)"/>
                <a:ea typeface="+mn-lt"/>
                <a:cs typeface="Times New Roman" panose="02020603050405020304" pitchFamily="18" charset="0"/>
              </a:rPr>
              <a:t>tumour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 growth, liver overburden, combines with drug treatments. Linked to poorer survival.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Myriad Pro (Body)"/>
                <a:ea typeface="+mn-lt"/>
                <a:cs typeface="Times New Roman" panose="02020603050405020304" pitchFamily="18" charset="0"/>
              </a:rPr>
              <a:t>Obesity: 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Chronic inflammation, hormonal imbalance, risk of recurrence, make surgery difficult. Decreases chemotherapy tolerance.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latin typeface="Myriad Pro (Body)"/>
                <a:ea typeface="+mn-lt"/>
                <a:cs typeface="Times New Roman" panose="02020603050405020304" pitchFamily="18" charset="0"/>
              </a:rPr>
              <a:t>Interventions: </a:t>
            </a:r>
            <a:r>
              <a:rPr lang="en-US" sz="1800" dirty="0">
                <a:latin typeface="Myriad Pro (Body)"/>
                <a:ea typeface="+mn-lt"/>
                <a:cs typeface="Times New Roman" panose="02020603050405020304" pitchFamily="18" charset="0"/>
              </a:rPr>
              <a:t>NHS smoking clinics, alcohol reduction clinics, physical activities with structure, dietician led diet plan. Modifications of lifestyle that are vital to prognosis and survivorship.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6" name="Picture 2" descr="https://static.vecteezy.com/system/resources/previews/027/309/082/non_2x/medical-illustration-infographics-causes-and-risk-factors-for-breast-cancer-age-gender-pregnancy-radiation-exposure-and-personal-lifestyles-such-as-smoking-drinking-and-obesity-flat-style-vector.jpg">
            <a:extLst>
              <a:ext uri="{FF2B5EF4-FFF2-40B4-BE49-F238E27FC236}">
                <a16:creationId xmlns:a16="http://schemas.microsoft.com/office/drawing/2014/main" id="{79F92DB7-4DAA-8673-F750-F5386C70F9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4470" y="1836733"/>
            <a:ext cx="3494216" cy="2329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7918108-8F49-CBBC-537C-856A9C8E79B0}"/>
              </a:ext>
            </a:extLst>
          </p:cNvPr>
          <p:cNvSpPr txBox="1"/>
          <p:nvPr/>
        </p:nvSpPr>
        <p:spPr>
          <a:xfrm>
            <a:off x="5335427" y="4200134"/>
            <a:ext cx="375230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https://www.vecteezy.com/vector-art/</a:t>
            </a:r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27309082-medical-illustration-vector-infographics-causes-and-risk-factors-for-breast-cancer-age-gender-pregnancy-radiation-exposure-and-personal-lifestyles-such-as-smoking-drinking-and-obesity-flat-style</a:t>
            </a:r>
            <a:endParaRPr lang="en-US" sz="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A111F46-20DD-DDB2-E9A7-4C8BF1DDDD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561"/>
    </mc:Choice>
    <mc:Fallback xmlns="">
      <p:transition spd="slow" advTm="1545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6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834881" cy="3124943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Present habit: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Sitting, eating routines, not exercising, bad sleeping habits. Worsens exhaustion and obesity.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Effects: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Obesity, fatigue, cardiovascular stress, decreased immunity, poor prognosis. Resilience is undermined by lack of sleep.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Interventions: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Moderate intake of saturated fats, alcoholism, 30-minute activity 5 days/week, </a:t>
            </a:r>
            <a:r>
              <a:rPr lang="en-US" sz="1600" dirty="0" err="1">
                <a:latin typeface="Myriad Pro (Body)"/>
                <a:ea typeface="+mn-lt"/>
                <a:cs typeface="Times New Roman" panose="02020603050405020304" pitchFamily="18" charset="0"/>
              </a:rPr>
              <a:t>organised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 sleep patterns. Enhances tolerance to treatment and immunity.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Observation: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Diaries, mobile health applications, MDT follow up, nurse associate cheque ins. Nurse associates strengthen daily habits and intensify worries.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2" descr="https://www.shutterstock.com/image-vector/people-healthy-habits-physical-mental-260nw-2078979760.jpg">
            <a:extLst>
              <a:ext uri="{FF2B5EF4-FFF2-40B4-BE49-F238E27FC236}">
                <a16:creationId xmlns:a16="http://schemas.microsoft.com/office/drawing/2014/main" id="{0C474FAA-58D6-083D-81D1-5074321387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375"/>
          <a:stretch/>
        </p:blipFill>
        <p:spPr bwMode="auto">
          <a:xfrm>
            <a:off x="5276837" y="2348880"/>
            <a:ext cx="3563887" cy="1769232"/>
          </a:xfrm>
          <a:prstGeom prst="rect">
            <a:avLst/>
          </a:prstGeom>
          <a:ln w="9525">
            <a:solidFill>
              <a:schemeClr val="tx1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408C5C-483C-7EC9-FBF7-9BB6670AAE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846"/>
    </mc:Choice>
    <mc:Fallback xmlns="">
      <p:transition spd="slow" advTm="1268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84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34480"/>
            <a:ext cx="5338936" cy="3989039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Communication: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Fancy to plain language, No jargon, Shared decision making (</a:t>
            </a:r>
            <a:r>
              <a:rPr lang="en-US" sz="1600" dirty="0" err="1">
                <a:latin typeface="Myriad Pro (Body)"/>
                <a:ea typeface="+mn-lt"/>
                <a:cs typeface="Times New Roman" panose="02020603050405020304" pitchFamily="18" charset="0"/>
              </a:rPr>
              <a:t>Roodbeen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 et al., 2020). Enhances knowledge and compliance.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Emotional support: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Empathy, active listening, involvement of family, culturally sensitive communication (Hussein et al., 2024). </a:t>
            </a:r>
            <a:r>
              <a:rPr lang="en-US" sz="1600" dirty="0" err="1">
                <a:latin typeface="Myriad Pro (Body)"/>
                <a:ea typeface="+mn-lt"/>
                <a:cs typeface="Times New Roman" panose="02020603050405020304" pitchFamily="18" charset="0"/>
              </a:rPr>
              <a:t>Minimises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 anxiety, enhances coping.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Ethical principles: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Confidentiality, informed consent, autonomy, disclosure of risks/benefits (Shah et al., 2024). Ensures dignity and trust.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latin typeface="Myriad Pro (Body)"/>
                <a:ea typeface="+mn-lt"/>
                <a:cs typeface="Times New Roman" panose="02020603050405020304" pitchFamily="18" charset="0"/>
              </a:rPr>
              <a:t>Dilemmas: </a:t>
            </a:r>
            <a:r>
              <a:rPr lang="en-US" sz="1600" dirty="0">
                <a:latin typeface="Myriad Pro (Body)"/>
                <a:ea typeface="+mn-lt"/>
                <a:cs typeface="Times New Roman" panose="02020603050405020304" pitchFamily="18" charset="0"/>
              </a:rPr>
              <a:t>Weighing between aggressive treatment and quality of life. MDT ethics boards involved; the ethics boards in oncology are concerned about survival; palliative care is concerned with comfort. Reflexive practice guarantees the respect of patient values.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Picture 2" descr="https://thumbs.dreamstime.com/b/principles-bioethics-study-ethical-social-legal-issues-arise-biomedicine-biomedical-research-mind-map-text-concept-295268924.jpg">
            <a:extLst>
              <a:ext uri="{FF2B5EF4-FFF2-40B4-BE49-F238E27FC236}">
                <a16:creationId xmlns:a16="http://schemas.microsoft.com/office/drawing/2014/main" id="{0614674F-0C93-896D-C97E-55662662AF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016" y="1619811"/>
            <a:ext cx="2975212" cy="28387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9151E4-47F3-FCB4-FC16-AC76970283AC}"/>
              </a:ext>
            </a:extLst>
          </p:cNvPr>
          <p:cNvSpPr txBox="1"/>
          <p:nvPr/>
        </p:nvSpPr>
        <p:spPr>
          <a:xfrm>
            <a:off x="5425119" y="4546573"/>
            <a:ext cx="375230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https://www.dreamstime.com/principles-bioethics-study-ethical-social-legal-issues-arise-biomedicine-biomedical-research-mind-map-text-concept-image295268924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A49FF59-E0C6-1F2C-6F2F-AD6E0D334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6723"/>
    </mc:Choice>
    <mc:Fallback xmlns="">
      <p:transition spd="slow" advTm="166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72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718715D-1212-CCA0-A35C-B78EF8114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22901"/>
            <a:ext cx="5144932" cy="4012197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US" sz="16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Medical therapy: </a:t>
            </a:r>
            <a:r>
              <a:rPr lang="en-US" sz="16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Surgery, chemotherapy, radiotherapy, hormone therapy based on the stage (Yeo et al., 2023). MDT guarantees individual planning.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Monitoring: </a:t>
            </a:r>
            <a:r>
              <a:rPr lang="en-US" sz="16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Imaging, blood analysis, MDT reviews, relapse identification, survivorship (Taberna, 2020). Prevents late relapse.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Lifestyle interventions: </a:t>
            </a:r>
            <a:r>
              <a:rPr lang="en-US" sz="16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support of the dietician, systematic exercise, counselling, peer groups, survivorship programmes (NICE, 2019). Improves long term outcomes.</a:t>
            </a:r>
          </a:p>
          <a:p>
            <a:pPr>
              <a:lnSpc>
                <a:spcPct val="100000"/>
              </a:lnSpc>
            </a:pPr>
            <a:r>
              <a:rPr lang="en-US" sz="16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NHS/NICE guidelines: </a:t>
            </a:r>
            <a:r>
              <a:rPr lang="en-US" sz="16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Diagnosis, treatment, follow up Standard pathways; equity and safety (NHS England, 2024; NICE, 2025). Rules bring about uniformity and equality. Psychosocial rehabilitation is incorporated in survivorship programmes.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0A8CCA-AFA3-0F22-3385-E291B36252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2119" y="1917501"/>
            <a:ext cx="3241055" cy="22728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469430-842E-D46F-2284-61D4F5D7AC2B}"/>
              </a:ext>
            </a:extLst>
          </p:cNvPr>
          <p:cNvSpPr txBox="1"/>
          <p:nvPr/>
        </p:nvSpPr>
        <p:spPr>
          <a:xfrm>
            <a:off x="6073067" y="4351704"/>
            <a:ext cx="2486690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https://www.cancer.gov/types/breast/treatment/by-stage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214030-4EEC-8C9E-3D9D-638E7B97FC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7717"/>
    </mc:Choice>
    <mc:Fallback xmlns="">
      <p:transition spd="slow" advTm="147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771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D245B5E-8145-B1FF-5DE4-A0E056116C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20681"/>
            <a:ext cx="4969247" cy="4096551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Integration: </a:t>
            </a:r>
            <a:r>
              <a:rPr lang="en-US" sz="18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Breast cancer care involves anatomy, pathophysiology, patient profile, risk factor and evidence based planning.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Care plan: </a:t>
            </a:r>
            <a:r>
              <a:rPr lang="en-US" sz="18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Discusses lifestyle, routine, communication, ethics, recommendations, to cover the holistic aspect.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Structures: </a:t>
            </a:r>
            <a:r>
              <a:rPr lang="en-US" sz="18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NHS/NICE are equitable, safe and consistent. MDTs are coordinated in providing comprehensive care.</a:t>
            </a:r>
          </a:p>
          <a:p>
            <a:pPr>
              <a:lnSpc>
                <a:spcPct val="100000"/>
              </a:lnSpc>
            </a:pPr>
            <a:r>
              <a:rPr lang="en-US" sz="1800" b="1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Outcome: </a:t>
            </a:r>
            <a:r>
              <a:rPr lang="en-US" sz="1800" dirty="0">
                <a:solidFill>
                  <a:schemeClr val="tx1"/>
                </a:solidFill>
                <a:latin typeface="Myriad Pro (Body)"/>
                <a:ea typeface="+mn-lt"/>
                <a:cs typeface="Times New Roman" panose="02020603050405020304" pitchFamily="18" charset="0"/>
              </a:rPr>
              <a:t>Patient centred, holistic, ethical care improves the dignity, compassion and survival rates. It will be distinguished on the level of professional standards due to compliance with NHS/NICE.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B253AC-D996-FB02-15DD-84ADD951863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8262" y="1556647"/>
            <a:ext cx="2858538" cy="29830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91A4468-479F-2C61-2291-6DE69FB606EB}"/>
              </a:ext>
            </a:extLst>
          </p:cNvPr>
          <p:cNvSpPr txBox="1"/>
          <p:nvPr/>
        </p:nvSpPr>
        <p:spPr>
          <a:xfrm>
            <a:off x="6130503" y="4650220"/>
            <a:ext cx="255629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https://www.dreamstime.com/holistic-health-framework-infographic-diagram-chart-illustration-banner-template-icon-set-vector-has-physical-mental-social-image307126522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6" name="Slide Zoom 5">
                <a:extLst>
                  <a:ext uri="{FF2B5EF4-FFF2-40B4-BE49-F238E27FC236}">
                    <a16:creationId xmlns:a16="http://schemas.microsoft.com/office/drawing/2014/main" id="{569A8AE6-0A5B-FCD2-BD5E-B4AE8F60526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524649642"/>
                  </p:ext>
                </p:extLst>
              </p:nvPr>
            </p:nvGraphicFramePr>
            <p:xfrm>
              <a:off x="-1988574" y="714784"/>
              <a:ext cx="2286000" cy="1714500"/>
            </p:xfrm>
            <a:graphic>
              <a:graphicData uri="http://schemas.microsoft.com/office/powerpoint/2016/slidezoom">
                <pslz:sldZm>
                  <pslz:sldZmObj sldId="454" cId="1278544363">
                    <pslz:zmPr id="{7F77C455-54D7-4B08-A241-03461945D5A9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86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6" name="Slide Zoom 5">
                <a:extLst>
                  <a:ext uri="{FF2B5EF4-FFF2-40B4-BE49-F238E27FC236}">
                    <a16:creationId xmlns:a16="http://schemas.microsoft.com/office/drawing/2014/main" id="{569A8AE6-0A5B-FCD2-BD5E-B4AE8F60526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-1988574" y="714784"/>
                <a:ext cx="2286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pic>
        <p:nvPicPr>
          <p:cNvPr id="11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4E28664-9415-C68D-05E2-FD50FB13C3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985"/>
    </mc:Choice>
    <mc:Fallback xmlns="">
      <p:transition spd="slow" advTm="117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67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8D7CDA-C784-F28D-B9B7-3D713A10AD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7BDF7-6558-B32D-D32C-2B9FD9EDF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16C79B-340E-E19C-24E7-5314ED131E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16E811-316A-39B6-94AA-F6E2937E2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70EAA-8D00-8194-E93D-00D1097573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1124744"/>
            <a:ext cx="8713663" cy="4392488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Asachi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P., Chow, L. and Li, B. (2025). Breast Anatomy. [online] www.uclahealth.org. Available at: https://www.uclahealth.org/departments/radiology/education/breast-imaging-teaching-resources/screening-mammogram/breast-anatomy.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Cancer Research UK (2022). Breast cancer statistics. [online] Cancer Research UK. Available at: https://www.cancerresearchuk.org/health-professional/cancer-statistics/statistics-by-cancer-type/breast-cancer.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Cleveland Clinic (2023). Breast Anatomy | Cleveland Clinic. [online] Cleveland Clinic. Available at: https://my.clevelandclinic.org/health/articles/8330-breast-anatomy.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Hussein, M., Hammad, H.A.-H. and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Elzohairy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N.W. (2024). The role of Empathy in the relationship between emotional support and caring behavior towards patients among intern nursing students. BMC nursing, [online] 23(1). doi: https://doi.org/10.1186/s12912-024-02074-w. </a:t>
            </a:r>
          </a:p>
          <a:p>
            <a:pPr>
              <a:lnSpc>
                <a:spcPct val="100000"/>
              </a:lnSpc>
            </a:pP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Mostafavi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F.,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Alavijeh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F.Z.,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Salahshouri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A. and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Mahaki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B. (2021). The psychosocial barriers to medication adherence of patients with type 2 diabetes: A qualitative study.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BioPsychoSocial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Medicine, [online] 15(1). doi: https://doi.org/10.1186/s13030-020-00202-x.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National Breast Cancer Foundation (2024). BRCA: The Breast Cancer Gene - BRCA Mutations &amp; Risks. [online] National Breast Cancer Foundation. Available at: https://www.nationalbreastcancer.org/what-is-brca/.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National Cancer Institute (2025). Metastatic Cancer: When Cancer Spreads. [online] National Cancer Institute. Available at: https://www.cancer.gov/types/metastatic-cancer.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National Institute for Health and Care Excellence (2019). Overview | Lung cancer: diagnosis and management | Guidance | NICE. [online] Nice.org.uk. Available at: https://www.nice.org.uk/guidance/ng122. </a:t>
            </a:r>
          </a:p>
        </p:txBody>
      </p:sp>
    </p:spTree>
    <p:extLst>
      <p:ext uri="{BB962C8B-B14F-4D97-AF65-F5344CB8AC3E}">
        <p14:creationId xmlns:p14="http://schemas.microsoft.com/office/powerpoint/2010/main" val="2667930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02FCAFC9-51F4-A8D3-724E-8714EAADD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569647" cy="3381325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NHS England (2024). NHS England» NHS England Cancer Programme progress update – Spring 2024. [online] www.england.nhs.uk. Available at: https://www.england.nhs.uk/long-read/nhs-england-cancer-programme-progress-update-spring-2024/. </a:t>
            </a:r>
          </a:p>
          <a:p>
            <a:pPr>
              <a:lnSpc>
                <a:spcPct val="100000"/>
              </a:lnSpc>
            </a:pP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Petre-Mandache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C.-B.,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Margaritescu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D.N.,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Mitrut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R., Kamal, A.-M.,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Padureanu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V.,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Cucu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M.-G. and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Mitrut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P. (2021). Risk Factors and Genetic Predisposition in Colorectal Cancer: A Study on Young and Old Adults. Current Health Sciences Journal, [online] 47(1), pp.84–88. doi: https://doi.org/10.12865/CHSJ.47.01.13.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Roodbeen, R.,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Vreke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A., Boland, G.,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Rademakers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J.,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Muijsenbergh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M. van den 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Noordman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J. and van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Dulmen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S. (2020). Communication and Shared decision-making with Patients with Limited Health literacy; Helpful strategies, Barriers and Suggestions for Improvement Reported by hospital-based Palliative Care Providers. PLOS ONE, [online] 15(6). doi: https://doi.org/10.1371/journal.pone.0234926.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Shah, P., Thornton, I.,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Turrin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D. and </a:t>
            </a:r>
            <a:r>
              <a:rPr lang="en-US" sz="1400" dirty="0" err="1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Hipskind</a:t>
            </a: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J.E. (2024). Informed Consent. [online] National Library of Medicine. Available at: https://www.ncbi.nlm.nih.gov/books/NBK430827/.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solidFill>
                  <a:schemeClr val="tx1"/>
                </a:solidFill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Taberna, M. (2020). The Multidisciplinary Team (MDT) Approach and Quality of Care. Frontiers in Oncology, 10(85), pp.1–16. doi: https://doi.org/10.3389/fonc.2020.00085. </a:t>
            </a:r>
          </a:p>
        </p:txBody>
      </p:sp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B5CBC3-B3DA-87C9-065F-0A6EDF0B73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E765AD-B0C7-BF4C-2D4D-9345F55E6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5C394-06EA-50B7-FB79-B049FAB5F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12/04/2026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6BA059-07AC-D1C9-679E-1434AC0F2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270C669-80E3-65F6-838B-65339E214B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569647" cy="3381325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Warth, M., Zöller, J., Köhler, F., Aguilar-Raab, C., Kessler, J. and </a:t>
            </a:r>
            <a:r>
              <a:rPr lang="en-US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Ditzen</a:t>
            </a: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, B. (2020). Psychosocial Interventions for Pain Management in Advanced Cancer Patients: a Systematic Review and Meta-analysis. Current Oncology Reports, 22(1), p.3. </a:t>
            </a:r>
            <a:r>
              <a:rPr lang="en-US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doi</a:t>
            </a: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: https://doi.org/10.1007/s11912-020-0870-7.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WHO (2025). Breast cancer. [online] World Health Organization. Available at: https://www.who.int/news-room/fact-sheets/detail/breast-cancer. 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Yeo, H., Ai Ch’i Liew, Suz Jack Chan, Anwar, M., Han, C. and Marra, C.A. (2023). Understanding Patient Preferences Regarding the Important Determinants of Breast Cancer Treatment: A Narrative Scoping Review. Patient Preference and Adherence, [online] Volume 17, pp.2679–2706. </a:t>
            </a:r>
            <a:r>
              <a:rPr lang="en-US" sz="1400" dirty="0" err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doi</a:t>
            </a:r>
            <a:r>
              <a:rPr lang="en-US" sz="1400" dirty="0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: https://doi.org/10.2147/ppa.s432821. </a:t>
            </a:r>
          </a:p>
        </p:txBody>
      </p:sp>
    </p:spTree>
    <p:extLst>
      <p:ext uri="{BB962C8B-B14F-4D97-AF65-F5344CB8AC3E}">
        <p14:creationId xmlns:p14="http://schemas.microsoft.com/office/powerpoint/2010/main" val="36698002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2025</Words>
  <Application>Microsoft Office PowerPoint</Application>
  <PresentationFormat>On-screen Show (4:3)</PresentationFormat>
  <Paragraphs>99</Paragraphs>
  <Slides>13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Myriad Pro</vt:lpstr>
      <vt:lpstr>Myriad Pro (Body)</vt:lpstr>
      <vt:lpstr>Times New Roman</vt:lpstr>
      <vt:lpstr>Verdana</vt:lpstr>
      <vt:lpstr>Wingdings 3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Risk factors</vt:lpstr>
      <vt:lpstr>Care Plan (1/3)</vt:lpstr>
      <vt:lpstr>Care Plan (2/3)</vt:lpstr>
      <vt:lpstr>Care Plan (3/3) </vt:lpstr>
      <vt:lpstr>Recommendations</vt:lpstr>
      <vt:lpstr>Conclusion</vt:lpstr>
      <vt:lpstr>References</vt:lpstr>
      <vt:lpstr>References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Gloria Abimbola Oke (2417815)</cp:lastModifiedBy>
  <cp:revision>227</cp:revision>
  <cp:lastPrinted>2018-07-09T15:27:01Z</cp:lastPrinted>
  <dcterms:created xsi:type="dcterms:W3CDTF">2002-10-07T19:43:58Z</dcterms:created>
  <dcterms:modified xsi:type="dcterms:W3CDTF">2026-04-12T10:23:45Z</dcterms:modified>
</cp:coreProperties>
</file>