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5"/>
  </p:notesMasterIdLst>
  <p:handoutMasterIdLst>
    <p:handoutMasterId r:id="rId16"/>
  </p:handoutMasterIdLst>
  <p:sldIdLst>
    <p:sldId id="286" r:id="rId2"/>
    <p:sldId id="257" r:id="rId3"/>
    <p:sldId id="258" r:id="rId4"/>
    <p:sldId id="298" r:id="rId5"/>
    <p:sldId id="299" r:id="rId6"/>
    <p:sldId id="300" r:id="rId7"/>
    <p:sldId id="270" r:id="rId8"/>
    <p:sldId id="294" r:id="rId9"/>
    <p:sldId id="295" r:id="rId10"/>
    <p:sldId id="292" r:id="rId11"/>
    <p:sldId id="297" r:id="rId12"/>
    <p:sldId id="280" r:id="rId13"/>
    <p:sldId id="301" r:id="rId14"/>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115" d="100"/>
          <a:sy n="115" d="100"/>
        </p:scale>
        <p:origin x="149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dirty="0"/>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dirty="0"/>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dirty="0"/>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dirty="0"/>
          </a:p>
        </p:txBody>
      </p:sp>
    </p:spTree>
    <p:extLst>
      <p:ext uri="{BB962C8B-B14F-4D97-AF65-F5344CB8AC3E}">
        <p14:creationId xmlns:p14="http://schemas.microsoft.com/office/powerpoint/2010/main" val="20392660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dirty="0"/>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dirty="0"/>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dirty="0"/>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dirty="0"/>
          </a:p>
        </p:txBody>
      </p:sp>
    </p:spTree>
    <p:extLst>
      <p:ext uri="{BB962C8B-B14F-4D97-AF65-F5344CB8AC3E}">
        <p14:creationId xmlns:p14="http://schemas.microsoft.com/office/powerpoint/2010/main" val="208004486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dirty="0"/>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dirty="0"/>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dirty="0"/>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416103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5</a:t>
            </a:fld>
            <a:endParaRPr lang="en-US" altLang="en-US" dirty="0"/>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8859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dirty="0"/>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19040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dirty="0"/>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dirty="0"/>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398324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dirty="0"/>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273632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10</a:t>
            </a:fld>
            <a:endParaRPr lang="en-US" altLang="en-US" dirty="0"/>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11</a:t>
            </a:fld>
            <a:endParaRPr lang="en-US" altLang="en-US" dirty="0"/>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036638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dirty="0"/>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13</a:t>
            </a:fld>
            <a:endParaRPr lang="en-US" altLang="en-US" dirty="0"/>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19/09/2019</a:t>
            </a:fld>
            <a:endParaRPr lang="en-GB" altLang="en-US" dirty="0"/>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dirty="0"/>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19/09/2019</a:t>
            </a:fld>
            <a:endParaRPr lang="en-GB" altLang="en-US" dirty="0"/>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dirty="0"/>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dirty="0"/>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19/09/2019</a:t>
            </a:fld>
            <a:endParaRPr lang="en-GB" altLang="en-US" dirty="0"/>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dirty="0"/>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19/09/2019</a:t>
            </a:fld>
            <a:endParaRPr lang="en-GB" altLang="en-US" dirty="0"/>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dirty="0"/>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19/09/2019</a:t>
            </a:fld>
            <a:endParaRPr lang="en-GB" altLang="en-US" dirty="0"/>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dirty="0"/>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19/09/2019</a:t>
            </a:fld>
            <a:endParaRPr lang="en-GB" altLang="en-US" dirty="0"/>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dirty="0"/>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19/09/2019</a:t>
            </a:fld>
            <a:endParaRPr lang="en-GB" altLang="en-US" dirty="0"/>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dirty="0"/>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19/09/2019</a:t>
            </a:fld>
            <a:endParaRPr lang="en-GB" altLang="en-US" dirty="0"/>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dirty="0"/>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19/09/2019</a:t>
            </a:fld>
            <a:endParaRPr lang="en-GB" altLang="en-US" dirty="0"/>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dirty="0"/>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19/09/2019</a:t>
            </a:fld>
            <a:endParaRPr lang="en-GB" altLang="en-US" dirty="0"/>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dirty="0"/>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19/09/2019</a:t>
            </a:fld>
            <a:endParaRPr lang="en-GB" altLang="en-US" dirty="0"/>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dirty="0"/>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19/09/2019</a:t>
            </a:fld>
            <a:endParaRPr lang="en-GB" altLang="en-US" dirty="0"/>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600" b="1" dirty="0"/>
              <a:t>Marketing Environmental </a:t>
            </a:r>
            <a:r>
              <a:rPr lang="en-GB" altLang="en-US" sz="3600" b="1" dirty="0" smtClean="0"/>
              <a:t>Audit</a:t>
            </a:r>
            <a:endParaRPr lang="en-GB" altLang="en-US" sz="3600" b="1" dirty="0"/>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None/>
            </a:pPr>
            <a:r>
              <a:rPr lang="en-GB" altLang="en-US" sz="2400" dirty="0" smtClean="0"/>
              <a:t>Opening the B&amp;B Style Hotel.</a:t>
            </a:r>
          </a:p>
          <a:p>
            <a:pPr eaLnBrk="1" hangingPunct="1">
              <a:buNone/>
            </a:pPr>
            <a:r>
              <a:rPr lang="en-GB" altLang="en-US" sz="2400" dirty="0" smtClean="0"/>
              <a:t>Emilian Tuluca: ID 1814973</a:t>
            </a:r>
          </a:p>
          <a:p>
            <a:pPr eaLnBrk="1" hangingPunct="1">
              <a:buNone/>
            </a:pPr>
            <a:endParaRPr lang="en-GB" altLang="en-US" sz="2400" dirty="0"/>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19/09/2019</a:t>
            </a:fld>
            <a:endParaRPr lang="en-GB" altLang="en-US" dirty="0"/>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19/09/2019</a:t>
            </a:fld>
            <a:endParaRPr lang="en-GB" altLang="en-US" dirty="0"/>
          </a:p>
        </p:txBody>
      </p:sp>
      <p:sp>
        <p:nvSpPr>
          <p:cNvPr id="2" name="Rectangle 1"/>
          <p:cNvSpPr/>
          <p:nvPr/>
        </p:nvSpPr>
        <p:spPr>
          <a:xfrm>
            <a:off x="457200" y="1772816"/>
            <a:ext cx="8435280" cy="2585323"/>
          </a:xfrm>
          <a:prstGeom prst="rect">
            <a:avLst/>
          </a:prstGeom>
        </p:spPr>
        <p:txBody>
          <a:bodyPr wrap="square">
            <a:spAutoFit/>
          </a:bodyPr>
          <a:lstStyle/>
          <a:p>
            <a:r>
              <a:rPr lang="en-GB" dirty="0"/>
              <a:t/>
            </a:r>
            <a:br>
              <a:rPr lang="en-GB" dirty="0"/>
            </a:br>
            <a:r>
              <a:rPr lang="en-GB" dirty="0">
                <a:solidFill>
                  <a:srgbClr val="222222"/>
                </a:solidFill>
                <a:latin typeface="arial" panose="020B0604020202020204" pitchFamily="34" charset="0"/>
              </a:rPr>
              <a:t>For me, the most important thing for this type of business is the place. We had a lot of ideas, skills and dreams to build a business, but I was in need of a partner to secure the business. The person I chose was my one of my friend that I could relay on and he is from Romania both we live in the United Kingdom. The hotel was supposed to be open countryside, because of the nature and being so beautiful </a:t>
            </a:r>
            <a:r>
              <a:rPr lang="en-GB" dirty="0" smtClean="0">
                <a:solidFill>
                  <a:srgbClr val="222222"/>
                </a:solidFill>
                <a:latin typeface="arial" panose="020B0604020202020204" pitchFamily="34" charset="0"/>
              </a:rPr>
              <a:t>around </a:t>
            </a:r>
            <a:r>
              <a:rPr lang="en-GB" dirty="0">
                <a:solidFill>
                  <a:srgbClr val="222222"/>
                </a:solidFill>
                <a:latin typeface="arial" panose="020B0604020202020204" pitchFamily="34" charset="0"/>
              </a:rPr>
              <a:t>and with unlimited options for parking, swimming pool, winter garden and options for organizing the children's play makes the area special. Rural always offers more opportunities to create enough room for business.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dirty="0"/>
              <a:t/>
            </a:r>
            <a:br>
              <a:rPr lang="en-GB" altLang="en-US" sz="3600" b="1" dirty="0"/>
            </a:br>
            <a:r>
              <a:rPr lang="en-GB" altLang="en-US" sz="3600" b="1" i="1" dirty="0" smtClean="0"/>
              <a:t>Business </a:t>
            </a:r>
            <a:r>
              <a:rPr lang="en-GB" altLang="en-US" sz="3600" b="1" i="1" dirty="0"/>
              <a:t>/ Company Overview</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600" dirty="0" smtClean="0">
                <a:latin typeface="Times New Roman" pitchFamily="18" charset="0"/>
                <a:cs typeface="Times New Roman" pitchFamily="18" charset="0"/>
              </a:rPr>
              <a:t>         The </a:t>
            </a:r>
            <a:r>
              <a:rPr lang="en-GB" altLang="en-US" sz="1600" dirty="0">
                <a:latin typeface="Times New Roman" pitchFamily="18" charset="0"/>
                <a:cs typeface="Times New Roman" pitchFamily="18" charset="0"/>
              </a:rPr>
              <a:t>hotel will have 25 </a:t>
            </a:r>
            <a:r>
              <a:rPr lang="en-GB" altLang="en-US" sz="1600" dirty="0" err="1">
                <a:latin typeface="Times New Roman" pitchFamily="18" charset="0"/>
                <a:cs typeface="Times New Roman" pitchFamily="18" charset="0"/>
              </a:rPr>
              <a:t>en</a:t>
            </a:r>
            <a:r>
              <a:rPr lang="en-GB" altLang="en-US" sz="1600" dirty="0">
                <a:latin typeface="Times New Roman" pitchFamily="18" charset="0"/>
                <a:cs typeface="Times New Roman" pitchFamily="18" charset="0"/>
              </a:rPr>
              <a:t>-suite bedrooms offering both twin and double occupancy. There'll also be a small cocktail bar and restaurant area to provide breakfast and evening meals. The targeted premises outlined are currently trading as a public house with existing accommodation for 20 rooms. We'll build additional bedrooms behind the current building with planning permission already granted.</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19/09/2019</a:t>
            </a:fld>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Products and Services</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200" dirty="0">
                <a:latin typeface="Times New Roman" pitchFamily="18" charset="0"/>
                <a:cs typeface="Times New Roman" pitchFamily="18" charset="0"/>
              </a:rPr>
              <a:t>As </a:t>
            </a:r>
            <a:r>
              <a:rPr lang="en-GB" altLang="en-US" sz="1200" dirty="0" smtClean="0">
                <a:latin typeface="Times New Roman" pitchFamily="18" charset="0"/>
                <a:cs typeface="Times New Roman" pitchFamily="18" charset="0"/>
              </a:rPr>
              <a:t>I have </a:t>
            </a:r>
            <a:r>
              <a:rPr lang="en-GB" altLang="en-US" sz="1200" dirty="0">
                <a:latin typeface="Times New Roman" pitchFamily="18" charset="0"/>
                <a:cs typeface="Times New Roman" pitchFamily="18" charset="0"/>
              </a:rPr>
              <a:t>marked already, the ideas are plenty and not impossible to go true.</a:t>
            </a:r>
          </a:p>
          <a:p>
            <a:pPr eaLnBrk="1" hangingPunct="1">
              <a:buFontTx/>
              <a:buNone/>
            </a:pPr>
            <a:r>
              <a:rPr lang="en-GB" altLang="en-US" sz="1200" dirty="0">
                <a:latin typeface="Times New Roman" pitchFamily="18" charset="0"/>
                <a:cs typeface="Times New Roman" pitchFamily="18" charset="0"/>
              </a:rPr>
              <a:t>The first- we have to take a decision about rooms. How many we can create, what size will be comfortable for the customers, </a:t>
            </a:r>
            <a:r>
              <a:rPr lang="en-GB" altLang="en-US" sz="1200" dirty="0" smtClean="0">
                <a:latin typeface="Times New Roman" pitchFamily="18" charset="0"/>
                <a:cs typeface="Times New Roman" pitchFamily="18" charset="0"/>
              </a:rPr>
              <a:t>with</a:t>
            </a:r>
          </a:p>
          <a:p>
            <a:pPr eaLnBrk="1" hangingPunct="1">
              <a:buFontTx/>
              <a:buNone/>
            </a:pPr>
            <a:r>
              <a:rPr lang="en-GB" altLang="en-US" sz="1200" dirty="0" smtClean="0">
                <a:latin typeface="Times New Roman" pitchFamily="18" charset="0"/>
                <a:cs typeface="Times New Roman" pitchFamily="18" charset="0"/>
              </a:rPr>
              <a:t>or </a:t>
            </a:r>
            <a:r>
              <a:rPr lang="en-GB" altLang="en-US" sz="1200" dirty="0">
                <a:latin typeface="Times New Roman" pitchFamily="18" charset="0"/>
                <a:cs typeface="Times New Roman" pitchFamily="18" charset="0"/>
              </a:rPr>
              <a:t>without bathroom, style ( old fashion or modern) etc</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How much money will </a:t>
            </a:r>
            <a:r>
              <a:rPr lang="en-GB" altLang="en-US" sz="1200" dirty="0" smtClean="0">
                <a:latin typeface="Times New Roman" pitchFamily="18" charset="0"/>
                <a:cs typeface="Times New Roman" pitchFamily="18" charset="0"/>
              </a:rPr>
              <a:t>going to </a:t>
            </a:r>
            <a:r>
              <a:rPr lang="en-GB" altLang="en-US" sz="1200" dirty="0">
                <a:latin typeface="Times New Roman" pitchFamily="18" charset="0"/>
                <a:cs typeface="Times New Roman" pitchFamily="18" charset="0"/>
              </a:rPr>
              <a:t>cost us?</a:t>
            </a:r>
          </a:p>
          <a:p>
            <a:pPr eaLnBrk="1" hangingPunct="1">
              <a:buFontTx/>
              <a:buNone/>
            </a:pPr>
            <a:r>
              <a:rPr lang="en-GB" altLang="en-US" sz="1200" dirty="0">
                <a:latin typeface="Times New Roman" pitchFamily="18" charset="0"/>
                <a:cs typeface="Times New Roman" pitchFamily="18" charset="0"/>
              </a:rPr>
              <a:t>Can we afford to make a swimming pool?</a:t>
            </a:r>
          </a:p>
          <a:p>
            <a:pPr eaLnBrk="1" hangingPunct="1">
              <a:buFontTx/>
              <a:buNone/>
            </a:pPr>
            <a:r>
              <a:rPr lang="en-GB" altLang="en-US" sz="1200" dirty="0">
                <a:latin typeface="Times New Roman" pitchFamily="18" charset="0"/>
                <a:cs typeface="Times New Roman" pitchFamily="18" charset="0"/>
              </a:rPr>
              <a:t>Can we renew the windows and doors or have to be changed</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We are looking for the best quality that we can reach with our budget</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Because my girlfriend is a Chef, we can afford to serve breakfast to our guest, also the buffet for dinner. She is fully qualified </a:t>
            </a:r>
            <a:r>
              <a:rPr lang="en-GB" altLang="en-US" sz="1200" dirty="0" smtClean="0">
                <a:latin typeface="Times New Roman" pitchFamily="18" charset="0"/>
                <a:cs typeface="Times New Roman" pitchFamily="18" charset="0"/>
              </a:rPr>
              <a:t>to</a:t>
            </a:r>
          </a:p>
          <a:p>
            <a:pPr eaLnBrk="1" hangingPunct="1">
              <a:buFontTx/>
              <a:buNone/>
            </a:pPr>
            <a:r>
              <a:rPr lang="en-GB" altLang="en-US" sz="1200" dirty="0" smtClean="0">
                <a:latin typeface="Times New Roman" pitchFamily="18" charset="0"/>
                <a:cs typeface="Times New Roman" pitchFamily="18" charset="0"/>
              </a:rPr>
              <a:t>deal </a:t>
            </a:r>
            <a:r>
              <a:rPr lang="en-GB" altLang="en-US" sz="1200" dirty="0">
                <a:latin typeface="Times New Roman" pitchFamily="18" charset="0"/>
                <a:cs typeface="Times New Roman" pitchFamily="18" charset="0"/>
              </a:rPr>
              <a:t>with people with allergies, food intolerance and </a:t>
            </a:r>
            <a:r>
              <a:rPr lang="en-GB" altLang="en-US" sz="1200" dirty="0" smtClean="0">
                <a:latin typeface="Times New Roman" pitchFamily="18" charset="0"/>
                <a:cs typeface="Times New Roman" pitchFamily="18" charset="0"/>
              </a:rPr>
              <a:t>illnesses which is very important nowadays.</a:t>
            </a:r>
            <a:endParaRPr lang="en-GB" altLang="en-US" sz="1200" dirty="0">
              <a:latin typeface="Times New Roman" pitchFamily="18" charset="0"/>
              <a:cs typeface="Times New Roman" pitchFamily="18" charset="0"/>
            </a:endParaRPr>
          </a:p>
          <a:p>
            <a:pPr eaLnBrk="1" hangingPunct="1">
              <a:buFontTx/>
              <a:buNone/>
            </a:pPr>
            <a:r>
              <a:rPr lang="en-GB" altLang="en-US" sz="1200" dirty="0">
                <a:latin typeface="Times New Roman" pitchFamily="18" charset="0"/>
                <a:cs typeface="Times New Roman" pitchFamily="18" charset="0"/>
              </a:rPr>
              <a:t>There is a garden, we think to make parts of it like a conservatory for the raining days and winter. Also, an open bar will be </a:t>
            </a:r>
            <a:r>
              <a:rPr lang="en-GB" altLang="en-US" sz="1200" dirty="0" smtClean="0">
                <a:latin typeface="Times New Roman" pitchFamily="18" charset="0"/>
                <a:cs typeface="Times New Roman" pitchFamily="18" charset="0"/>
              </a:rPr>
              <a:t>great</a:t>
            </a:r>
          </a:p>
          <a:p>
            <a:pPr eaLnBrk="1" hangingPunct="1">
              <a:buFontTx/>
              <a:buNone/>
            </a:pPr>
            <a:r>
              <a:rPr lang="en-GB" altLang="en-US" sz="1200" dirty="0" smtClean="0">
                <a:latin typeface="Times New Roman" pitchFamily="18" charset="0"/>
                <a:cs typeface="Times New Roman" pitchFamily="18" charset="0"/>
              </a:rPr>
              <a:t>for </a:t>
            </a:r>
            <a:r>
              <a:rPr lang="en-GB" altLang="en-US" sz="1200" dirty="0">
                <a:latin typeface="Times New Roman" pitchFamily="18" charset="0"/>
                <a:cs typeface="Times New Roman" pitchFamily="18" charset="0"/>
              </a:rPr>
              <a:t>the sunny days around the swimming pool that we planning to make</a:t>
            </a:r>
            <a:r>
              <a:rPr lang="en-GB" altLang="en-US" sz="1200" dirty="0" smtClean="0">
                <a:latin typeface="Times New Roman" pitchFamily="18" charset="0"/>
                <a:cs typeface="Times New Roman" pitchFamily="18" charset="0"/>
              </a:rPr>
              <a:t>.</a:t>
            </a:r>
          </a:p>
          <a:p>
            <a:pPr eaLnBrk="1" hangingPunct="1">
              <a:buFontTx/>
              <a:buNone/>
            </a:pPr>
            <a:r>
              <a:rPr lang="en-GB" altLang="en-US" sz="1200" dirty="0" smtClean="0">
                <a:latin typeface="Times New Roman" pitchFamily="18" charset="0"/>
                <a:cs typeface="Times New Roman" pitchFamily="18" charset="0"/>
              </a:rPr>
              <a:t>Room-service options are not a bad idea too.</a:t>
            </a:r>
          </a:p>
          <a:p>
            <a:pPr eaLnBrk="1" hangingPunct="1">
              <a:buFontTx/>
              <a:buNone/>
            </a:pPr>
            <a:r>
              <a:rPr lang="en-GB" altLang="en-US" sz="1200" dirty="0">
                <a:latin typeface="Times New Roman" pitchFamily="18" charset="0"/>
                <a:cs typeface="Times New Roman" pitchFamily="18" charset="0"/>
              </a:rPr>
              <a:t>Unlimited fibre optic broadband and the well-organised library will be </a:t>
            </a:r>
            <a:r>
              <a:rPr lang="en-GB" altLang="en-US" sz="1200" dirty="0" smtClean="0">
                <a:latin typeface="Times New Roman" pitchFamily="18" charset="0"/>
                <a:cs typeface="Times New Roman" pitchFamily="18" charset="0"/>
              </a:rPr>
              <a:t>available.</a:t>
            </a:r>
          </a:p>
          <a:p>
            <a:pPr eaLnBrk="1" hangingPunct="1">
              <a:buFontTx/>
              <a:buNone/>
            </a:pPr>
            <a:r>
              <a:rPr lang="en-GB" altLang="en-US" sz="1200" dirty="0" smtClean="0">
                <a:latin typeface="Times New Roman" pitchFamily="18" charset="0"/>
                <a:cs typeface="Times New Roman" pitchFamily="18" charset="0"/>
              </a:rPr>
              <a:t>The car park will be free of charge for the guests, with CCTV in operation for their safety.</a:t>
            </a:r>
          </a:p>
          <a:p>
            <a:pPr eaLnBrk="1" hangingPunct="1">
              <a:buFontTx/>
              <a:buNone/>
            </a:pPr>
            <a:r>
              <a:rPr lang="en-GB" altLang="en-US" sz="1200" dirty="0" smtClean="0">
                <a:latin typeface="Times New Roman" pitchFamily="18" charset="0"/>
                <a:cs typeface="Times New Roman" pitchFamily="18" charset="0"/>
              </a:rPr>
              <a:t>All extra facilities will be free of charge for the guests, we will including them when we form the prices.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19/09/2019</a:t>
            </a:fld>
            <a:endParaRPr lang="en-GB" altLang="en-US" dirty="0"/>
          </a:p>
        </p:txBody>
      </p:sp>
    </p:spTree>
    <p:extLst>
      <p:ext uri="{BB962C8B-B14F-4D97-AF65-F5344CB8AC3E}">
        <p14:creationId xmlns:p14="http://schemas.microsoft.com/office/powerpoint/2010/main" val="3196839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Target Market</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200" dirty="0">
                <a:latin typeface="Times New Roman" pitchFamily="18" charset="0"/>
                <a:cs typeface="Times New Roman" pitchFamily="18" charset="0"/>
              </a:rPr>
              <a:t>For any business is very important to be aimed at a </a:t>
            </a:r>
            <a:r>
              <a:rPr lang="en-GB" altLang="en-US" sz="1200" dirty="0" smtClean="0">
                <a:latin typeface="Times New Roman" pitchFamily="18" charset="0"/>
                <a:cs typeface="Times New Roman" pitchFamily="18" charset="0"/>
              </a:rPr>
              <a:t>specifically </a:t>
            </a:r>
            <a:r>
              <a:rPr lang="en-GB" altLang="en-US" sz="1200" dirty="0">
                <a:latin typeface="Times New Roman" pitchFamily="18" charset="0"/>
                <a:cs typeface="Times New Roman" pitchFamily="18" charset="0"/>
              </a:rPr>
              <a:t>group of people to be successful. We probably would like to </a:t>
            </a:r>
            <a:r>
              <a:rPr lang="en-GB" altLang="en-US" sz="1200" dirty="0" smtClean="0">
                <a:latin typeface="Times New Roman" pitchFamily="18" charset="0"/>
                <a:cs typeface="Times New Roman" pitchFamily="18" charset="0"/>
              </a:rPr>
              <a:t>be</a:t>
            </a:r>
          </a:p>
          <a:p>
            <a:pPr eaLnBrk="1" hangingPunct="1">
              <a:buFontTx/>
              <a:buNone/>
            </a:pPr>
            <a:r>
              <a:rPr lang="en-GB" altLang="en-US" sz="1200" dirty="0" smtClean="0">
                <a:latin typeface="Times New Roman" pitchFamily="18" charset="0"/>
                <a:cs typeface="Times New Roman" pitchFamily="18" charset="0"/>
              </a:rPr>
              <a:t>suitable </a:t>
            </a:r>
            <a:r>
              <a:rPr lang="en-GB" altLang="en-US" sz="1200" dirty="0">
                <a:latin typeface="Times New Roman" pitchFamily="18" charset="0"/>
                <a:cs typeface="Times New Roman" pitchFamily="18" charset="0"/>
              </a:rPr>
              <a:t>for all people, but this will be a mistake because, for example, the busy businessman with projects to think about will </a:t>
            </a:r>
            <a:r>
              <a:rPr lang="en-GB" altLang="en-US" sz="1200" dirty="0" smtClean="0">
                <a:latin typeface="Times New Roman" pitchFamily="18" charset="0"/>
                <a:cs typeface="Times New Roman" pitchFamily="18" charset="0"/>
              </a:rPr>
              <a:t>be</a:t>
            </a:r>
          </a:p>
          <a:p>
            <a:pPr eaLnBrk="1" hangingPunct="1">
              <a:buFontTx/>
              <a:buNone/>
            </a:pPr>
            <a:r>
              <a:rPr lang="en-GB" altLang="en-US" sz="1200" dirty="0" smtClean="0">
                <a:latin typeface="Times New Roman" pitchFamily="18" charset="0"/>
                <a:cs typeface="Times New Roman" pitchFamily="18" charset="0"/>
              </a:rPr>
              <a:t>not </a:t>
            </a:r>
            <a:r>
              <a:rPr lang="en-GB" altLang="en-US" sz="1200" dirty="0">
                <a:latin typeface="Times New Roman" pitchFamily="18" charset="0"/>
                <a:cs typeface="Times New Roman" pitchFamily="18" charset="0"/>
              </a:rPr>
              <a:t>happy to share the space with a mother with 4 children that playing and make a noise, or the teenagers that jumping in </a:t>
            </a:r>
            <a:r>
              <a:rPr lang="en-GB" altLang="en-US" sz="1200" dirty="0" smtClean="0">
                <a:latin typeface="Times New Roman" pitchFamily="18" charset="0"/>
                <a:cs typeface="Times New Roman" pitchFamily="18" charset="0"/>
              </a:rPr>
              <a:t>the</a:t>
            </a:r>
          </a:p>
          <a:p>
            <a:pPr eaLnBrk="1" hangingPunct="1">
              <a:buFontTx/>
              <a:buNone/>
            </a:pPr>
            <a:r>
              <a:rPr lang="en-GB" altLang="en-US" sz="1200" dirty="0" smtClean="0">
                <a:latin typeface="Times New Roman" pitchFamily="18" charset="0"/>
                <a:cs typeface="Times New Roman" pitchFamily="18" charset="0"/>
              </a:rPr>
              <a:t>swimming </a:t>
            </a:r>
            <a:r>
              <a:rPr lang="en-GB" altLang="en-US" sz="1200" dirty="0">
                <a:latin typeface="Times New Roman" pitchFamily="18" charset="0"/>
                <a:cs typeface="Times New Roman" pitchFamily="18" charset="0"/>
              </a:rPr>
              <a:t>pool when the elderly people enjoying swimming</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Probably the price for one night stay will be the key to the group of people that will be our guests</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The price of any product or service determines the group of customers that will </a:t>
            </a:r>
            <a:r>
              <a:rPr lang="en-GB" altLang="en-US" sz="1200" dirty="0" smtClean="0">
                <a:latin typeface="Times New Roman" pitchFamily="18" charset="0"/>
                <a:cs typeface="Times New Roman" pitchFamily="18" charset="0"/>
              </a:rPr>
              <a:t>buy </a:t>
            </a:r>
            <a:r>
              <a:rPr lang="en-GB" altLang="en-US" sz="1200" dirty="0">
                <a:latin typeface="Times New Roman" pitchFamily="18" charset="0"/>
                <a:cs typeface="Times New Roman" pitchFamily="18" charset="0"/>
              </a:rPr>
              <a:t>that product or use that service. For </a:t>
            </a:r>
            <a:r>
              <a:rPr lang="en-GB" altLang="en-US" sz="1200" dirty="0" smtClean="0">
                <a:latin typeface="Times New Roman" pitchFamily="18" charset="0"/>
                <a:cs typeface="Times New Roman" pitchFamily="18" charset="0"/>
              </a:rPr>
              <a:t>example,</a:t>
            </a:r>
          </a:p>
          <a:p>
            <a:pPr eaLnBrk="1" hangingPunct="1">
              <a:buFontTx/>
              <a:buNone/>
            </a:pPr>
            <a:r>
              <a:rPr lang="en-GB" altLang="en-US" sz="1200" dirty="0" smtClean="0">
                <a:latin typeface="Times New Roman" pitchFamily="18" charset="0"/>
                <a:cs typeface="Times New Roman" pitchFamily="18" charset="0"/>
              </a:rPr>
              <a:t>White </a:t>
            </a:r>
            <a:r>
              <a:rPr lang="en-GB" altLang="en-US" sz="1200" dirty="0">
                <a:latin typeface="Times New Roman" pitchFamily="18" charset="0"/>
                <a:cs typeface="Times New Roman" pitchFamily="18" charset="0"/>
              </a:rPr>
              <a:t>Rose supermarkets are more expensive than Asda one, but this not necessarily means that the quality is better. This </a:t>
            </a:r>
            <a:r>
              <a:rPr lang="en-GB" altLang="en-US" sz="1200" dirty="0" smtClean="0">
                <a:latin typeface="Times New Roman" pitchFamily="18" charset="0"/>
                <a:cs typeface="Times New Roman" pitchFamily="18" charset="0"/>
              </a:rPr>
              <a:t>normally</a:t>
            </a:r>
          </a:p>
          <a:p>
            <a:pPr eaLnBrk="1" hangingPunct="1">
              <a:buFontTx/>
              <a:buNone/>
            </a:pPr>
            <a:r>
              <a:rPr lang="en-GB" altLang="en-US" sz="1200" dirty="0" smtClean="0">
                <a:latin typeface="Times New Roman" pitchFamily="18" charset="0"/>
                <a:cs typeface="Times New Roman" pitchFamily="18" charset="0"/>
              </a:rPr>
              <a:t>means </a:t>
            </a:r>
            <a:r>
              <a:rPr lang="en-GB" altLang="en-US" sz="1200" dirty="0">
                <a:latin typeface="Times New Roman" pitchFamily="18" charset="0"/>
                <a:cs typeface="Times New Roman" pitchFamily="18" charset="0"/>
              </a:rPr>
              <a:t>that they prefer and aimed at specific target customers</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Depending on the quality that we can afford we will create our prices.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19/09/2019</a:t>
            </a:fld>
            <a:endParaRPr lang="en-GB" altLang="en-US" dirty="0"/>
          </a:p>
        </p:txBody>
      </p:sp>
    </p:spTree>
    <p:extLst>
      <p:ext uri="{BB962C8B-B14F-4D97-AF65-F5344CB8AC3E}">
        <p14:creationId xmlns:p14="http://schemas.microsoft.com/office/powerpoint/2010/main" val="3903640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Market Segment </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sz="1200" dirty="0">
                <a:latin typeface="Times New Roman" pitchFamily="18" charset="0"/>
                <a:cs typeface="Times New Roman" pitchFamily="18" charset="0"/>
              </a:rPr>
              <a:t>The B&amp;B style accommodation is very well </a:t>
            </a:r>
            <a:r>
              <a:rPr lang="en-GB" altLang="en-US" sz="1200" dirty="0" smtClean="0">
                <a:latin typeface="Times New Roman" pitchFamily="18" charset="0"/>
                <a:cs typeface="Times New Roman" pitchFamily="18" charset="0"/>
              </a:rPr>
              <a:t>known.</a:t>
            </a:r>
          </a:p>
          <a:p>
            <a:pPr eaLnBrk="1" hangingPunct="1">
              <a:buFontTx/>
              <a:buNone/>
            </a:pPr>
            <a:r>
              <a:rPr lang="en-GB" altLang="en-US" sz="1200" dirty="0" smtClean="0">
                <a:latin typeface="Times New Roman" pitchFamily="18" charset="0"/>
                <a:cs typeface="Times New Roman" pitchFamily="18" charset="0"/>
              </a:rPr>
              <a:t>Actually, there is so little unsuccessful places trading in that style. Normally the bad management is only one reason to crash</a:t>
            </a:r>
          </a:p>
          <a:p>
            <a:pPr eaLnBrk="1" hangingPunct="1">
              <a:buFontTx/>
              <a:buNone/>
            </a:pPr>
            <a:r>
              <a:rPr lang="en-GB" altLang="en-US" sz="1200" dirty="0" smtClean="0">
                <a:latin typeface="Times New Roman" pitchFamily="18" charset="0"/>
                <a:cs typeface="Times New Roman" pitchFamily="18" charset="0"/>
              </a:rPr>
              <a:t>business </a:t>
            </a:r>
            <a:r>
              <a:rPr lang="en-GB" altLang="en-US" sz="1200" dirty="0">
                <a:latin typeface="Times New Roman" pitchFamily="18" charset="0"/>
                <a:cs typeface="Times New Roman" pitchFamily="18" charset="0"/>
              </a:rPr>
              <a:t>like this, also not correct made prices.</a:t>
            </a:r>
          </a:p>
          <a:p>
            <a:pPr eaLnBrk="1" hangingPunct="1">
              <a:buFontTx/>
              <a:buNone/>
            </a:pPr>
            <a:r>
              <a:rPr lang="en-GB" altLang="en-US" sz="1200" dirty="0">
                <a:latin typeface="Times New Roman" pitchFamily="18" charset="0"/>
                <a:cs typeface="Times New Roman" pitchFamily="18" charset="0"/>
              </a:rPr>
              <a:t>We are students in the best place to understand the way to be successful in hospitality</a:t>
            </a:r>
            <a:r>
              <a:rPr lang="en-GB" altLang="en-US" sz="1200" dirty="0" smtClean="0">
                <a:latin typeface="Times New Roman" pitchFamily="18" charset="0"/>
                <a:cs typeface="Times New Roman" pitchFamily="18" charset="0"/>
              </a:rPr>
              <a:t>.</a:t>
            </a:r>
          </a:p>
          <a:p>
            <a:pPr eaLnBrk="1" hangingPunct="1">
              <a:buFontTx/>
              <a:buNone/>
            </a:pPr>
            <a:r>
              <a:rPr lang="en-GB" altLang="en-US" sz="1200" dirty="0">
                <a:latin typeface="Times New Roman" pitchFamily="18" charset="0"/>
                <a:cs typeface="Times New Roman" pitchFamily="18" charset="0"/>
              </a:rPr>
              <a:t>We think that we can create a very good place to relax for the guest, profitable and enjoyed for us.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19/09/2019</a:t>
            </a:fld>
            <a:endParaRPr lang="en-GB" altLang="en-US" dirty="0"/>
          </a:p>
        </p:txBody>
      </p:sp>
    </p:spTree>
    <p:extLst>
      <p:ext uri="{BB962C8B-B14F-4D97-AF65-F5344CB8AC3E}">
        <p14:creationId xmlns:p14="http://schemas.microsoft.com/office/powerpoint/2010/main" val="1156520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Micro and Macro Environment</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marL="0" indent="0" eaLnBrk="1" hangingPunct="1">
              <a:buNone/>
            </a:pPr>
            <a:r>
              <a:rPr lang="en-GB" altLang="en-US" sz="1200" dirty="0">
                <a:latin typeface="Times New Roman" pitchFamily="18" charset="0"/>
                <a:cs typeface="Times New Roman" pitchFamily="18" charset="0"/>
              </a:rPr>
              <a:t>Surbhi S </a:t>
            </a:r>
            <a:r>
              <a:rPr lang="en-GB" altLang="en-US" sz="1200" dirty="0" smtClean="0">
                <a:latin typeface="Times New Roman" pitchFamily="18" charset="0"/>
                <a:cs typeface="Times New Roman" pitchFamily="18" charset="0"/>
              </a:rPr>
              <a:t>(2015) suggests </a:t>
            </a:r>
            <a:r>
              <a:rPr lang="en-GB" altLang="en-US" sz="1200" dirty="0">
                <a:latin typeface="Times New Roman" pitchFamily="18" charset="0"/>
                <a:cs typeface="Times New Roman" pitchFamily="18" charset="0"/>
              </a:rPr>
              <a:t>that </a:t>
            </a:r>
            <a:r>
              <a:rPr lang="en-GB" altLang="en-US" sz="1200" dirty="0" smtClean="0">
                <a:latin typeface="Times New Roman" pitchFamily="18" charset="0"/>
                <a:cs typeface="Times New Roman" pitchFamily="18" charset="0"/>
              </a:rPr>
              <a:t>“…business </a:t>
            </a:r>
            <a:r>
              <a:rPr lang="en-GB" altLang="en-US" sz="1200" dirty="0">
                <a:latin typeface="Times New Roman" pitchFamily="18" charset="0"/>
                <a:cs typeface="Times New Roman" pitchFamily="18" charset="0"/>
              </a:rPr>
              <a:t>environment. It is broadly classified into two categories, i.e. micro environment, and macro environment. The former affects the working of a particular business only, to which they relate to, while the latter affects the functioning of all the business entities, operating in the </a:t>
            </a:r>
            <a:r>
              <a:rPr lang="en-GB" altLang="en-US" sz="1200" dirty="0" smtClean="0">
                <a:latin typeface="Times New Roman" pitchFamily="18" charset="0"/>
                <a:cs typeface="Times New Roman" pitchFamily="18" charset="0"/>
              </a:rPr>
              <a:t>economy”.</a:t>
            </a:r>
          </a:p>
          <a:p>
            <a:pPr marL="0" indent="0" eaLnBrk="1" hangingPunct="1">
              <a:buNone/>
            </a:pPr>
            <a:r>
              <a:rPr lang="en-GB" altLang="en-US" sz="1200" dirty="0">
                <a:latin typeface="Times New Roman" pitchFamily="18" charset="0"/>
                <a:cs typeface="Times New Roman" pitchFamily="18" charset="0"/>
              </a:rPr>
              <a:t>Of course, we are classified definitely into a micro business, but also, our way to do our small business affect the macroeconomics. </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19/09/2019</a:t>
            </a:fld>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SWOT Analysis</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eaLnBrk="1" hangingPunct="1">
              <a:buFont typeface="Wingdings" panose="05000000000000000000" pitchFamily="2" charset="2"/>
              <a:buChar char="§"/>
            </a:pPr>
            <a:r>
              <a:rPr lang="en-GB" altLang="en-US" sz="1200" b="1" dirty="0" smtClean="0">
                <a:latin typeface="Times New Roman" pitchFamily="18" charset="0"/>
                <a:cs typeface="Times New Roman" pitchFamily="18" charset="0"/>
              </a:rPr>
              <a:t>Strengths</a:t>
            </a:r>
            <a:r>
              <a:rPr lang="en-GB" altLang="en-US" sz="1200" dirty="0" smtClean="0">
                <a:latin typeface="Times New Roman" pitchFamily="18" charset="0"/>
                <a:cs typeface="Times New Roman" pitchFamily="18" charset="0"/>
              </a:rPr>
              <a:t>-</a:t>
            </a:r>
            <a:r>
              <a:rPr lang="en-GB" altLang="en-US" sz="1200" dirty="0">
                <a:latin typeface="Times New Roman" pitchFamily="18" charset="0"/>
                <a:cs typeface="Times New Roman" pitchFamily="18" charset="0"/>
              </a:rPr>
              <a:t> This is a very good business if it is well organised</a:t>
            </a:r>
            <a:r>
              <a:rPr lang="en-GB" altLang="en-US" sz="12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200" dirty="0" smtClean="0">
              <a:latin typeface="Times New Roman" pitchFamily="18" charset="0"/>
              <a:cs typeface="Times New Roman" pitchFamily="18" charset="0"/>
            </a:endParaRPr>
          </a:p>
          <a:p>
            <a:pPr eaLnBrk="1" hangingPunct="1">
              <a:buFont typeface="Wingdings" panose="05000000000000000000" pitchFamily="2" charset="2"/>
              <a:buChar char="§"/>
            </a:pPr>
            <a:r>
              <a:rPr lang="en-GB" altLang="en-US" sz="1200" b="1" dirty="0" smtClean="0">
                <a:latin typeface="Times New Roman" pitchFamily="18" charset="0"/>
                <a:cs typeface="Times New Roman" pitchFamily="18" charset="0"/>
              </a:rPr>
              <a:t>Weaknesses</a:t>
            </a:r>
            <a:r>
              <a:rPr lang="en-GB" altLang="en-US" sz="1200" dirty="0" smtClean="0">
                <a:latin typeface="Times New Roman" pitchFamily="18" charset="0"/>
                <a:cs typeface="Times New Roman" pitchFamily="18" charset="0"/>
              </a:rPr>
              <a:t>- </a:t>
            </a:r>
            <a:r>
              <a:rPr lang="en-GB" altLang="en-US" sz="1200" dirty="0">
                <a:latin typeface="Times New Roman" pitchFamily="18" charset="0"/>
                <a:cs typeface="Times New Roman" pitchFamily="18" charset="0"/>
              </a:rPr>
              <a:t>Incorrect prices for the quality is the key to the crashed </a:t>
            </a:r>
            <a:r>
              <a:rPr lang="en-GB" altLang="en-US" sz="1200" dirty="0" smtClean="0">
                <a:latin typeface="Times New Roman" pitchFamily="18" charset="0"/>
                <a:cs typeface="Times New Roman" pitchFamily="18" charset="0"/>
              </a:rPr>
              <a:t>business.</a:t>
            </a:r>
            <a:endParaRPr lang="en-GB" altLang="en-US" sz="12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200" dirty="0">
                <a:latin typeface="Times New Roman" pitchFamily="18" charset="0"/>
                <a:cs typeface="Times New Roman" pitchFamily="18" charset="0"/>
              </a:rPr>
              <a:t>It also does not have skilled and experienced employees that become barriers in the path of their success and </a:t>
            </a:r>
            <a:r>
              <a:rPr lang="en-GB" altLang="en-US" sz="1200" dirty="0" smtClean="0">
                <a:latin typeface="Times New Roman" pitchFamily="18" charset="0"/>
                <a:cs typeface="Times New Roman" pitchFamily="18" charset="0"/>
              </a:rPr>
              <a:t>growth</a:t>
            </a:r>
          </a:p>
          <a:p>
            <a:pPr eaLnBrk="1" hangingPunct="1">
              <a:buFont typeface="Wingdings" panose="05000000000000000000" pitchFamily="2" charset="2"/>
              <a:buChar char="§"/>
            </a:pPr>
            <a:endParaRPr lang="en-GB" altLang="en-US" sz="12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200" b="1" dirty="0">
                <a:latin typeface="Times New Roman" pitchFamily="18" charset="0"/>
                <a:cs typeface="Times New Roman" pitchFamily="18" charset="0"/>
              </a:rPr>
              <a:t>Opportunities</a:t>
            </a:r>
            <a:r>
              <a:rPr lang="en-GB" altLang="en-US" sz="1200" dirty="0">
                <a:latin typeface="Times New Roman" pitchFamily="18" charset="0"/>
                <a:cs typeface="Times New Roman" pitchFamily="18" charset="0"/>
              </a:rPr>
              <a:t>- The best way to enjoy working. Options to work for yourself in place that you create</a:t>
            </a:r>
            <a:r>
              <a:rPr lang="en-GB" altLang="en-US" sz="1200" dirty="0" smtClean="0">
                <a:latin typeface="Times New Roman" pitchFamily="18" charset="0"/>
                <a:cs typeface="Times New Roman" pitchFamily="18" charset="0"/>
              </a:rPr>
              <a:t>.</a:t>
            </a:r>
          </a:p>
          <a:p>
            <a:pPr eaLnBrk="1" hangingPunct="1">
              <a:buFont typeface="Wingdings" panose="05000000000000000000" pitchFamily="2" charset="2"/>
              <a:buChar char="§"/>
            </a:pPr>
            <a:r>
              <a:rPr lang="en-GB" altLang="en-US" sz="1200" dirty="0">
                <a:latin typeface="Times New Roman" pitchFamily="18" charset="0"/>
                <a:cs typeface="Times New Roman" pitchFamily="18" charset="0"/>
              </a:rPr>
              <a:t>New and advanced technologies can also give them opportunity to being </a:t>
            </a:r>
            <a:r>
              <a:rPr lang="en-GB" altLang="en-US" sz="1200" dirty="0" smtClean="0">
                <a:latin typeface="Times New Roman" pitchFamily="18" charset="0"/>
                <a:cs typeface="Times New Roman" pitchFamily="18" charset="0"/>
              </a:rPr>
              <a:t>innovative</a:t>
            </a:r>
          </a:p>
          <a:p>
            <a:pPr eaLnBrk="1" hangingPunct="1">
              <a:buFont typeface="Wingdings" panose="05000000000000000000" pitchFamily="2" charset="2"/>
              <a:buChar char="§"/>
            </a:pPr>
            <a:endParaRPr lang="en-GB" altLang="en-US" sz="12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200" b="1" dirty="0">
                <a:latin typeface="Times New Roman" pitchFamily="18" charset="0"/>
                <a:cs typeface="Times New Roman" pitchFamily="18" charset="0"/>
              </a:rPr>
              <a:t>Threats</a:t>
            </a:r>
            <a:r>
              <a:rPr lang="en-GB" altLang="en-US" sz="1200" dirty="0">
                <a:latin typeface="Times New Roman" pitchFamily="18" charset="0"/>
                <a:cs typeface="Times New Roman" pitchFamily="18" charset="0"/>
              </a:rPr>
              <a:t>- If the place or target are not chosen well this will be the easiest way for bankruptcies</a:t>
            </a:r>
            <a:r>
              <a:rPr lang="en-GB" altLang="en-US" sz="1200" dirty="0" smtClean="0">
                <a:latin typeface="Times New Roman" pitchFamily="18" charset="0"/>
                <a:cs typeface="Times New Roman" pitchFamily="18" charset="0"/>
              </a:rPr>
              <a:t>.</a:t>
            </a:r>
            <a:endParaRPr lang="en-GB" altLang="en-US" sz="1200" dirty="0">
              <a:latin typeface="Times New Roman" pitchFamily="18" charset="0"/>
              <a:cs typeface="Times New Roman" pitchFamily="18" charset="0"/>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19/09/2019</a:t>
            </a:fld>
            <a:endParaRPr lang="en-GB" altLang="en-US" dirty="0"/>
          </a:p>
        </p:txBody>
      </p:sp>
    </p:spTree>
    <p:extLst>
      <p:ext uri="{BB962C8B-B14F-4D97-AF65-F5344CB8AC3E}">
        <p14:creationId xmlns:p14="http://schemas.microsoft.com/office/powerpoint/2010/main" val="3048787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PESTLE Analysis</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395536" y="1124744"/>
            <a:ext cx="8229600" cy="4536504"/>
          </a:xfrm>
        </p:spPr>
        <p:txBody>
          <a:bodyPr/>
          <a:lstStyle/>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Political-  Soon as we don't show official our preferences, we will not be affected by the political situation</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smtClean="0">
                <a:latin typeface="Times New Roman" pitchFamily="18" charset="0"/>
                <a:cs typeface="Times New Roman" pitchFamily="18" charset="0"/>
              </a:rPr>
              <a:t>Economical- </a:t>
            </a:r>
            <a:r>
              <a:rPr lang="en-GB" altLang="en-US" sz="1400" dirty="0">
                <a:latin typeface="Times New Roman" pitchFamily="18" charset="0"/>
                <a:cs typeface="Times New Roman" pitchFamily="18" charset="0"/>
              </a:rPr>
              <a:t>Our business cannot affect the global economy, but global economics definitely can affect us</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Social- We have to be very socialised and open not only to the people of the background that we are oriented for our business. All customers are very important. </a:t>
            </a:r>
            <a:endParaRPr lang="en-GB" altLang="en-US" sz="1400" dirty="0" smtClean="0">
              <a:latin typeface="Times New Roman" pitchFamily="18" charset="0"/>
              <a:cs typeface="Times New Roman" pitchFamily="18" charset="0"/>
            </a:endParaRP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Technological- We have to be up to date with the technologies, that is very important in 21 century, but also, have to be a normal level for our B&amp;B style business</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Legal- The legal aspect is important as everything else. Following the government and council rules, </a:t>
            </a:r>
            <a:r>
              <a:rPr lang="en-GB" altLang="en-US" sz="1400" dirty="0" smtClean="0">
                <a:latin typeface="Times New Roman" pitchFamily="18" charset="0"/>
                <a:cs typeface="Times New Roman" pitchFamily="18" charset="0"/>
              </a:rPr>
              <a:t>insurance, contracts </a:t>
            </a:r>
            <a:r>
              <a:rPr lang="en-GB" altLang="en-US" sz="1400" dirty="0">
                <a:latin typeface="Times New Roman" pitchFamily="18" charset="0"/>
                <a:cs typeface="Times New Roman" pitchFamily="18" charset="0"/>
              </a:rPr>
              <a:t>with </a:t>
            </a:r>
            <a:r>
              <a:rPr lang="en-GB" altLang="en-US" sz="1400" dirty="0" smtClean="0">
                <a:latin typeface="Times New Roman" pitchFamily="18" charset="0"/>
                <a:cs typeface="Times New Roman" pitchFamily="18" charset="0"/>
              </a:rPr>
              <a:t>suppliers, and </a:t>
            </a:r>
            <a:r>
              <a:rPr lang="en-GB" altLang="en-US" sz="1400" dirty="0">
                <a:latin typeface="Times New Roman" pitchFamily="18" charset="0"/>
                <a:cs typeface="Times New Roman" pitchFamily="18" charset="0"/>
              </a:rPr>
              <a:t>last but not least the agreement between the partners in our case</a:t>
            </a:r>
            <a:r>
              <a:rPr lang="en-GB" altLang="en-US" sz="1400" dirty="0" smtClean="0">
                <a:latin typeface="Times New Roman" pitchFamily="18" charset="0"/>
                <a:cs typeface="Times New Roman" pitchFamily="18" charset="0"/>
              </a:rPr>
              <a:t>.</a:t>
            </a:r>
          </a:p>
          <a:p>
            <a:pPr eaLnBrk="1" hangingPunct="1">
              <a:buFont typeface="Wingdings" panose="05000000000000000000" pitchFamily="2" charset="2"/>
              <a:buChar char="§"/>
            </a:pPr>
            <a:endParaRPr lang="en-GB" altLang="en-US" sz="1400" dirty="0">
              <a:latin typeface="Times New Roman" pitchFamily="18" charset="0"/>
              <a:cs typeface="Times New Roman" pitchFamily="18" charset="0"/>
            </a:endParaRPr>
          </a:p>
          <a:p>
            <a:pPr eaLnBrk="1" hangingPunct="1">
              <a:buFont typeface="Wingdings" panose="05000000000000000000" pitchFamily="2" charset="2"/>
              <a:buChar char="§"/>
            </a:pPr>
            <a:r>
              <a:rPr lang="en-GB" altLang="en-US" sz="1400" dirty="0">
                <a:latin typeface="Times New Roman" pitchFamily="18" charset="0"/>
                <a:cs typeface="Times New Roman" pitchFamily="18" charset="0"/>
              </a:rPr>
              <a:t>Environmental- To run the hotel business is not the same as to live in one household. The waste is huge on a daily basis.</a:t>
            </a:r>
          </a:p>
          <a:p>
            <a:pPr marL="0" indent="0" eaLnBrk="1" hangingPunct="1">
              <a:buNone/>
            </a:pPr>
            <a:r>
              <a:rPr lang="en-GB" altLang="en-US" sz="1400" dirty="0" smtClean="0">
                <a:latin typeface="Times New Roman" pitchFamily="18" charset="0"/>
                <a:cs typeface="Times New Roman" pitchFamily="18" charset="0"/>
              </a:rPr>
              <a:t>       The </a:t>
            </a:r>
            <a:r>
              <a:rPr lang="en-GB" altLang="en-US" sz="1400" dirty="0">
                <a:latin typeface="Times New Roman" pitchFamily="18" charset="0"/>
                <a:cs typeface="Times New Roman" pitchFamily="18" charset="0"/>
              </a:rPr>
              <a:t>recycling is very important, to reduce the water usage have to be made a step with using the rainwater. </a:t>
            </a:r>
            <a:r>
              <a:rPr lang="en-GB" altLang="en-US" sz="1400" dirty="0" smtClean="0">
                <a:latin typeface="Times New Roman" pitchFamily="18" charset="0"/>
                <a:cs typeface="Times New Roman" pitchFamily="18" charset="0"/>
              </a:rPr>
              <a:t>       More </a:t>
            </a:r>
            <a:r>
              <a:rPr lang="en-GB" altLang="en-US" sz="1400" dirty="0">
                <a:latin typeface="Times New Roman" pitchFamily="18" charset="0"/>
                <a:cs typeface="Times New Roman" pitchFamily="18" charset="0"/>
              </a:rPr>
              <a:t>green space have to be created, more trees have to be grown. The responsibility is for everyone, but more for the people running own business</a:t>
            </a:r>
            <a:r>
              <a:rPr lang="en-GB" altLang="en-US" sz="1400" dirty="0" smtClean="0">
                <a:latin typeface="Times New Roman" pitchFamily="18" charset="0"/>
                <a:cs typeface="Times New Roman" pitchFamily="18" charset="0"/>
              </a:rPr>
              <a:t>.  </a:t>
            </a:r>
            <a:endParaRPr lang="en-GB" altLang="en-US" sz="1400" dirty="0">
              <a:latin typeface="Times New Roman" pitchFamily="18" charset="0"/>
              <a:cs typeface="Times New Roman" pitchFamily="18" charset="0"/>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19/09/2019</a:t>
            </a:fld>
            <a:endParaRPr lang="en-GB" altLang="en-US" dirty="0"/>
          </a:p>
        </p:txBody>
      </p:sp>
    </p:spTree>
    <p:extLst>
      <p:ext uri="{BB962C8B-B14F-4D97-AF65-F5344CB8AC3E}">
        <p14:creationId xmlns:p14="http://schemas.microsoft.com/office/powerpoint/2010/main" val="1114628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Marketing Communication Mix</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19/09/2019</a:t>
            </a:fld>
            <a:endParaRPr lang="en-GB" altLang="en-US"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marL="0" indent="0">
              <a:buNone/>
            </a:pPr>
            <a:r>
              <a:rPr lang="en-GB" altLang="en-US" sz="1200" dirty="0">
                <a:latin typeface="Times New Roman" pitchFamily="18" charset="0"/>
                <a:cs typeface="Times New Roman" pitchFamily="18" charset="0"/>
              </a:rPr>
              <a:t>Marketing communications mix is actually a promotion mix. We knows five steps including on it: Advertising, </a:t>
            </a:r>
            <a:r>
              <a:rPr lang="en-GB" altLang="en-US" sz="1200" dirty="0" smtClean="0">
                <a:latin typeface="Times New Roman" pitchFamily="18" charset="0"/>
                <a:cs typeface="Times New Roman" pitchFamily="18" charset="0"/>
              </a:rPr>
              <a:t>Sales</a:t>
            </a:r>
          </a:p>
          <a:p>
            <a:pPr marL="0" indent="0">
              <a:buNone/>
            </a:pPr>
            <a:r>
              <a:rPr lang="en-GB" altLang="en-US" sz="1200" dirty="0" smtClean="0">
                <a:latin typeface="Times New Roman" pitchFamily="18" charset="0"/>
                <a:cs typeface="Times New Roman" pitchFamily="18" charset="0"/>
              </a:rPr>
              <a:t>Promotion</a:t>
            </a:r>
            <a:r>
              <a:rPr lang="en-GB" altLang="en-US" sz="1200" dirty="0">
                <a:latin typeface="Times New Roman" pitchFamily="18" charset="0"/>
                <a:cs typeface="Times New Roman" pitchFamily="18" charset="0"/>
              </a:rPr>
              <a:t>, Public Relations, Personal Selling, and Direct </a:t>
            </a:r>
            <a:r>
              <a:rPr lang="en-GB" altLang="en-US" sz="1200" dirty="0" smtClean="0">
                <a:latin typeface="Times New Roman" pitchFamily="18" charset="0"/>
                <a:cs typeface="Times New Roman" pitchFamily="18" charset="0"/>
              </a:rPr>
              <a:t>Marketing (</a:t>
            </a:r>
            <a:r>
              <a:rPr lang="en-GB" altLang="en-US" sz="1200" b="1" dirty="0" smtClean="0">
                <a:latin typeface="Times New Roman" pitchFamily="18" charset="0"/>
                <a:cs typeface="Times New Roman" pitchFamily="18" charset="0"/>
              </a:rPr>
              <a:t>UKEssay, 2019</a:t>
            </a:r>
            <a:r>
              <a:rPr lang="en-GB" altLang="en-US" sz="1200" dirty="0" smtClean="0">
                <a:latin typeface="Times New Roman" pitchFamily="18" charset="0"/>
                <a:cs typeface="Times New Roman" pitchFamily="18" charset="0"/>
              </a:rPr>
              <a:t>)</a:t>
            </a:r>
          </a:p>
          <a:p>
            <a:pPr marL="0" indent="0">
              <a:buNone/>
            </a:pPr>
            <a:r>
              <a:rPr lang="en-GB" altLang="en-US" sz="1200" dirty="0">
                <a:latin typeface="Times New Roman" pitchFamily="18" charset="0"/>
                <a:cs typeface="Times New Roman" pitchFamily="18" charset="0"/>
              </a:rPr>
              <a:t>This is the correct way to advertise and promote every business. The better way is to follow the steps and rules for success. </a:t>
            </a:r>
            <a:endParaRPr lang="en-GB" altLang="en-US" sz="1200" dirty="0" smtClean="0">
              <a:latin typeface="Times New Roman" pitchFamily="18" charset="0"/>
              <a:cs typeface="Times New Roman" pitchFamily="18" charset="0"/>
            </a:endParaRPr>
          </a:p>
          <a:p>
            <a:pPr marL="0" indent="0">
              <a:buNone/>
            </a:pPr>
            <a:r>
              <a:rPr lang="en-GB" altLang="en-US" sz="1200" dirty="0">
                <a:latin typeface="Times New Roman" pitchFamily="18" charset="0"/>
                <a:cs typeface="Times New Roman" pitchFamily="18" charset="0"/>
              </a:rPr>
              <a:t>We already have an idea of how to do that. People do like all types of promotion, and we feel free to use the mixing promotion to start a good business</a:t>
            </a:r>
            <a:r>
              <a:rPr lang="en-GB" altLang="en-US" sz="1200" dirty="0" smtClean="0">
                <a:latin typeface="Times New Roman" pitchFamily="18" charset="0"/>
                <a:cs typeface="Times New Roman" pitchFamily="18" charset="0"/>
              </a:rPr>
              <a:t>.</a:t>
            </a:r>
            <a:endParaRPr lang="en-GB" altLang="en-US" sz="12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1008856"/>
          </a:xfrm>
        </p:spPr>
        <p:txBody>
          <a:bodyPr/>
          <a:lstStyle/>
          <a:p>
            <a:pPr eaLnBrk="1" hangingPunct="1"/>
            <a:r>
              <a:rPr lang="en-GB" altLang="en-US" sz="3600" b="1" i="1" dirty="0"/>
              <a:t> Business Strategy to Achieve Marketing Communication Mix</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19/09/2019</a:t>
            </a:fld>
            <a:endParaRPr lang="en-GB" altLang="en-US"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marL="0" indent="0">
              <a:buNone/>
            </a:pPr>
            <a:r>
              <a:rPr lang="en-GB" altLang="en-US" sz="1200" dirty="0">
                <a:latin typeface="Times New Roman" pitchFamily="18" charset="0"/>
                <a:cs typeface="Times New Roman" pitchFamily="18" charset="0"/>
              </a:rPr>
              <a:t>We already have an idea of how to do that. People do like all types of promotion, and we feel free to use the  </a:t>
            </a:r>
            <a:r>
              <a:rPr lang="en-GB" altLang="en-US" sz="1200" dirty="0" smtClean="0">
                <a:latin typeface="Times New Roman" pitchFamily="18" charset="0"/>
                <a:cs typeface="Times New Roman" pitchFamily="18" charset="0"/>
              </a:rPr>
              <a:t>Marketing Communication Mix to </a:t>
            </a:r>
            <a:r>
              <a:rPr lang="en-GB" altLang="en-US" sz="1200" dirty="0">
                <a:latin typeface="Times New Roman" pitchFamily="18" charset="0"/>
                <a:cs typeface="Times New Roman" pitchFamily="18" charset="0"/>
              </a:rPr>
              <a:t>start a good business</a:t>
            </a:r>
            <a:r>
              <a:rPr lang="en-GB" altLang="en-US" sz="1200" dirty="0" smtClean="0">
                <a:latin typeface="Times New Roman" pitchFamily="18" charset="0"/>
                <a:cs typeface="Times New Roman" pitchFamily="18" charset="0"/>
              </a:rPr>
              <a:t>.</a:t>
            </a:r>
          </a:p>
          <a:p>
            <a:pPr marL="0" indent="0">
              <a:buNone/>
            </a:pPr>
            <a:r>
              <a:rPr lang="en-GB" altLang="en-US" sz="1200" dirty="0" smtClean="0">
                <a:latin typeface="Times New Roman" pitchFamily="18" charset="0"/>
                <a:cs typeface="Times New Roman" pitchFamily="18" charset="0"/>
              </a:rPr>
              <a:t>Our strategy at the moment includes:</a:t>
            </a:r>
            <a:endParaRPr lang="en-GB" altLang="en-US" sz="1200" dirty="0">
              <a:latin typeface="Times New Roman" pitchFamily="18" charset="0"/>
              <a:cs typeface="Times New Roman" pitchFamily="18" charset="0"/>
            </a:endParaRPr>
          </a:p>
          <a:p>
            <a:pPr marL="0" indent="0">
              <a:buNone/>
            </a:pPr>
            <a:r>
              <a:rPr lang="en-GB" altLang="en-US" sz="1200" dirty="0">
                <a:latin typeface="Times New Roman" pitchFamily="18" charset="0"/>
                <a:cs typeface="Times New Roman" pitchFamily="18" charset="0"/>
              </a:rPr>
              <a:t>Something like free child meal, free hair stylist or  rooms discount for regular customers. Leaflets in the near supermarkets, vouchers for free drinks with the dinner, DJ on Friday night making a party around the swimming pool etc.</a:t>
            </a:r>
          </a:p>
          <a:p>
            <a:pPr marL="0" indent="0">
              <a:buNone/>
            </a:pPr>
            <a:r>
              <a:rPr lang="en-GB" altLang="en-US" sz="1200" dirty="0">
                <a:latin typeface="Times New Roman" pitchFamily="18" charset="0"/>
                <a:cs typeface="Times New Roman" pitchFamily="18" charset="0"/>
              </a:rPr>
              <a:t>The Trip Adviser is very important for feedback.    </a:t>
            </a:r>
          </a:p>
          <a:p>
            <a:pPr marL="0" indent="0">
              <a:buNone/>
            </a:pPr>
            <a:r>
              <a:rPr lang="en-GB" altLang="en-US" sz="1200" dirty="0">
                <a:latin typeface="Times New Roman" pitchFamily="18" charset="0"/>
                <a:cs typeface="Times New Roman" pitchFamily="18" charset="0"/>
              </a:rPr>
              <a:t>We have to create a chain between the guests and our place. All promotion and advertising have to be related to the group of customers that we want to create. </a:t>
            </a:r>
            <a:endParaRPr lang="en-US" altLang="en-US" sz="1200" dirty="0">
              <a:latin typeface="Times New Roman" pitchFamily="18" charset="0"/>
              <a:cs typeface="Times New Roman" pitchFamily="18" charset="0"/>
            </a:endParaRPr>
          </a:p>
        </p:txBody>
      </p:sp>
    </p:spTree>
    <p:extLst>
      <p:ext uri="{BB962C8B-B14F-4D97-AF65-F5344CB8AC3E}">
        <p14:creationId xmlns:p14="http://schemas.microsoft.com/office/powerpoint/2010/main" val="1882529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Conclusion</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19/09/2019</a:t>
            </a:fld>
            <a:endParaRPr lang="en-GB" altLang="en-US" dirty="0"/>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marL="0" indent="0">
              <a:buNone/>
            </a:pPr>
            <a:r>
              <a:rPr lang="en-GB" altLang="en-US" sz="1200" dirty="0" smtClean="0">
                <a:latin typeface="Times New Roman" pitchFamily="18" charset="0"/>
                <a:cs typeface="Times New Roman" pitchFamily="18" charset="0"/>
              </a:rPr>
              <a:t>The Direct </a:t>
            </a:r>
            <a:r>
              <a:rPr lang="en-GB" altLang="en-US" sz="1200" dirty="0">
                <a:latin typeface="Times New Roman" pitchFamily="18" charset="0"/>
                <a:cs typeface="Times New Roman" pitchFamily="18" charset="0"/>
              </a:rPr>
              <a:t>L</a:t>
            </a:r>
            <a:r>
              <a:rPr lang="en-GB" altLang="en-US" sz="1200" dirty="0" smtClean="0">
                <a:latin typeface="Times New Roman" pitchFamily="18" charset="0"/>
                <a:cs typeface="Times New Roman" pitchFamily="18" charset="0"/>
              </a:rPr>
              <a:t>ine for business  (2017) advised: “There </a:t>
            </a:r>
            <a:r>
              <a:rPr lang="en-GB" altLang="en-US" sz="1200" dirty="0">
                <a:latin typeface="Times New Roman" pitchFamily="18" charset="0"/>
                <a:cs typeface="Times New Roman" pitchFamily="18" charset="0"/>
              </a:rPr>
              <a:t>are countless good reasons to consider opening a B&amp;B. There are also a couple of bad ones. Running a bed and breakfast is a huge commitment which demands long hours, relentless attention to detail, exemplary cooking skills and a good way with people. It’s not the business for you if you’re looking for a way to keep yourself mildly busy while you enjoy a leisurely </a:t>
            </a:r>
            <a:r>
              <a:rPr lang="en-GB" altLang="en-US" sz="1200" dirty="0" smtClean="0">
                <a:latin typeface="Times New Roman" pitchFamily="18" charset="0"/>
                <a:cs typeface="Times New Roman" pitchFamily="18" charset="0"/>
              </a:rPr>
              <a:t>retirement” </a:t>
            </a:r>
          </a:p>
          <a:p>
            <a:pPr marL="0" indent="0">
              <a:buNone/>
            </a:pPr>
            <a:r>
              <a:rPr lang="en-GB" altLang="en-US" sz="1200" dirty="0">
                <a:latin typeface="Times New Roman" pitchFamily="18" charset="0"/>
                <a:cs typeface="Times New Roman" pitchFamily="18" charset="0"/>
              </a:rPr>
              <a:t>Me and Emilian. We are not almost nearly age for retirement. For us this will be options to start a good business with options for growing all around the country. </a:t>
            </a:r>
          </a:p>
          <a:p>
            <a:pPr marL="0" indent="0">
              <a:buNone/>
            </a:pPr>
            <a:r>
              <a:rPr lang="en-GB" altLang="en-US" sz="1200" dirty="0">
                <a:latin typeface="Times New Roman" pitchFamily="18" charset="0"/>
                <a:cs typeface="Times New Roman" pitchFamily="18" charset="0"/>
              </a:rPr>
              <a:t>Emilian  part of our partnership is the house. My part are the money to realise our </a:t>
            </a:r>
            <a:r>
              <a:rPr lang="en-GB" altLang="en-US" sz="1200" dirty="0" smtClean="0">
                <a:latin typeface="Times New Roman" pitchFamily="18" charset="0"/>
                <a:cs typeface="Times New Roman" pitchFamily="18" charset="0"/>
              </a:rPr>
              <a:t>dreams. We </a:t>
            </a:r>
            <a:r>
              <a:rPr lang="en-GB" altLang="en-US" sz="1200" dirty="0">
                <a:latin typeface="Times New Roman" pitchFamily="18" charset="0"/>
                <a:cs typeface="Times New Roman" pitchFamily="18" charset="0"/>
              </a:rPr>
              <a:t>both have to work hard from </a:t>
            </a:r>
            <a:r>
              <a:rPr lang="en-GB" altLang="en-US" sz="1200" dirty="0" smtClean="0">
                <a:latin typeface="Times New Roman" pitchFamily="18" charset="0"/>
                <a:cs typeface="Times New Roman" pitchFamily="18" charset="0"/>
              </a:rPr>
              <a:t>beginning. </a:t>
            </a:r>
            <a:r>
              <a:rPr lang="en-GB" altLang="en-US" sz="1200" dirty="0">
                <a:latin typeface="Times New Roman" pitchFamily="18" charset="0"/>
                <a:cs typeface="Times New Roman" pitchFamily="18" charset="0"/>
              </a:rPr>
              <a:t>We are lucky that have girlfriends to help to us. And also, we are lucky for the </a:t>
            </a:r>
            <a:r>
              <a:rPr lang="en-GB" altLang="en-US" sz="1200" dirty="0" smtClean="0">
                <a:latin typeface="Times New Roman" pitchFamily="18" charset="0"/>
                <a:cs typeface="Times New Roman" pitchFamily="18" charset="0"/>
              </a:rPr>
              <a:t>opportunity </a:t>
            </a:r>
            <a:r>
              <a:rPr lang="en-GB" altLang="en-US" sz="1200" dirty="0">
                <a:latin typeface="Times New Roman" pitchFamily="18" charset="0"/>
                <a:cs typeface="Times New Roman" pitchFamily="18" charset="0"/>
              </a:rPr>
              <a:t>to start our business in England, country with rules and friendly people.</a:t>
            </a:r>
          </a:p>
          <a:p>
            <a:pPr>
              <a:buFont typeface="Wingdings" panose="05000000000000000000" pitchFamily="2" charset="2"/>
              <a:buChar char="§"/>
            </a:pPr>
            <a:endParaRPr lang="en-GB" altLang="en-US" sz="12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smtClean="0"/>
              <a:t>References</a:t>
            </a:r>
            <a:endParaRPr lang="en-GB" altLang="en-US" sz="3600" b="1" i="1" dirty="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19/09/2019</a:t>
            </a:fld>
            <a:endParaRPr lang="en-GB" altLang="en-US" dirty="0"/>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GB" altLang="en-US" sz="1400" dirty="0">
                <a:latin typeface="Times New Roman" pitchFamily="18" charset="0"/>
                <a:cs typeface="Times New Roman" pitchFamily="18" charset="0"/>
              </a:rPr>
              <a:t>Direct Line for business (2017)</a:t>
            </a:r>
            <a:r>
              <a:rPr lang="en-GB" sz="1400" dirty="0"/>
              <a:t> </a:t>
            </a:r>
            <a:r>
              <a:rPr lang="en-GB" sz="1400" i="1" dirty="0">
                <a:latin typeface="Times New Roman" pitchFamily="18" charset="0"/>
                <a:cs typeface="Times New Roman" pitchFamily="18" charset="0"/>
              </a:rPr>
              <a:t>How to start a bed and breakfast</a:t>
            </a:r>
            <a:r>
              <a:rPr lang="en-GB" sz="1400" i="1" dirty="0"/>
              <a:t>. </a:t>
            </a:r>
            <a:r>
              <a:rPr lang="en-GB" altLang="en-US" sz="1400" dirty="0">
                <a:latin typeface="Times New Roman" pitchFamily="18" charset="0"/>
                <a:cs typeface="Times New Roman" pitchFamily="18" charset="0"/>
              </a:rPr>
              <a:t>https://www.directlineforbusiness.co.uk ›( Accessed 4 March 2019</a:t>
            </a:r>
            <a:r>
              <a:rPr lang="en-GB" altLang="en-US" sz="1400" dirty="0" smtClean="0">
                <a:latin typeface="Times New Roman" pitchFamily="18" charset="0"/>
                <a:cs typeface="Times New Roman" pitchFamily="18" charset="0"/>
              </a:rPr>
              <a:t>)</a:t>
            </a:r>
            <a:endParaRPr lang="en-GB" sz="1400" dirty="0" smtClean="0">
              <a:latin typeface="Times New Roman" pitchFamily="18" charset="0"/>
              <a:cs typeface="Times New Roman" pitchFamily="18" charset="0"/>
            </a:endParaRPr>
          </a:p>
          <a:p>
            <a:pPr>
              <a:buFont typeface="Wingdings" panose="05000000000000000000" pitchFamily="2" charset="2"/>
              <a:buChar char="§"/>
            </a:pPr>
            <a:r>
              <a:rPr lang="en-GB" sz="1400" dirty="0" smtClean="0">
                <a:latin typeface="Times New Roman" pitchFamily="18" charset="0"/>
                <a:cs typeface="Times New Roman" pitchFamily="18" charset="0"/>
              </a:rPr>
              <a:t>Surbhi, S. (</a:t>
            </a:r>
            <a:r>
              <a:rPr lang="en-GB" sz="1400" dirty="0">
                <a:latin typeface="Times New Roman" pitchFamily="18" charset="0"/>
                <a:cs typeface="Times New Roman" pitchFamily="18" charset="0"/>
              </a:rPr>
              <a:t>2015</a:t>
            </a:r>
            <a:r>
              <a:rPr lang="en-GB" sz="1400" dirty="0" smtClean="0">
                <a:latin typeface="Times New Roman" pitchFamily="18" charset="0"/>
                <a:cs typeface="Times New Roman" pitchFamily="18" charset="0"/>
              </a:rPr>
              <a:t>). </a:t>
            </a:r>
            <a:r>
              <a:rPr lang="en-GB" sz="1400" i="1" dirty="0">
                <a:latin typeface="Times New Roman" pitchFamily="18" charset="0"/>
                <a:cs typeface="Times New Roman" pitchFamily="18" charset="0"/>
              </a:rPr>
              <a:t>Difference Between Micro and Macro Environment </a:t>
            </a:r>
            <a:r>
              <a:rPr lang="en-GB" altLang="en-US" sz="1400" dirty="0" smtClean="0">
                <a:latin typeface="Times New Roman" pitchFamily="18" charset="0"/>
                <a:cs typeface="Times New Roman" pitchFamily="18" charset="0"/>
              </a:rPr>
              <a:t>https</a:t>
            </a:r>
            <a:r>
              <a:rPr lang="en-GB" altLang="en-US" sz="1400" dirty="0">
                <a:latin typeface="Times New Roman" pitchFamily="18" charset="0"/>
                <a:cs typeface="Times New Roman" pitchFamily="18" charset="0"/>
              </a:rPr>
              <a:t>://</a:t>
            </a:r>
            <a:r>
              <a:rPr lang="en-GB" altLang="en-US" sz="1400" dirty="0" smtClean="0">
                <a:latin typeface="Times New Roman" pitchFamily="18" charset="0"/>
                <a:cs typeface="Times New Roman" pitchFamily="18" charset="0"/>
              </a:rPr>
              <a:t>keydifferences.com/difference-between-micro-internal-and-macro-external-environment.html (Accessed 4 March 2019)</a:t>
            </a:r>
          </a:p>
          <a:p>
            <a:pPr>
              <a:buFont typeface="Wingdings" panose="05000000000000000000" pitchFamily="2" charset="2"/>
              <a:buChar char="§"/>
            </a:pPr>
            <a:r>
              <a:rPr lang="en-GB" altLang="en-US" sz="1400" dirty="0" smtClean="0">
                <a:latin typeface="Times New Roman" pitchFamily="18" charset="0"/>
                <a:cs typeface="Times New Roman" pitchFamily="18" charset="0"/>
              </a:rPr>
              <a:t>UKEssays. (November 2018). </a:t>
            </a:r>
            <a:r>
              <a:rPr lang="en-GB" altLang="en-US" sz="1400" i="1" dirty="0">
                <a:latin typeface="Times New Roman" pitchFamily="18" charset="0"/>
                <a:cs typeface="Times New Roman" pitchFamily="18" charset="0"/>
              </a:rPr>
              <a:t>The Different elements in communication mix</a:t>
            </a:r>
            <a:r>
              <a:rPr lang="en-GB" altLang="en-US" sz="1400" dirty="0">
                <a:latin typeface="Times New Roman" pitchFamily="18" charset="0"/>
                <a:cs typeface="Times New Roman" pitchFamily="18" charset="0"/>
              </a:rPr>
              <a:t>. [online]. Available from: https://www.ukessays.com/essays/marketing/the-different-elements-in-communication-mix-marketing-essay.php?vref=1 </a:t>
            </a:r>
            <a:r>
              <a:rPr lang="en-GB" altLang="en-US" sz="1400" dirty="0" smtClean="0">
                <a:latin typeface="Times New Roman" pitchFamily="18" charset="0"/>
                <a:cs typeface="Times New Roman" pitchFamily="18" charset="0"/>
              </a:rPr>
              <a:t>(Accessed </a:t>
            </a:r>
            <a:r>
              <a:rPr lang="en-GB" altLang="en-US" sz="1400" dirty="0">
                <a:latin typeface="Times New Roman" pitchFamily="18" charset="0"/>
                <a:cs typeface="Times New Roman" pitchFamily="18" charset="0"/>
              </a:rPr>
              <a:t>4 March </a:t>
            </a:r>
            <a:r>
              <a:rPr lang="en-GB" altLang="en-US" sz="1400" dirty="0" smtClean="0">
                <a:latin typeface="Times New Roman" pitchFamily="18" charset="0"/>
                <a:cs typeface="Times New Roman" pitchFamily="18" charset="0"/>
              </a:rPr>
              <a:t>2019)</a:t>
            </a:r>
          </a:p>
          <a:p>
            <a:pPr>
              <a:buFont typeface="Wingdings" panose="05000000000000000000" pitchFamily="2" charset="2"/>
              <a:buChar char="§"/>
            </a:pPr>
            <a:endParaRPr lang="en-GB" altLang="en-US" dirty="0"/>
          </a:p>
        </p:txBody>
      </p:sp>
    </p:spTree>
    <p:extLst>
      <p:ext uri="{BB962C8B-B14F-4D97-AF65-F5344CB8AC3E}">
        <p14:creationId xmlns:p14="http://schemas.microsoft.com/office/powerpoint/2010/main" val="15962821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1799</TotalTime>
  <Words>1527</Words>
  <Application>Microsoft Office PowerPoint</Application>
  <PresentationFormat>On-screen Show (4:3)</PresentationFormat>
  <Paragraphs>110</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vt:lpstr>
      <vt:lpstr>Myriad Pro</vt:lpstr>
      <vt:lpstr>Times New Roman</vt:lpstr>
      <vt:lpstr>Wingdings</vt:lpstr>
      <vt:lpstr>20140311PresentationUWTSDTemplate</vt:lpstr>
      <vt:lpstr>Marketing Environmental Audit</vt:lpstr>
      <vt:lpstr>Executive Summary</vt:lpstr>
      <vt:lpstr> Business / Company Overview</vt:lpstr>
      <vt:lpstr>Products and Services</vt:lpstr>
      <vt:lpstr>Target Market</vt:lpstr>
      <vt:lpstr>Market Segment </vt:lpstr>
      <vt:lpstr>Micro and Macro Environment</vt:lpstr>
      <vt:lpstr>SWOT Analysis</vt:lpstr>
      <vt:lpstr>PESTLE Analysis</vt:lpstr>
      <vt:lpstr>Marketing Communication Mix</vt:lpstr>
      <vt:lpstr> Business Strategy to Achieve Marketing Communication Mix</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Emilian Tuluca (1814973)</cp:lastModifiedBy>
  <cp:revision>135</cp:revision>
  <cp:lastPrinted>2018-03-20T16:28:46Z</cp:lastPrinted>
  <dcterms:created xsi:type="dcterms:W3CDTF">2004-11-12T17:24:38Z</dcterms:created>
  <dcterms:modified xsi:type="dcterms:W3CDTF">2019-09-19T11:14:09Z</dcterms:modified>
</cp:coreProperties>
</file>