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6"/>
  </p:notesMasterIdLst>
  <p:sldIdLst>
    <p:sldId id="257" r:id="rId2"/>
    <p:sldId id="258" r:id="rId3"/>
    <p:sldId id="437" r:id="rId4"/>
    <p:sldId id="434" r:id="rId5"/>
    <p:sldId id="435" r:id="rId6"/>
    <p:sldId id="402" r:id="rId7"/>
    <p:sldId id="405" r:id="rId8"/>
    <p:sldId id="438" r:id="rId9"/>
    <p:sldId id="439" r:id="rId10"/>
    <p:sldId id="440" r:id="rId11"/>
    <p:sldId id="441" r:id="rId12"/>
    <p:sldId id="442" r:id="rId13"/>
    <p:sldId id="443" r:id="rId14"/>
    <p:sldId id="444" r:id="rId15"/>
    <p:sldId id="445" r:id="rId16"/>
    <p:sldId id="446" r:id="rId17"/>
    <p:sldId id="422" r:id="rId18"/>
    <p:sldId id="423" r:id="rId19"/>
    <p:sldId id="425" r:id="rId20"/>
    <p:sldId id="448" r:id="rId21"/>
    <p:sldId id="432" r:id="rId22"/>
    <p:sldId id="429" r:id="rId23"/>
    <p:sldId id="430" r:id="rId24"/>
    <p:sldId id="447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458" autoAdjust="0"/>
    <p:restoredTop sz="94660"/>
  </p:normalViewPr>
  <p:slideViewPr>
    <p:cSldViewPr snapToGrid="0">
      <p:cViewPr varScale="1">
        <p:scale>
          <a:sx n="69" d="100"/>
          <a:sy n="69" d="100"/>
        </p:scale>
        <p:origin x="508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8D9AD8-490A-47BD-B299-7337C5A7EBB2}" type="datetimeFigureOut">
              <a:rPr lang="en-GB" smtClean="0"/>
              <a:t>20/06/2020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982F3C-0877-4007-AF47-14F6BF529D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1754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MRS))</a:t>
            </a:r>
          </a:p>
          <a:p>
            <a:endParaRPr lang="en-US" dirty="0"/>
          </a:p>
          <a:p>
            <a:r>
              <a:rPr lang="en-US" dirty="0"/>
              <a:t>Read slide...</a:t>
            </a:r>
          </a:p>
          <a:p>
            <a:r>
              <a:rPr lang="en-US" dirty="0"/>
              <a:t>As leader, team member, whatever your role…Friend, wife, husband.. parent</a:t>
            </a:r>
          </a:p>
          <a:p>
            <a:r>
              <a:rPr lang="en-US" dirty="0"/>
              <a:t>When you</a:t>
            </a:r>
            <a:r>
              <a:rPr lang="en-US" baseline="0" dirty="0"/>
              <a:t> have a higher emotional intelligence you’ll be able to react better</a:t>
            </a:r>
          </a:p>
          <a:p>
            <a:r>
              <a:rPr lang="en-US" baseline="0" dirty="0"/>
              <a:t>Lower emotional intelligence - harder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537554C-35D9-481A-AFE0-F74AA9FEBE7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380830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42289">
              <a:defRPr/>
            </a:pPr>
            <a:r>
              <a:rPr lang="en-US" baseline="0" dirty="0"/>
              <a:t>SLK</a:t>
            </a:r>
          </a:p>
          <a:p>
            <a:pPr defTabSz="942289">
              <a:defRPr/>
            </a:pPr>
            <a:r>
              <a:rPr lang="en-US" baseline="0" dirty="0"/>
              <a:t>Based on what you’ve learned today…</a:t>
            </a:r>
          </a:p>
          <a:p>
            <a:pPr defTabSz="942289">
              <a:defRPr/>
            </a:pPr>
            <a:r>
              <a:rPr lang="en-US" baseline="0" dirty="0"/>
              <a:t>EI – is more than “just” emotions…</a:t>
            </a:r>
          </a:p>
          <a:p>
            <a:pPr defTabSz="942289">
              <a:defRPr/>
            </a:pPr>
            <a:endParaRPr lang="en-US" baseline="0" dirty="0"/>
          </a:p>
          <a:p>
            <a:endParaRPr lang="en-US" dirty="0">
              <a:effectLst/>
            </a:endParaRPr>
          </a:p>
          <a:p>
            <a:pPr defTabSz="942289">
              <a:defRPr/>
            </a:pPr>
            <a:endParaRPr lang="en-US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537554C-35D9-481A-AFE0-F74AA9FEBE7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995519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42289">
              <a:defRPr/>
            </a:pPr>
            <a:r>
              <a:rPr lang="en-US" baseline="0" dirty="0"/>
              <a:t>SLK))</a:t>
            </a:r>
          </a:p>
          <a:p>
            <a:pPr defTabSz="942289">
              <a:defRPr/>
            </a:pPr>
            <a:r>
              <a:rPr lang="en-US" baseline="0" dirty="0"/>
              <a:t>It affects every decision we make/ it affects our relationships</a:t>
            </a:r>
          </a:p>
          <a:p>
            <a:endParaRPr lang="en-US" baseline="0" dirty="0"/>
          </a:p>
          <a:p>
            <a:endParaRPr lang="en-US" dirty="0">
              <a:effectLst/>
            </a:endParaRPr>
          </a:p>
          <a:p>
            <a:pPr defTabSz="942289">
              <a:defRPr/>
            </a:pPr>
            <a:endParaRPr lang="en-US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537554C-35D9-481A-AFE0-F74AA9FEBE7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09813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42289">
              <a:defRPr/>
            </a:pPr>
            <a:r>
              <a:rPr lang="en-US" baseline="0" dirty="0"/>
              <a:t>SLK)))))</a:t>
            </a:r>
          </a:p>
          <a:p>
            <a:pPr defTabSz="942289">
              <a:defRPr/>
            </a:pPr>
            <a:r>
              <a:rPr lang="en-US" baseline="0" dirty="0"/>
              <a:t>Why do we react the way we do???? </a:t>
            </a:r>
            <a:r>
              <a:rPr lang="en-US" b="1" baseline="0" dirty="0"/>
              <a:t>BLAME it on our brains!</a:t>
            </a:r>
          </a:p>
          <a:p>
            <a:r>
              <a:rPr lang="en-US" dirty="0"/>
              <a:t>Our brain shows a split</a:t>
            </a:r>
            <a:r>
              <a:rPr lang="en-US" baseline="0" dirty="0"/>
              <a:t> – Emotional intelligence is the balance between the two:</a:t>
            </a:r>
          </a:p>
          <a:p>
            <a:r>
              <a:rPr lang="en-US" baseline="0" dirty="0"/>
              <a:t>	The </a:t>
            </a:r>
            <a:r>
              <a:rPr lang="en-US" b="1" baseline="0" dirty="0"/>
              <a:t>Cerebral Cortex is the Rational, </a:t>
            </a:r>
            <a:r>
              <a:rPr lang="en-US" baseline="0" dirty="0"/>
              <a:t>most advanced part of your brain</a:t>
            </a:r>
          </a:p>
          <a:p>
            <a:r>
              <a:rPr lang="en-US" baseline="0" dirty="0"/>
              <a:t>	It allows you to be here, to listen, learn, then put into action what we’re talking about</a:t>
            </a:r>
          </a:p>
          <a:p>
            <a:r>
              <a:rPr lang="en-US" baseline="0" dirty="0"/>
              <a:t>		</a:t>
            </a:r>
            <a:r>
              <a:rPr lang="en-US" b="1" baseline="0" dirty="0"/>
              <a:t>---It’s where we process</a:t>
            </a:r>
          </a:p>
          <a:p>
            <a:r>
              <a:rPr lang="en-US" baseline="0" dirty="0"/>
              <a:t>***Developers, Marcia and I learned to email them with non urgent questions, then approach or set up meeting to discuss – they needed to process.</a:t>
            </a:r>
          </a:p>
          <a:p>
            <a:endParaRPr lang="en-US" baseline="0" dirty="0"/>
          </a:p>
          <a:p>
            <a:r>
              <a:rPr lang="en-US" baseline="0" dirty="0"/>
              <a:t>-LIMBIC System -  the CENTER of your emotions</a:t>
            </a:r>
          </a:p>
          <a:p>
            <a:r>
              <a:rPr lang="en-US" baseline="0" dirty="0"/>
              <a:t>	You’ve heard of the fight or flight response?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537554C-35D9-481A-AFE0-F74AA9FEBE7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54419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20/06/2020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33705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3305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52235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20/06/2020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5956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20/06/2020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9465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20/06/2020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51306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20/06/2020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89492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20/06/2020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8660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20/06/2020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3400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72569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46172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20/06/2020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1511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jp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3625" y="908720"/>
            <a:ext cx="9912096" cy="4998304"/>
          </a:xfrm>
        </p:spPr>
        <p:txBody>
          <a:bodyPr>
            <a:normAutofit/>
          </a:bodyPr>
          <a:lstStyle/>
          <a:p>
            <a:r>
              <a:rPr lang="en-GB" sz="2400" dirty="0" smtClean="0">
                <a:solidFill>
                  <a:srgbClr val="FFFF99"/>
                </a:solidFill>
              </a:rPr>
              <a:t/>
            </a:r>
            <a:br>
              <a:rPr lang="en-GB" sz="2400" dirty="0" smtClean="0">
                <a:solidFill>
                  <a:srgbClr val="FFFF99"/>
                </a:solidFill>
              </a:rPr>
            </a:br>
            <a:r>
              <a:rPr lang="en-GB" sz="2400" dirty="0" smtClean="0"/>
              <a:t>BA Leadership and Management Skills for the Workplace</a:t>
            </a:r>
            <a:r>
              <a:rPr lang="en-GB" altLang="en-US" sz="2400" dirty="0" smtClean="0">
                <a:solidFill>
                  <a:srgbClr val="FFFF99"/>
                </a:solidFill>
              </a:rPr>
              <a:t/>
            </a:r>
            <a:br>
              <a:rPr lang="en-GB" altLang="en-US" sz="2400" dirty="0" smtClean="0">
                <a:solidFill>
                  <a:srgbClr val="FFFF99"/>
                </a:solidFill>
              </a:rPr>
            </a:br>
            <a:r>
              <a:rPr lang="en-GB" altLang="en-US" dirty="0" smtClean="0"/>
              <a:t/>
            </a:r>
            <a:br>
              <a:rPr lang="en-GB" altLang="en-US" dirty="0" smtClean="0"/>
            </a:br>
            <a:r>
              <a:rPr lang="en-GB" dirty="0" smtClean="0"/>
              <a:t> </a:t>
            </a:r>
            <a:r>
              <a:rPr lang="en-GB" sz="3200" b="1" dirty="0" smtClean="0">
                <a:solidFill>
                  <a:srgbClr val="FFFF99"/>
                </a:solidFill>
              </a:rPr>
              <a:t>Developing Emotional Intelligence Skills</a:t>
            </a:r>
            <a:br>
              <a:rPr lang="en-GB" sz="3200" b="1" dirty="0" smtClean="0">
                <a:solidFill>
                  <a:srgbClr val="FFFF99"/>
                </a:solidFill>
              </a:rPr>
            </a:br>
            <a:r>
              <a:rPr lang="en-GB" sz="3200" b="1" dirty="0" smtClean="0">
                <a:solidFill>
                  <a:srgbClr val="FFFF99"/>
                </a:solidFill>
              </a:rPr>
              <a:t>for the Workplace </a:t>
            </a:r>
            <a:r>
              <a:rPr lang="en-GB" sz="4000" b="1" dirty="0" smtClean="0">
                <a:solidFill>
                  <a:srgbClr val="FFFF99"/>
                </a:solidFill>
              </a:rPr>
              <a:t/>
            </a:r>
            <a:br>
              <a:rPr lang="en-GB" sz="4000" b="1" dirty="0" smtClean="0">
                <a:solidFill>
                  <a:srgbClr val="FFFF99"/>
                </a:solidFill>
              </a:rPr>
            </a:br>
            <a:r>
              <a:rPr lang="en-GB" sz="3100" b="1" dirty="0" smtClean="0">
                <a:solidFill>
                  <a:srgbClr val="FFFF99"/>
                </a:solidFill>
              </a:rPr>
              <a:t>(</a:t>
            </a:r>
            <a:r>
              <a:rPr lang="en-GB" sz="3200" dirty="0" smtClean="0">
                <a:solidFill>
                  <a:srgbClr val="FFFF99"/>
                </a:solidFill>
              </a:rPr>
              <a:t>BMSW6106</a:t>
            </a:r>
            <a:r>
              <a:rPr lang="en-GB" sz="3100" b="1" dirty="0" smtClean="0">
                <a:solidFill>
                  <a:srgbClr val="FFFF99"/>
                </a:solidFill>
              </a:rPr>
              <a:t>)</a:t>
            </a:r>
            <a:r>
              <a:rPr lang="en-GB" sz="31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/>
            </a:r>
            <a:br>
              <a:rPr lang="en-GB" sz="31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Session 7</a:t>
            </a:r>
            <a:r>
              <a:rPr lang="en-GB" sz="32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/>
            </a:r>
            <a:br>
              <a:rPr lang="en-GB" sz="32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en-GB" sz="32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Strategies for Enhancing Emotional Intelligence </a:t>
            </a:r>
            <a:br>
              <a:rPr lang="en-GB" sz="32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endParaRPr lang="en-GB" altLang="en-US" sz="36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2201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7237" y="136093"/>
            <a:ext cx="10972800" cy="1143000"/>
          </a:xfrm>
        </p:spPr>
        <p:txBody>
          <a:bodyPr/>
          <a:lstStyle/>
          <a:p>
            <a:r>
              <a:rPr lang="en-GB" b="1" dirty="0" smtClean="0"/>
              <a:t>Agenda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After </a:t>
            </a:r>
            <a:r>
              <a:rPr lang="en-GB" dirty="0"/>
              <a:t>this session you should be able to</a:t>
            </a:r>
            <a:r>
              <a:rPr lang="en-GB" dirty="0" smtClean="0"/>
              <a:t>:</a:t>
            </a:r>
          </a:p>
          <a:p>
            <a:pPr algn="just"/>
            <a:r>
              <a:rPr lang="en-GB" dirty="0" smtClean="0"/>
              <a:t>Identify potential signs of High and Low Emotional Intelligence</a:t>
            </a:r>
          </a:p>
          <a:p>
            <a:pPr algn="just"/>
            <a:r>
              <a:rPr lang="en-GB" dirty="0" smtClean="0"/>
              <a:t>Understand and apply various strategies for improving Emotional Intelligence </a:t>
            </a:r>
          </a:p>
          <a:p>
            <a:pPr algn="just"/>
            <a:r>
              <a:rPr lang="en-GB" dirty="0" smtClean="0"/>
              <a:t>Reflect on your own Emotional Intelligence  journey  </a:t>
            </a:r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898752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a typeface="+mj-ea"/>
              </a:rPr>
              <a:t>What does emotional intelligence look like, sound like, feel like?</a:t>
            </a:r>
          </a:p>
        </p:txBody>
      </p:sp>
      <p:sp>
        <p:nvSpPr>
          <p:cNvPr id="5734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/>
              <a:t>So how does the theory of emotional intelligence translate into everyday life?  </a:t>
            </a:r>
          </a:p>
          <a:p>
            <a:pPr marL="0" indent="0" eaLnBrk="1" hangingPunct="1">
              <a:buNone/>
            </a:pPr>
            <a:endParaRPr lang="en-US" altLang="en-US" dirty="0" smtClean="0"/>
          </a:p>
        </p:txBody>
      </p:sp>
      <p:sp>
        <p:nvSpPr>
          <p:cNvPr id="57348" name="Date Placeholder 6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EF4F2950-B39F-46B0-ADF7-0EB98E740209}" type="datetime1">
              <a:rPr lang="en-US" altLang="en-US" sz="1200">
                <a:solidFill>
                  <a:srgbClr val="898989"/>
                </a:solidFill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6/20/2020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57349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BF0BAD2B-AA24-4223-800E-920065776D7B}" type="slidenum">
              <a:rPr lang="en-US" altLang="en-US" sz="1200">
                <a:solidFill>
                  <a:srgbClr val="898989"/>
                </a:solidFill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7350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4873" y="3091533"/>
            <a:ext cx="3657600" cy="242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7351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7200" y="3102646"/>
            <a:ext cx="3657600" cy="2414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57870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Potential Signs of High EI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3917032"/>
          </a:xfrm>
        </p:spPr>
        <p:txBody>
          <a:bodyPr>
            <a:normAutofit/>
          </a:bodyPr>
          <a:lstStyle/>
          <a:p>
            <a:pPr marL="0" lvl="0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dirty="0" smtClean="0">
                <a:solidFill>
                  <a:srgbClr val="000000"/>
                </a:solidFill>
              </a:rPr>
              <a:t>Handling criticism without</a:t>
            </a:r>
          </a:p>
          <a:p>
            <a:pPr marL="400050" lvl="1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sz="3200" dirty="0" smtClean="0">
                <a:solidFill>
                  <a:srgbClr val="000000"/>
                </a:solidFill>
              </a:rPr>
              <a:t>Denial</a:t>
            </a:r>
          </a:p>
          <a:p>
            <a:pPr marL="400050" lvl="1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sz="3200" dirty="0" smtClean="0">
                <a:solidFill>
                  <a:srgbClr val="000000"/>
                </a:solidFill>
              </a:rPr>
              <a:t>Blame</a:t>
            </a:r>
          </a:p>
          <a:p>
            <a:pPr marL="400050" lvl="1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sz="3200" dirty="0" smtClean="0">
                <a:solidFill>
                  <a:srgbClr val="000000"/>
                </a:solidFill>
              </a:rPr>
              <a:t>Excuses</a:t>
            </a:r>
          </a:p>
          <a:p>
            <a:pPr marL="0" lvl="0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dirty="0" smtClean="0">
                <a:solidFill>
                  <a:srgbClr val="000000"/>
                </a:solidFill>
              </a:rPr>
              <a:t>Being open minded</a:t>
            </a:r>
          </a:p>
          <a:p>
            <a:pPr marL="0" lvl="0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dirty="0" smtClean="0">
                <a:solidFill>
                  <a:srgbClr val="000000"/>
                </a:solidFill>
              </a:rPr>
              <a:t>Good listener</a:t>
            </a:r>
          </a:p>
          <a:p>
            <a:pPr marL="0" lvl="0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dirty="0" smtClean="0">
                <a:solidFill>
                  <a:srgbClr val="000000"/>
                </a:solidFill>
              </a:rPr>
              <a:t>Apologizing </a:t>
            </a:r>
            <a:r>
              <a:rPr lang="en-US" dirty="0">
                <a:solidFill>
                  <a:srgbClr val="000000"/>
                </a:solidFill>
              </a:rPr>
              <a:t>when wrong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83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Potential Signs of Low EI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lvl="0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dirty="0" smtClean="0">
                <a:solidFill>
                  <a:srgbClr val="000000"/>
                </a:solidFill>
              </a:rPr>
              <a:t>Little or no self-awareness</a:t>
            </a:r>
          </a:p>
          <a:p>
            <a:pPr marL="0" lvl="0" indent="0" defTabSz="457200">
              <a:spcBef>
                <a:spcPts val="0"/>
              </a:spcBef>
              <a:buClr>
                <a:srgbClr val="40BAD2"/>
              </a:buClr>
              <a:defRPr/>
            </a:pPr>
            <a:endParaRPr lang="en-US" dirty="0">
              <a:solidFill>
                <a:srgbClr val="000000"/>
              </a:solidFill>
            </a:endParaRPr>
          </a:p>
          <a:p>
            <a:pPr marL="0" lvl="0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dirty="0" smtClean="0">
                <a:solidFill>
                  <a:srgbClr val="000000"/>
                </a:solidFill>
              </a:rPr>
              <a:t>Limited  empathy</a:t>
            </a:r>
          </a:p>
          <a:p>
            <a:pPr marL="0" lvl="0" indent="0" defTabSz="457200">
              <a:spcBef>
                <a:spcPts val="0"/>
              </a:spcBef>
              <a:buClr>
                <a:srgbClr val="40BAD2"/>
              </a:buClr>
              <a:buNone/>
              <a:defRPr/>
            </a:pPr>
            <a:endParaRPr lang="en-US" dirty="0" smtClean="0">
              <a:solidFill>
                <a:srgbClr val="000000"/>
              </a:solidFill>
            </a:endParaRPr>
          </a:p>
          <a:p>
            <a:pPr marL="0" lvl="0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dirty="0" smtClean="0">
                <a:solidFill>
                  <a:srgbClr val="000000"/>
                </a:solidFill>
              </a:rPr>
              <a:t>“Bull </a:t>
            </a:r>
            <a:r>
              <a:rPr lang="en-US" dirty="0">
                <a:solidFill>
                  <a:srgbClr val="000000"/>
                </a:solidFill>
              </a:rPr>
              <a:t>in a China </a:t>
            </a:r>
            <a:r>
              <a:rPr lang="en-US" dirty="0" smtClean="0">
                <a:solidFill>
                  <a:srgbClr val="000000"/>
                </a:solidFill>
              </a:rPr>
              <a:t>Shop”</a:t>
            </a:r>
          </a:p>
          <a:p>
            <a:pPr marL="0" lvl="0" indent="0" defTabSz="457200">
              <a:spcBef>
                <a:spcPts val="0"/>
              </a:spcBef>
              <a:buClr>
                <a:srgbClr val="40BAD2"/>
              </a:buClr>
              <a:buNone/>
              <a:defRPr/>
            </a:pPr>
            <a:endParaRPr lang="en-US" dirty="0" smtClean="0">
              <a:solidFill>
                <a:srgbClr val="000000"/>
              </a:solidFill>
            </a:endParaRPr>
          </a:p>
          <a:p>
            <a:pPr marL="0" lvl="0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dirty="0" smtClean="0">
                <a:solidFill>
                  <a:srgbClr val="000000"/>
                </a:solidFill>
              </a:rPr>
              <a:t>Finds </a:t>
            </a:r>
            <a:r>
              <a:rPr lang="en-US" dirty="0">
                <a:solidFill>
                  <a:srgbClr val="000000"/>
                </a:solidFill>
              </a:rPr>
              <a:t>others are to blame for most of the issues on his/her team</a:t>
            </a:r>
          </a:p>
        </p:txBody>
      </p:sp>
    </p:spTree>
    <p:extLst>
      <p:ext uri="{BB962C8B-B14F-4D97-AF65-F5344CB8AC3E}">
        <p14:creationId xmlns:p14="http://schemas.microsoft.com/office/powerpoint/2010/main" val="638003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18" y="1123837"/>
            <a:ext cx="3755663" cy="4601183"/>
          </a:xfrm>
        </p:spPr>
        <p:txBody>
          <a:bodyPr/>
          <a:lstStyle/>
          <a:p>
            <a:pPr algn="ctr"/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>Emotional Intelligence</a:t>
            </a:r>
            <a:br>
              <a:rPr lang="en-US" dirty="0"/>
            </a:br>
            <a:r>
              <a:rPr lang="en-US" dirty="0"/>
              <a:t>(EI)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66134" y="2307461"/>
            <a:ext cx="2167890" cy="302948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7586" y="2995236"/>
            <a:ext cx="2971499" cy="200279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2487353" y="562106"/>
            <a:ext cx="709168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You have to know how to react and respond emotionally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65788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41600" y="991466"/>
            <a:ext cx="6945745" cy="4291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5223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defTabSz="457200">
              <a:defRPr/>
            </a:pPr>
            <a:r>
              <a:rPr lang="en-US" dirty="0"/>
              <a:t>Self-Awareness</a:t>
            </a:r>
            <a:endParaRPr lang="en-US" dirty="0">
              <a:solidFill>
                <a:srgbClr val="000000"/>
              </a:solidFill>
              <a:latin typeface="Corbel" panose="020B0503020204020204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algn="just" defTabSz="457200">
              <a:spcBef>
                <a:spcPts val="0"/>
              </a:spcBef>
              <a:buNone/>
              <a:defRPr/>
            </a:pPr>
            <a:r>
              <a:rPr lang="en-US" dirty="0" smtClean="0">
                <a:solidFill>
                  <a:srgbClr val="000000"/>
                </a:solidFill>
              </a:rPr>
              <a:t>The </a:t>
            </a:r>
            <a:r>
              <a:rPr lang="en-US" dirty="0">
                <a:solidFill>
                  <a:srgbClr val="000000"/>
                </a:solidFill>
              </a:rPr>
              <a:t>ability to recognize and understand your </a:t>
            </a:r>
            <a:r>
              <a:rPr lang="en-US" dirty="0" smtClean="0">
                <a:solidFill>
                  <a:srgbClr val="000000"/>
                </a:solidFill>
              </a:rPr>
              <a:t>emotions and its effect </a:t>
            </a:r>
            <a:r>
              <a:rPr lang="en-US" dirty="0">
                <a:solidFill>
                  <a:srgbClr val="000000"/>
                </a:solidFill>
              </a:rPr>
              <a:t>on others</a:t>
            </a:r>
          </a:p>
          <a:p>
            <a:pPr lvl="0" algn="just" defTabSz="457200">
              <a:buClr>
                <a:srgbClr val="40BAD2"/>
              </a:buClr>
              <a:defRPr/>
            </a:pPr>
            <a:r>
              <a:rPr lang="en-US" dirty="0">
                <a:solidFill>
                  <a:srgbClr val="000000"/>
                </a:solidFill>
              </a:rPr>
              <a:t>Self – Confidence</a:t>
            </a:r>
          </a:p>
          <a:p>
            <a:pPr lvl="0" algn="just" defTabSz="457200">
              <a:buClr>
                <a:srgbClr val="40BAD2"/>
              </a:buClr>
              <a:defRPr/>
            </a:pPr>
            <a:r>
              <a:rPr lang="en-US" dirty="0">
                <a:solidFill>
                  <a:srgbClr val="000000"/>
                </a:solidFill>
              </a:rPr>
              <a:t>Realistic self-assessment</a:t>
            </a:r>
          </a:p>
          <a:p>
            <a:pPr lvl="0" algn="just" defTabSz="457200">
              <a:buClr>
                <a:srgbClr val="40BAD2"/>
              </a:buClr>
              <a:defRPr/>
            </a:pPr>
            <a:r>
              <a:rPr lang="en-US" dirty="0">
                <a:solidFill>
                  <a:srgbClr val="000000"/>
                </a:solidFill>
              </a:rPr>
              <a:t>Sense of humor about own shortcomings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1856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900" dirty="0" smtClean="0">
                <a:solidFill>
                  <a:srgbClr val="000000"/>
                </a:solidFill>
              </a:rPr>
              <a:t>Strategies for improving </a:t>
            </a:r>
            <a:r>
              <a:rPr lang="en-US" sz="4900" dirty="0">
                <a:solidFill>
                  <a:srgbClr val="000000"/>
                </a:solidFill>
              </a:rPr>
              <a:t>Self-Awareness</a:t>
            </a:r>
            <a:r>
              <a:rPr lang="en-US" dirty="0">
                <a:solidFill>
                  <a:srgbClr val="000000"/>
                </a:solidFill>
                <a:latin typeface="Corbel" panose="020B0503020204020204"/>
              </a:rPr>
              <a:t/>
            </a:r>
            <a:br>
              <a:rPr lang="en-US" dirty="0">
                <a:solidFill>
                  <a:srgbClr val="000000"/>
                </a:solidFill>
                <a:latin typeface="Corbel" panose="020B0503020204020204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dirty="0" smtClean="0">
                <a:solidFill>
                  <a:srgbClr val="000000"/>
                </a:solidFill>
              </a:rPr>
              <a:t>Being intentional</a:t>
            </a:r>
          </a:p>
          <a:p>
            <a:pPr marL="0" lvl="0" indent="0" defTabSz="457200">
              <a:spcBef>
                <a:spcPts val="0"/>
              </a:spcBef>
              <a:buClr>
                <a:srgbClr val="40BAD2"/>
              </a:buClr>
              <a:buNone/>
              <a:defRPr/>
            </a:pPr>
            <a:endParaRPr lang="en-US" dirty="0">
              <a:solidFill>
                <a:srgbClr val="000000"/>
              </a:solidFill>
            </a:endParaRPr>
          </a:p>
          <a:p>
            <a:pPr marL="0" lvl="0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dirty="0">
                <a:solidFill>
                  <a:srgbClr val="000000"/>
                </a:solidFill>
              </a:rPr>
              <a:t>Journal </a:t>
            </a:r>
          </a:p>
          <a:p>
            <a:pPr marL="457200" lvl="1" indent="0" defTabSz="457200">
              <a:spcBef>
                <a:spcPts val="0"/>
              </a:spcBef>
              <a:buClr>
                <a:srgbClr val="40BAD2"/>
              </a:buClr>
              <a:buNone/>
              <a:defRPr/>
            </a:pPr>
            <a:r>
              <a:rPr lang="en-US" sz="3200" dirty="0">
                <a:solidFill>
                  <a:srgbClr val="000000"/>
                </a:solidFill>
              </a:rPr>
              <a:t>A few minutes a day brings you to a higher degree of </a:t>
            </a:r>
            <a:r>
              <a:rPr lang="en-US" sz="3200" dirty="0" smtClean="0">
                <a:solidFill>
                  <a:srgbClr val="000000"/>
                </a:solidFill>
              </a:rPr>
              <a:t>self-awareness</a:t>
            </a:r>
            <a:endParaRPr lang="en-US" sz="32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1895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Self-Management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082965"/>
            <a:ext cx="10972800" cy="3917032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endParaRPr lang="en-US" dirty="0"/>
          </a:p>
          <a:p>
            <a:pPr marL="0" indent="0" algn="just">
              <a:buNone/>
            </a:pPr>
            <a:r>
              <a:rPr lang="en-US" dirty="0"/>
              <a:t>The ability to control or redirect disruptive impulses and moods</a:t>
            </a:r>
          </a:p>
          <a:p>
            <a:pPr algn="just"/>
            <a:r>
              <a:rPr lang="en-US" dirty="0"/>
              <a:t>The ability to think before acting</a:t>
            </a:r>
          </a:p>
          <a:p>
            <a:pPr algn="just"/>
            <a:r>
              <a:rPr lang="en-US" dirty="0"/>
              <a:t>Openness to </a:t>
            </a:r>
            <a:r>
              <a:rPr lang="en-US" dirty="0" smtClean="0"/>
              <a:t>change</a:t>
            </a:r>
          </a:p>
          <a:p>
            <a:pPr algn="just"/>
            <a:r>
              <a:rPr lang="en-US" dirty="0" smtClean="0"/>
              <a:t>Strong </a:t>
            </a:r>
            <a:r>
              <a:rPr lang="en-US" dirty="0"/>
              <a:t>drive to achieve</a:t>
            </a:r>
          </a:p>
          <a:p>
            <a:pPr algn="just"/>
            <a:r>
              <a:rPr lang="en-US" dirty="0"/>
              <a:t>Optimism even in the face of failure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571986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Strategies for improving Self-Management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Know your values</a:t>
            </a:r>
          </a:p>
          <a:p>
            <a:pPr marL="502920" lvl="1" indent="0">
              <a:buNone/>
            </a:pPr>
            <a:r>
              <a:rPr lang="en-US" sz="3200" dirty="0"/>
              <a:t>What’s most important to you</a:t>
            </a:r>
          </a:p>
          <a:p>
            <a:r>
              <a:rPr lang="en-US" dirty="0"/>
              <a:t>Be accountable</a:t>
            </a:r>
          </a:p>
          <a:p>
            <a:pPr marL="502920" lvl="1" indent="0">
              <a:buNone/>
            </a:pPr>
            <a:r>
              <a:rPr lang="en-US" sz="3200" dirty="0"/>
              <a:t>Admit your mistakes</a:t>
            </a:r>
          </a:p>
          <a:p>
            <a:r>
              <a:rPr lang="en-US" dirty="0"/>
              <a:t>Practice being calm</a:t>
            </a:r>
          </a:p>
          <a:p>
            <a:pPr marL="502920" lvl="1" indent="0">
              <a:buNone/>
            </a:pPr>
            <a:r>
              <a:rPr lang="en-US" sz="3200" dirty="0"/>
              <a:t>Be aware of your reaction to a challenging situation</a:t>
            </a:r>
          </a:p>
        </p:txBody>
      </p:sp>
    </p:spTree>
    <p:extLst>
      <p:ext uri="{BB962C8B-B14F-4D97-AF65-F5344CB8AC3E}">
        <p14:creationId xmlns:p14="http://schemas.microsoft.com/office/powerpoint/2010/main" val="1407054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Awareness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4945" y="1193801"/>
            <a:ext cx="10972800" cy="3917032"/>
          </a:xfrm>
        </p:spPr>
        <p:txBody>
          <a:bodyPr>
            <a:normAutofit/>
          </a:bodyPr>
          <a:lstStyle/>
          <a:p>
            <a:pPr algn="just"/>
            <a:r>
              <a:rPr lang="en-GB" dirty="0" smtClean="0"/>
              <a:t>Our focus is on Empathy</a:t>
            </a:r>
          </a:p>
          <a:p>
            <a:pPr marL="0" indent="0" algn="just">
              <a:buNone/>
            </a:pPr>
            <a:endParaRPr lang="en-GB" dirty="0" smtClean="0"/>
          </a:p>
          <a:p>
            <a:pPr algn="just"/>
            <a:r>
              <a:rPr lang="en-US" dirty="0" smtClean="0"/>
              <a:t>The </a:t>
            </a:r>
            <a:r>
              <a:rPr lang="en-US" dirty="0"/>
              <a:t>ability to understand the emotional makeup of other </a:t>
            </a:r>
            <a:r>
              <a:rPr lang="en-US" dirty="0" smtClean="0"/>
              <a:t>people</a:t>
            </a:r>
          </a:p>
          <a:p>
            <a:pPr marL="0" indent="0" algn="just">
              <a:buNone/>
            </a:pPr>
            <a:endParaRPr lang="en-US" dirty="0" smtClean="0"/>
          </a:p>
          <a:p>
            <a:pPr algn="just"/>
            <a:r>
              <a:rPr lang="en-US" dirty="0" smtClean="0"/>
              <a:t>Ability </a:t>
            </a:r>
            <a:r>
              <a:rPr lang="en-US" dirty="0"/>
              <a:t>to treat people according to their emotional </a:t>
            </a:r>
            <a:r>
              <a:rPr lang="en-US" dirty="0" smtClean="0"/>
              <a:t>reactions</a:t>
            </a:r>
            <a:r>
              <a:rPr lang="en-GB" dirty="0" smtClean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4141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Empathy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Ability to put </a:t>
            </a:r>
            <a:r>
              <a:rPr lang="en-US" dirty="0" smtClean="0"/>
              <a:t>yourself </a:t>
            </a:r>
            <a:r>
              <a:rPr lang="en-US" dirty="0"/>
              <a:t>in another person's </a:t>
            </a:r>
            <a:r>
              <a:rPr lang="en-US" dirty="0" smtClean="0"/>
              <a:t>‘shoes’</a:t>
            </a:r>
            <a:endParaRPr lang="en-US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US" sz="3200" dirty="0" smtClean="0"/>
              <a:t>Co-worker</a:t>
            </a:r>
            <a:endParaRPr lang="en-US" sz="32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US" sz="3200" dirty="0"/>
              <a:t>Boss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3200" dirty="0"/>
              <a:t>Team Member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3200" dirty="0"/>
              <a:t>Customer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3200" dirty="0"/>
              <a:t>Family Member</a:t>
            </a:r>
          </a:p>
        </p:txBody>
      </p:sp>
    </p:spTree>
    <p:extLst>
      <p:ext uri="{BB962C8B-B14F-4D97-AF65-F5344CB8AC3E}">
        <p14:creationId xmlns:p14="http://schemas.microsoft.com/office/powerpoint/2010/main" val="3345498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Strategies for improving Social Awareness 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dirty="0" smtClean="0"/>
              <a:t>Focus is on Empathy</a:t>
            </a:r>
          </a:p>
          <a:p>
            <a:pPr algn="just"/>
            <a:r>
              <a:rPr lang="en-US" dirty="0" smtClean="0"/>
              <a:t>Look </a:t>
            </a:r>
            <a:r>
              <a:rPr lang="en-US" dirty="0"/>
              <a:t>at situation from other person’s point of view</a:t>
            </a:r>
          </a:p>
          <a:p>
            <a:pPr algn="just"/>
            <a:r>
              <a:rPr lang="en-US" dirty="0"/>
              <a:t>Listen</a:t>
            </a:r>
          </a:p>
          <a:p>
            <a:pPr algn="just"/>
            <a:r>
              <a:rPr lang="en-US" dirty="0"/>
              <a:t>Ask what the other person would do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4022997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Relationship Management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Ability to manage relationships and build networks</a:t>
            </a:r>
          </a:p>
          <a:p>
            <a:pPr marL="0" indent="0">
              <a:buNone/>
            </a:pPr>
            <a:r>
              <a:rPr lang="en-US" dirty="0"/>
              <a:t>Ability to find common ground and build </a:t>
            </a:r>
            <a:r>
              <a:rPr lang="en-US" dirty="0" smtClean="0"/>
              <a:t>rapport</a:t>
            </a:r>
          </a:p>
          <a:p>
            <a:r>
              <a:rPr lang="en-US" dirty="0"/>
              <a:t>Effective in leading change</a:t>
            </a:r>
          </a:p>
          <a:p>
            <a:r>
              <a:rPr lang="en-US" dirty="0"/>
              <a:t>Ability to resolve conflict</a:t>
            </a:r>
          </a:p>
          <a:p>
            <a:r>
              <a:rPr lang="en-US" dirty="0"/>
              <a:t>Expertise in building and leading others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2707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Strategies for improving Relationship Management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Communication </a:t>
            </a:r>
            <a:r>
              <a:rPr lang="en-US" dirty="0" smtClean="0"/>
              <a:t>skills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Collaborate and </a:t>
            </a:r>
            <a:r>
              <a:rPr lang="en-US" dirty="0" smtClean="0"/>
              <a:t>Cooperate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Build rapport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6887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sz="4000" dirty="0"/>
              <a:t>Emotional Intelligence</a:t>
            </a:r>
            <a:br>
              <a:rPr lang="en-US" sz="4000" dirty="0"/>
            </a:br>
            <a:r>
              <a:rPr lang="en-US" sz="4000" dirty="0"/>
              <a:t>(EI)</a:t>
            </a:r>
            <a:br>
              <a:rPr lang="en-US" sz="4000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873" y="355060"/>
            <a:ext cx="9715315" cy="625313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US" sz="3600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endParaRPr lang="en-US" sz="5400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endParaRPr lang="en-US" sz="5400" dirty="0"/>
          </a:p>
          <a:p>
            <a:pPr marL="0" indent="0" algn="ctr">
              <a:buNone/>
            </a:pPr>
            <a:r>
              <a:rPr lang="en-US" sz="5400" dirty="0" smtClean="0">
                <a:solidFill>
                  <a:schemeClr val="tx1"/>
                </a:solidFill>
              </a:rPr>
              <a:t>Emotional </a:t>
            </a:r>
            <a:r>
              <a:rPr lang="en-US" sz="5400" dirty="0">
                <a:solidFill>
                  <a:schemeClr val="tx1"/>
                </a:solidFill>
              </a:rPr>
              <a:t>Intelligence…</a:t>
            </a:r>
          </a:p>
          <a:p>
            <a:pPr algn="ctr"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tx1"/>
              </a:solidFill>
            </a:endParaRPr>
          </a:p>
          <a:p>
            <a:pPr algn="ctr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tx1"/>
                </a:solidFill>
              </a:rPr>
              <a:t>It’s more than “just” emotions</a:t>
            </a:r>
          </a:p>
          <a:p>
            <a:pPr marL="0" indent="0" algn="ctr">
              <a:buNone/>
            </a:pPr>
            <a:endParaRPr lang="en-US" sz="3600" dirty="0">
              <a:solidFill>
                <a:schemeClr val="tx1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047" y="1011983"/>
            <a:ext cx="2009980" cy="2009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3658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sz="4000" dirty="0"/>
              <a:t>Emotional Intelligence</a:t>
            </a:r>
            <a:br>
              <a:rPr lang="en-US" sz="4000" dirty="0"/>
            </a:br>
            <a:r>
              <a:rPr lang="en-US" sz="4000" dirty="0"/>
              <a:t>(EI)</a:t>
            </a:r>
            <a:br>
              <a:rPr lang="en-US" sz="4000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39636" y="355060"/>
            <a:ext cx="9216552" cy="6253130"/>
          </a:xfrm>
        </p:spPr>
        <p:txBody>
          <a:bodyPr anchor="t">
            <a:normAutofit/>
          </a:bodyPr>
          <a:lstStyle/>
          <a:p>
            <a:pPr marL="0" indent="0" algn="ctr">
              <a:buNone/>
            </a:pPr>
            <a:endParaRPr lang="en-US" sz="4600" dirty="0"/>
          </a:p>
          <a:p>
            <a:pPr marL="0" indent="0" algn="ctr">
              <a:buNone/>
            </a:pPr>
            <a:endParaRPr lang="en-US" sz="4600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endParaRPr lang="en-US" sz="4600" dirty="0"/>
          </a:p>
          <a:p>
            <a:pPr marL="0" indent="0" algn="ctr">
              <a:buNone/>
            </a:pPr>
            <a:r>
              <a:rPr lang="en-US" sz="5400" dirty="0" smtClean="0">
                <a:solidFill>
                  <a:schemeClr val="tx1"/>
                </a:solidFill>
              </a:rPr>
              <a:t>Emotional </a:t>
            </a:r>
            <a:r>
              <a:rPr lang="en-US" sz="5400" dirty="0">
                <a:solidFill>
                  <a:schemeClr val="tx1"/>
                </a:solidFill>
              </a:rPr>
              <a:t>Intelligence…</a:t>
            </a:r>
          </a:p>
          <a:p>
            <a:pPr algn="ctr"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tx1"/>
              </a:solidFill>
            </a:endParaRPr>
          </a:p>
          <a:p>
            <a:pPr algn="ctr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tx1"/>
                </a:solidFill>
              </a:rPr>
              <a:t>Affects every decision</a:t>
            </a:r>
          </a:p>
          <a:p>
            <a:pPr algn="ctr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tx1"/>
                </a:solidFill>
              </a:rPr>
              <a:t>Affects relationships</a:t>
            </a:r>
          </a:p>
          <a:p>
            <a:pPr algn="ctr">
              <a:buFont typeface="Arial" panose="020B0604020202020204" pitchFamily="34" charset="0"/>
              <a:buChar char="•"/>
            </a:pPr>
            <a:endParaRPr lang="en-US" sz="3600" dirty="0">
              <a:solidFill>
                <a:schemeClr val="tx1"/>
              </a:solidFill>
            </a:endParaRPr>
          </a:p>
          <a:p>
            <a:pPr algn="ctr">
              <a:buFont typeface="Arial" panose="020B0604020202020204" pitchFamily="34" charset="0"/>
              <a:buChar char="•"/>
            </a:pPr>
            <a:endParaRPr lang="en-US" sz="3600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endParaRPr lang="en-US" sz="3600" dirty="0">
              <a:solidFill>
                <a:schemeClr val="tx1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047" y="1011983"/>
            <a:ext cx="2009980" cy="2009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2072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en-US" sz="3600" b="1"/>
              <a:t>Heart and Head Combined</a:t>
            </a:r>
            <a:r>
              <a:rPr lang="en-US" altLang="en-US" sz="3600"/>
              <a:t/>
            </a:r>
            <a:br>
              <a:rPr lang="en-US" altLang="en-US" sz="3600"/>
            </a:br>
            <a:endParaRPr lang="en-US" altLang="en-US" sz="3600"/>
          </a:p>
        </p:txBody>
      </p:sp>
      <p:sp>
        <p:nvSpPr>
          <p:cNvPr id="49155" name="Content Placeholder 2"/>
          <p:cNvSpPr>
            <a:spLocks noGrp="1"/>
          </p:cNvSpPr>
          <p:nvPr>
            <p:ph idx="1"/>
          </p:nvPr>
        </p:nvSpPr>
        <p:spPr>
          <a:xfrm>
            <a:off x="1814945" y="840509"/>
            <a:ext cx="8229600" cy="5036274"/>
          </a:xfrm>
        </p:spPr>
        <p:txBody>
          <a:bodyPr>
            <a:normAutofit lnSpcReduction="10000"/>
          </a:bodyPr>
          <a:lstStyle/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dirty="0" smtClean="0"/>
              <a:t>Emotional Intelligence is not the opposite of intelligence, it is not the triumph of head over heart - it is the unique intersection of both. </a:t>
            </a:r>
          </a:p>
          <a:p>
            <a:pPr eaLnBrk="1" hangingPunct="1">
              <a:buFont typeface="Arial" panose="020B0604020202020204" pitchFamily="34" charset="0"/>
              <a:buNone/>
            </a:pPr>
            <a:endParaRPr lang="en-US" altLang="en-US" dirty="0" smtClean="0"/>
          </a:p>
          <a:p>
            <a:pPr eaLnBrk="1" hangingPunct="1">
              <a:buFont typeface="Arial" panose="020B0604020202020204" pitchFamily="34" charset="0"/>
              <a:buNone/>
            </a:pPr>
            <a:endParaRPr lang="en-US" altLang="en-US" dirty="0" smtClean="0"/>
          </a:p>
          <a:p>
            <a:pPr eaLnBrk="1" hangingPunct="1">
              <a:buFont typeface="Arial" panose="020B0604020202020204" pitchFamily="34" charset="0"/>
              <a:buNone/>
            </a:pPr>
            <a:endParaRPr lang="en-US" altLang="en-US" dirty="0" smtClean="0"/>
          </a:p>
          <a:p>
            <a:pPr eaLnBrk="1" hangingPunct="1">
              <a:buFont typeface="Arial" panose="020B0604020202020204" pitchFamily="34" charset="0"/>
              <a:buNone/>
            </a:pPr>
            <a:endParaRPr lang="en-US" altLang="en-US" dirty="0" smtClean="0"/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dirty="0" smtClean="0"/>
              <a:t>Emotional Intelligence combines affect with cognition, emotion with intelligence. </a:t>
            </a:r>
          </a:p>
        </p:txBody>
      </p:sp>
      <p:sp>
        <p:nvSpPr>
          <p:cNvPr id="49156" name="Date Placeholder 7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0D49806E-A628-44C7-87AF-1A2B32934C59}" type="datetime1">
              <a:rPr lang="en-US" altLang="en-US" sz="1200">
                <a:solidFill>
                  <a:srgbClr val="898989"/>
                </a:solidFill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6/20/2020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49157" name="Slide Number Placeholder 6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415789B5-0D14-437B-9992-ABF626662467}" type="slidenum">
              <a:rPr lang="en-US" altLang="en-US" sz="1200">
                <a:solidFill>
                  <a:srgbClr val="898989"/>
                </a:solidFill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19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49158" name="Picture 4" descr="head knowledge.WM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6825" y="2735263"/>
            <a:ext cx="2019300" cy="2011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9159" name="Picture 5" descr="heart knowledge.WM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9375" y="2735263"/>
            <a:ext cx="1936750" cy="2011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9160" name="Picture 6" descr="addition symbol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9401" y="3101976"/>
            <a:ext cx="1279525" cy="1279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22870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dirty="0" smtClean="0"/>
              <a:t>Emotional </a:t>
            </a:r>
            <a:r>
              <a:rPr lang="en-US" dirty="0"/>
              <a:t>Intelligence (EI)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670" y="1029568"/>
            <a:ext cx="2009980" cy="200998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22128" y="1663988"/>
            <a:ext cx="5648546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4581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400" b="1" dirty="0"/>
              <a:t>Can Emotional Intelligence Be Taught?</a:t>
            </a:r>
            <a:br>
              <a:rPr lang="en-US" altLang="en-US" sz="3400" b="1" dirty="0"/>
            </a:br>
            <a:endParaRPr lang="en-US" altLang="en-US" sz="3400" dirty="0"/>
          </a:p>
        </p:txBody>
      </p:sp>
      <p:sp>
        <p:nvSpPr>
          <p:cNvPr id="6656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dirty="0" smtClean="0"/>
              <a:t>“The good news about emotional intelligence</a:t>
            </a:r>
            <a:r>
              <a:rPr lang="en-US" altLang="en-US" b="1" dirty="0" smtClean="0"/>
              <a:t> </a:t>
            </a:r>
            <a:r>
              <a:rPr lang="en-US" altLang="en-US" dirty="0" smtClean="0"/>
              <a:t>is that it is virtually all learned.”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dirty="0" smtClean="0"/>
              <a:t>				-- Goleman (from O’Neil, 1996)</a:t>
            </a:r>
          </a:p>
          <a:p>
            <a:pPr eaLnBrk="1" hangingPunct="1"/>
            <a:endParaRPr lang="en-US" altLang="en-US" dirty="0" smtClean="0"/>
          </a:p>
        </p:txBody>
      </p:sp>
      <p:sp>
        <p:nvSpPr>
          <p:cNvPr id="66564" name="Date Placeholder 3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B842EBA2-3511-4AE3-96A4-70CCD3286E8E}" type="datetime1">
              <a:rPr lang="en-US" altLang="en-US" sz="1200">
                <a:solidFill>
                  <a:srgbClr val="898989"/>
                </a:solidFill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6/20/2020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66565" name="Slide Number Placeholder 4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8C5C5093-9360-43FD-A8DF-5B397B056257}" type="slidenum">
              <a:rPr lang="en-US" altLang="en-US" sz="1200">
                <a:solidFill>
                  <a:srgbClr val="898989"/>
                </a:solidFill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21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703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4000" dirty="0" smtClean="0">
                <a:solidFill>
                  <a:srgbClr val="00FF00"/>
                </a:solidFill>
                <a:ea typeface="+mj-ea"/>
              </a:rPr>
              <a:t> </a:t>
            </a:r>
            <a:r>
              <a:rPr lang="en-US" sz="4900" dirty="0">
                <a:ea typeface="+mj-ea"/>
              </a:rPr>
              <a:t>Profoundly Powerful, Profoundly Simple Techniques for Increasing EI</a:t>
            </a:r>
          </a:p>
        </p:txBody>
      </p:sp>
      <p:sp>
        <p:nvSpPr>
          <p:cNvPr id="60419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eaLnBrk="1" hangingPunct="1">
              <a:lnSpc>
                <a:spcPct val="80000"/>
              </a:lnSpc>
            </a:pPr>
            <a:r>
              <a:rPr lang="en-US" altLang="en-US" dirty="0"/>
              <a:t>Take time every day to appreciate what’s right in the world and in your </a:t>
            </a:r>
            <a:r>
              <a:rPr lang="en-US" altLang="en-US" dirty="0" smtClean="0"/>
              <a:t>life</a:t>
            </a:r>
          </a:p>
          <a:p>
            <a:pPr eaLnBrk="1" hangingPunct="1">
              <a:lnSpc>
                <a:spcPct val="80000"/>
              </a:lnSpc>
            </a:pPr>
            <a:endParaRPr lang="en-US" altLang="en-US" dirty="0"/>
          </a:p>
          <a:p>
            <a:pPr eaLnBrk="1" hangingPunct="1">
              <a:lnSpc>
                <a:spcPct val="80000"/>
              </a:lnSpc>
            </a:pPr>
            <a:r>
              <a:rPr lang="en-US" altLang="en-US" dirty="0"/>
              <a:t>Increase your feeling word </a:t>
            </a:r>
            <a:r>
              <a:rPr lang="en-US" altLang="en-US" dirty="0" smtClean="0"/>
              <a:t>vocabulary</a:t>
            </a:r>
          </a:p>
          <a:p>
            <a:pPr eaLnBrk="1" hangingPunct="1">
              <a:lnSpc>
                <a:spcPct val="80000"/>
              </a:lnSpc>
            </a:pPr>
            <a:endParaRPr lang="en-US" altLang="en-US" dirty="0"/>
          </a:p>
          <a:p>
            <a:pPr eaLnBrk="1" hangingPunct="1">
              <a:lnSpc>
                <a:spcPct val="80000"/>
              </a:lnSpc>
            </a:pPr>
            <a:r>
              <a:rPr lang="en-US" altLang="en-US" dirty="0"/>
              <a:t>Be your own best </a:t>
            </a:r>
            <a:r>
              <a:rPr lang="en-US" altLang="en-US" dirty="0" smtClean="0"/>
              <a:t>friend</a:t>
            </a:r>
          </a:p>
          <a:p>
            <a:pPr eaLnBrk="1" hangingPunct="1">
              <a:lnSpc>
                <a:spcPct val="80000"/>
              </a:lnSpc>
            </a:pPr>
            <a:endParaRPr lang="en-US" altLang="en-US" dirty="0"/>
          </a:p>
          <a:p>
            <a:pPr eaLnBrk="1" hangingPunct="1">
              <a:lnSpc>
                <a:spcPct val="80000"/>
              </a:lnSpc>
            </a:pPr>
            <a:r>
              <a:rPr lang="en-US" altLang="en-US" dirty="0"/>
              <a:t>Listen with your </a:t>
            </a:r>
            <a:r>
              <a:rPr lang="en-US" altLang="en-US" dirty="0" smtClean="0"/>
              <a:t>heart</a:t>
            </a:r>
          </a:p>
          <a:p>
            <a:pPr eaLnBrk="1" hangingPunct="1">
              <a:lnSpc>
                <a:spcPct val="80000"/>
              </a:lnSpc>
            </a:pPr>
            <a:endParaRPr lang="en-US" altLang="en-US" dirty="0"/>
          </a:p>
          <a:p>
            <a:pPr eaLnBrk="1" hangingPunct="1">
              <a:lnSpc>
                <a:spcPct val="80000"/>
              </a:lnSpc>
            </a:pPr>
            <a:r>
              <a:rPr lang="en-US" altLang="en-US" dirty="0"/>
              <a:t>Talk back to </a:t>
            </a:r>
            <a:r>
              <a:rPr lang="en-US" altLang="en-US" dirty="0" smtClean="0"/>
              <a:t>yourself</a:t>
            </a:r>
          </a:p>
          <a:p>
            <a:pPr marL="0" indent="0" eaLnBrk="1" hangingPunct="1">
              <a:lnSpc>
                <a:spcPct val="80000"/>
              </a:lnSpc>
              <a:buNone/>
            </a:pPr>
            <a:endParaRPr lang="en-US" altLang="en-US" dirty="0"/>
          </a:p>
          <a:p>
            <a:pPr eaLnBrk="1" hangingPunct="1">
              <a:lnSpc>
                <a:spcPct val="80000"/>
              </a:lnSpc>
            </a:pPr>
            <a:r>
              <a:rPr lang="en-US" altLang="en-US" dirty="0"/>
              <a:t>Smile </a:t>
            </a:r>
            <a:r>
              <a:rPr lang="en-US" altLang="en-US" dirty="0" smtClean="0"/>
              <a:t>more</a:t>
            </a:r>
            <a:endParaRPr lang="en-US" altLang="en-US" dirty="0"/>
          </a:p>
          <a:p>
            <a:pPr eaLnBrk="1" hangingPunct="1">
              <a:lnSpc>
                <a:spcPct val="80000"/>
              </a:lnSpc>
              <a:buFont typeface="Arial" panose="020B0604020202020204" pitchFamily="34" charset="0"/>
              <a:buNone/>
            </a:pPr>
            <a:r>
              <a:rPr lang="en-US" altLang="en-US" sz="2800" dirty="0"/>
              <a:t>					</a:t>
            </a:r>
            <a:endParaRPr lang="en-US" altLang="en-US" sz="1900" dirty="0"/>
          </a:p>
        </p:txBody>
      </p:sp>
      <p:sp>
        <p:nvSpPr>
          <p:cNvPr id="60420" name="Date Placeholder 4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426C08C6-98CE-4E4F-B1C7-29DDBA1C5504}" type="datetime1">
              <a:rPr lang="en-US" altLang="en-US" sz="1200">
                <a:solidFill>
                  <a:srgbClr val="898989"/>
                </a:solidFill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6/20/2020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60421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1C9036FB-29F9-438C-959C-9BB126860FDD}" type="slidenum">
              <a:rPr lang="en-US" altLang="en-US" sz="1200">
                <a:solidFill>
                  <a:srgbClr val="898989"/>
                </a:solidFill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22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0507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/>
          <a:lstStyle/>
          <a:p>
            <a:pPr eaLnBrk="1" hangingPunct="1"/>
            <a:r>
              <a:rPr lang="en-US" altLang="en-US" dirty="0" smtClean="0"/>
              <a:t>Thoughts to consider…</a:t>
            </a:r>
          </a:p>
        </p:txBody>
      </p:sp>
      <p:sp>
        <p:nvSpPr>
          <p:cNvPr id="61443" name="Rectangle 3"/>
          <p:cNvSpPr>
            <a:spLocks noGrp="1"/>
          </p:cNvSpPr>
          <p:nvPr>
            <p:ph idx="1"/>
          </p:nvPr>
        </p:nvSpPr>
        <p:spPr>
          <a:xfrm>
            <a:off x="692727" y="965056"/>
            <a:ext cx="10972800" cy="4715308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Based on what we have learned about emotional intelligence, reflect on the following </a:t>
            </a:r>
            <a:r>
              <a:rPr lang="en-US" altLang="en-US" sz="2800" dirty="0" smtClean="0"/>
              <a:t>statement: </a:t>
            </a:r>
            <a:endParaRPr lang="en-US" altLang="en-US" sz="2800" dirty="0"/>
          </a:p>
          <a:p>
            <a:pPr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endParaRPr lang="en-US" altLang="en-US" sz="2800" dirty="0"/>
          </a:p>
          <a:p>
            <a:pPr marL="0" indent="0" algn="ctr" eaLnBrk="1" hangingPunct="1">
              <a:lnSpc>
                <a:spcPct val="90000"/>
              </a:lnSpc>
              <a:buNone/>
            </a:pPr>
            <a:r>
              <a:rPr lang="en-US" altLang="en-US" sz="2800" dirty="0"/>
              <a:t> </a:t>
            </a:r>
            <a:r>
              <a:rPr lang="en-US" altLang="en-US" sz="2800" b="1" dirty="0"/>
              <a:t>“If there is anything we wish to change in a child, we should first examine it and see whether it is not something that could better be changed in ourselves.”  C. Jung</a:t>
            </a:r>
          </a:p>
          <a:p>
            <a:pPr eaLnBrk="1" hangingPunct="1">
              <a:lnSpc>
                <a:spcPct val="90000"/>
              </a:lnSpc>
            </a:pPr>
            <a:endParaRPr lang="en-US" altLang="en-US" sz="2800" dirty="0"/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Emotional intelligence requires you to take 100% responsibility for the outcome of all your actions.</a:t>
            </a:r>
          </a:p>
          <a:p>
            <a:pPr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endParaRPr lang="en-US" altLang="en-US" sz="2800" dirty="0"/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Focus on changing yourself and not the other person.</a:t>
            </a:r>
          </a:p>
        </p:txBody>
      </p:sp>
      <p:sp>
        <p:nvSpPr>
          <p:cNvPr id="61444" name="Date Placeholder 3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B6C7A891-5FC5-463A-89E8-F36CC93ADB4F}" type="datetime1">
              <a:rPr lang="en-US" altLang="en-US" sz="1200">
                <a:solidFill>
                  <a:srgbClr val="898989"/>
                </a:solidFill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6/20/2020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61445" name="Slide Number Placeholder 4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5003E658-333E-4511-A31C-451CBADE532F}" type="slidenum">
              <a:rPr lang="en-US" altLang="en-US" sz="1200">
                <a:solidFill>
                  <a:srgbClr val="898989"/>
                </a:solidFill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23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0539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Improve Your Emotional Intelligence </a:t>
            </a:r>
            <a:endParaRPr lang="en-GB" dirty="0"/>
          </a:p>
        </p:txBody>
      </p:sp>
      <p:pic>
        <p:nvPicPr>
          <p:cNvPr id="4" name="Picture 6" descr="Take the challenge.jpg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16996"/>
          <a:stretch/>
        </p:blipFill>
        <p:spPr>
          <a:xfrm>
            <a:off x="4293689" y="1313873"/>
            <a:ext cx="3604622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3819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185</TotalTime>
  <Words>856</Words>
  <Application>Microsoft Office PowerPoint</Application>
  <PresentationFormat>Widescreen</PresentationFormat>
  <Paragraphs>167</Paragraphs>
  <Slides>24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Arial</vt:lpstr>
      <vt:lpstr>Calibri</vt:lpstr>
      <vt:lpstr>Corbel</vt:lpstr>
      <vt:lpstr>Myriad Pro</vt:lpstr>
      <vt:lpstr>20140311PresentationUWTSDTemplate</vt:lpstr>
      <vt:lpstr> BA Leadership and Management Skills for the Workplace   Developing Emotional Intelligence Skills for the Workplace  (BMSW6106) Session 7 Strategies for Enhancing Emotional Intelligence  </vt:lpstr>
      <vt:lpstr>Agenda </vt:lpstr>
      <vt:lpstr>What does emotional intelligence look like, sound like, feel like?</vt:lpstr>
      <vt:lpstr>Potential Signs of High EI </vt:lpstr>
      <vt:lpstr>Potential Signs of Low EI </vt:lpstr>
      <vt:lpstr>  Emotional Intelligence (EI)</vt:lpstr>
      <vt:lpstr>PowerPoint Presentation</vt:lpstr>
      <vt:lpstr>Self-Awareness</vt:lpstr>
      <vt:lpstr>Strategies for improving Self-Awareness </vt:lpstr>
      <vt:lpstr>Self-Management </vt:lpstr>
      <vt:lpstr>Strategies for improving Self-Management </vt:lpstr>
      <vt:lpstr>Social Awareness </vt:lpstr>
      <vt:lpstr>Empathy </vt:lpstr>
      <vt:lpstr>Strategies for improving Social Awareness  </vt:lpstr>
      <vt:lpstr>Relationship Management </vt:lpstr>
      <vt:lpstr>Strategies for improving Relationship Management </vt:lpstr>
      <vt:lpstr>      Emotional Intelligence (EI)   </vt:lpstr>
      <vt:lpstr>      Emotional Intelligence (EI)   </vt:lpstr>
      <vt:lpstr>Heart and Head Combined </vt:lpstr>
      <vt:lpstr>Emotional Intelligence (EI)</vt:lpstr>
      <vt:lpstr>Can Emotional Intelligence Be Taught? </vt:lpstr>
      <vt:lpstr> Profoundly Powerful, Profoundly Simple Techniques for Increasing EI</vt:lpstr>
      <vt:lpstr>Thoughts to consider…</vt:lpstr>
      <vt:lpstr>Improve Your Emotional Intelligence </vt:lpstr>
    </vt:vector>
  </TitlesOfParts>
  <Company>MMU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Leadership and Management Skills for the Workplace   Developing Emotional Intelligence Skills for the Workplace  (BMSW6106) Session 6 Leading, Culture, Ethics and Emotional Intelligence</dc:title>
  <dc:creator>Tarila Zuofa</dc:creator>
  <cp:lastModifiedBy>Tarila Zuofa</cp:lastModifiedBy>
  <cp:revision>14</cp:revision>
  <dcterms:created xsi:type="dcterms:W3CDTF">2020-06-19T16:43:51Z</dcterms:created>
  <dcterms:modified xsi:type="dcterms:W3CDTF">2020-06-20T21:22:03Z</dcterms:modified>
</cp:coreProperties>
</file>