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3"/>
  </p:notesMasterIdLst>
  <p:sldIdLst>
    <p:sldId id="256" r:id="rId2"/>
    <p:sldId id="462" r:id="rId3"/>
    <p:sldId id="485" r:id="rId4"/>
    <p:sldId id="442" r:id="rId5"/>
    <p:sldId id="505" r:id="rId6"/>
    <p:sldId id="472" r:id="rId7"/>
    <p:sldId id="473" r:id="rId8"/>
    <p:sldId id="474" r:id="rId9"/>
    <p:sldId id="475" r:id="rId10"/>
    <p:sldId id="476" r:id="rId11"/>
    <p:sldId id="471" r:id="rId12"/>
    <p:sldId id="481" r:id="rId13"/>
    <p:sldId id="486" r:id="rId14"/>
    <p:sldId id="503" r:id="rId15"/>
    <p:sldId id="504" r:id="rId16"/>
    <p:sldId id="482" r:id="rId17"/>
    <p:sldId id="483" r:id="rId18"/>
    <p:sldId id="484" r:id="rId19"/>
    <p:sldId id="487" r:id="rId20"/>
    <p:sldId id="488" r:id="rId21"/>
    <p:sldId id="489" r:id="rId22"/>
    <p:sldId id="494" r:id="rId23"/>
    <p:sldId id="495" r:id="rId24"/>
    <p:sldId id="490" r:id="rId25"/>
    <p:sldId id="496" r:id="rId26"/>
    <p:sldId id="493" r:id="rId27"/>
    <p:sldId id="491" r:id="rId28"/>
    <p:sldId id="368" r:id="rId29"/>
    <p:sldId id="492" r:id="rId30"/>
    <p:sldId id="497" r:id="rId31"/>
    <p:sldId id="498" r:id="rId32"/>
    <p:sldId id="499" r:id="rId33"/>
    <p:sldId id="510" r:id="rId34"/>
    <p:sldId id="501" r:id="rId35"/>
    <p:sldId id="502" r:id="rId36"/>
    <p:sldId id="506" r:id="rId37"/>
    <p:sldId id="507" r:id="rId38"/>
    <p:sldId id="480" r:id="rId39"/>
    <p:sldId id="478" r:id="rId40"/>
    <p:sldId id="363" r:id="rId41"/>
    <p:sldId id="299" r:id="rId42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462"/>
            <p14:sldId id="485"/>
            <p14:sldId id="442"/>
            <p14:sldId id="505"/>
            <p14:sldId id="472"/>
            <p14:sldId id="473"/>
            <p14:sldId id="474"/>
            <p14:sldId id="475"/>
            <p14:sldId id="476"/>
            <p14:sldId id="471"/>
            <p14:sldId id="481"/>
            <p14:sldId id="486"/>
            <p14:sldId id="503"/>
            <p14:sldId id="504"/>
            <p14:sldId id="482"/>
            <p14:sldId id="483"/>
            <p14:sldId id="484"/>
            <p14:sldId id="487"/>
            <p14:sldId id="488"/>
            <p14:sldId id="489"/>
            <p14:sldId id="494"/>
            <p14:sldId id="495"/>
            <p14:sldId id="490"/>
            <p14:sldId id="496"/>
            <p14:sldId id="493"/>
            <p14:sldId id="491"/>
            <p14:sldId id="368"/>
            <p14:sldId id="492"/>
            <p14:sldId id="497"/>
            <p14:sldId id="498"/>
            <p14:sldId id="499"/>
            <p14:sldId id="510"/>
            <p14:sldId id="501"/>
            <p14:sldId id="502"/>
            <p14:sldId id="506"/>
            <p14:sldId id="507"/>
            <p14:sldId id="480"/>
            <p14:sldId id="478"/>
          </p14:sldIdLst>
        </p14:section>
        <p14:section name="Untitled Section" id="{21855404-2395-4983-A9E2-33AAC8683C98}">
          <p14:sldIdLst>
            <p14:sldId id="363"/>
            <p14:sldId id="299"/>
          </p14:sldIdLst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5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95210" y="3123344"/>
            <a:ext cx="8635708" cy="302060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BALM 5001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Understanding and Engaging Stakeholders</a:t>
            </a:r>
            <a:r>
              <a:rPr lang="en-GB" sz="1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sz="3034" b="1" dirty="0"/>
              <a:t>Week </a:t>
            </a:r>
            <a:r>
              <a:rPr lang="en-GB" sz="3034" b="1" dirty="0"/>
              <a:t>7: </a:t>
            </a:r>
            <a:br>
              <a:rPr lang="en-GB" sz="3034" b="1" dirty="0"/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Benefits and Challenges of Stakeholder Engagement.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Managing Conflicts in Stakeholder Engagement,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 etc.,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br>
              <a:rPr sz="3034" b="1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4" y="1068513"/>
            <a:ext cx="8317208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managers.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an organisation’s desire to engage with stakeholders.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Skills and abilities of Stakeholder Engagement Manager.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i="0" u="none" strike="noStrike" baseline="0" dirty="0">
                <a:solidFill>
                  <a:schemeClr val="tx1"/>
                </a:solidFill>
              </a:rPr>
              <a:t>‘</a:t>
            </a:r>
            <a:r>
              <a:rPr lang="en-GB" sz="3200" i="0" u="none" strike="noStrike" baseline="0" dirty="0">
                <a:solidFill>
                  <a:schemeClr val="tx1"/>
                </a:solidFill>
              </a:rPr>
              <a:t>Embeddedness’ of Stakeholder Thinking in Business Operations.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200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Last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6),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examined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290704771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engagement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engagement.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Assignment workshop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This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7),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examine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1275158724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561725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A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28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28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8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lang="en-GB" sz="1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744165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lang="en-GB" sz="2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541832" y="759902"/>
            <a:ext cx="7978140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marL="514350" indent="-51435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2800" dirty="0"/>
          </a:p>
          <a:p>
            <a:pPr marL="514350" indent="-51435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/>
              <a:t>Stakeholder engagement can be a mechanism for </a:t>
            </a:r>
            <a:r>
              <a:rPr lang="en-GB" sz="2800" b="1" i="1" dirty="0"/>
              <a:t>achieving control </a:t>
            </a:r>
            <a:r>
              <a:rPr lang="en-GB" sz="2800" dirty="0"/>
              <a:t>(Spence and Rinaldi 2014) and </a:t>
            </a:r>
            <a:r>
              <a:rPr lang="en-GB" sz="2800" b="1" i="1" dirty="0"/>
              <a:t>for accountability and consensus building </a:t>
            </a:r>
            <a:r>
              <a:rPr lang="en-GB" sz="2800" dirty="0"/>
              <a:t>(</a:t>
            </a:r>
            <a:r>
              <a:rPr lang="en-GB" sz="2800" dirty="0" err="1"/>
              <a:t>Manetti</a:t>
            </a:r>
            <a:r>
              <a:rPr lang="en-GB" sz="2800" dirty="0"/>
              <a:t> and Bellucci 2016); and</a:t>
            </a:r>
          </a:p>
          <a:p>
            <a:pPr marL="514350" indent="-51435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/>
              <a:t>also </a:t>
            </a:r>
            <a:r>
              <a:rPr lang="en-GB" sz="2800" b="1" i="1" dirty="0"/>
              <a:t>to democratise governance aspects</a:t>
            </a:r>
            <a:r>
              <a:rPr lang="en-GB" sz="2800" dirty="0"/>
              <a:t> (Brown et al. 2015; </a:t>
            </a:r>
            <a:r>
              <a:rPr lang="en-GB" sz="2800" dirty="0" err="1"/>
              <a:t>So¨derbaum</a:t>
            </a:r>
            <a:r>
              <a:rPr lang="en-GB" sz="2800" dirty="0"/>
              <a:t> and Brown 2010) and </a:t>
            </a:r>
            <a:r>
              <a:rPr lang="en-GB" sz="2800" b="1" i="1" dirty="0"/>
              <a:t>to ensure cooperation and dialogue </a:t>
            </a:r>
            <a:r>
              <a:rPr lang="en-GB" sz="2800" dirty="0"/>
              <a:t>(</a:t>
            </a:r>
            <a:r>
              <a:rPr lang="en-GB" sz="2800" dirty="0" err="1"/>
              <a:t>Kuenkel</a:t>
            </a:r>
            <a:r>
              <a:rPr lang="en-GB" sz="2800" dirty="0"/>
              <a:t> et al. 2011).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0103630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lang="en-GB" sz="2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434341" y="1154430"/>
            <a:ext cx="826389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Stakeholder engagement helps in solving most knowledge problems (gaps or access to limited information on a matter) which is a consequence of the natural state of human beings.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Its activities help in  managing various stakeholders and is essential in resolving grey areas/interests/clear doubts and ignorance among various stakeholders.</a:t>
            </a:r>
            <a:endParaRPr lang="en-GB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909655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164604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lang="en-GB" sz="2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748790"/>
            <a:ext cx="8856323" cy="3973916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 engagement helps in </a:t>
            </a:r>
            <a:r>
              <a:rPr lang="en-GB" sz="2800" b="0" i="0" u="none" strike="noStrike" baseline="0" dirty="0"/>
              <a:t>integrating the different value perspectives/interests of stakeholders through explicit dialogic engagement with their values/interests. </a:t>
            </a:r>
          </a:p>
          <a:p>
            <a:pPr marL="0" indent="0" algn="just">
              <a:buNone/>
            </a:pPr>
            <a:endParaRPr lang="en-GB" sz="2800" b="0" i="0" u="none" strike="noStrike" baseline="0" dirty="0"/>
          </a:p>
          <a:p>
            <a:pPr algn="just"/>
            <a:r>
              <a:rPr lang="en-GB" sz="2800" b="0" i="0" u="none" strike="noStrike" baseline="0" dirty="0"/>
              <a:t>Integration here then refers to the accommodation of differing value perspectives through discursive processes (Patzer et al., 2018).</a:t>
            </a:r>
            <a:endParaRPr lang="en-GB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844773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130314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lang="en-GB" sz="2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405890"/>
            <a:ext cx="8856323" cy="4316816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r>
              <a:rPr lang="en-GB" b="0" i="0" u="none" strike="noStrike" baseline="0" dirty="0"/>
              <a:t>High levels of reciprocity and transparency among stakeholders can encourage the constructive and creative exploration of stakeholder value differences that </a:t>
            </a:r>
            <a:r>
              <a:rPr lang="en-GB" b="1" i="0" u="none" strike="noStrike" baseline="0" dirty="0"/>
              <a:t>can lead to mutually acceptable solutions amongst conflicting stakeholders</a:t>
            </a:r>
            <a:r>
              <a:rPr lang="en-GB" b="0" i="0" u="none" strike="noStrike" baseline="0" dirty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b="0" i="0" u="none" strike="noStrike" baseline="0" dirty="0"/>
              <a:t>Through skilled and independent facilitation, as well as through specific guiding questions for each process step, stakeholders can openly </a:t>
            </a:r>
            <a:r>
              <a:rPr lang="en-GB" b="1" i="0" u="none" strike="noStrike" baseline="0" dirty="0"/>
              <a:t>voice their concerns without becoming entrenched in their conflicting positions</a:t>
            </a:r>
            <a:r>
              <a:rPr lang="en-GB" b="0" i="0" u="none" strike="noStrike" baseline="0" dirty="0"/>
              <a:t>.</a:t>
            </a:r>
            <a:endParaRPr lang="en-GB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8880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1040258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lang="en-GB" sz="2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662940" y="1143000"/>
            <a:ext cx="7564604" cy="36081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Other benefits of stakeholder engagement are</a:t>
            </a: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Managing stakeholder expectations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dirty="0"/>
              <a:t>F</a:t>
            </a:r>
            <a:r>
              <a:rPr lang="en-GB" b="0" i="0" u="none" strike="noStrike" baseline="0" dirty="0"/>
              <a:t>acilitating project monitoring and control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Overcoming resistance to change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For better performance of the project team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As a tool for risk management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For effective project leadership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A link between projects and organizational strategy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Facilitating project operations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Building long-term relationships</a:t>
            </a:r>
            <a:endParaRPr lang="en-GB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6168350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1032552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</a:t>
            </a:r>
            <a:endParaRPr lang="en-GB" sz="2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135294"/>
            <a:ext cx="8856323" cy="458741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Major Challenges in Stakeholder Engagement are:</a:t>
            </a:r>
          </a:p>
          <a:p>
            <a:pPr marL="0" indent="0" algn="l">
              <a:buNone/>
            </a:pPr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If (and/or when) stakeholder engagement is not well managed, it can lead to:</a:t>
            </a:r>
            <a:b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b="0" i="0" u="none" strike="noStrike" baseline="0" dirty="0"/>
          </a:p>
          <a:p>
            <a:pPr algn="l">
              <a:buFont typeface="Wingdings" panose="05000000000000000000" pitchFamily="2" charset="2"/>
              <a:buChar char="v"/>
            </a:pPr>
            <a:r>
              <a:rPr lang="en-GB" sz="2000" b="0" i="0" u="none" strike="noStrike" baseline="0" dirty="0"/>
              <a:t>     Delay in information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0" i="0" u="none" strike="noStrike" baseline="0" dirty="0"/>
              <a:t>     Information distortion</a:t>
            </a:r>
          </a:p>
          <a:p>
            <a:pPr algn="l">
              <a:buFont typeface="Wingdings" panose="05000000000000000000" pitchFamily="2" charset="2"/>
              <a:buChar char="v"/>
            </a:pPr>
            <a:r>
              <a:rPr lang="en-GB" sz="2000" b="0" i="0" u="none" strike="noStrike" baseline="0" dirty="0"/>
              <a:t>     Miscommunication between important stakeholders</a:t>
            </a:r>
          </a:p>
          <a:p>
            <a:pPr algn="l">
              <a:buFont typeface="Wingdings" panose="05000000000000000000" pitchFamily="2" charset="2"/>
              <a:buChar char="v"/>
            </a:pPr>
            <a:r>
              <a:rPr lang="en-GB" sz="2000" b="0" i="0" u="none" strike="noStrike" baseline="0" dirty="0"/>
              <a:t>     Conflicts between the client and the contractors or internal conflicts</a:t>
            </a:r>
          </a:p>
          <a:p>
            <a:pPr marL="0" indent="0" algn="l">
              <a:buNone/>
            </a:pPr>
            <a:r>
              <a:rPr lang="en-GB" sz="2000" dirty="0"/>
              <a:t>        </a:t>
            </a:r>
            <a:r>
              <a:rPr lang="en-GB" sz="2000" b="0" i="0" u="none" strike="noStrike" baseline="0" dirty="0"/>
              <a:t> amongst the project team</a:t>
            </a:r>
          </a:p>
          <a:p>
            <a:pPr marL="0" indent="0" algn="l">
              <a:buNone/>
            </a:pPr>
            <a:r>
              <a:rPr lang="en-GB" dirty="0"/>
              <a:t>Others are:</a:t>
            </a:r>
          </a:p>
          <a:p>
            <a:pPr algn="l">
              <a:buFont typeface="Wingdings" panose="05000000000000000000" pitchFamily="2" charset="2"/>
              <a:buChar char="v"/>
            </a:pPr>
            <a:r>
              <a:rPr lang="en-GB" b="0" i="0" u="none" strike="noStrike" baseline="0" dirty="0"/>
              <a:t>Lack of single point of contact</a:t>
            </a:r>
          </a:p>
          <a:p>
            <a:pPr algn="l">
              <a:buFont typeface="Wingdings" panose="05000000000000000000" pitchFamily="2" charset="2"/>
              <a:buChar char="v"/>
            </a:pPr>
            <a:r>
              <a:rPr lang="en-GB" b="0" i="0" u="none" strike="noStrike" baseline="0" dirty="0"/>
              <a:t>Lack of trust amongst the stakeholders.</a:t>
            </a:r>
            <a:endParaRPr lang="en-GB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420258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0" y="994282"/>
            <a:ext cx="8856323" cy="87330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2091690"/>
            <a:ext cx="8856323" cy="3631016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B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871722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94544"/>
            <a:ext cx="8928243" cy="442816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3000" b="1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b="1" u="sng" dirty="0">
                <a:solidFill>
                  <a:schemeClr val="tx1"/>
                </a:solidFill>
              </a:rPr>
              <a:t>Quick Facts about Conflicts: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b="1" dirty="0">
                <a:solidFill>
                  <a:schemeClr val="tx1"/>
                </a:solidFill>
              </a:rPr>
              <a:t>All societies, communities, organizations, and interpersonal relationships experience conflict at one time or another in the process of day-to-day interaction.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3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37939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74661" y="1294544"/>
            <a:ext cx="8856323" cy="442816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u="sng" dirty="0">
                <a:solidFill>
                  <a:schemeClr val="tx1"/>
                </a:solidFill>
              </a:rPr>
              <a:t>Quick Facts about Conflicts: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chemeClr val="tx1"/>
                </a:solidFill>
              </a:rPr>
              <a:t>A common definition of conflict is a process that begins whenever an individual or a group feels negatively affected by another individual or group.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2800" b="1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chemeClr val="tx1"/>
                </a:solidFill>
              </a:rPr>
              <a:t>In other words, people are in conflict anytime one’s actions obstruct or by any means, make other’s performance, less efficient.</a:t>
            </a:r>
            <a:endParaRPr lang="en-GB" sz="2800" b="1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26233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94544"/>
            <a:ext cx="8928243" cy="442816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u="sng" dirty="0">
                <a:solidFill>
                  <a:srgbClr val="FF0000"/>
                </a:solidFill>
              </a:rPr>
              <a:t>Quick Facts about Conflicts: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700" dirty="0"/>
              <a:t>Conflict is a complex behavioural process existing in all relations between individuals, groups of individuals and organizations.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27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700" dirty="0"/>
              <a:t>Conflict management is an important management function in the construction activity and should deserve considerable attention from all construction stakeholders. </a:t>
            </a:r>
          </a:p>
        </p:txBody>
      </p:sp>
    </p:spTree>
    <p:extLst>
      <p:ext uri="{BB962C8B-B14F-4D97-AF65-F5344CB8AC3E}">
        <p14:creationId xmlns:p14="http://schemas.microsoft.com/office/powerpoint/2010/main" val="1049761267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342771" y="2071784"/>
            <a:ext cx="8103999" cy="442816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/>
              <a:t>This is because organisational objectives, activities (e.g., construction projects) involve a great diversity of people and organizations, experiencing a variety of situations throughout the project life cycle being tackled in the scope of different and possibly antagonistic interests of stakeholders.</a:t>
            </a:r>
            <a:endParaRPr lang="en-GB" sz="2800" b="1" kern="1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990023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94544"/>
            <a:ext cx="8928243" cy="442816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Working definition </a:t>
            </a:r>
            <a:r>
              <a:rPr lang="en-GB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…….Conflicts </a:t>
            </a:r>
            <a:r>
              <a:rPr lang="en-GB" sz="2800" b="1" i="1" dirty="0"/>
              <a:t>is defined as …..</a:t>
            </a:r>
            <a:endParaRPr lang="en-GB" sz="28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b="1" i="1" dirty="0"/>
              <a:t>an interaction of independent people who acknowledge different objectives, wishes and values in the other part, capable of interfering with their own </a:t>
            </a:r>
            <a:r>
              <a:rPr lang="en-GB" sz="2600" dirty="0"/>
              <a:t>(</a:t>
            </a:r>
            <a:r>
              <a:rPr lang="en-GB" sz="2800" dirty="0"/>
              <a:t>Moura, and Teixeira, 2010</a:t>
            </a:r>
            <a:r>
              <a:rPr lang="en-GB" sz="2600" dirty="0"/>
              <a:t>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dirty="0"/>
              <a:t>There are three key important ingredients in the above definition, they seem to be present in every conflict: </a:t>
            </a:r>
            <a:r>
              <a:rPr lang="en-GB" sz="2600" b="1" dirty="0">
                <a:solidFill>
                  <a:srgbClr val="FF0000"/>
                </a:solidFill>
              </a:rPr>
              <a:t>interdependence</a:t>
            </a:r>
            <a:r>
              <a:rPr lang="en-GB" sz="2600" dirty="0"/>
              <a:t>, </a:t>
            </a:r>
            <a:r>
              <a:rPr lang="en-GB" sz="2600" b="1" dirty="0">
                <a:solidFill>
                  <a:srgbClr val="FF0000"/>
                </a:solidFill>
              </a:rPr>
              <a:t>perception</a:t>
            </a:r>
            <a:r>
              <a:rPr lang="en-GB" sz="2600" dirty="0"/>
              <a:t> (at least by one part) and </a:t>
            </a:r>
            <a:r>
              <a:rPr lang="en-GB" sz="2600" b="1" dirty="0">
                <a:solidFill>
                  <a:srgbClr val="FF0000"/>
                </a:solidFill>
              </a:rPr>
              <a:t>antagonism</a:t>
            </a:r>
            <a:r>
              <a:rPr lang="en-GB" sz="2600" dirty="0"/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903187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7878" y="142836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/>
              <a:t>Groton (1997) found that conflicts between people in construction business (organisation) arise as a result of poor interpersonal skills, inefficient communication, lack of responsiveness and unethical or opportunist behaviour.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/>
              <a:t>Conflicts of this nature may remain within the individual sphere of people involved or build up to the organizations they work for if not adequately handled.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/>
              <a:t>This may easily develop into organizational conflicts, affecting several organizations participating in a construction project.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349890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400" dirty="0"/>
              <a:t>Likewise, organizations act through individuals, then conflict events emanate from key actors within the organizations, due to their different perceptions on a particular aspect about which they are unable to agree.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400" dirty="0"/>
              <a:t>This applies both to group conflicts within an organization (for example, inter-department conflicts within a contractor’s organization) and to conflicts affecting several organizations working together in a construction project (for example, between the owner and the contractor).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171172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40761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u="sng" dirty="0"/>
              <a:t>Conflicts vary in terms of their legal, political and institutional framework, economic constrains and pressures, people’s culture, social structure, stakeholder interests, technical knowledge, environment </a:t>
            </a:r>
            <a:r>
              <a:rPr lang="en-GB" sz="2800" dirty="0"/>
              <a:t>and history just to name a few influencing factors.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/>
              <a:t>While there are several types of conflicts, two examples </a:t>
            </a:r>
            <a:r>
              <a:rPr lang="en-GB" sz="2800" b="1" dirty="0">
                <a:solidFill>
                  <a:srgbClr val="FF0000"/>
                </a:solidFill>
              </a:rPr>
              <a:t>a functional conflict </a:t>
            </a:r>
            <a:r>
              <a:rPr lang="en-GB" sz="2800" dirty="0"/>
              <a:t>and </a:t>
            </a:r>
            <a:r>
              <a:rPr lang="en-GB" sz="2800" b="1" dirty="0">
                <a:solidFill>
                  <a:srgbClr val="FF0000"/>
                </a:solidFill>
              </a:rPr>
              <a:t>a dysfunctional conflict </a:t>
            </a:r>
            <a:r>
              <a:rPr lang="en-GB" sz="2800" dirty="0"/>
              <a:t>are explained in the next slide. </a:t>
            </a:r>
          </a:p>
        </p:txBody>
      </p:sp>
    </p:spTree>
    <p:extLst>
      <p:ext uri="{BB962C8B-B14F-4D97-AF65-F5344CB8AC3E}">
        <p14:creationId xmlns:p14="http://schemas.microsoft.com/office/powerpoint/2010/main" val="2872274339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508760"/>
            <a:ext cx="8928243" cy="4213946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A </a:t>
            </a:r>
            <a:r>
              <a:rPr lang="en-GB" sz="3200" b="1" i="1" dirty="0"/>
              <a:t>functional conflict </a:t>
            </a:r>
            <a:r>
              <a:rPr lang="en-GB" sz="3200" dirty="0"/>
              <a:t>leads to the improvement of the production process or to a better outcome than would otherwise be expected.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On the other hand, </a:t>
            </a:r>
            <a:r>
              <a:rPr lang="en-GB" sz="3200" b="1" i="1" dirty="0"/>
              <a:t>a dysfunctional conflict </a:t>
            </a:r>
            <a:r>
              <a:rPr lang="en-GB" sz="3200" dirty="0"/>
              <a:t>prevents progress, has negative effects in production and conducts to poor outcomes. </a:t>
            </a:r>
          </a:p>
        </p:txBody>
      </p:sp>
    </p:spTree>
    <p:extLst>
      <p:ext uri="{BB962C8B-B14F-4D97-AF65-F5344CB8AC3E}">
        <p14:creationId xmlns:p14="http://schemas.microsoft.com/office/powerpoint/2010/main" val="2285988786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135294"/>
            <a:ext cx="8928243" cy="4587412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The former (i.e., </a:t>
            </a:r>
            <a:r>
              <a:rPr lang="en-GB" sz="3200" b="1" i="1" dirty="0"/>
              <a:t>functional conflict ) </a:t>
            </a:r>
            <a:r>
              <a:rPr lang="en-GB" sz="3200" dirty="0"/>
              <a:t>is positive or productive while the latter (</a:t>
            </a:r>
            <a:r>
              <a:rPr lang="en-GB" sz="3200" b="1" i="1" dirty="0"/>
              <a:t>a dysfunctional conflict</a:t>
            </a:r>
            <a:r>
              <a:rPr lang="en-GB" sz="3200" dirty="0"/>
              <a:t>) is destructive and generally leads to disputes.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Additionally, a functional conflict may lead to or degenerate into a dysfunctional conflict if inadequately managed.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262534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/>
              <a:t>Conflicts may also be categorized in respect of the typology: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rgbClr val="FF0000"/>
                </a:solidFill>
              </a:rPr>
              <a:t>Open conflicts</a:t>
            </a:r>
            <a:r>
              <a:rPr lang="en-GB" sz="2800" dirty="0"/>
              <a:t>, when it is everyone’s knowledge.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rgbClr val="FF0000"/>
                </a:solidFill>
              </a:rPr>
              <a:t>Hidden conflicts</a:t>
            </a:r>
            <a:r>
              <a:rPr lang="en-GB" sz="2800" dirty="0"/>
              <a:t>, when it is known of some people only.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rgbClr val="FF0000"/>
                </a:solidFill>
              </a:rPr>
              <a:t>Latent conflicts</a:t>
            </a:r>
            <a:r>
              <a:rPr lang="en-GB" sz="2800" dirty="0"/>
              <a:t>, when the conflict comes to the surface if, and only if, something changes the status quo.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978284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/>
              <a:t>With respect to the clearness of possible solutions, conflicts can be defined as (Rijsberman, 1999):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rgbClr val="FF0000"/>
                </a:solidFill>
              </a:rPr>
              <a:t>Well defined</a:t>
            </a:r>
            <a:r>
              <a:rPr lang="en-GB" sz="2400" dirty="0"/>
              <a:t>, if they have sharp boundaries and the constraints are well defined; typically, clear solutions to the problem exist.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rgbClr val="FF0000"/>
                </a:solidFill>
              </a:rPr>
              <a:t>Fuzzy or ill defined</a:t>
            </a:r>
            <a:r>
              <a:rPr lang="en-GB" sz="2400" dirty="0"/>
              <a:t>, if they have unclear objectives, important variables are not quantifiable, and the values held by the parties may not be clearly defi ned. As a result, it may be very difficult to identify feasible solutions.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044560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For example, in construction company, stakeholders aim at preventing disputes because of their possible harsh consequences.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32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Some people will fiercely try to avoid conflicts because of the fear that conflict escalation will lead to unpredictable effects or retaliation.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75982244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Classification of Conflicts: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  <p:pic>
        <p:nvPicPr>
          <p:cNvPr id="2" name="Picture 1" descr="A diagram of conflict with text&#10;&#10;Description automatically generated">
            <a:extLst>
              <a:ext uri="{FF2B5EF4-FFF2-40B4-BE49-F238E27FC236}">
                <a16:creationId xmlns:a16="http://schemas.microsoft.com/office/drawing/2014/main" id="{79FF75B2-DD6B-0FA7-B0EF-B095A284B0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5784"/>
            <a:ext cx="8743308" cy="3919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953892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But there are also people who may benefit from disputes in terms of financial advantages, identity, status or power.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32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For those people, a dispute may be viewed as an opportunity to engage diverse opinions and ideas from people holding different perspectives on the conflict issue.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889601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The best way for solving conflicts (either individual or institutional) is transforming them into problems – or preventing them to evolve from these.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The fundamental difference between these two concepts is that unlike in conflicts, there is no negative attitude or even hostility between parties involved in problems. </a:t>
            </a:r>
          </a:p>
        </p:txBody>
      </p:sp>
    </p:spTree>
    <p:extLst>
      <p:ext uri="{BB962C8B-B14F-4D97-AF65-F5344CB8AC3E}">
        <p14:creationId xmlns:p14="http://schemas.microsoft.com/office/powerpoint/2010/main" val="1002862220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are common usual business problems?"/>
          <p:cNvSpPr txBox="1">
            <a:spLocks noGrp="1"/>
          </p:cNvSpPr>
          <p:nvPr>
            <p:ph type="title"/>
          </p:nvPr>
        </p:nvSpPr>
        <p:spPr>
          <a:xfrm>
            <a:off x="246580" y="274638"/>
            <a:ext cx="8558373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b="1" u="none" strike="noStrike" baseline="0" dirty="0"/>
              <a:t>Break!</a:t>
            </a:r>
            <a:endParaRPr sz="4800" dirty="0">
              <a:solidFill>
                <a:srgbClr val="FF0000"/>
              </a:solidFill>
            </a:endParaRPr>
          </a:p>
        </p:txBody>
      </p:sp>
      <p:sp>
        <p:nvSpPr>
          <p:cNvPr id="197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79764" y="1417639"/>
            <a:ext cx="7339562" cy="40413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Break Time!</a:t>
            </a:r>
          </a:p>
          <a:p>
            <a:pPr marL="0" indent="0" algn="ctr">
              <a:buNone/>
            </a:pPr>
            <a:endParaRPr lang="en-GB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It's OK to Take a Break from Social Media and How to Detox">
            <a:extLst>
              <a:ext uri="{FF2B5EF4-FFF2-40B4-BE49-F238E27FC236}">
                <a16:creationId xmlns:a16="http://schemas.microsoft.com/office/drawing/2014/main" id="{F5299995-3F9B-D014-3622-57B3DD6A7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73" y="2965178"/>
            <a:ext cx="4746661" cy="214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2061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In a conflict, there are antagonistic parties whereas in a problem there is a set of people working together to reach a solution.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3200" dirty="0"/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For problem solving, it is paramount that each individual feels he or she is part of the solution, not part of the problem.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336868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320040" y="1554480"/>
            <a:ext cx="8208024" cy="4236806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Identifying potential conflicts between project stakeholders is an important step towards conflict anticipation and conflict management.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Therefore, once project stakeholders are recognized, the next stage is to assess their needs and expectations in relation to the project and the conflicts each stakeholder may possibly become involved in. 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511081"/>
      </p:ext>
    </p:extLst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215757" y="148551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/>
              <a:t>This depends on: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the stakeholder (power/interest);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the type of project (public/private, building/road/industrial);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the stage of the construction process (design/implementation/use).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8226310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473638" y="2560320"/>
            <a:ext cx="8201731" cy="340845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/>
              <a:t>Stakeholder power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Solving conflicting interests between stakeholders must take into account their relative influence on the implementation of the project. </a:t>
            </a:r>
          </a:p>
        </p:txBody>
      </p:sp>
    </p:spTree>
    <p:extLst>
      <p:ext uri="{BB962C8B-B14F-4D97-AF65-F5344CB8AC3E}">
        <p14:creationId xmlns:p14="http://schemas.microsoft.com/office/powerpoint/2010/main" val="3028048752"/>
      </p:ext>
    </p:extLst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243226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000" dirty="0"/>
              <a:t>Mapping the power and the interest of stakeholders is an interesting technique which shows the power/interest matrix (Johnson and Scholes, 1999), which aims to answer the following questions (see next slide):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 descr="A diagram of a diagram&#10;&#10;Description automatically generated">
            <a:extLst>
              <a:ext uri="{FF2B5EF4-FFF2-40B4-BE49-F238E27FC236}">
                <a16:creationId xmlns:a16="http://schemas.microsoft.com/office/drawing/2014/main" id="{F0B491C6-40EC-79A7-0799-C2613A1D45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91" y="2352782"/>
            <a:ext cx="8404261" cy="3200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794472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794510"/>
            <a:ext cx="8928243" cy="367134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/>
              <a:t>Stakeholder power: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How interested is each stakeholder on the project decisions?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Are they willing to interfere?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Do they have enough power to act?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195001"/>
      </p:ext>
    </p:extLst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24322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/>
              <a:t>Typical example of stakeholders – construction company stakeholder: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2000" b="1" dirty="0"/>
          </a:p>
        </p:txBody>
      </p:sp>
      <p:pic>
        <p:nvPicPr>
          <p:cNvPr id="2" name="Picture 1" descr="A diagram of a construction project&#10;&#10;Description automatically generated">
            <a:extLst>
              <a:ext uri="{FF2B5EF4-FFF2-40B4-BE49-F238E27FC236}">
                <a16:creationId xmlns:a16="http://schemas.microsoft.com/office/drawing/2014/main" id="{40925481-B2ED-2C66-DBDE-108D92D8DE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16" y="1664413"/>
            <a:ext cx="8917968" cy="3917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996178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24322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/>
              <a:t>Considering that a company such as a construction company above could have various stakeholders….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</a:rPr>
              <a:t>Conflict is not necessarily bad, abnormal, or dysfunctional; it is a fact of life </a:t>
            </a:r>
            <a:r>
              <a:rPr lang="en-GB" sz="3600" dirty="0"/>
              <a:t>(Moore, 1986 cited in Gordon, 1966)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263487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ngagement.</a:t>
            </a:r>
            <a:endParaRPr lang="en-GB" sz="36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24322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/>
              <a:t>Different conflict resolution techniques are available and may be applicable in different contexts either to internal or external stakeholders. </a:t>
            </a:r>
          </a:p>
        </p:txBody>
      </p:sp>
    </p:spTree>
    <p:extLst>
      <p:ext uri="{BB962C8B-B14F-4D97-AF65-F5344CB8AC3E}">
        <p14:creationId xmlns:p14="http://schemas.microsoft.com/office/powerpoint/2010/main" val="3253758018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C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 Session</a:t>
            </a: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60830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kern="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It is time to have 1-2-1 feedback on your assignment from your lecturer.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800" b="1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Use the remainder of the session to complete part of your assignment.</a:t>
            </a:r>
            <a:endParaRPr lang="en-GB" sz="2800" b="1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9735"/>
      </p:ext>
    </p:extLst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804149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dirty="0"/>
              <a:t>Summary</a:t>
            </a:r>
            <a:r>
              <a:rPr lang="en-GB" dirty="0"/>
              <a:t>…Today we have examined…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95209" y="1078787"/>
            <a:ext cx="8681663" cy="4438447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GB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engagement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engagement.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3489585717"/>
      </p:ext>
    </p:extLst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457200" y="71920"/>
            <a:ext cx="8229600" cy="544530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113016" y="544530"/>
            <a:ext cx="8887146" cy="5219272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Baharuddin, H. E. A., Wilkinson, S., &amp; Costello, S. B. (2013). Evaluating Early Stakeholder Engagement (ESE) as a Process for Innovation. In CIB World Building Congress. Brisbane, Australia. </a:t>
            </a:r>
            <a:endParaRPr lang="en-GB" sz="4400" kern="100" dirty="0">
              <a:effectLst/>
              <a:ea typeface="Calibri" panose="020F0502020204030204" pitchFamily="34" charset="0"/>
              <a:cs typeface="Myanmar Text" panose="020B0502040204020203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Gordon, J.R. (1996) Organizational Behaviour: A Diagnostic Approach (5th </a:t>
            </a:r>
            <a:r>
              <a:rPr lang="en-GB" sz="4400" dirty="0" err="1">
                <a:cs typeface="Myanmar Text" panose="020B0502040204020203" pitchFamily="34" charset="0"/>
              </a:rPr>
              <a:t>edn</a:t>
            </a:r>
            <a:r>
              <a:rPr lang="en-GB" sz="4400" dirty="0">
                <a:cs typeface="Myanmar Text" panose="020B0502040204020203" pitchFamily="34" charset="0"/>
              </a:rPr>
              <a:t>). Englewood Cliffs, NJ: Prentice-Hall.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Greenwood, M. (2007). Stakeholder engagement: Beyond the myth of corporate responsibility. Journal of Business Ethics, 74(4), 315–327.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Groton, J.P. (1997) Alternative dispute resolution in the construction industry. Dispute Resolution Journal, 52(3):49–57</a:t>
            </a:r>
          </a:p>
          <a:p>
            <a:pPr algn="l"/>
            <a:r>
              <a:rPr lang="en-GB" sz="4400" b="0" i="0" u="none" strike="noStrike" baseline="0" dirty="0">
                <a:cs typeface="Myanmar Text" panose="020B0502040204020203" pitchFamily="34" charset="0"/>
              </a:rPr>
              <a:t>Johnson, G. and Scholes, K. (1999) </a:t>
            </a:r>
            <a:r>
              <a:rPr lang="en-GB" sz="4400" b="0" i="1" u="none" strike="noStrike" baseline="0" dirty="0">
                <a:cs typeface="Myanmar Text" panose="020B0502040204020203" pitchFamily="34" charset="0"/>
              </a:rPr>
              <a:t>Exploring Corporate Strategy: Text and Cases </a:t>
            </a:r>
            <a:r>
              <a:rPr lang="en-GB" sz="4400" b="0" i="0" u="none" strike="noStrike" baseline="0" dirty="0">
                <a:cs typeface="Myanmar Text" panose="020B0502040204020203" pitchFamily="34" charset="0"/>
              </a:rPr>
              <a:t>(5th </a:t>
            </a:r>
            <a:r>
              <a:rPr lang="en-GB" sz="4400" b="0" i="0" u="none" strike="noStrike" baseline="0" dirty="0" err="1">
                <a:cs typeface="Myanmar Text" panose="020B0502040204020203" pitchFamily="34" charset="0"/>
              </a:rPr>
              <a:t>edn</a:t>
            </a:r>
            <a:r>
              <a:rPr lang="en-GB" sz="4400" b="0" i="0" u="none" strike="noStrike" baseline="0" dirty="0">
                <a:cs typeface="Myanmar Text" panose="020B0502040204020203" pitchFamily="34" charset="0"/>
              </a:rPr>
              <a:t>). London: Prentice Hall Europe.</a:t>
            </a:r>
          </a:p>
          <a:p>
            <a:pPr algn="l"/>
            <a:r>
              <a:rPr lang="en-GB" sz="4400" dirty="0" err="1">
                <a:cs typeface="Myanmar Text" panose="020B0502040204020203" pitchFamily="34" charset="0"/>
              </a:rPr>
              <a:t>Kuenkel</a:t>
            </a:r>
            <a:r>
              <a:rPr lang="en-GB" sz="4400" dirty="0">
                <a:cs typeface="Myanmar Text" panose="020B0502040204020203" pitchFamily="34" charset="0"/>
              </a:rPr>
              <a:t>, P., Gerlach, S., &amp; </a:t>
            </a:r>
            <a:r>
              <a:rPr lang="en-GB" sz="4400" dirty="0" err="1">
                <a:cs typeface="Myanmar Text" panose="020B0502040204020203" pitchFamily="34" charset="0"/>
              </a:rPr>
              <a:t>Frieg</a:t>
            </a:r>
            <a:r>
              <a:rPr lang="en-GB" sz="4400" dirty="0">
                <a:cs typeface="Myanmar Text" panose="020B0502040204020203" pitchFamily="34" charset="0"/>
              </a:rPr>
              <a:t>, V. (2011). Working with Stakeholder Dialogues. Berlin: Collective Leadership Institute.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 err="1">
                <a:cs typeface="Myanmar Text" panose="020B0502040204020203" pitchFamily="34" charset="0"/>
              </a:rPr>
              <a:t>Manetti</a:t>
            </a:r>
            <a:r>
              <a:rPr lang="en-GB" sz="4400" dirty="0">
                <a:cs typeface="Myanmar Text" panose="020B0502040204020203" pitchFamily="34" charset="0"/>
              </a:rPr>
              <a:t>, G., &amp; Bellucci, M. (2016). The use of social media for engaging stakeholders in sustainability reporting. Accounting, Auditing &amp; Accountability Journal, 29(6), 985–1011.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Moore, C. (1986) The Mediation Process, Practical Strategies for Resolving Conflict. San Francisco, CA: Jossey-Bass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Moura, H.M.P. and Teixeira, J.M.C., 2010. Managing stakeholder’s conflicts, Construction stakeholder management. Ames, Iowa: Wiley Blackwell.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Olander, S. (2003) External Stakeholder Management in the Construction Process, Licentiate dissertation, Department of Building and Architecture, Lund Institute of Technology, Lund, Sweden. </a:t>
            </a:r>
          </a:p>
          <a:p>
            <a:pPr algn="l"/>
            <a:r>
              <a:rPr lang="en-GB" sz="4400" b="0" i="0" u="none" strike="noStrike" baseline="0" dirty="0">
                <a:cs typeface="Myanmar Text" panose="020B0502040204020203" pitchFamily="34" charset="0"/>
              </a:rPr>
              <a:t>Patzer, M., </a:t>
            </a:r>
            <a:r>
              <a:rPr lang="en-GB" sz="4400" b="0" i="0" u="none" strike="noStrike" baseline="0" dirty="0" err="1">
                <a:cs typeface="Myanmar Text" panose="020B0502040204020203" pitchFamily="34" charset="0"/>
              </a:rPr>
              <a:t>Voegtlin</a:t>
            </a:r>
            <a:r>
              <a:rPr lang="en-GB" sz="4400" b="0" i="0" u="none" strike="noStrike" baseline="0" dirty="0">
                <a:cs typeface="Myanmar Text" panose="020B0502040204020203" pitchFamily="34" charset="0"/>
              </a:rPr>
              <a:t>, C., &amp; Scherer, A. G. 2018. The Normative Justification of Integrative </a:t>
            </a:r>
            <a:r>
              <a:rPr lang="en-GB" sz="4400" dirty="0">
                <a:cs typeface="Myanmar Text" panose="020B0502040204020203" pitchFamily="34" charset="0"/>
              </a:rPr>
              <a:t>S</a:t>
            </a:r>
            <a:r>
              <a:rPr lang="en-GB" sz="4400" b="0" i="0" u="none" strike="noStrike" baseline="0" dirty="0">
                <a:cs typeface="Myanmar Text" panose="020B0502040204020203" pitchFamily="34" charset="0"/>
              </a:rPr>
              <a:t>takeholder </a:t>
            </a:r>
            <a:r>
              <a:rPr lang="en-GB" sz="4400" dirty="0">
                <a:cs typeface="Myanmar Text" panose="020B0502040204020203" pitchFamily="34" charset="0"/>
              </a:rPr>
              <a:t>E</a:t>
            </a:r>
            <a:r>
              <a:rPr lang="en-GB" sz="4400" b="0" i="0" u="none" strike="noStrike" baseline="0" dirty="0">
                <a:cs typeface="Myanmar Text" panose="020B0502040204020203" pitchFamily="34" charset="0"/>
              </a:rPr>
              <a:t>ngagement: A </a:t>
            </a:r>
            <a:r>
              <a:rPr lang="en-GB" sz="4400" b="0" i="0" u="none" strike="noStrike" baseline="0" dirty="0" err="1">
                <a:cs typeface="Myanmar Text" panose="020B0502040204020203" pitchFamily="34" charset="0"/>
              </a:rPr>
              <a:t>Habermasian</a:t>
            </a:r>
            <a:r>
              <a:rPr lang="en-GB" sz="4400" b="0" i="0" u="none" strike="noStrike" baseline="0" dirty="0">
                <a:cs typeface="Myanmar Text" panose="020B0502040204020203" pitchFamily="34" charset="0"/>
              </a:rPr>
              <a:t> View on Responsible </a:t>
            </a:r>
            <a:r>
              <a:rPr lang="en-GB" sz="4400" dirty="0">
                <a:cs typeface="Myanmar Text" panose="020B0502040204020203" pitchFamily="34" charset="0"/>
              </a:rPr>
              <a:t>L</a:t>
            </a:r>
            <a:r>
              <a:rPr lang="en-GB" sz="4400" b="0" i="0" u="none" strike="noStrike" baseline="0" dirty="0">
                <a:cs typeface="Myanmar Text" panose="020B0502040204020203" pitchFamily="34" charset="0"/>
              </a:rPr>
              <a:t>eadership. Business Ethics Quarterly, 28(3): 325–354. </a:t>
            </a:r>
          </a:p>
          <a:p>
            <a:pPr algn="l"/>
            <a:r>
              <a:rPr lang="en-GB" sz="4400" dirty="0">
                <a:cs typeface="Myanmar Text" panose="020B0502040204020203" pitchFamily="34" charset="0"/>
              </a:rPr>
              <a:t>Rijsberman, F. (ed.) (1999) Conflict management and consensus building for integrated coastal management in Latin America and the Caribbean. Resource Analysis Report for Inter-American Development Bank. Delft, Nederland. Available at http://idbdocs.iadb.org/wsdocs/getdocument.aspx? </a:t>
            </a:r>
            <a:r>
              <a:rPr lang="en-GB" sz="4400" dirty="0" err="1">
                <a:cs typeface="Myanmar Text" panose="020B0502040204020203" pitchFamily="34" charset="0"/>
              </a:rPr>
              <a:t>docnum</a:t>
            </a:r>
            <a:r>
              <a:rPr lang="en-GB" sz="4400" dirty="0">
                <a:cs typeface="Myanmar Text" panose="020B0502040204020203" pitchFamily="34" charset="0"/>
              </a:rPr>
              <a:t>=359595 (Accessed 23 October 2023).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cs typeface="Myanmar Text" panose="020B0502040204020203" pitchFamily="34" charset="0"/>
              </a:rPr>
              <a:t>Spence, L. J., &amp; Rinaldi, L. (2014). Governmentality in accounting and accountability: A case study of embedding sustainability in a supply chain. Accounting, Organizations and Society, 39(6), 433–452.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400" dirty="0" err="1">
                <a:cs typeface="Myanmar Text" panose="020B0502040204020203" pitchFamily="34" charset="0"/>
              </a:rPr>
              <a:t>So¨derbaum</a:t>
            </a:r>
            <a:r>
              <a:rPr lang="en-GB" sz="4400" dirty="0">
                <a:cs typeface="Myanmar Text" panose="020B0502040204020203" pitchFamily="34" charset="0"/>
              </a:rPr>
              <a:t>, P., &amp; Brown, J. (2010). Democratizing economics: Pluralism as a path towards sustainability. Annals of the New York Academy of Sciences, 1185(January), 179–195.</a:t>
            </a: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9711</TotalTime>
  <Words>2395</Words>
  <Application>Microsoft Office PowerPoint</Application>
  <PresentationFormat>On-screen Show (4:3)</PresentationFormat>
  <Paragraphs>186</Paragraphs>
  <Slides>41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Arial</vt:lpstr>
      <vt:lpstr>Calibri</vt:lpstr>
      <vt:lpstr>Myanmar Text</vt:lpstr>
      <vt:lpstr>Myriad Pro</vt:lpstr>
      <vt:lpstr>Times New Roman</vt:lpstr>
      <vt:lpstr>Wingdings</vt:lpstr>
      <vt:lpstr>20140311PresentationUWTSDTemplate</vt:lpstr>
      <vt:lpstr>  BALM 5001  Understanding and Engaging Stakeholders  Week 7:  Benefits and Challenges of Stakeholder Engagement. Managing Conflicts in Stakeholder Engagement,  etc.,     </vt:lpstr>
      <vt:lpstr>Last Week (i.e., Week 6), ……</vt:lpstr>
      <vt:lpstr>This Week (i.e., Week 7), ……</vt:lpstr>
      <vt:lpstr>Benefits and Challenges of Stakeholder Engagement</vt:lpstr>
      <vt:lpstr>Benefits and Challenges of Stakeholder Engagement</vt:lpstr>
      <vt:lpstr>Benefits and Challenges of Stakeholder Engagement</vt:lpstr>
      <vt:lpstr>Benefits and Challenges of Stakeholder Engagement</vt:lpstr>
      <vt:lpstr>Benefits and Challenges of Stakeholder Engagement</vt:lpstr>
      <vt:lpstr>Benefits and Challenges of Stakeholder Engagement</vt:lpstr>
      <vt:lpstr>Benefits and Challenges of Stakeholder Engagement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Break!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Managing Conflicts in Stakeholder Engagement.</vt:lpstr>
      <vt:lpstr>Assignment Workshop</vt:lpstr>
      <vt:lpstr>Assignment Workshop</vt:lpstr>
      <vt:lpstr>Summary…Today we have examined…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Eric Osei</cp:lastModifiedBy>
  <cp:revision>401</cp:revision>
  <dcterms:modified xsi:type="dcterms:W3CDTF">2025-10-24T13:22:05Z</dcterms:modified>
</cp:coreProperties>
</file>