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4632" autoAdjust="0"/>
  </p:normalViewPr>
  <p:slideViewPr>
    <p:cSldViewPr snapToGrid="0">
      <p:cViewPr varScale="1">
        <p:scale>
          <a:sx n="48" d="100"/>
          <a:sy n="48" d="100"/>
        </p:scale>
        <p:origin x="157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F70047-3183-4A44-9258-C9014F0641A9}" type="datetimeFigureOut">
              <a:rPr lang="en-GB" smtClean="0"/>
              <a:t>13/01/2020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2DB9CC-0942-46A2-BA13-829EB1710C4D}" type="slidenum">
              <a:rPr lang="en-GB" smtClean="0"/>
              <a:t>‹#›</a:t>
            </a:fld>
            <a:endParaRPr lang="en-GB"/>
          </a:p>
        </p:txBody>
      </p:sp>
    </p:spTree>
    <p:extLst>
      <p:ext uri="{BB962C8B-B14F-4D97-AF65-F5344CB8AC3E}">
        <p14:creationId xmlns:p14="http://schemas.microsoft.com/office/powerpoint/2010/main" val="991857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ipd.co.uk/knowledge/fundamentals/people/performance/factsheet" TargetMode="External"/><Relationship Id="rId7" Type="http://schemas.openxmlformats.org/officeDocument/2006/relationships/hyperlink" Target="https://moodle.uwtsd.ac.uk/pluginfile.php/249516/mod_resource/content/1/Marchington%20Chapter%20High%20Commitment.pdf"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effectory.com/knowledge/themes/what-is-employee-commitment/" TargetMode="External"/><Relationship Id="rId5" Type="http://schemas.openxmlformats.org/officeDocument/2006/relationships/hyperlink" Target="https://www.cipd.co.uk/knowledge/fundamentals/people/hr/line-managers-factsheet" TargetMode="External"/><Relationship Id="rId4" Type="http://schemas.openxmlformats.org/officeDocument/2006/relationships/hyperlink" Target="https://www.cipd.co.uk/news-views/news-articles/performance-productivity-learning"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Frederick W Taylor and his cotemporaries started a process in the 1980s</a:t>
            </a:r>
            <a:r>
              <a:rPr lang="en-GB" baseline="0" dirty="0" smtClean="0"/>
              <a:t>. In the early years of the last century with the development of ‘scientific management’ principles. This revolutionised the way the manufacturing industry was organised across the world with the development of time and motion studies, </a:t>
            </a:r>
            <a:r>
              <a:rPr lang="en-GB" baseline="0" dirty="0" err="1" smtClean="0"/>
              <a:t>gantt</a:t>
            </a:r>
            <a:r>
              <a:rPr lang="en-GB" baseline="0" dirty="0" smtClean="0"/>
              <a:t> charts ad assembly lines, productivity increased substantially. (Taylor &amp; </a:t>
            </a:r>
            <a:r>
              <a:rPr lang="en-GB" baseline="0" dirty="0" err="1" smtClean="0"/>
              <a:t>Woodhams</a:t>
            </a:r>
            <a:r>
              <a:rPr lang="en-GB" baseline="0" dirty="0" smtClean="0"/>
              <a:t>, 2016)</a:t>
            </a:r>
          </a:p>
          <a:p>
            <a:endParaRPr lang="en-GB" baseline="0" dirty="0" smtClean="0"/>
          </a:p>
          <a:p>
            <a:r>
              <a:rPr lang="en-GB" baseline="0" dirty="0" smtClean="0"/>
              <a:t>The most influential was human relations thinking was management systems, job design principles which motivated people, making working life more interesting and enjoyable. This also lead to productivity improvements as employees became more committed, less inclined to leave there jobs or to take periods of unauthorised leave. </a:t>
            </a:r>
          </a:p>
          <a:p>
            <a:r>
              <a:rPr lang="en-GB" baseline="0" dirty="0" smtClean="0"/>
              <a:t>Studies have shown that any list should include the practices which are most likely to promote employee commitment and involvement:-</a:t>
            </a:r>
          </a:p>
          <a:p>
            <a:pPr marL="171450" indent="-171450">
              <a:buFont typeface="Arial" panose="020B0604020202020204" pitchFamily="34" charset="0"/>
              <a:buChar char="•"/>
            </a:pPr>
            <a:r>
              <a:rPr lang="en-GB" baseline="0" dirty="0" smtClean="0"/>
              <a:t>Rigorous and sophisticated recruitment </a:t>
            </a:r>
          </a:p>
          <a:p>
            <a:pPr marL="171450" indent="-171450">
              <a:buFont typeface="Arial" panose="020B0604020202020204" pitchFamily="34" charset="0"/>
              <a:buChar char="•"/>
            </a:pPr>
            <a:r>
              <a:rPr lang="en-GB" baseline="0" dirty="0" smtClean="0"/>
              <a:t>High levels of investment in training and development </a:t>
            </a:r>
          </a:p>
          <a:p>
            <a:pPr marL="171450" indent="-171450">
              <a:buFont typeface="Arial" panose="020B0604020202020204" pitchFamily="34" charset="0"/>
              <a:buChar char="•"/>
            </a:pPr>
            <a:r>
              <a:rPr lang="en-GB" baseline="0" dirty="0" smtClean="0"/>
              <a:t>Relatively high levels of pay </a:t>
            </a:r>
          </a:p>
          <a:p>
            <a:pPr marL="171450" indent="-171450">
              <a:buFont typeface="Arial" panose="020B0604020202020204" pitchFamily="34" charset="0"/>
              <a:buChar char="•"/>
            </a:pPr>
            <a:r>
              <a:rPr lang="en-GB" baseline="0" dirty="0" smtClean="0"/>
              <a:t>Internal promotion systems based on merit</a:t>
            </a:r>
          </a:p>
          <a:p>
            <a:pPr marL="171450" indent="-171450">
              <a:buFont typeface="Arial" panose="020B0604020202020204" pitchFamily="34" charset="0"/>
              <a:buChar char="•"/>
            </a:pPr>
            <a:r>
              <a:rPr lang="en-GB" baseline="0" dirty="0" smtClean="0"/>
              <a:t>Team based approaches to work </a:t>
            </a:r>
          </a:p>
          <a:p>
            <a:pPr marL="171450" indent="-171450">
              <a:buFont typeface="Arial" panose="020B0604020202020204" pitchFamily="34" charset="0"/>
              <a:buChar char="•"/>
            </a:pPr>
            <a:r>
              <a:rPr lang="en-GB" baseline="0" dirty="0" smtClean="0"/>
              <a:t>Grievance procedures that can be used with fear </a:t>
            </a:r>
          </a:p>
          <a:p>
            <a:pPr marL="171450" indent="-171450">
              <a:buFont typeface="Arial" panose="020B0604020202020204" pitchFamily="34" charset="0"/>
              <a:buChar char="•"/>
            </a:pPr>
            <a:r>
              <a:rPr lang="en-GB" baseline="0" dirty="0" smtClean="0"/>
              <a:t>A high degree of participation in decision making enabling employees to help determine organisations policy and practices </a:t>
            </a:r>
          </a:p>
          <a:p>
            <a:pPr marL="171450" indent="-171450">
              <a:buFont typeface="Arial" panose="020B0604020202020204" pitchFamily="34" charset="0"/>
              <a:buChar char="•"/>
            </a:pPr>
            <a:r>
              <a:rPr lang="en-GB" baseline="0" dirty="0" smtClean="0"/>
              <a:t>Information sharing </a:t>
            </a:r>
          </a:p>
          <a:p>
            <a:pPr marL="171450" indent="-171450">
              <a:buFont typeface="Arial" panose="020B0604020202020204" pitchFamily="34" charset="0"/>
              <a:buChar char="•"/>
            </a:pPr>
            <a:r>
              <a:rPr lang="en-GB" baseline="0" dirty="0" smtClean="0"/>
              <a:t>An effective performance appraisal system </a:t>
            </a:r>
          </a:p>
          <a:p>
            <a:pPr marL="171450" indent="-171450">
              <a:buFont typeface="Arial" panose="020B0604020202020204" pitchFamily="34" charset="0"/>
              <a:buChar char="•"/>
            </a:pPr>
            <a:r>
              <a:rPr lang="en-GB" baseline="0" dirty="0" smtClean="0"/>
              <a:t>Flexible working </a:t>
            </a:r>
          </a:p>
          <a:p>
            <a:pPr marL="171450" indent="-171450">
              <a:buFont typeface="Arial" panose="020B0604020202020204" pitchFamily="34" charset="0"/>
              <a:buChar char="•"/>
            </a:pPr>
            <a:r>
              <a:rPr lang="en-GB" baseline="0" dirty="0" smtClean="0"/>
              <a:t>A high degree of job security </a:t>
            </a:r>
          </a:p>
          <a:p>
            <a:pPr marL="171450" indent="-171450">
              <a:buFont typeface="Arial" panose="020B0604020202020204" pitchFamily="34" charset="0"/>
              <a:buChar char="•"/>
            </a:pPr>
            <a:r>
              <a:rPr lang="en-GB" baseline="0" dirty="0" smtClean="0"/>
              <a:t>Provision of a good work life balance    (</a:t>
            </a:r>
            <a:r>
              <a:rPr lang="en-GB" baseline="0" dirty="0" err="1" smtClean="0"/>
              <a:t>Boselie</a:t>
            </a:r>
            <a:r>
              <a:rPr lang="en-GB" baseline="0" dirty="0" smtClean="0"/>
              <a:t> et al, 2005) </a:t>
            </a:r>
          </a:p>
          <a:p>
            <a:pPr marL="0" indent="0">
              <a:buFont typeface="Arial" panose="020B0604020202020204" pitchFamily="34" charset="0"/>
              <a:buNone/>
            </a:pPr>
            <a:endParaRPr lang="en-GB" baseline="0"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aseline="0" dirty="0" smtClean="0"/>
              <a:t>This contents of the bundle can be seen as compromising a range of HR and general management principles which are viewed as ‘best practice’. The list is believed to be associated with high levels of organisation performance. (</a:t>
            </a:r>
            <a:r>
              <a:rPr lang="en-GB" baseline="0" dirty="0" err="1" smtClean="0"/>
              <a:t>Boselie</a:t>
            </a:r>
            <a:r>
              <a:rPr lang="en-GB" baseline="0" dirty="0" smtClean="0"/>
              <a:t> et al, 2005) </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According to Taylor and </a:t>
            </a:r>
            <a:r>
              <a:rPr lang="en-GB" baseline="0" dirty="0" err="1" smtClean="0"/>
              <a:t>Woodhams</a:t>
            </a:r>
            <a:r>
              <a:rPr lang="en-GB" baseline="0" dirty="0" smtClean="0"/>
              <a:t> (2016) a huge amount of research has been  carried out to test ‘High performance working practices’ which has lead to superior business performances. The first study into ‘High performance working’ was carried out by Jeffery </a:t>
            </a:r>
            <a:r>
              <a:rPr lang="en-GB" baseline="0" dirty="0" err="1" smtClean="0"/>
              <a:t>Pfeffer</a:t>
            </a:r>
            <a:r>
              <a:rPr lang="en-GB" baseline="0" dirty="0" smtClean="0"/>
              <a:t> in the united states. Jeffery </a:t>
            </a:r>
            <a:r>
              <a:rPr lang="en-GB" baseline="0" dirty="0" err="1" smtClean="0"/>
              <a:t>Pfeffer</a:t>
            </a:r>
            <a:r>
              <a:rPr lang="en-GB" baseline="0" dirty="0" smtClean="0"/>
              <a:t> examined the way HR practices are used in the most successful ways. Jeffery </a:t>
            </a:r>
            <a:r>
              <a:rPr lang="en-GB" baseline="0" dirty="0" err="1" smtClean="0"/>
              <a:t>Pfeffer</a:t>
            </a:r>
            <a:r>
              <a:rPr lang="en-GB" baseline="0" dirty="0" smtClean="0"/>
              <a:t> concluded that a mix of policies along the lines of ‘best practice bundle’. Another study conducted at the same time by Mark </a:t>
            </a:r>
            <a:r>
              <a:rPr lang="en-GB" baseline="0" dirty="0" err="1" smtClean="0"/>
              <a:t>Huselied</a:t>
            </a:r>
            <a:r>
              <a:rPr lang="en-GB" baseline="0" dirty="0" smtClean="0"/>
              <a:t> explored the same issues but on a much larger scale using a questionnaire based methodology. Mark </a:t>
            </a:r>
            <a:r>
              <a:rPr lang="en-GB" baseline="0" dirty="0" err="1" smtClean="0"/>
              <a:t>Huselied</a:t>
            </a:r>
            <a:r>
              <a:rPr lang="en-GB" baseline="0" dirty="0" smtClean="0"/>
              <a:t> looked at staff turnover rates, he used a method known as ‘Tobin </a:t>
            </a:r>
            <a:r>
              <a:rPr lang="en-GB" baseline="0" dirty="0" err="1" smtClean="0"/>
              <a:t>qs’</a:t>
            </a:r>
            <a:r>
              <a:rPr lang="en-GB" baseline="0" dirty="0" smtClean="0"/>
              <a:t> which has been defined as the market value of the firm. He conclude that the use of sophisticated HR practices there are in a firm the lower its labour turnover is. </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12DB9CC-0942-46A2-BA13-829EB1710C4D}" type="slidenum">
              <a:rPr lang="en-GB" smtClean="0"/>
              <a:t>2</a:t>
            </a:fld>
            <a:endParaRPr lang="en-GB"/>
          </a:p>
        </p:txBody>
      </p:sp>
    </p:spTree>
    <p:extLst>
      <p:ext uri="{BB962C8B-B14F-4D97-AF65-F5344CB8AC3E}">
        <p14:creationId xmlns:p14="http://schemas.microsoft.com/office/powerpoint/2010/main" val="2012711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recent</a:t>
            </a:r>
            <a:r>
              <a:rPr lang="en-GB" baseline="0" dirty="0" smtClean="0"/>
              <a:t> years researchers have been looking at links between HRM and business performance have moved on. Researchers have been trying to explain why the adaptation of the bundle of best practice appears to be a benefit for the organisations. The most prominent research has been conducted by John </a:t>
            </a:r>
            <a:r>
              <a:rPr lang="en-GB" baseline="0" dirty="0" err="1" smtClean="0"/>
              <a:t>Percell</a:t>
            </a:r>
            <a:r>
              <a:rPr lang="en-GB" baseline="0" dirty="0" smtClean="0"/>
              <a:t>. (Taylor and </a:t>
            </a:r>
            <a:r>
              <a:rPr lang="en-GB" baseline="0" dirty="0" err="1" smtClean="0"/>
              <a:t>Wodhams</a:t>
            </a:r>
            <a:r>
              <a:rPr lang="en-GB" baseline="0" dirty="0" smtClean="0"/>
              <a:t>, 2016)</a:t>
            </a:r>
          </a:p>
          <a:p>
            <a:r>
              <a:rPr lang="en-GB" baseline="0" dirty="0" smtClean="0"/>
              <a:t>John </a:t>
            </a:r>
            <a:r>
              <a:rPr lang="en-GB" baseline="0" dirty="0" err="1" smtClean="0"/>
              <a:t>Purcells</a:t>
            </a:r>
            <a:r>
              <a:rPr lang="en-GB" baseline="0" dirty="0" smtClean="0"/>
              <a:t> study was labelled ‘The black box study’ to reflect the aim of the study which is to explore the unknown reason for the performance- HR Link. The three major findings of the research were:-  </a:t>
            </a:r>
          </a:p>
          <a:p>
            <a:pPr marL="228600" indent="-228600">
              <a:buAutoNum type="arabicPeriod"/>
            </a:pPr>
            <a:r>
              <a:rPr lang="en-GB" baseline="0" dirty="0" smtClean="0"/>
              <a:t>When an organisation has in place a bundle of ‘progressive’ or ‘high performance’ HR policies and practices there is a positive response for employees job satisfaction, motivation or organisational commitment.</a:t>
            </a:r>
          </a:p>
          <a:p>
            <a:pPr marL="228600" indent="-228600">
              <a:buAutoNum type="arabicPeriod"/>
            </a:pPr>
            <a:r>
              <a:rPr lang="en-GB" baseline="0" dirty="0" smtClean="0"/>
              <a:t>A characteristic shared by the most successful organisations is some form of ‘big idea’ that brings everyone together based on their values.</a:t>
            </a:r>
          </a:p>
          <a:p>
            <a:pPr marL="228600" indent="-228600">
              <a:buAutoNum type="arabicPeriod"/>
            </a:pPr>
            <a:r>
              <a:rPr lang="en-GB" baseline="0" dirty="0" smtClean="0"/>
              <a:t>Having the right HR policies and practices in place is not enough. These need to be brought to life by managers within the organisation. Managers need to interact with staff on a daily basis to imbed these values. </a:t>
            </a:r>
          </a:p>
          <a:p>
            <a:pPr marL="0" indent="0">
              <a:buNone/>
            </a:pPr>
            <a:r>
              <a:rPr lang="en-GB" baseline="0" dirty="0" smtClean="0"/>
              <a:t>The black box studies therefore found good evidence that the right approach to HR implemented effectively.  John Purcell found strong evidence that in serval organisations that demonstrate strong support for a casual link between HRM. </a:t>
            </a:r>
          </a:p>
          <a:p>
            <a:pPr marL="0" indent="0">
              <a:buNone/>
            </a:pPr>
            <a:r>
              <a:rPr lang="en-GB" baseline="0" dirty="0" smtClean="0"/>
              <a:t>Another piece of research that has been conducted by Harte et al 2002. There findings were derived from an analysis of data collected over a number of years using 12 questions. Some of the key findings of this research is as followed:-</a:t>
            </a:r>
          </a:p>
          <a:p>
            <a:pPr marL="228600" indent="-228600">
              <a:buAutoNum type="arabicPeriod"/>
            </a:pPr>
            <a:r>
              <a:rPr lang="en-GB" baseline="0" dirty="0" smtClean="0"/>
              <a:t>There is a greater variation in terms of the level of employee engagement between different business units within the same organisation than between organisations. </a:t>
            </a:r>
          </a:p>
          <a:p>
            <a:pPr marL="228600" indent="-228600">
              <a:buAutoNum type="arabicPeriod"/>
            </a:pPr>
            <a:r>
              <a:rPr lang="en-GB" baseline="0" dirty="0" smtClean="0"/>
              <a:t>Impressive correlations were found to exist between relative levels of employee engagement in a business unit and the success if business units. </a:t>
            </a:r>
          </a:p>
          <a:p>
            <a:pPr marL="228600" indent="-228600">
              <a:buAutoNum type="arabicPeriod"/>
            </a:pPr>
            <a:r>
              <a:rPr lang="en-GB" baseline="0" dirty="0" smtClean="0"/>
              <a:t>A strong relationship was found between levels of employee involvement and staff turnover rates. The size of the data allows us to look at high turnover rates.</a:t>
            </a:r>
          </a:p>
          <a:p>
            <a:pPr marL="0" indent="0">
              <a:buNone/>
            </a:pPr>
            <a:r>
              <a:rPr lang="en-GB" baseline="0" dirty="0" smtClean="0"/>
              <a:t>The message from this study is very similar to the black box studies. HR policies and practise help to generate business performance because employees are more motivated and perform positively in their individual roles. (Taylor and Woodhams,2016) </a:t>
            </a:r>
          </a:p>
          <a:p>
            <a:pPr marL="0" indent="0">
              <a:buNone/>
            </a:pPr>
            <a:endParaRPr lang="en-GB" dirty="0"/>
          </a:p>
          <a:p>
            <a:pPr marL="0" indent="0">
              <a:buNone/>
            </a:pPr>
            <a:r>
              <a:rPr lang="en-GB" dirty="0" smtClean="0"/>
              <a:t>A</a:t>
            </a:r>
            <a:r>
              <a:rPr lang="en-GB" baseline="0" dirty="0" smtClean="0"/>
              <a:t> study has called the ‘black box studies’ have found evidence that the right approach to HR will bring about good organisational performance. The study is also celebrated for there use of the AMO model. The AMO model stands for:-</a:t>
            </a:r>
          </a:p>
          <a:p>
            <a:pPr marL="171450" indent="-171450">
              <a:buFont typeface="Arial" panose="020B0604020202020204" pitchFamily="34" charset="0"/>
              <a:buChar char="•"/>
            </a:pPr>
            <a:r>
              <a:rPr lang="en-GB" baseline="0" dirty="0" smtClean="0"/>
              <a:t>The ability to perform well </a:t>
            </a:r>
          </a:p>
          <a:p>
            <a:pPr marL="171450" indent="-171450">
              <a:buFont typeface="Arial" panose="020B0604020202020204" pitchFamily="34" charset="0"/>
              <a:buChar char="•"/>
            </a:pPr>
            <a:r>
              <a:rPr lang="en-GB" baseline="0" dirty="0" smtClean="0"/>
              <a:t>The motivation to perform well </a:t>
            </a:r>
          </a:p>
          <a:p>
            <a:pPr marL="171450" indent="-171450">
              <a:buFont typeface="Arial" panose="020B0604020202020204" pitchFamily="34" charset="0"/>
              <a:buChar char="•"/>
            </a:pPr>
            <a:r>
              <a:rPr lang="en-GB" baseline="0" dirty="0" smtClean="0"/>
              <a:t>The opportunity to perform well </a:t>
            </a:r>
          </a:p>
          <a:p>
            <a:pPr marL="0" indent="0">
              <a:buFont typeface="Arial" panose="020B0604020202020204" pitchFamily="34" charset="0"/>
              <a:buNone/>
            </a:pPr>
            <a:r>
              <a:rPr lang="en-GB" baseline="0" dirty="0" smtClean="0"/>
              <a:t>This model along with other models which organisations can benefit fully from. (Taylor and Woodhams,2016)</a:t>
            </a:r>
          </a:p>
          <a:p>
            <a:pPr marL="0" indent="0">
              <a:buFont typeface="Arial" panose="020B0604020202020204" pitchFamily="34" charset="0"/>
              <a:buNone/>
            </a:pPr>
            <a:endParaRPr lang="en-GB" baseline="0" dirty="0" smtClean="0"/>
          </a:p>
          <a:p>
            <a:pPr marL="0" indent="0">
              <a:buFont typeface="Arial" panose="020B0604020202020204" pitchFamily="34" charset="0"/>
              <a:buNone/>
            </a:pPr>
            <a:endParaRPr lang="en-GB" dirty="0" smtClean="0"/>
          </a:p>
        </p:txBody>
      </p:sp>
      <p:sp>
        <p:nvSpPr>
          <p:cNvPr id="4" name="Slide Number Placeholder 3"/>
          <p:cNvSpPr>
            <a:spLocks noGrp="1"/>
          </p:cNvSpPr>
          <p:nvPr>
            <p:ph type="sldNum" sz="quarter" idx="10"/>
          </p:nvPr>
        </p:nvSpPr>
        <p:spPr/>
        <p:txBody>
          <a:bodyPr/>
          <a:lstStyle/>
          <a:p>
            <a:fld id="{E12DB9CC-0942-46A2-BA13-829EB1710C4D}" type="slidenum">
              <a:rPr lang="en-GB" smtClean="0"/>
              <a:t>3</a:t>
            </a:fld>
            <a:endParaRPr lang="en-GB"/>
          </a:p>
        </p:txBody>
      </p:sp>
    </p:spTree>
    <p:extLst>
      <p:ext uri="{BB962C8B-B14F-4D97-AF65-F5344CB8AC3E}">
        <p14:creationId xmlns:p14="http://schemas.microsoft.com/office/powerpoint/2010/main" val="29080052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Harter et al (2002)</a:t>
            </a:r>
            <a:r>
              <a:rPr lang="en-GB" baseline="0" dirty="0" smtClean="0"/>
              <a:t> conducted a study on employees emotional and cognitive engagement together with other customer satisfaction, productivity and employee turnover and the results implied that changes in management practices will increase employee satisfaction and will increase business outcomes including profit for the organisation. </a:t>
            </a:r>
          </a:p>
          <a:p>
            <a:endParaRPr lang="en-GB" baseline="0" dirty="0" smtClean="0"/>
          </a:p>
          <a:p>
            <a:r>
              <a:rPr lang="en-GB" baseline="0" dirty="0" smtClean="0"/>
              <a:t>Boxall and </a:t>
            </a:r>
            <a:r>
              <a:rPr lang="en-GB" baseline="0" dirty="0" err="1" smtClean="0"/>
              <a:t>Macky</a:t>
            </a:r>
            <a:r>
              <a:rPr lang="en-GB" baseline="0" dirty="0" smtClean="0"/>
              <a:t> (2014) conducted a study which showed that employees that have greater autonomy, stronger links to rewards and performance and have better communication and greater opportunities for development. </a:t>
            </a:r>
          </a:p>
          <a:p>
            <a:endParaRPr lang="en-GB" baseline="0" dirty="0" smtClean="0"/>
          </a:p>
          <a:p>
            <a:r>
              <a:rPr lang="en-GB" baseline="0" dirty="0" smtClean="0"/>
              <a:t>High Performance Working creates many benefits for its employees which in turn can contribute to employee wellbeing. The CIPD (2016)  believe that these factors could be some of the following:-</a:t>
            </a:r>
          </a:p>
          <a:p>
            <a:endParaRPr lang="en-GB" baseline="0" dirty="0" smtClean="0"/>
          </a:p>
          <a:p>
            <a:pPr marL="171450" indent="-171450">
              <a:buFont typeface="Arial" panose="020B0604020202020204" pitchFamily="34" charset="0"/>
              <a:buChar char="•"/>
            </a:pPr>
            <a:r>
              <a:rPr lang="en-GB" baseline="0" dirty="0" smtClean="0"/>
              <a:t>Job security </a:t>
            </a:r>
          </a:p>
          <a:p>
            <a:pPr marL="171450" indent="-171450">
              <a:buFont typeface="Arial" panose="020B0604020202020204" pitchFamily="34" charset="0"/>
              <a:buChar char="•"/>
            </a:pPr>
            <a:r>
              <a:rPr lang="en-GB" baseline="0" dirty="0" smtClean="0"/>
              <a:t>Flexible working ]work life balance </a:t>
            </a:r>
          </a:p>
          <a:p>
            <a:pPr marL="171450" indent="-171450">
              <a:buFont typeface="Arial" panose="020B0604020202020204" pitchFamily="34" charset="0"/>
              <a:buChar char="•"/>
            </a:pPr>
            <a:r>
              <a:rPr lang="en-GB" baseline="0" dirty="0" smtClean="0"/>
              <a:t>Internal promotion </a:t>
            </a:r>
          </a:p>
          <a:p>
            <a:pPr marL="171450" indent="-171450">
              <a:buFont typeface="Arial" panose="020B0604020202020204" pitchFamily="34" charset="0"/>
              <a:buChar char="•"/>
            </a:pPr>
            <a:r>
              <a:rPr lang="en-GB" baseline="0" dirty="0" smtClean="0"/>
              <a:t>Team based approach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12DB9CC-0942-46A2-BA13-829EB1710C4D}" type="slidenum">
              <a:rPr lang="en-GB" smtClean="0"/>
              <a:t>4</a:t>
            </a:fld>
            <a:endParaRPr lang="en-GB"/>
          </a:p>
        </p:txBody>
      </p:sp>
    </p:spTree>
    <p:extLst>
      <p:ext uri="{BB962C8B-B14F-4D97-AF65-F5344CB8AC3E}">
        <p14:creationId xmlns:p14="http://schemas.microsoft.com/office/powerpoint/2010/main" val="3101622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According to the</a:t>
            </a:r>
            <a:r>
              <a:rPr lang="en-GB" baseline="0" dirty="0" smtClean="0"/>
              <a:t> CIPD (2016) </a:t>
            </a:r>
            <a:r>
              <a:rPr lang="en-GB" dirty="0" smtClean="0"/>
              <a:t>Performance management takes the form of a continuous self-reviewing cycle which in turn is concerned with the following:-</a:t>
            </a:r>
          </a:p>
          <a:p>
            <a:pPr marL="171450" indent="-171450">
              <a:buFont typeface="Arial" panose="020B0604020202020204" pitchFamily="34" charset="0"/>
              <a:buChar char="•"/>
            </a:pPr>
            <a:r>
              <a:rPr lang="en-GB" dirty="0" smtClean="0"/>
              <a:t> The performance and development</a:t>
            </a:r>
            <a:r>
              <a:rPr lang="en-GB" baseline="0" dirty="0" smtClean="0"/>
              <a:t> agreement which then leads to managing performance throughout the year which then leads to performance review and assessment which leads back to the performance and development agreement. </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The CIPD (2016) believe that the main stages and key aspects of the performance management cycle are as followed:-</a:t>
            </a:r>
          </a:p>
          <a:p>
            <a:pPr marL="171450" indent="-171450">
              <a:buFont typeface="Arial" panose="020B0604020202020204" pitchFamily="34" charset="0"/>
              <a:buChar char="•"/>
            </a:pPr>
            <a:r>
              <a:rPr lang="en-GB" baseline="0" dirty="0" smtClean="0"/>
              <a:t>Communication of the organisational vision and objectives </a:t>
            </a:r>
          </a:p>
          <a:p>
            <a:pPr marL="171450" indent="-171450">
              <a:buFont typeface="Arial" panose="020B0604020202020204" pitchFamily="34" charset="0"/>
              <a:buChar char="•"/>
            </a:pPr>
            <a:r>
              <a:rPr lang="en-GB" baseline="0" dirty="0" smtClean="0"/>
              <a:t>Setting departmental and individual objectives </a:t>
            </a:r>
          </a:p>
          <a:p>
            <a:pPr marL="171450" indent="-171450">
              <a:buFont typeface="Arial" panose="020B0604020202020204" pitchFamily="34" charset="0"/>
              <a:buChar char="•"/>
            </a:pPr>
            <a:r>
              <a:rPr lang="en-GB" dirty="0" smtClean="0"/>
              <a:t> Measuring performance</a:t>
            </a:r>
          </a:p>
          <a:p>
            <a:pPr marL="171450" indent="-171450">
              <a:buFont typeface="Arial" panose="020B0604020202020204" pitchFamily="34" charset="0"/>
              <a:buChar char="•"/>
            </a:pPr>
            <a:r>
              <a:rPr lang="en-GB" dirty="0" smtClean="0"/>
              <a:t>Reviewing</a:t>
            </a:r>
            <a:r>
              <a:rPr lang="en-GB" baseline="0" dirty="0" smtClean="0"/>
              <a:t> performance </a:t>
            </a:r>
          </a:p>
          <a:p>
            <a:pPr marL="171450" indent="-171450">
              <a:buFont typeface="Arial" panose="020B0604020202020204" pitchFamily="34" charset="0"/>
              <a:buChar char="•"/>
            </a:pPr>
            <a:r>
              <a:rPr lang="en-GB" baseline="0" dirty="0" smtClean="0"/>
              <a:t>Identifying training and development needs</a:t>
            </a:r>
          </a:p>
          <a:p>
            <a:pPr marL="171450" indent="-171450">
              <a:buFont typeface="Arial" panose="020B0604020202020204" pitchFamily="34" charset="0"/>
              <a:buChar char="•"/>
            </a:pPr>
            <a:r>
              <a:rPr lang="en-GB" baseline="0" dirty="0" smtClean="0"/>
              <a:t>Evaluating </a:t>
            </a:r>
          </a:p>
          <a:p>
            <a:pPr marL="171450" indent="-171450">
              <a:buFont typeface="Arial" panose="020B0604020202020204" pitchFamily="34" charset="0"/>
              <a:buChar char="•"/>
            </a:pPr>
            <a:r>
              <a:rPr lang="en-GB" baseline="0" dirty="0" smtClean="0"/>
              <a:t>Linking of individual outcomes back to team and organisational outcomes </a:t>
            </a:r>
            <a:endParaRPr lang="en-GB" dirty="0"/>
          </a:p>
        </p:txBody>
      </p:sp>
      <p:sp>
        <p:nvSpPr>
          <p:cNvPr id="4" name="Slide Number Placeholder 3"/>
          <p:cNvSpPr>
            <a:spLocks noGrp="1"/>
          </p:cNvSpPr>
          <p:nvPr>
            <p:ph type="sldNum" sz="quarter" idx="10"/>
          </p:nvPr>
        </p:nvSpPr>
        <p:spPr/>
        <p:txBody>
          <a:bodyPr/>
          <a:lstStyle/>
          <a:p>
            <a:fld id="{E12DB9CC-0942-46A2-BA13-829EB1710C4D}" type="slidenum">
              <a:rPr lang="en-GB" smtClean="0"/>
              <a:t>5</a:t>
            </a:fld>
            <a:endParaRPr lang="en-GB"/>
          </a:p>
        </p:txBody>
      </p:sp>
    </p:spTree>
    <p:extLst>
      <p:ext uri="{BB962C8B-B14F-4D97-AF65-F5344CB8AC3E}">
        <p14:creationId xmlns:p14="http://schemas.microsoft.com/office/powerpoint/2010/main" val="2732692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According</a:t>
            </a:r>
            <a:r>
              <a:rPr lang="en-GB" baseline="0" dirty="0" smtClean="0"/>
              <a:t> to Puffer (1998)</a:t>
            </a:r>
            <a:r>
              <a:rPr lang="en-GB" dirty="0" smtClean="0"/>
              <a:t> High commitment is described as the following:-</a:t>
            </a:r>
          </a:p>
          <a:p>
            <a:pPr marL="171450" indent="-171450">
              <a:buFont typeface="Arial" panose="020B0604020202020204" pitchFamily="34" charset="0"/>
              <a:buChar char="•"/>
            </a:pPr>
            <a:r>
              <a:rPr lang="en-GB" dirty="0" smtClean="0"/>
              <a:t>Employee</a:t>
            </a:r>
            <a:r>
              <a:rPr lang="en-GB" baseline="0" dirty="0" smtClean="0"/>
              <a:t> security and internal labour markets</a:t>
            </a:r>
          </a:p>
          <a:p>
            <a:pPr marL="171450" indent="-171450">
              <a:buFont typeface="Arial" panose="020B0604020202020204" pitchFamily="34" charset="0"/>
              <a:buChar char="•"/>
            </a:pPr>
            <a:r>
              <a:rPr lang="en-GB" baseline="0" dirty="0" smtClean="0"/>
              <a:t>Selective hiring and sophisticated selection</a:t>
            </a:r>
          </a:p>
          <a:p>
            <a:pPr marL="171450" indent="-171450">
              <a:buFont typeface="Arial" panose="020B0604020202020204" pitchFamily="34" charset="0"/>
              <a:buChar char="•"/>
            </a:pPr>
            <a:r>
              <a:rPr lang="en-GB" baseline="0" dirty="0" smtClean="0"/>
              <a:t>Extensive training, learning and development </a:t>
            </a:r>
          </a:p>
          <a:p>
            <a:pPr marL="171450" indent="-171450">
              <a:buFont typeface="Arial" panose="020B0604020202020204" pitchFamily="34" charset="0"/>
              <a:buChar char="•"/>
            </a:pPr>
            <a:r>
              <a:rPr lang="en-GB" baseline="0" dirty="0" smtClean="0"/>
              <a:t>Self managed team/ team working </a:t>
            </a:r>
          </a:p>
          <a:p>
            <a:pPr marL="171450" indent="-171450">
              <a:buFont typeface="Arial" panose="020B0604020202020204" pitchFamily="34" charset="0"/>
              <a:buChar char="•"/>
            </a:pPr>
            <a:r>
              <a:rPr lang="en-GB" baseline="0" dirty="0" smtClean="0"/>
              <a:t>Performance reviews </a:t>
            </a:r>
          </a:p>
          <a:p>
            <a:pPr marL="171450" indent="-171450">
              <a:buFont typeface="Arial" panose="020B0604020202020204" pitchFamily="34" charset="0"/>
              <a:buChar char="•"/>
            </a:pPr>
            <a:r>
              <a:rPr lang="en-GB" baseline="0" dirty="0" smtClean="0"/>
              <a:t>Work life balance </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12DB9CC-0942-46A2-BA13-829EB1710C4D}" type="slidenum">
              <a:rPr lang="en-GB" smtClean="0"/>
              <a:t>6</a:t>
            </a:fld>
            <a:endParaRPr lang="en-GB"/>
          </a:p>
        </p:txBody>
      </p:sp>
    </p:spTree>
    <p:extLst>
      <p:ext uri="{BB962C8B-B14F-4D97-AF65-F5344CB8AC3E}">
        <p14:creationId xmlns:p14="http://schemas.microsoft.com/office/powerpoint/2010/main" val="398765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According to the CIPD, (2016)</a:t>
            </a:r>
            <a:r>
              <a:rPr lang="en-GB" baseline="0" dirty="0" smtClean="0"/>
              <a:t> performance management encourages employee reward and recognition. Rewarding and recognising employees can be hugely beneficial to the organisation.</a:t>
            </a:r>
          </a:p>
          <a:p>
            <a:endParaRPr lang="en-GB" baseline="0" dirty="0" smtClean="0"/>
          </a:p>
          <a:p>
            <a:r>
              <a:rPr lang="en-GB" baseline="0" dirty="0" smtClean="0"/>
              <a:t>Performance reviews are a process where managers can assess their workers performance and discuss it with the employees. By reviewing employees performance and setting them targets to work towards can be extremely motivational. Reviewing performance is something which is usually done annually however by reviewing employees monthly or a few times a year can increase employees performance. Reviews can be done either face to face between managers and their employees or by 360 degree feedback. 360 degree feedback is a fashionable way to review employees performance. It can be successful as is confidential and can be used for developmental purposes not just evaluation purposes. </a:t>
            </a:r>
          </a:p>
          <a:p>
            <a:endParaRPr lang="en-GB" baseline="0" dirty="0" smtClean="0"/>
          </a:p>
          <a:p>
            <a:r>
              <a:rPr lang="en-GB" baseline="0" dirty="0" smtClean="0"/>
              <a:t>A good way to  recognise and reward employees talents could be through formal appraisals. However the CIPD (2016) believe that formal appraisals have limited evidence that it actually improves performance and that appraisals are widely criticised and can be easily replaced. The CIPD (2016) also state that appraisals are a box ticking exercise.</a:t>
            </a:r>
            <a:endParaRPr lang="en-GB" dirty="0"/>
          </a:p>
        </p:txBody>
      </p:sp>
      <p:sp>
        <p:nvSpPr>
          <p:cNvPr id="4" name="Slide Number Placeholder 3"/>
          <p:cNvSpPr>
            <a:spLocks noGrp="1"/>
          </p:cNvSpPr>
          <p:nvPr>
            <p:ph type="sldNum" sz="quarter" idx="10"/>
          </p:nvPr>
        </p:nvSpPr>
        <p:spPr/>
        <p:txBody>
          <a:bodyPr/>
          <a:lstStyle/>
          <a:p>
            <a:fld id="{E12DB9CC-0942-46A2-BA13-829EB1710C4D}" type="slidenum">
              <a:rPr lang="en-GB" smtClean="0"/>
              <a:t>7</a:t>
            </a:fld>
            <a:endParaRPr lang="en-GB"/>
          </a:p>
        </p:txBody>
      </p:sp>
    </p:spTree>
    <p:extLst>
      <p:ext uri="{BB962C8B-B14F-4D97-AF65-F5344CB8AC3E}">
        <p14:creationId xmlns:p14="http://schemas.microsoft.com/office/powerpoint/2010/main" val="1391820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CIPD (2016) believe that the line managers have the responsibility to directly managing individual employees or teams of employees. The line managers are typically responsible for the following:-</a:t>
            </a:r>
          </a:p>
          <a:p>
            <a:endParaRPr lang="en-GB" baseline="0" dirty="0" smtClean="0"/>
          </a:p>
          <a:p>
            <a:pPr marL="171450" indent="-171450">
              <a:buFont typeface="Arial" panose="020B0604020202020204" pitchFamily="34" charset="0"/>
              <a:buChar char="•"/>
            </a:pPr>
            <a:r>
              <a:rPr lang="en-GB" baseline="0" dirty="0" smtClean="0"/>
              <a:t>The day – day people management </a:t>
            </a:r>
          </a:p>
          <a:p>
            <a:pPr marL="171450" indent="-171450">
              <a:buFont typeface="Arial" panose="020B0604020202020204" pitchFamily="34" charset="0"/>
              <a:buChar char="•"/>
            </a:pPr>
            <a:r>
              <a:rPr lang="en-GB" baseline="0" dirty="0" smtClean="0"/>
              <a:t>Managing operational costs </a:t>
            </a:r>
          </a:p>
          <a:p>
            <a:pPr marL="171450" indent="-171450">
              <a:buFont typeface="Arial" panose="020B0604020202020204" pitchFamily="34" charset="0"/>
              <a:buChar char="•"/>
            </a:pPr>
            <a:r>
              <a:rPr lang="en-GB" baseline="0" dirty="0" smtClean="0"/>
              <a:t>Providing technical expertise</a:t>
            </a:r>
          </a:p>
          <a:p>
            <a:pPr marL="171450" indent="-171450">
              <a:buFont typeface="Arial" panose="020B0604020202020204" pitchFamily="34" charset="0"/>
              <a:buChar char="•"/>
            </a:pPr>
            <a:r>
              <a:rPr lang="en-GB" baseline="0" dirty="0" smtClean="0"/>
              <a:t>Allocating work </a:t>
            </a:r>
          </a:p>
          <a:p>
            <a:pPr marL="171450" indent="-171450">
              <a:buFont typeface="Arial" panose="020B0604020202020204" pitchFamily="34" charset="0"/>
              <a:buChar char="•"/>
            </a:pPr>
            <a:r>
              <a:rPr lang="en-GB" baseline="0" dirty="0" smtClean="0"/>
              <a:t>Monitoring work and checking the quality of work </a:t>
            </a:r>
          </a:p>
          <a:p>
            <a:pPr marL="171450" indent="-171450">
              <a:buFont typeface="Arial" panose="020B0604020202020204" pitchFamily="34" charset="0"/>
              <a:buChar char="•"/>
            </a:pPr>
            <a:r>
              <a:rPr lang="en-GB" baseline="0" dirty="0" smtClean="0"/>
              <a:t>Dealing with customers and clients</a:t>
            </a:r>
          </a:p>
          <a:p>
            <a:pPr marL="171450" indent="-171450">
              <a:buFont typeface="Arial" panose="020B0604020202020204" pitchFamily="34" charset="0"/>
              <a:buChar char="•"/>
            </a:pPr>
            <a:r>
              <a:rPr lang="en-GB" baseline="0" dirty="0" smtClean="0"/>
              <a:t>Measuring operational performance </a:t>
            </a:r>
          </a:p>
          <a:p>
            <a:pPr marL="171450" indent="-171450">
              <a:buFont typeface="Arial" panose="020B0604020202020204" pitchFamily="34" charset="0"/>
              <a:buChar char="•"/>
            </a:pPr>
            <a:r>
              <a:rPr lang="en-GB" baseline="0" dirty="0" smtClean="0"/>
              <a:t>Developing employees </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Mangers are also responsible for managing the health and well being of their employees as well. </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The relationship between the HR function and the line mangers has changed a lot over the years.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12DB9CC-0942-46A2-BA13-829EB1710C4D}" type="slidenum">
              <a:rPr lang="en-GB" smtClean="0"/>
              <a:t>8</a:t>
            </a:fld>
            <a:endParaRPr lang="en-GB"/>
          </a:p>
        </p:txBody>
      </p:sp>
    </p:spTree>
    <p:extLst>
      <p:ext uri="{BB962C8B-B14F-4D97-AF65-F5344CB8AC3E}">
        <p14:creationId xmlns:p14="http://schemas.microsoft.com/office/powerpoint/2010/main" val="3300052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According to the CIPD, 2016 a way that HR mangers and line mangers can work together in performance management is by creating a high performance culture.</a:t>
            </a:r>
            <a:r>
              <a:rPr lang="en-GB" baseline="0" dirty="0" smtClean="0"/>
              <a:t> </a:t>
            </a:r>
            <a:r>
              <a:rPr lang="en-GB" baseline="0" dirty="0" err="1" smtClean="0"/>
              <a:t>Holbeche</a:t>
            </a:r>
            <a:r>
              <a:rPr lang="en-GB" baseline="0" dirty="0" smtClean="0"/>
              <a:t>, (2005) believe that by building a positive psychological contract, not promising more than the organisation can deliver and by becoming more values focused as well as involving everyone from the bottom up in the change will all contribute to high performance working.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CIPD (2016) believe that organisations are most likely to maximize their performance, achieve their objectives when organisations effectively and appropriately </a:t>
            </a:r>
            <a:r>
              <a:rPr lang="en-GB" baseline="0" dirty="0" err="1" smtClean="0"/>
              <a:t>operare</a:t>
            </a:r>
            <a:r>
              <a:rPr lang="en-GB" baseline="0" dirty="0" smtClean="0"/>
              <a:t> formal performance working systems. </a:t>
            </a:r>
            <a:endParaRPr lang="en-GB" dirty="0" smtClean="0"/>
          </a:p>
          <a:p>
            <a:endParaRPr lang="en-GB" dirty="0"/>
          </a:p>
        </p:txBody>
      </p:sp>
      <p:sp>
        <p:nvSpPr>
          <p:cNvPr id="4" name="Slide Number Placeholder 3"/>
          <p:cNvSpPr>
            <a:spLocks noGrp="1"/>
          </p:cNvSpPr>
          <p:nvPr>
            <p:ph type="sldNum" sz="quarter" idx="10"/>
          </p:nvPr>
        </p:nvSpPr>
        <p:spPr/>
        <p:txBody>
          <a:bodyPr/>
          <a:lstStyle/>
          <a:p>
            <a:fld id="{E12DB9CC-0942-46A2-BA13-829EB1710C4D}" type="slidenum">
              <a:rPr lang="en-GB" smtClean="0"/>
              <a:t>9</a:t>
            </a:fld>
            <a:endParaRPr lang="en-GB"/>
          </a:p>
        </p:txBody>
      </p:sp>
    </p:spTree>
    <p:extLst>
      <p:ext uri="{BB962C8B-B14F-4D97-AF65-F5344CB8AC3E}">
        <p14:creationId xmlns:p14="http://schemas.microsoft.com/office/powerpoint/2010/main" val="4201241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strike="noStrike" kern="1200" dirty="0" smtClean="0">
                <a:solidFill>
                  <a:schemeClr val="tx1"/>
                </a:solidFill>
                <a:effectLst/>
                <a:latin typeface="+mn-lt"/>
                <a:ea typeface="+mn-ea"/>
                <a:cs typeface="+mn-cs"/>
              </a:rPr>
              <a:t>CIPD,2019,</a:t>
            </a:r>
            <a:r>
              <a:rPr lang="en-GB" sz="1200" u="none" strike="noStrike" kern="1200" baseline="0" dirty="0" smtClean="0">
                <a:solidFill>
                  <a:schemeClr val="tx1"/>
                </a:solidFill>
                <a:effectLst/>
                <a:latin typeface="+mn-lt"/>
                <a:ea typeface="+mn-ea"/>
                <a:cs typeface="+mn-cs"/>
              </a:rPr>
              <a:t> </a:t>
            </a:r>
            <a:r>
              <a:rPr lang="en-GB" sz="1200" i="1" u="none" strike="noStrike" kern="1200" baseline="0" dirty="0" smtClean="0">
                <a:solidFill>
                  <a:schemeClr val="tx1"/>
                </a:solidFill>
                <a:effectLst/>
                <a:latin typeface="+mn-lt"/>
                <a:ea typeface="+mn-ea"/>
                <a:cs typeface="+mn-cs"/>
              </a:rPr>
              <a:t>High performance working </a:t>
            </a:r>
            <a:r>
              <a:rPr lang="en-GB" sz="1200" i="1" u="none" strike="noStrike" kern="1200" dirty="0" smtClean="0">
                <a:solidFill>
                  <a:schemeClr val="tx1"/>
                </a:solidFill>
                <a:effectLst/>
                <a:latin typeface="+mn-lt"/>
                <a:ea typeface="+mn-ea"/>
                <a:cs typeface="+mn-cs"/>
              </a:rPr>
              <a:t>factsheet</a:t>
            </a:r>
            <a:r>
              <a:rPr lang="en-GB" sz="1200" u="none" strike="noStrike" kern="1200" dirty="0" smtClean="0">
                <a:solidFill>
                  <a:schemeClr val="tx1"/>
                </a:solidFill>
                <a:effectLst/>
                <a:latin typeface="+mn-lt"/>
                <a:ea typeface="+mn-ea"/>
                <a:cs typeface="+mn-cs"/>
              </a:rPr>
              <a:t>, Available at </a:t>
            </a:r>
            <a:endParaRPr lang="en-GB" sz="1200" kern="1200" dirty="0" smtClean="0">
              <a:solidFill>
                <a:schemeClr val="tx1"/>
              </a:solidFill>
              <a:effectLst/>
              <a:latin typeface="+mn-lt"/>
              <a:ea typeface="+mn-ea"/>
              <a:cs typeface="+mn-cs"/>
            </a:endParaRPr>
          </a:p>
          <a:p>
            <a:r>
              <a:rPr lang="en-GB" dirty="0" smtClean="0">
                <a:hlinkClick r:id="rId3"/>
              </a:rPr>
              <a:t>https://www.cipd.co.uk/knowledge/fundamentals/people/performance/factsheet</a:t>
            </a:r>
            <a:r>
              <a:rPr lang="en-GB" dirty="0" smtClean="0"/>
              <a:t>  Accessed on the 05/06/2019</a:t>
            </a:r>
          </a:p>
          <a:p>
            <a:endParaRPr lang="en-GB" dirty="0" smtClean="0"/>
          </a:p>
          <a:p>
            <a:r>
              <a:rPr lang="en-GB" dirty="0" smtClean="0"/>
              <a:t>CIPD,2019,</a:t>
            </a:r>
            <a:r>
              <a:rPr lang="en-GB" i="1" dirty="0" smtClean="0"/>
              <a:t>Performance</a:t>
            </a:r>
            <a:r>
              <a:rPr lang="en-GB" i="1" baseline="0" dirty="0" smtClean="0"/>
              <a:t> Factsheet</a:t>
            </a:r>
            <a:r>
              <a:rPr lang="en-GB" baseline="0" dirty="0" smtClean="0"/>
              <a:t>, Available at- </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4"/>
              </a:rPr>
              <a:t>https://www.cipd.co.uk/news-views/news-articles/performance-productivity-learning</a:t>
            </a:r>
            <a:r>
              <a:rPr lang="en-GB" dirty="0" smtClean="0"/>
              <a:t>    </a:t>
            </a:r>
            <a:r>
              <a:rPr lang="en-GB" dirty="0" smtClean="0"/>
              <a:t>Accessed on the 07/06/2019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smtClean="0">
                <a:hlinkClick r:id="rId5"/>
              </a:rPr>
              <a:t>CIPD,2019</a:t>
            </a:r>
            <a:r>
              <a:rPr lang="en-GB" u="none" baseline="0" dirty="0" smtClean="0">
                <a:hlinkClick r:id="rId5"/>
              </a:rPr>
              <a:t> The role of the line managers factsheet, Available at- </a:t>
            </a:r>
            <a:endParaRPr lang="en-GB" u="none" dirty="0" smtClean="0">
              <a:hlinkClick r:id="rId5"/>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5"/>
              </a:rPr>
              <a:t>https://www.cipd.co.uk/knowledge/fundamentals/people/hr/line-managers-factsheet</a:t>
            </a:r>
            <a:r>
              <a:rPr lang="en-GB" dirty="0" smtClean="0"/>
              <a:t>      </a:t>
            </a:r>
            <a:r>
              <a:rPr lang="en-GB" dirty="0" smtClean="0"/>
              <a:t>Accessed on the 05/01/2020</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Effectory,2019, </a:t>
            </a:r>
            <a:r>
              <a:rPr lang="en-GB" i="1" dirty="0" smtClean="0"/>
              <a:t>What is employee</a:t>
            </a:r>
            <a:r>
              <a:rPr lang="en-GB" i="1" baseline="0" dirty="0" smtClean="0"/>
              <a:t> commitment</a:t>
            </a:r>
            <a:r>
              <a:rPr lang="en-GB" baseline="0" dirty="0" smtClean="0"/>
              <a:t>, Available at-</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6"/>
              </a:rPr>
              <a:t>https://www.effectory.com/knowledge/themes/what-is-employee-commitment/</a:t>
            </a:r>
            <a:r>
              <a:rPr lang="en-GB" dirty="0" smtClean="0"/>
              <a:t>        </a:t>
            </a:r>
            <a:r>
              <a:rPr lang="en-GB" dirty="0" smtClean="0"/>
              <a:t>Accessed on the 09/01/2020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smtClean="0"/>
              <a:t>Marchington</a:t>
            </a:r>
            <a:r>
              <a:rPr lang="en-GB" dirty="0" smtClean="0"/>
              <a:t>,</a:t>
            </a:r>
            <a:r>
              <a:rPr lang="en-GB" baseline="0" dirty="0" smtClean="0"/>
              <a:t> </a:t>
            </a:r>
            <a:r>
              <a:rPr lang="en-GB" i="1" baseline="0" dirty="0" smtClean="0"/>
              <a:t>High commitment Chapter, </a:t>
            </a:r>
            <a:r>
              <a:rPr lang="en-GB" i="0" baseline="0" dirty="0" smtClean="0"/>
              <a:t>Available at- </a:t>
            </a:r>
            <a:endParaRPr lang="en-GB" i="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7"/>
              </a:rPr>
              <a:t>https://moodle.uwtsd.ac.uk/pluginfile.php/249516/mod_resource/content/1/Marchington%20Chapter%20High%20Commitment.pdf</a:t>
            </a:r>
            <a:r>
              <a:rPr lang="en-GB" dirty="0" smtClean="0"/>
              <a:t>      Accessed on the 12/01/2020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E12DB9CC-0942-46A2-BA13-829EB1710C4D}" type="slidenum">
              <a:rPr lang="en-GB" smtClean="0"/>
              <a:t>10</a:t>
            </a:fld>
            <a:endParaRPr lang="en-GB"/>
          </a:p>
        </p:txBody>
      </p:sp>
    </p:spTree>
    <p:extLst>
      <p:ext uri="{BB962C8B-B14F-4D97-AF65-F5344CB8AC3E}">
        <p14:creationId xmlns:p14="http://schemas.microsoft.com/office/powerpoint/2010/main" val="2443675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FC55DE3-BF5A-431E-BF46-EDCDF3D3320E}"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346748417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C55DE3-BF5A-431E-BF46-EDCDF3D3320E}"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2733289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C55DE3-BF5A-431E-BF46-EDCDF3D3320E}"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1534710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FC55DE3-BF5A-431E-BF46-EDCDF3D3320E}"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1454314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FC55DE3-BF5A-431E-BF46-EDCDF3D3320E}" type="datetimeFigureOut">
              <a:rPr lang="en-GB" smtClean="0"/>
              <a:t>13/01/2020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3434183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FC55DE3-BF5A-431E-BF46-EDCDF3D3320E}" type="datetimeFigureOut">
              <a:rPr lang="en-GB" smtClean="0"/>
              <a:t>13/01/2020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509531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C55DE3-BF5A-431E-BF46-EDCDF3D3320E}" type="datetimeFigureOut">
              <a:rPr lang="en-GB" smtClean="0"/>
              <a:t>13/01/2020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369805489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C55DE3-BF5A-431E-BF46-EDCDF3D3320E}"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244832889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5EBD44-F93C-44CD-925A-B01B88112134}" type="slidenum">
              <a:rPr lang="en-GB" smtClean="0"/>
              <a:t>‹#›</a:t>
            </a:fld>
            <a:endParaRPr lang="en-GB"/>
          </a:p>
        </p:txBody>
      </p:sp>
      <p:sp>
        <p:nvSpPr>
          <p:cNvPr id="5" name="Date Placeholder 4"/>
          <p:cNvSpPr>
            <a:spLocks noGrp="1"/>
          </p:cNvSpPr>
          <p:nvPr>
            <p:ph type="dt" sz="half" idx="10"/>
          </p:nvPr>
        </p:nvSpPr>
        <p:spPr/>
        <p:txBody>
          <a:bodyPr/>
          <a:lstStyle/>
          <a:p>
            <a:fld id="{BFC55DE3-BF5A-431E-BF46-EDCDF3D3320E}" type="datetimeFigureOut">
              <a:rPr lang="en-GB" smtClean="0"/>
              <a:t>13/01/2020</a:t>
            </a:fld>
            <a:endParaRPr lang="en-GB"/>
          </a:p>
        </p:txBody>
      </p:sp>
    </p:spTree>
    <p:extLst>
      <p:ext uri="{BB962C8B-B14F-4D97-AF65-F5344CB8AC3E}">
        <p14:creationId xmlns:p14="http://schemas.microsoft.com/office/powerpoint/2010/main" val="495124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C55DE3-BF5A-431E-BF46-EDCDF3D3320E}"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2342937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C55DE3-BF5A-431E-BF46-EDCDF3D3320E}"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5EBD44-F93C-44CD-925A-B01B8811213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30621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C55DE3-BF5A-431E-BF46-EDCDF3D3320E}"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11634664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C55DE3-BF5A-431E-BF46-EDCDF3D3320E}"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5EBD44-F93C-44CD-925A-B01B8811213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500123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C55DE3-BF5A-431E-BF46-EDCDF3D3320E}"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4609554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C55DE3-BF5A-431E-BF46-EDCDF3D3320E}"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20304285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C55DE3-BF5A-431E-BF46-EDCDF3D3320E}"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5EBD44-F93C-44CD-925A-B01B88112134}" type="slidenum">
              <a:rPr lang="en-GB" smtClean="0"/>
              <a:t>‹#›</a:t>
            </a:fld>
            <a:endParaRPr lang="en-GB"/>
          </a:p>
        </p:txBody>
      </p:sp>
    </p:spTree>
    <p:extLst>
      <p:ext uri="{BB962C8B-B14F-4D97-AF65-F5344CB8AC3E}">
        <p14:creationId xmlns:p14="http://schemas.microsoft.com/office/powerpoint/2010/main" val="2470272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FC55DE3-BF5A-431E-BF46-EDCDF3D3320E}" type="datetimeFigureOut">
              <a:rPr lang="en-GB" smtClean="0"/>
              <a:t>13/01/2020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E5EBD44-F93C-44CD-925A-B01B88112134}" type="slidenum">
              <a:rPr lang="en-GB" smtClean="0"/>
              <a:t>‹#›</a:t>
            </a:fld>
            <a:endParaRPr lang="en-GB"/>
          </a:p>
        </p:txBody>
      </p:sp>
    </p:spTree>
    <p:extLst>
      <p:ext uri="{BB962C8B-B14F-4D97-AF65-F5344CB8AC3E}">
        <p14:creationId xmlns:p14="http://schemas.microsoft.com/office/powerpoint/2010/main" val="290569102"/>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Understanding the link between Individual and Organisational Performance </a:t>
            </a:r>
            <a:endParaRPr lang="en-GB" dirty="0"/>
          </a:p>
        </p:txBody>
      </p:sp>
      <p:sp>
        <p:nvSpPr>
          <p:cNvPr id="3" name="Subtitle 2"/>
          <p:cNvSpPr>
            <a:spLocks noGrp="1"/>
          </p:cNvSpPr>
          <p:nvPr>
            <p:ph type="subTitle" idx="1"/>
          </p:nvPr>
        </p:nvSpPr>
        <p:spPr/>
        <p:txBody>
          <a:bodyPr/>
          <a:lstStyle/>
          <a:p>
            <a:r>
              <a:rPr lang="en-GB" dirty="0" smtClean="0"/>
              <a:t>Lauren Davies </a:t>
            </a:r>
            <a:endParaRPr lang="en-GB" dirty="0"/>
          </a:p>
        </p:txBody>
      </p:sp>
    </p:spTree>
    <p:extLst>
      <p:ext uri="{BB962C8B-B14F-4D97-AF65-F5344CB8AC3E}">
        <p14:creationId xmlns:p14="http://schemas.microsoft.com/office/powerpoint/2010/main" val="2251748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What is High Performance Working?</a:t>
            </a:r>
            <a:endParaRPr lang="en-GB" dirty="0"/>
          </a:p>
        </p:txBody>
      </p:sp>
      <p:pic>
        <p:nvPicPr>
          <p:cNvPr id="4" name="Content Placeholder 3"/>
          <p:cNvPicPr>
            <a:picLocks noGrp="1" noChangeAspect="1"/>
          </p:cNvPicPr>
          <p:nvPr>
            <p:ph idx="1"/>
          </p:nvPr>
        </p:nvPicPr>
        <p:blipFill>
          <a:blip r:embed="rId3"/>
          <a:stretch>
            <a:fillRect/>
          </a:stretch>
        </p:blipFill>
        <p:spPr>
          <a:xfrm>
            <a:off x="8205540" y="2120446"/>
            <a:ext cx="3372567" cy="2948934"/>
          </a:xfrm>
          <a:prstGeom prst="rect">
            <a:avLst/>
          </a:prstGeom>
        </p:spPr>
      </p:pic>
      <p:sp>
        <p:nvSpPr>
          <p:cNvPr id="2" name="TextBox 1"/>
          <p:cNvSpPr txBox="1"/>
          <p:nvPr/>
        </p:nvSpPr>
        <p:spPr>
          <a:xfrm>
            <a:off x="1009934" y="1924334"/>
            <a:ext cx="6441744" cy="1200329"/>
          </a:xfrm>
          <a:prstGeom prst="rect">
            <a:avLst/>
          </a:prstGeom>
          <a:noFill/>
        </p:spPr>
        <p:txBody>
          <a:bodyPr wrap="square" rtlCol="0">
            <a:spAutoFit/>
          </a:bodyPr>
          <a:lstStyle/>
          <a:p>
            <a:r>
              <a:rPr lang="en-GB" dirty="0" smtClean="0"/>
              <a:t>‘High performance working is understood as comprising a bundle of distinct human resource management policies and practices which are introduced in an organisation at the same time’ Taylor &amp; </a:t>
            </a:r>
            <a:r>
              <a:rPr lang="en-GB" dirty="0" err="1" smtClean="0"/>
              <a:t>woodhams</a:t>
            </a:r>
            <a:r>
              <a:rPr lang="en-GB" dirty="0" smtClean="0"/>
              <a:t>, 2016)</a:t>
            </a:r>
            <a:endParaRPr lang="en-GB" dirty="0"/>
          </a:p>
        </p:txBody>
      </p:sp>
    </p:spTree>
    <p:extLst>
      <p:ext uri="{BB962C8B-B14F-4D97-AF65-F5344CB8AC3E}">
        <p14:creationId xmlns:p14="http://schemas.microsoft.com/office/powerpoint/2010/main" val="775676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link between HPW and organisational performance </a:t>
            </a:r>
            <a:endParaRPr lang="en-GB" dirty="0"/>
          </a:p>
        </p:txBody>
      </p:sp>
      <p:sp>
        <p:nvSpPr>
          <p:cNvPr id="3" name="Content Placeholder 2"/>
          <p:cNvSpPr>
            <a:spLocks noGrp="1"/>
          </p:cNvSpPr>
          <p:nvPr>
            <p:ph idx="1"/>
          </p:nvPr>
        </p:nvSpPr>
        <p:spPr/>
        <p:txBody>
          <a:bodyPr/>
          <a:lstStyle/>
          <a:p>
            <a:pPr marL="0" indent="0">
              <a:buNone/>
            </a:pPr>
            <a:r>
              <a:rPr lang="en-GB" dirty="0" smtClean="0"/>
              <a:t>‘ Having established the existence of an apparent link between the way people are managed and business performance, researchers have been keen to try and understand the nature of the link’ Taylor and </a:t>
            </a:r>
            <a:r>
              <a:rPr lang="en-GB" dirty="0" err="1" smtClean="0"/>
              <a:t>Woodhams</a:t>
            </a:r>
            <a:r>
              <a:rPr lang="en-GB" dirty="0" smtClean="0"/>
              <a:t> (2016) </a:t>
            </a:r>
            <a:endParaRPr lang="en-GB" dirty="0"/>
          </a:p>
        </p:txBody>
      </p:sp>
    </p:spTree>
    <p:extLst>
      <p:ext uri="{BB962C8B-B14F-4D97-AF65-F5344CB8AC3E}">
        <p14:creationId xmlns:p14="http://schemas.microsoft.com/office/powerpoint/2010/main" val="3601696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 evaluation of the link between HPW and employee wellbeing </a:t>
            </a:r>
            <a:endParaRPr lang="en-GB" dirty="0"/>
          </a:p>
        </p:txBody>
      </p:sp>
      <p:pic>
        <p:nvPicPr>
          <p:cNvPr id="1026" name="Picture 2" descr="Image result for the link between hpw and employee wellbeing&quot;"/>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634057" y="1690687"/>
            <a:ext cx="3719743" cy="275372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630017" y="2425148"/>
            <a:ext cx="5049079" cy="3539430"/>
          </a:xfrm>
          <a:prstGeom prst="rect">
            <a:avLst/>
          </a:prstGeom>
          <a:noFill/>
        </p:spPr>
        <p:txBody>
          <a:bodyPr wrap="square" rtlCol="0">
            <a:spAutoFit/>
          </a:bodyPr>
          <a:lstStyle/>
          <a:p>
            <a:r>
              <a:rPr lang="en-GB" sz="3200" dirty="0" smtClean="0"/>
              <a:t>Taylor, 2016 believe that HR practices and Policies generate superior business performances motivating employees to perform positively in their individual roes. </a:t>
            </a:r>
            <a:endParaRPr lang="en-GB" sz="3200" dirty="0"/>
          </a:p>
        </p:txBody>
      </p:sp>
    </p:spTree>
    <p:extLst>
      <p:ext uri="{BB962C8B-B14F-4D97-AF65-F5344CB8AC3E}">
        <p14:creationId xmlns:p14="http://schemas.microsoft.com/office/powerpoint/2010/main" val="2431997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Performance Management </a:t>
            </a:r>
            <a:endParaRPr lang="en-GB" dirty="0"/>
          </a:p>
        </p:txBody>
      </p:sp>
      <p:sp>
        <p:nvSpPr>
          <p:cNvPr id="3" name="Content Placeholder 2"/>
          <p:cNvSpPr>
            <a:spLocks noGrp="1"/>
          </p:cNvSpPr>
          <p:nvPr>
            <p:ph idx="1"/>
          </p:nvPr>
        </p:nvSpPr>
        <p:spPr/>
        <p:txBody>
          <a:bodyPr/>
          <a:lstStyle/>
          <a:p>
            <a:r>
              <a:rPr lang="en-GB" dirty="0" smtClean="0"/>
              <a:t>’ performance management is the continuous process of improving performance by setting individual and team goals which are aligned to the strategic goals of the organisation, planning performance to achieve those goals, reviewing and assessing progress and developing the knowledge, skills and abilities of people. (Armstrong,2016)</a:t>
            </a:r>
            <a:endParaRPr lang="en-GB" dirty="0"/>
          </a:p>
        </p:txBody>
      </p:sp>
    </p:spTree>
    <p:extLst>
      <p:ext uri="{BB962C8B-B14F-4D97-AF65-F5344CB8AC3E}">
        <p14:creationId xmlns:p14="http://schemas.microsoft.com/office/powerpoint/2010/main" val="2282258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Capability and Commitment </a:t>
            </a:r>
            <a:endParaRPr lang="en-GB" dirty="0"/>
          </a:p>
        </p:txBody>
      </p:sp>
      <p:sp>
        <p:nvSpPr>
          <p:cNvPr id="3" name="Content Placeholder 2"/>
          <p:cNvSpPr>
            <a:spLocks noGrp="1"/>
          </p:cNvSpPr>
          <p:nvPr>
            <p:ph idx="1"/>
          </p:nvPr>
        </p:nvSpPr>
        <p:spPr/>
        <p:txBody>
          <a:bodyPr/>
          <a:lstStyle/>
          <a:p>
            <a:pPr marL="0" indent="0">
              <a:buNone/>
            </a:pPr>
            <a:r>
              <a:rPr lang="en-GB" dirty="0" smtClean="0"/>
              <a:t>The CIPD (2016) believe that if employees are engaged and feel motivated they will show commitment to the organisation. </a:t>
            </a:r>
          </a:p>
          <a:p>
            <a:pPr marL="0" indent="0">
              <a:buNone/>
            </a:pPr>
            <a:r>
              <a:rPr lang="en-GB" dirty="0" smtClean="0"/>
              <a:t> </a:t>
            </a:r>
            <a:endParaRPr lang="en-GB" dirty="0"/>
          </a:p>
        </p:txBody>
      </p:sp>
    </p:spTree>
    <p:extLst>
      <p:ext uri="{BB962C8B-B14F-4D97-AF65-F5344CB8AC3E}">
        <p14:creationId xmlns:p14="http://schemas.microsoft.com/office/powerpoint/2010/main" val="47425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Recognising and rewarding talent </a:t>
            </a:r>
            <a:endParaRPr lang="en-GB" dirty="0"/>
          </a:p>
        </p:txBody>
      </p:sp>
      <p:sp>
        <p:nvSpPr>
          <p:cNvPr id="3" name="Content Placeholder 2"/>
          <p:cNvSpPr>
            <a:spLocks noGrp="1"/>
          </p:cNvSpPr>
          <p:nvPr>
            <p:ph idx="1"/>
          </p:nvPr>
        </p:nvSpPr>
        <p:spPr/>
        <p:txBody>
          <a:bodyPr/>
          <a:lstStyle/>
          <a:p>
            <a:r>
              <a:rPr lang="en-GB" dirty="0" smtClean="0"/>
              <a:t>360 degree feed back </a:t>
            </a:r>
          </a:p>
          <a:p>
            <a:r>
              <a:rPr lang="en-GB" dirty="0" smtClean="0"/>
              <a:t>Formal appraisals </a:t>
            </a:r>
          </a:p>
          <a:p>
            <a:r>
              <a:rPr lang="en-GB" dirty="0" smtClean="0"/>
              <a:t>1 2 1 with employees </a:t>
            </a:r>
            <a:endParaRPr lang="en-GB" dirty="0"/>
          </a:p>
        </p:txBody>
      </p:sp>
    </p:spTree>
    <p:extLst>
      <p:ext uri="{BB962C8B-B14F-4D97-AF65-F5344CB8AC3E}">
        <p14:creationId xmlns:p14="http://schemas.microsoft.com/office/powerpoint/2010/main" val="2038869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role of the line managers in performance management process </a:t>
            </a:r>
            <a:endParaRPr lang="en-GB" dirty="0"/>
          </a:p>
        </p:txBody>
      </p:sp>
      <p:sp>
        <p:nvSpPr>
          <p:cNvPr id="3" name="Content Placeholder 2"/>
          <p:cNvSpPr>
            <a:spLocks noGrp="1"/>
          </p:cNvSpPr>
          <p:nvPr>
            <p:ph idx="1"/>
          </p:nvPr>
        </p:nvSpPr>
        <p:spPr/>
        <p:txBody>
          <a:bodyPr/>
          <a:lstStyle/>
          <a:p>
            <a:pPr marL="0" indent="0">
              <a:buNone/>
            </a:pPr>
            <a:r>
              <a:rPr lang="en-GB" dirty="0" smtClean="0"/>
              <a:t>‘Line </a:t>
            </a:r>
            <a:r>
              <a:rPr lang="en-GB" dirty="0"/>
              <a:t>managers have a very important role to play, not only in the day-to-day management of people and operations, but also in implementing HR policies and in the L&amp;D activities of both their team and organisation. This is particularly so in organisations which devolve these activities towards line management</a:t>
            </a:r>
            <a:r>
              <a:rPr lang="en-GB" dirty="0" smtClean="0"/>
              <a:t>.’ (CIPD,2016)</a:t>
            </a:r>
            <a:endParaRPr lang="en-GB" dirty="0"/>
          </a:p>
        </p:txBody>
      </p:sp>
    </p:spTree>
    <p:extLst>
      <p:ext uri="{BB962C8B-B14F-4D97-AF65-F5344CB8AC3E}">
        <p14:creationId xmlns:p14="http://schemas.microsoft.com/office/powerpoint/2010/main" val="408229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HR managers and line managers can work together in performance management </a:t>
            </a:r>
            <a:endParaRPr lang="en-GB" dirty="0"/>
          </a:p>
        </p:txBody>
      </p:sp>
      <p:sp>
        <p:nvSpPr>
          <p:cNvPr id="3" name="Content Placeholder 2"/>
          <p:cNvSpPr>
            <a:spLocks noGrp="1"/>
          </p:cNvSpPr>
          <p:nvPr>
            <p:ph idx="1"/>
          </p:nvPr>
        </p:nvSpPr>
        <p:spPr/>
        <p:txBody>
          <a:bodyPr>
            <a:normAutofit fontScale="77500" lnSpcReduction="20000"/>
          </a:bodyPr>
          <a:lstStyle/>
          <a:p>
            <a:pPr marL="914400" lvl="2" indent="0">
              <a:buNone/>
            </a:pPr>
            <a:r>
              <a:rPr lang="en-GB" dirty="0" smtClean="0"/>
              <a:t>‘</a:t>
            </a:r>
            <a:r>
              <a:rPr lang="en-GB" sz="3600" dirty="0" smtClean="0"/>
              <a:t>The need for managers to build high trusting relationships with their staff and communicate honestly with them’ (CIPD,2016)</a:t>
            </a:r>
          </a:p>
          <a:p>
            <a:pPr marL="914400" lvl="2" indent="0">
              <a:buNone/>
            </a:pPr>
            <a:endParaRPr lang="en-GB" sz="3600" dirty="0"/>
          </a:p>
          <a:p>
            <a:pPr marL="914400" lvl="2" indent="0">
              <a:buNone/>
            </a:pPr>
            <a:r>
              <a:rPr lang="en-GB" sz="3600" dirty="0" smtClean="0"/>
              <a:t>According to the CIPD,(2016) line managers have a very important role to play in the day to day management of people and operations but also by implementing HR policies and practices. </a:t>
            </a:r>
          </a:p>
        </p:txBody>
      </p:sp>
    </p:spTree>
    <p:extLst>
      <p:ext uri="{BB962C8B-B14F-4D97-AF65-F5344CB8AC3E}">
        <p14:creationId xmlns:p14="http://schemas.microsoft.com/office/powerpoint/2010/main" val="91556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712342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789</TotalTime>
  <Words>2052</Words>
  <Application>Microsoft Office PowerPoint</Application>
  <PresentationFormat>Widescreen</PresentationFormat>
  <Paragraphs>139</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Understanding the link between Individual and Organisational Performance </vt:lpstr>
      <vt:lpstr>What is High Performance Working?</vt:lpstr>
      <vt:lpstr>The link between HPW and organisational performance </vt:lpstr>
      <vt:lpstr>An evaluation of the link between HPW and employee wellbeing </vt:lpstr>
      <vt:lpstr>Performance Management </vt:lpstr>
      <vt:lpstr>Capability and Commitment </vt:lpstr>
      <vt:lpstr>Recognising and rewarding talent </vt:lpstr>
      <vt:lpstr>The role of the line managers in performance management process </vt:lpstr>
      <vt:lpstr>How HR managers and line managers can work together in performance management </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link between Individual and Organisational Performance</dc:title>
  <dc:creator>Owner</dc:creator>
  <cp:lastModifiedBy>Owner</cp:lastModifiedBy>
  <cp:revision>46</cp:revision>
  <dcterms:created xsi:type="dcterms:W3CDTF">2019-05-06T17:49:13Z</dcterms:created>
  <dcterms:modified xsi:type="dcterms:W3CDTF">2020-01-13T11:17:44Z</dcterms:modified>
</cp:coreProperties>
</file>