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2" r:id="rId10"/>
    <p:sldId id="269" r:id="rId11"/>
    <p:sldId id="270" r:id="rId12"/>
    <p:sldId id="264" r:id="rId13"/>
    <p:sldId id="265" r:id="rId14"/>
    <p:sldId id="271" r:id="rId15"/>
    <p:sldId id="266" r:id="rId16"/>
    <p:sldId id="267" r:id="rId17"/>
    <p:sldId id="268" r:id="rId18"/>
  </p:sldIdLst>
  <p:sldSz cx="9144000" cy="5143500" type="screen16x9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CD892B-1347-31C0-1F50-01FD1F51DB50}" v="1" dt="2026-03-18T17:12:52.187"/>
    <p1510:client id="{A8E0EA5C-2612-8CA5-79F7-26A53C5F5A8C}" v="1009" dt="2026-03-18T10:24:32.410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15CD892B-1347-31C0-1F50-01FD1F51DB50}"/>
    <pc:docChg chg="addSld">
      <pc:chgData name="Rebecca Francis-Davies" userId="S::r.francis-davies@uwtsd.ac.uk::caf69e2c-2198-47a4-8268-c57958bd4ca9" providerId="AD" clId="Web-{15CD892B-1347-31C0-1F50-01FD1F51DB50}" dt="2026-03-18T17:12:52.187" v="0"/>
      <pc:docMkLst>
        <pc:docMk/>
      </pc:docMkLst>
      <pc:sldChg chg="new">
        <pc:chgData name="Rebecca Francis-Davies" userId="S::r.francis-davies@uwtsd.ac.uk::caf69e2c-2198-47a4-8268-c57958bd4ca9" providerId="AD" clId="Web-{15CD892B-1347-31C0-1F50-01FD1F51DB50}" dt="2026-03-18T17:12:52.187" v="0"/>
        <pc:sldMkLst>
          <pc:docMk/>
          <pc:sldMk cId="3805792406" sldId="272"/>
        </pc:sldMkLst>
      </pc:sldChg>
    </pc:docChg>
  </pc:docChgLst>
  <pc:docChgLst>
    <pc:chgData name="Rebecca Francis-Davies" userId="S::r.francis-davies@uwtsd.ac.uk::caf69e2c-2198-47a4-8268-c57958bd4ca9" providerId="AD" clId="Web-{A8E0EA5C-2612-8CA5-79F7-26A53C5F5A8C}"/>
    <pc:docChg chg="addSld modSld">
      <pc:chgData name="Rebecca Francis-Davies" userId="S::r.francis-davies@uwtsd.ac.uk::caf69e2c-2198-47a4-8268-c57958bd4ca9" providerId="AD" clId="Web-{A8E0EA5C-2612-8CA5-79F7-26A53C5F5A8C}" dt="2026-03-18T10:24:32.410" v="526" actId="20577"/>
      <pc:docMkLst>
        <pc:docMk/>
      </pc:docMkLst>
      <pc:sldChg chg="delSp modSp">
        <pc:chgData name="Rebecca Francis-Davies" userId="S::r.francis-davies@uwtsd.ac.uk::caf69e2c-2198-47a4-8268-c57958bd4ca9" providerId="AD" clId="Web-{A8E0EA5C-2612-8CA5-79F7-26A53C5F5A8C}" dt="2026-03-18T10:24:32.410" v="526" actId="20577"/>
        <pc:sldMkLst>
          <pc:docMk/>
          <pc:sldMk cId="0" sldId="267"/>
        </pc:sldMkLst>
        <pc:spChg chg="del">
          <ac:chgData name="Rebecca Francis-Davies" userId="S::r.francis-davies@uwtsd.ac.uk::caf69e2c-2198-47a4-8268-c57958bd4ca9" providerId="AD" clId="Web-{A8E0EA5C-2612-8CA5-79F7-26A53C5F5A8C}" dt="2026-03-18T10:24:23.410" v="520"/>
          <ac:spMkLst>
            <pc:docMk/>
            <pc:sldMk cId="0" sldId="267"/>
            <ac:spMk id="236" creationId="{00000000-0000-0000-0000-000000000000}"/>
          </ac:spMkLst>
        </pc:spChg>
        <pc:spChg chg="del">
          <ac:chgData name="Rebecca Francis-Davies" userId="S::r.francis-davies@uwtsd.ac.uk::caf69e2c-2198-47a4-8268-c57958bd4ca9" providerId="AD" clId="Web-{A8E0EA5C-2612-8CA5-79F7-26A53C5F5A8C}" dt="2026-03-18T10:24:26.441" v="521"/>
          <ac:spMkLst>
            <pc:docMk/>
            <pc:sldMk cId="0" sldId="267"/>
            <ac:spMk id="238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A8E0EA5C-2612-8CA5-79F7-26A53C5F5A8C}" dt="2026-03-18T10:24:32.410" v="526" actId="20577"/>
          <ac:spMkLst>
            <pc:docMk/>
            <pc:sldMk cId="0" sldId="267"/>
            <ac:spMk id="239" creationId="{00000000-0000-0000-0000-000000000000}"/>
          </ac:spMkLst>
        </pc:spChg>
      </pc:sldChg>
      <pc:sldChg chg="addSp modSp new mod setBg">
        <pc:chgData name="Rebecca Francis-Davies" userId="S::r.francis-davies@uwtsd.ac.uk::caf69e2c-2198-47a4-8268-c57958bd4ca9" providerId="AD" clId="Web-{A8E0EA5C-2612-8CA5-79F7-26A53C5F5A8C}" dt="2026-03-18T10:03:22.551" v="9"/>
        <pc:sldMkLst>
          <pc:docMk/>
          <pc:sldMk cId="623163599" sldId="269"/>
        </pc:sldMkLst>
        <pc:spChg chg="add mod">
          <ac:chgData name="Rebecca Francis-Davies" userId="S::r.francis-davies@uwtsd.ac.uk::caf69e2c-2198-47a4-8268-c57958bd4ca9" providerId="AD" clId="Web-{A8E0EA5C-2612-8CA5-79F7-26A53C5F5A8C}" dt="2026-03-18T10:03:22.551" v="9"/>
          <ac:spMkLst>
            <pc:docMk/>
            <pc:sldMk cId="623163599" sldId="269"/>
            <ac:spMk id="2" creationId="{61DA6196-9079-9665-DC52-B4E93ED0855F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03:22.551" v="9"/>
          <ac:spMkLst>
            <pc:docMk/>
            <pc:sldMk cId="623163599" sldId="269"/>
            <ac:spMk id="7" creationId="{6F5A5072-7B47-4D32-B52A-4EBBF590B8A5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03:22.551" v="9"/>
          <ac:spMkLst>
            <pc:docMk/>
            <pc:sldMk cId="623163599" sldId="269"/>
            <ac:spMk id="9" creationId="{9715DAF0-AE1B-46C9-8A6B-DB2AA05AB91D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03:22.551" v="9"/>
          <ac:spMkLst>
            <pc:docMk/>
            <pc:sldMk cId="623163599" sldId="269"/>
            <ac:spMk id="11" creationId="{6016219D-510E-4184-9090-6D5578A87BD1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03:22.551" v="9"/>
          <ac:spMkLst>
            <pc:docMk/>
            <pc:sldMk cId="623163599" sldId="269"/>
            <ac:spMk id="13" creationId="{AFF4A713-7B75-4B21-90D7-5AB19547C728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03:22.551" v="9"/>
          <ac:spMkLst>
            <pc:docMk/>
            <pc:sldMk cId="623163599" sldId="269"/>
            <ac:spMk id="15" creationId="{DC631C0B-6DA6-4E57-8231-CE32B3434A7E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03:22.551" v="9"/>
          <ac:spMkLst>
            <pc:docMk/>
            <pc:sldMk cId="623163599" sldId="269"/>
            <ac:spMk id="17" creationId="{C29501E6-A978-4A61-9689-9085AF97A53A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A8E0EA5C-2612-8CA5-79F7-26A53C5F5A8C}" dt="2026-03-18T10:21:06.360" v="368"/>
        <pc:sldMkLst>
          <pc:docMk/>
          <pc:sldMk cId="1965396777" sldId="270"/>
        </pc:sldMkLst>
        <pc:spChg chg="add del mod">
          <ac:chgData name="Rebecca Francis-Davies" userId="S::r.francis-davies@uwtsd.ac.uk::caf69e2c-2198-47a4-8268-c57958bd4ca9" providerId="AD" clId="Web-{A8E0EA5C-2612-8CA5-79F7-26A53C5F5A8C}" dt="2026-03-18T10:21:06.360" v="368"/>
          <ac:spMkLst>
            <pc:docMk/>
            <pc:sldMk cId="1965396777" sldId="270"/>
            <ac:spMk id="2" creationId="{B513B08F-E875-9CE8-EF63-446E37BE126A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21:06.360" v="368"/>
          <ac:spMkLst>
            <pc:docMk/>
            <pc:sldMk cId="1965396777" sldId="270"/>
            <ac:spMk id="7" creationId="{907EF6B7-1338-4443-8C46-6A318D952DFD}"/>
          </ac:spMkLst>
        </pc:spChg>
        <pc:spChg chg="add del">
          <ac:chgData name="Rebecca Francis-Davies" userId="S::r.francis-davies@uwtsd.ac.uk::caf69e2c-2198-47a4-8268-c57958bd4ca9" providerId="AD" clId="Web-{A8E0EA5C-2612-8CA5-79F7-26A53C5F5A8C}" dt="2026-03-18T10:21:06.360" v="367"/>
          <ac:spMkLst>
            <pc:docMk/>
            <pc:sldMk cId="1965396777" sldId="270"/>
            <ac:spMk id="8" creationId="{2E442304-DDBD-4F7B-8017-36BCC863FB40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21:06.360" v="368"/>
          <ac:spMkLst>
            <pc:docMk/>
            <pc:sldMk cId="1965396777" sldId="270"/>
            <ac:spMk id="9" creationId="{DAAE4CDD-124C-4DCF-9584-B6033B545DD5}"/>
          </ac:spMkLst>
        </pc:spChg>
        <pc:spChg chg="add del">
          <ac:chgData name="Rebecca Francis-Davies" userId="S::r.francis-davies@uwtsd.ac.uk::caf69e2c-2198-47a4-8268-c57958bd4ca9" providerId="AD" clId="Web-{A8E0EA5C-2612-8CA5-79F7-26A53C5F5A8C}" dt="2026-03-18T10:21:06.360" v="367"/>
          <ac:spMkLst>
            <pc:docMk/>
            <pc:sldMk cId="1965396777" sldId="270"/>
            <ac:spMk id="10" creationId="{5E107275-3853-46FD-A241-DE4355A42675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21:06.360" v="368"/>
          <ac:spMkLst>
            <pc:docMk/>
            <pc:sldMk cId="1965396777" sldId="270"/>
            <ac:spMk id="11" creationId="{081E4A58-353D-44AE-B2FC-2A74E2E400F7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21:06.360" v="368"/>
          <ac:spMkLst>
            <pc:docMk/>
            <pc:sldMk cId="1965396777" sldId="270"/>
            <ac:spMk id="12" creationId="{B513B08F-E875-9CE8-EF63-446E37BE126A}"/>
          </ac:spMkLst>
        </pc:spChg>
        <pc:graphicFrameChg chg="add del">
          <ac:chgData name="Rebecca Francis-Davies" userId="S::r.francis-davies@uwtsd.ac.uk::caf69e2c-2198-47a4-8268-c57958bd4ca9" providerId="AD" clId="Web-{A8E0EA5C-2612-8CA5-79F7-26A53C5F5A8C}" dt="2026-03-18T10:21:06.360" v="367"/>
          <ac:graphicFrameMkLst>
            <pc:docMk/>
            <pc:sldMk cId="1965396777" sldId="270"/>
            <ac:graphicFrameMk id="4" creationId="{F9ABF291-89E8-1D81-DA89-9C04C4C2F1C4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A8E0EA5C-2612-8CA5-79F7-26A53C5F5A8C}" dt="2026-03-18T10:23:17.268" v="516" actId="20577"/>
        <pc:sldMkLst>
          <pc:docMk/>
          <pc:sldMk cId="3239106662" sldId="271"/>
        </pc:sldMkLst>
        <pc:spChg chg="add mod">
          <ac:chgData name="Rebecca Francis-Davies" userId="S::r.francis-davies@uwtsd.ac.uk::caf69e2c-2198-47a4-8268-c57958bd4ca9" providerId="AD" clId="Web-{A8E0EA5C-2612-8CA5-79F7-26A53C5F5A8C}" dt="2026-03-18T10:22:09.533" v="387"/>
          <ac:spMkLst>
            <pc:docMk/>
            <pc:sldMk cId="3239106662" sldId="271"/>
            <ac:spMk id="2" creationId="{EC965598-4482-F561-E697-63B5B0B3531C}"/>
          </ac:spMkLst>
        </pc:spChg>
        <pc:spChg chg="add mod">
          <ac:chgData name="Rebecca Francis-Davies" userId="S::r.francis-davies@uwtsd.ac.uk::caf69e2c-2198-47a4-8268-c57958bd4ca9" providerId="AD" clId="Web-{A8E0EA5C-2612-8CA5-79F7-26A53C5F5A8C}" dt="2026-03-18T10:23:17.268" v="516" actId="20577"/>
          <ac:spMkLst>
            <pc:docMk/>
            <pc:sldMk cId="3239106662" sldId="271"/>
            <ac:spMk id="3" creationId="{B4A7F265-FEF0-3862-C49D-F4FFB8938C0A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22:09.533" v="387"/>
          <ac:spMkLst>
            <pc:docMk/>
            <pc:sldMk cId="3239106662" sldId="271"/>
            <ac:spMk id="7" creationId="{6F5A5072-7B47-4D32-B52A-4EBBF590B8A5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22:09.533" v="387"/>
          <ac:spMkLst>
            <pc:docMk/>
            <pc:sldMk cId="3239106662" sldId="271"/>
            <ac:spMk id="9" creationId="{9715DAF0-AE1B-46C9-8A6B-DB2AA05AB91D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22:09.533" v="387"/>
          <ac:spMkLst>
            <pc:docMk/>
            <pc:sldMk cId="3239106662" sldId="271"/>
            <ac:spMk id="11" creationId="{6016219D-510E-4184-9090-6D5578A87BD1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22:09.533" v="387"/>
          <ac:spMkLst>
            <pc:docMk/>
            <pc:sldMk cId="3239106662" sldId="271"/>
            <ac:spMk id="13" creationId="{AFF4A713-7B75-4B21-90D7-5AB19547C728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22:09.533" v="387"/>
          <ac:spMkLst>
            <pc:docMk/>
            <pc:sldMk cId="3239106662" sldId="271"/>
            <ac:spMk id="15" creationId="{DC631C0B-6DA6-4E57-8231-CE32B3434A7E}"/>
          </ac:spMkLst>
        </pc:spChg>
        <pc:spChg chg="add">
          <ac:chgData name="Rebecca Francis-Davies" userId="S::r.francis-davies@uwtsd.ac.uk::caf69e2c-2198-47a4-8268-c57958bd4ca9" providerId="AD" clId="Web-{A8E0EA5C-2612-8CA5-79F7-26A53C5F5A8C}" dt="2026-03-18T10:22:09.533" v="387"/>
          <ac:spMkLst>
            <pc:docMk/>
            <pc:sldMk cId="3239106662" sldId="271"/>
            <ac:spMk id="17" creationId="{C29501E6-A978-4A61-9689-9085AF97A53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" name="Shape 18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69056"/>
            <a:ext cx="8229600" cy="113109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/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9433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4419600" y="4627562"/>
            <a:ext cx="2133600" cy="27940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 spd="med"/>
  <p:txStyles>
    <p:title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342900" marR="0" indent="-3429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83771" marR="0" indent="-326571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sz="32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19200" marR="0" indent="-3048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373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sz="32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945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»"/>
        <a:tabLst/>
        <a:defRPr sz="32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517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1089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661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233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2C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0"/>
          <p:cNvSpPr/>
          <p:nvPr/>
        </p:nvSpPr>
        <p:spPr>
          <a:xfrm>
            <a:off x="-1" y="0"/>
            <a:ext cx="320042" cy="5143500"/>
          </a:xfrm>
          <a:prstGeom prst="rect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1" name="Shape 1"/>
          <p:cNvSpPr/>
          <p:nvPr/>
        </p:nvSpPr>
        <p:spPr>
          <a:xfrm>
            <a:off x="7132319" y="-1097281"/>
            <a:ext cx="3474721" cy="3474722"/>
          </a:xfrm>
          <a:prstGeom prst="ellipse">
            <a:avLst/>
          </a:prstGeom>
          <a:solidFill>
            <a:srgbClr val="243570">
              <a:alpha val="60000"/>
            </a:srgbClr>
          </a:solidFill>
          <a:ln w="12700">
            <a:solidFill>
              <a:srgbClr val="243570">
                <a:alpha val="60000"/>
              </a:srgbClr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2" name="Text 2"/>
          <p:cNvSpPr txBox="1"/>
          <p:nvPr/>
        </p:nvSpPr>
        <p:spPr>
          <a:xfrm>
            <a:off x="640080" y="571544"/>
            <a:ext cx="777240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 b="1" spc="400">
                <a:solidFill>
                  <a:srgbClr val="C9933A"/>
                </a:solidFill>
              </a:defRPr>
            </a:lvl1pPr>
          </a:lstStyle>
          <a:p>
            <a:r>
              <a:t>LEVEL 7 — ADVANCED EMPLOYMENT LAW</a:t>
            </a:r>
          </a:p>
        </p:txBody>
      </p:sp>
      <p:sp>
        <p:nvSpPr>
          <p:cNvPr id="23" name="Text 3"/>
          <p:cNvSpPr txBox="1"/>
          <p:nvPr/>
        </p:nvSpPr>
        <p:spPr>
          <a:xfrm>
            <a:off x="640080" y="1216659"/>
            <a:ext cx="7772401" cy="1041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7200" b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TUPE</a:t>
            </a:r>
          </a:p>
        </p:txBody>
      </p:sp>
      <p:sp>
        <p:nvSpPr>
          <p:cNvPr id="24" name="Text 4"/>
          <p:cNvSpPr txBox="1"/>
          <p:nvPr/>
        </p:nvSpPr>
        <p:spPr>
          <a:xfrm>
            <a:off x="640080" y="2649309"/>
            <a:ext cx="7772401" cy="55354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>
              <a:defRPr sz="2000">
                <a:solidFill>
                  <a:srgbClr val="C8DAEA"/>
                </a:solidFill>
                <a:latin typeface="Calibri Light"/>
                <a:ea typeface="Calibri Light"/>
                <a:cs typeface="Calibri Light"/>
                <a:sym typeface="Calibri Light"/>
              </a:defRPr>
            </a:pPr>
            <a:r>
              <a:t>Transfer of Undertakings</a:t>
            </a:r>
          </a:p>
          <a:p>
            <a:pPr>
              <a:defRPr sz="2000">
                <a:solidFill>
                  <a:srgbClr val="C8DAEA"/>
                </a:solidFill>
                <a:latin typeface="Calibri Light"/>
                <a:ea typeface="Calibri Light"/>
                <a:cs typeface="Calibri Light"/>
                <a:sym typeface="Calibri Light"/>
              </a:defRPr>
            </a:pPr>
            <a:r>
              <a:t>(Protection of Employment) Regulations</a:t>
            </a:r>
          </a:p>
        </p:txBody>
      </p:sp>
      <p:sp>
        <p:nvSpPr>
          <p:cNvPr id="25" name="Shape 5"/>
          <p:cNvSpPr/>
          <p:nvPr/>
        </p:nvSpPr>
        <p:spPr>
          <a:xfrm>
            <a:off x="0" y="4572000"/>
            <a:ext cx="9144000" cy="571500"/>
          </a:xfrm>
          <a:prstGeom prst="rect">
            <a:avLst/>
          </a:prstGeom>
          <a:solidFill>
            <a:srgbClr val="243570"/>
          </a:solidFill>
          <a:ln w="12700">
            <a:solidFill>
              <a:srgbClr val="243570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6" name="Text 6"/>
          <p:cNvSpPr txBox="1"/>
          <p:nvPr/>
        </p:nvSpPr>
        <p:spPr>
          <a:xfrm>
            <a:off x="640080" y="4779186"/>
            <a:ext cx="822960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 spc="200">
                <a:solidFill>
                  <a:srgbClr val="C8DAEA"/>
                </a:solidFill>
              </a:defRPr>
            </a:lvl1pPr>
          </a:lstStyle>
          <a:p>
            <a:r>
              <a:t>Origins  ·  Purpose  ·  Mechanics  ·  Claims  ·  Case Law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 0"/>
          <p:cNvSpPr txBox="1"/>
          <p:nvPr/>
        </p:nvSpPr>
        <p:spPr>
          <a:xfrm>
            <a:off x="457200" y="311149"/>
            <a:ext cx="8229600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3600" b="1">
                <a:solidFill>
                  <a:srgbClr val="1A2C5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Today's Lecture</a:t>
            </a:r>
          </a:p>
        </p:txBody>
      </p:sp>
      <p:sp>
        <p:nvSpPr>
          <p:cNvPr id="29" name="Shape 1"/>
          <p:cNvSpPr/>
          <p:nvPr/>
        </p:nvSpPr>
        <p:spPr>
          <a:xfrm>
            <a:off x="457200" y="1097280"/>
            <a:ext cx="4114800" cy="804673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30" name="Shape 2"/>
          <p:cNvSpPr/>
          <p:nvPr/>
        </p:nvSpPr>
        <p:spPr>
          <a:xfrm>
            <a:off x="457199" y="1097280"/>
            <a:ext cx="411482" cy="804673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31" name="Text 3"/>
          <p:cNvSpPr txBox="1"/>
          <p:nvPr/>
        </p:nvSpPr>
        <p:spPr>
          <a:xfrm>
            <a:off x="457199" y="1398016"/>
            <a:ext cx="411482" cy="203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400" b="1">
                <a:solidFill>
                  <a:srgbClr val="C9933A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1</a:t>
            </a:r>
          </a:p>
        </p:txBody>
      </p:sp>
      <p:sp>
        <p:nvSpPr>
          <p:cNvPr id="32" name="Text 4"/>
          <p:cNvSpPr txBox="1"/>
          <p:nvPr/>
        </p:nvSpPr>
        <p:spPr>
          <a:xfrm>
            <a:off x="960119" y="1229159"/>
            <a:ext cx="35204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Origins &amp; Legislative History</a:t>
            </a:r>
          </a:p>
        </p:txBody>
      </p:sp>
      <p:sp>
        <p:nvSpPr>
          <p:cNvPr id="33" name="Text 5"/>
          <p:cNvSpPr txBox="1"/>
          <p:nvPr/>
        </p:nvSpPr>
        <p:spPr>
          <a:xfrm>
            <a:off x="960119" y="1605280"/>
            <a:ext cx="3520442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8A9BB8"/>
                </a:solidFill>
              </a:defRPr>
            </a:lvl1pPr>
          </a:lstStyle>
          <a:p>
            <a:r>
              <a:t>EU ARD 1977 → TUPE 1981 → 2006 → amendments</a:t>
            </a:r>
          </a:p>
        </p:txBody>
      </p:sp>
      <p:sp>
        <p:nvSpPr>
          <p:cNvPr id="34" name="Shape 6"/>
          <p:cNvSpPr/>
          <p:nvPr/>
        </p:nvSpPr>
        <p:spPr>
          <a:xfrm>
            <a:off x="4846320" y="1097280"/>
            <a:ext cx="4114801" cy="804673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35" name="Shape 7"/>
          <p:cNvSpPr/>
          <p:nvPr/>
        </p:nvSpPr>
        <p:spPr>
          <a:xfrm>
            <a:off x="4846320" y="1097280"/>
            <a:ext cx="411481" cy="804673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36" name="Text 8"/>
          <p:cNvSpPr txBox="1"/>
          <p:nvPr/>
        </p:nvSpPr>
        <p:spPr>
          <a:xfrm>
            <a:off x="4846320" y="1398016"/>
            <a:ext cx="411481" cy="203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400" b="1">
                <a:solidFill>
                  <a:srgbClr val="C9933A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2</a:t>
            </a:r>
          </a:p>
        </p:txBody>
      </p:sp>
      <p:sp>
        <p:nvSpPr>
          <p:cNvPr id="37" name="Text 9"/>
          <p:cNvSpPr txBox="1"/>
          <p:nvPr/>
        </p:nvSpPr>
        <p:spPr>
          <a:xfrm>
            <a:off x="5349240" y="1229159"/>
            <a:ext cx="352044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Why TUPE Exists</a:t>
            </a:r>
          </a:p>
        </p:txBody>
      </p:sp>
      <p:sp>
        <p:nvSpPr>
          <p:cNvPr id="38" name="Text 10"/>
          <p:cNvSpPr txBox="1"/>
          <p:nvPr/>
        </p:nvSpPr>
        <p:spPr>
          <a:xfrm>
            <a:off x="5349240" y="1605280"/>
            <a:ext cx="352044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8A9BB8"/>
                </a:solidFill>
              </a:defRPr>
            </a:lvl1pPr>
          </a:lstStyle>
          <a:p>
            <a:r>
              <a:t>Purpose, rationale, policy tensions</a:t>
            </a:r>
          </a:p>
        </p:txBody>
      </p:sp>
      <p:sp>
        <p:nvSpPr>
          <p:cNvPr id="39" name="Shape 11"/>
          <p:cNvSpPr/>
          <p:nvPr/>
        </p:nvSpPr>
        <p:spPr>
          <a:xfrm>
            <a:off x="457200" y="2057399"/>
            <a:ext cx="4114800" cy="804674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40" name="Shape 12"/>
          <p:cNvSpPr/>
          <p:nvPr/>
        </p:nvSpPr>
        <p:spPr>
          <a:xfrm>
            <a:off x="457199" y="2057399"/>
            <a:ext cx="411482" cy="804674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41" name="Text 13"/>
          <p:cNvSpPr txBox="1"/>
          <p:nvPr/>
        </p:nvSpPr>
        <p:spPr>
          <a:xfrm>
            <a:off x="457199" y="2358136"/>
            <a:ext cx="411482" cy="203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400" b="1">
                <a:solidFill>
                  <a:srgbClr val="C9933A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3</a:t>
            </a:r>
          </a:p>
        </p:txBody>
      </p:sp>
      <p:sp>
        <p:nvSpPr>
          <p:cNvPr id="42" name="Text 14"/>
          <p:cNvSpPr txBox="1"/>
          <p:nvPr/>
        </p:nvSpPr>
        <p:spPr>
          <a:xfrm>
            <a:off x="960119" y="2189279"/>
            <a:ext cx="35204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What Triggers TUPE</a:t>
            </a:r>
          </a:p>
        </p:txBody>
      </p:sp>
      <p:sp>
        <p:nvSpPr>
          <p:cNvPr id="43" name="Text 15"/>
          <p:cNvSpPr txBox="1"/>
          <p:nvPr/>
        </p:nvSpPr>
        <p:spPr>
          <a:xfrm>
            <a:off x="960119" y="2565399"/>
            <a:ext cx="3520442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8A9BB8"/>
                </a:solidFill>
              </a:defRPr>
            </a:lvl1pPr>
          </a:lstStyle>
          <a:p>
            <a:r>
              <a:t>Business transfers &amp; service provision changes</a:t>
            </a:r>
          </a:p>
        </p:txBody>
      </p:sp>
      <p:sp>
        <p:nvSpPr>
          <p:cNvPr id="44" name="Shape 16"/>
          <p:cNvSpPr/>
          <p:nvPr/>
        </p:nvSpPr>
        <p:spPr>
          <a:xfrm>
            <a:off x="4846320" y="2057399"/>
            <a:ext cx="4114801" cy="804674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45" name="Shape 17"/>
          <p:cNvSpPr/>
          <p:nvPr/>
        </p:nvSpPr>
        <p:spPr>
          <a:xfrm>
            <a:off x="4846320" y="2057399"/>
            <a:ext cx="411481" cy="804674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46" name="Text 18"/>
          <p:cNvSpPr txBox="1"/>
          <p:nvPr/>
        </p:nvSpPr>
        <p:spPr>
          <a:xfrm>
            <a:off x="4846320" y="2358136"/>
            <a:ext cx="411481" cy="203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400" b="1">
                <a:solidFill>
                  <a:srgbClr val="C9933A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4</a:t>
            </a:r>
          </a:p>
        </p:txBody>
      </p:sp>
      <p:sp>
        <p:nvSpPr>
          <p:cNvPr id="47" name="Text 19"/>
          <p:cNvSpPr txBox="1"/>
          <p:nvPr/>
        </p:nvSpPr>
        <p:spPr>
          <a:xfrm>
            <a:off x="5349240" y="2189279"/>
            <a:ext cx="352044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How TUPE Works</a:t>
            </a:r>
          </a:p>
        </p:txBody>
      </p:sp>
      <p:sp>
        <p:nvSpPr>
          <p:cNvPr id="48" name="Text 20"/>
          <p:cNvSpPr txBox="1"/>
          <p:nvPr/>
        </p:nvSpPr>
        <p:spPr>
          <a:xfrm>
            <a:off x="5349240" y="2565399"/>
            <a:ext cx="352044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8A9BB8"/>
                </a:solidFill>
              </a:defRPr>
            </a:lvl1pPr>
          </a:lstStyle>
          <a:p>
            <a:r>
              <a:t>Transfer mechanics, contract variation, right to object</a:t>
            </a:r>
          </a:p>
        </p:txBody>
      </p:sp>
      <p:sp>
        <p:nvSpPr>
          <p:cNvPr id="49" name="Shape 21"/>
          <p:cNvSpPr/>
          <p:nvPr/>
        </p:nvSpPr>
        <p:spPr>
          <a:xfrm>
            <a:off x="457200" y="3017520"/>
            <a:ext cx="4114800" cy="804673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50" name="Shape 22"/>
          <p:cNvSpPr/>
          <p:nvPr/>
        </p:nvSpPr>
        <p:spPr>
          <a:xfrm>
            <a:off x="457199" y="3017520"/>
            <a:ext cx="411482" cy="804673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51" name="Text 23"/>
          <p:cNvSpPr txBox="1"/>
          <p:nvPr/>
        </p:nvSpPr>
        <p:spPr>
          <a:xfrm>
            <a:off x="457199" y="3318256"/>
            <a:ext cx="411482" cy="203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400" b="1">
                <a:solidFill>
                  <a:srgbClr val="C9933A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5</a:t>
            </a:r>
          </a:p>
        </p:txBody>
      </p:sp>
      <p:sp>
        <p:nvSpPr>
          <p:cNvPr id="52" name="Text 24"/>
          <p:cNvSpPr txBox="1"/>
          <p:nvPr/>
        </p:nvSpPr>
        <p:spPr>
          <a:xfrm>
            <a:off x="960119" y="3149399"/>
            <a:ext cx="35204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Dismissal &amp; ETO Defence</a:t>
            </a:r>
          </a:p>
        </p:txBody>
      </p:sp>
      <p:sp>
        <p:nvSpPr>
          <p:cNvPr id="53" name="Text 25"/>
          <p:cNvSpPr txBox="1"/>
          <p:nvPr/>
        </p:nvSpPr>
        <p:spPr>
          <a:xfrm>
            <a:off x="960119" y="3525520"/>
            <a:ext cx="3520442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8A9BB8"/>
                </a:solidFill>
              </a:defRPr>
            </a:lvl1pPr>
          </a:lstStyle>
          <a:p>
            <a:r>
              <a:t>Automatic unfair dismissal and the ETO exception</a:t>
            </a:r>
          </a:p>
        </p:txBody>
      </p:sp>
      <p:sp>
        <p:nvSpPr>
          <p:cNvPr id="54" name="Shape 26"/>
          <p:cNvSpPr/>
          <p:nvPr/>
        </p:nvSpPr>
        <p:spPr>
          <a:xfrm>
            <a:off x="4846320" y="3017520"/>
            <a:ext cx="4114801" cy="804673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55" name="Shape 27"/>
          <p:cNvSpPr/>
          <p:nvPr/>
        </p:nvSpPr>
        <p:spPr>
          <a:xfrm>
            <a:off x="4846320" y="3017520"/>
            <a:ext cx="411481" cy="804673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56" name="Text 28"/>
          <p:cNvSpPr txBox="1"/>
          <p:nvPr/>
        </p:nvSpPr>
        <p:spPr>
          <a:xfrm>
            <a:off x="4846320" y="3318256"/>
            <a:ext cx="411481" cy="203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400" b="1">
                <a:solidFill>
                  <a:srgbClr val="C9933A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6</a:t>
            </a:r>
          </a:p>
        </p:txBody>
      </p:sp>
      <p:sp>
        <p:nvSpPr>
          <p:cNvPr id="57" name="Text 29"/>
          <p:cNvSpPr txBox="1"/>
          <p:nvPr/>
        </p:nvSpPr>
        <p:spPr>
          <a:xfrm>
            <a:off x="5349240" y="3149399"/>
            <a:ext cx="352044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Information &amp; Consultation</a:t>
            </a:r>
          </a:p>
        </p:txBody>
      </p:sp>
      <p:sp>
        <p:nvSpPr>
          <p:cNvPr id="58" name="Text 30"/>
          <p:cNvSpPr txBox="1"/>
          <p:nvPr/>
        </p:nvSpPr>
        <p:spPr>
          <a:xfrm>
            <a:off x="5349240" y="3525520"/>
            <a:ext cx="352044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8A9BB8"/>
                </a:solidFill>
              </a:defRPr>
            </a:lvl1pPr>
          </a:lstStyle>
          <a:p>
            <a:r>
              <a:t>Reg 13 obligations and remedies</a:t>
            </a:r>
          </a:p>
        </p:txBody>
      </p:sp>
      <p:sp>
        <p:nvSpPr>
          <p:cNvPr id="59" name="Shape 31"/>
          <p:cNvSpPr/>
          <p:nvPr/>
        </p:nvSpPr>
        <p:spPr>
          <a:xfrm>
            <a:off x="457200" y="3977640"/>
            <a:ext cx="4114800" cy="804673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60" name="Shape 32"/>
          <p:cNvSpPr/>
          <p:nvPr/>
        </p:nvSpPr>
        <p:spPr>
          <a:xfrm>
            <a:off x="457199" y="3977640"/>
            <a:ext cx="411482" cy="804673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61" name="Text 33"/>
          <p:cNvSpPr txBox="1"/>
          <p:nvPr/>
        </p:nvSpPr>
        <p:spPr>
          <a:xfrm>
            <a:off x="457199" y="4278376"/>
            <a:ext cx="411482" cy="203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400" b="1">
                <a:solidFill>
                  <a:srgbClr val="C9933A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7</a:t>
            </a:r>
          </a:p>
        </p:txBody>
      </p:sp>
      <p:sp>
        <p:nvSpPr>
          <p:cNvPr id="62" name="Text 34"/>
          <p:cNvSpPr txBox="1"/>
          <p:nvPr/>
        </p:nvSpPr>
        <p:spPr>
          <a:xfrm>
            <a:off x="960119" y="4109519"/>
            <a:ext cx="35204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Bringing Claims</a:t>
            </a:r>
          </a:p>
        </p:txBody>
      </p:sp>
      <p:sp>
        <p:nvSpPr>
          <p:cNvPr id="63" name="Text 35"/>
          <p:cNvSpPr txBox="1"/>
          <p:nvPr/>
        </p:nvSpPr>
        <p:spPr>
          <a:xfrm>
            <a:off x="960119" y="4485640"/>
            <a:ext cx="3520442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8A9BB8"/>
                </a:solidFill>
              </a:defRPr>
            </a:lvl1pPr>
          </a:lstStyle>
          <a:p>
            <a:r>
              <a:t>Jurisdiction, time limits, remedies</a:t>
            </a:r>
          </a:p>
        </p:txBody>
      </p:sp>
      <p:sp>
        <p:nvSpPr>
          <p:cNvPr id="64" name="Shape 36"/>
          <p:cNvSpPr/>
          <p:nvPr/>
        </p:nvSpPr>
        <p:spPr>
          <a:xfrm>
            <a:off x="4846320" y="3977640"/>
            <a:ext cx="4114801" cy="804673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65" name="Shape 37"/>
          <p:cNvSpPr/>
          <p:nvPr/>
        </p:nvSpPr>
        <p:spPr>
          <a:xfrm>
            <a:off x="4846320" y="3977640"/>
            <a:ext cx="411481" cy="804673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66" name="Text 38"/>
          <p:cNvSpPr txBox="1"/>
          <p:nvPr/>
        </p:nvSpPr>
        <p:spPr>
          <a:xfrm>
            <a:off x="4846320" y="4278376"/>
            <a:ext cx="411481" cy="203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400" b="1">
                <a:solidFill>
                  <a:srgbClr val="C9933A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8</a:t>
            </a:r>
          </a:p>
        </p:txBody>
      </p:sp>
      <p:sp>
        <p:nvSpPr>
          <p:cNvPr id="67" name="Text 39"/>
          <p:cNvSpPr txBox="1"/>
          <p:nvPr/>
        </p:nvSpPr>
        <p:spPr>
          <a:xfrm>
            <a:off x="5349240" y="4109519"/>
            <a:ext cx="352044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Post-Brexit Trajectory</a:t>
            </a:r>
          </a:p>
        </p:txBody>
      </p:sp>
      <p:sp>
        <p:nvSpPr>
          <p:cNvPr id="68" name="Text 40"/>
          <p:cNvSpPr txBox="1"/>
          <p:nvPr/>
        </p:nvSpPr>
        <p:spPr>
          <a:xfrm>
            <a:off x="5349240" y="4485640"/>
            <a:ext cx="352044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8A9BB8"/>
                </a:solidFill>
              </a:defRPr>
            </a:lvl1pPr>
          </a:lstStyle>
          <a:p>
            <a:r>
              <a:t>Reform and future direction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2C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243570"/>
          </a:solidFill>
          <a:ln w="12700">
            <a:solidFill>
              <a:srgbClr val="243570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71" name="Text 1"/>
          <p:cNvSpPr txBox="1"/>
          <p:nvPr/>
        </p:nvSpPr>
        <p:spPr>
          <a:xfrm>
            <a:off x="457200" y="239522"/>
            <a:ext cx="8229600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3000" b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1. Origins &amp; Legislative History</a:t>
            </a:r>
          </a:p>
        </p:txBody>
      </p:sp>
      <p:sp>
        <p:nvSpPr>
          <p:cNvPr id="72" name="Shape 2"/>
          <p:cNvSpPr/>
          <p:nvPr/>
        </p:nvSpPr>
        <p:spPr>
          <a:xfrm>
            <a:off x="1143000" y="1572767"/>
            <a:ext cx="0" cy="365761"/>
          </a:xfrm>
          <a:prstGeom prst="line">
            <a:avLst/>
          </a:prstGeom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73" name="Shape 3"/>
          <p:cNvSpPr/>
          <p:nvPr/>
        </p:nvSpPr>
        <p:spPr>
          <a:xfrm>
            <a:off x="822960" y="1124711"/>
            <a:ext cx="640081" cy="420625"/>
          </a:xfrm>
          <a:prstGeom prst="ellipse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74" name="Text 4"/>
          <p:cNvSpPr txBox="1"/>
          <p:nvPr/>
        </p:nvSpPr>
        <p:spPr>
          <a:xfrm>
            <a:off x="822960" y="1271523"/>
            <a:ext cx="64008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900" b="1">
                <a:solidFill>
                  <a:srgbClr val="FFFFFF"/>
                </a:solidFill>
              </a:defRPr>
            </a:lvl1pPr>
          </a:lstStyle>
          <a:p>
            <a:r>
              <a:t>1977</a:t>
            </a:r>
          </a:p>
        </p:txBody>
      </p:sp>
      <p:sp>
        <p:nvSpPr>
          <p:cNvPr id="75" name="Text 5"/>
          <p:cNvSpPr txBox="1"/>
          <p:nvPr/>
        </p:nvSpPr>
        <p:spPr>
          <a:xfrm>
            <a:off x="1645920" y="1160202"/>
            <a:ext cx="6858001" cy="1667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300" b="1">
                <a:solidFill>
                  <a:srgbClr val="FFFFFF"/>
                </a:solidFill>
              </a:defRPr>
            </a:lvl1pPr>
          </a:lstStyle>
          <a:p>
            <a:r>
              <a:t>EU Acquired Rights Directive</a:t>
            </a:r>
          </a:p>
        </p:txBody>
      </p:sp>
      <p:sp>
        <p:nvSpPr>
          <p:cNvPr id="76" name="Text 6"/>
          <p:cNvSpPr txBox="1"/>
          <p:nvPr/>
        </p:nvSpPr>
        <p:spPr>
          <a:xfrm>
            <a:off x="1645920" y="1440224"/>
            <a:ext cx="685800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C8DAEA"/>
                </a:solidFill>
              </a:defRPr>
            </a:lvl1pPr>
          </a:lstStyle>
          <a:p>
            <a:r>
              <a:t>EEC Directive requiring member states to protect employees on business transfer</a:t>
            </a:r>
          </a:p>
        </p:txBody>
      </p:sp>
      <p:sp>
        <p:nvSpPr>
          <p:cNvPr id="77" name="Shape 7"/>
          <p:cNvSpPr/>
          <p:nvPr/>
        </p:nvSpPr>
        <p:spPr>
          <a:xfrm>
            <a:off x="1143000" y="2368295"/>
            <a:ext cx="0" cy="365761"/>
          </a:xfrm>
          <a:prstGeom prst="line">
            <a:avLst/>
          </a:prstGeom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78" name="Shape 8"/>
          <p:cNvSpPr/>
          <p:nvPr/>
        </p:nvSpPr>
        <p:spPr>
          <a:xfrm>
            <a:off x="822960" y="1920239"/>
            <a:ext cx="640081" cy="420625"/>
          </a:xfrm>
          <a:prstGeom prst="ellipse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79" name="Text 9"/>
          <p:cNvSpPr txBox="1"/>
          <p:nvPr/>
        </p:nvSpPr>
        <p:spPr>
          <a:xfrm>
            <a:off x="822960" y="2067051"/>
            <a:ext cx="64008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900" b="1">
                <a:solidFill>
                  <a:srgbClr val="FFFFFF"/>
                </a:solidFill>
              </a:defRPr>
            </a:lvl1pPr>
          </a:lstStyle>
          <a:p>
            <a:r>
              <a:t>1981</a:t>
            </a:r>
          </a:p>
        </p:txBody>
      </p:sp>
      <p:sp>
        <p:nvSpPr>
          <p:cNvPr id="80" name="Text 10"/>
          <p:cNvSpPr txBox="1"/>
          <p:nvPr/>
        </p:nvSpPr>
        <p:spPr>
          <a:xfrm>
            <a:off x="1645920" y="1955730"/>
            <a:ext cx="6858001" cy="1667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300" b="1">
                <a:solidFill>
                  <a:srgbClr val="FFFFFF"/>
                </a:solidFill>
              </a:defRPr>
            </a:lvl1pPr>
          </a:lstStyle>
          <a:p>
            <a:r>
              <a:t>TUPE 1981</a:t>
            </a:r>
          </a:p>
        </p:txBody>
      </p:sp>
      <p:sp>
        <p:nvSpPr>
          <p:cNvPr id="81" name="Text 11"/>
          <p:cNvSpPr txBox="1"/>
          <p:nvPr/>
        </p:nvSpPr>
        <p:spPr>
          <a:xfrm>
            <a:off x="1645920" y="2235752"/>
            <a:ext cx="685800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C8DAEA"/>
                </a:solidFill>
              </a:defRPr>
            </a:lvl1pPr>
          </a:lstStyle>
          <a:p>
            <a:r>
              <a:t>UK's first implementation. Litster v Forth Dry Dock (1989) forced purposive interpretation</a:t>
            </a:r>
          </a:p>
        </p:txBody>
      </p:sp>
      <p:sp>
        <p:nvSpPr>
          <p:cNvPr id="82" name="Shape 12"/>
          <p:cNvSpPr/>
          <p:nvPr/>
        </p:nvSpPr>
        <p:spPr>
          <a:xfrm>
            <a:off x="1143000" y="3163823"/>
            <a:ext cx="0" cy="365761"/>
          </a:xfrm>
          <a:prstGeom prst="line">
            <a:avLst/>
          </a:prstGeom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83" name="Shape 13"/>
          <p:cNvSpPr/>
          <p:nvPr/>
        </p:nvSpPr>
        <p:spPr>
          <a:xfrm>
            <a:off x="822960" y="2715767"/>
            <a:ext cx="640081" cy="420625"/>
          </a:xfrm>
          <a:prstGeom prst="ellipse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84" name="Text 14"/>
          <p:cNvSpPr txBox="1"/>
          <p:nvPr/>
        </p:nvSpPr>
        <p:spPr>
          <a:xfrm>
            <a:off x="822960" y="2862579"/>
            <a:ext cx="64008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900" b="1">
                <a:solidFill>
                  <a:srgbClr val="FFFFFF"/>
                </a:solidFill>
              </a:defRPr>
            </a:lvl1pPr>
          </a:lstStyle>
          <a:p>
            <a:r>
              <a:t>2006</a:t>
            </a:r>
          </a:p>
        </p:txBody>
      </p:sp>
      <p:sp>
        <p:nvSpPr>
          <p:cNvPr id="85" name="Text 15"/>
          <p:cNvSpPr txBox="1"/>
          <p:nvPr/>
        </p:nvSpPr>
        <p:spPr>
          <a:xfrm>
            <a:off x="1645920" y="2751258"/>
            <a:ext cx="6858001" cy="1667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300" b="1">
                <a:solidFill>
                  <a:srgbClr val="FFFFFF"/>
                </a:solidFill>
              </a:defRPr>
            </a:lvl1pPr>
          </a:lstStyle>
          <a:p>
            <a:r>
              <a:t>TUPE 2006</a:t>
            </a:r>
          </a:p>
        </p:txBody>
      </p:sp>
      <p:sp>
        <p:nvSpPr>
          <p:cNvPr id="86" name="Text 16"/>
          <p:cNvSpPr txBox="1"/>
          <p:nvPr/>
        </p:nvSpPr>
        <p:spPr>
          <a:xfrm>
            <a:off x="1645920" y="3031280"/>
            <a:ext cx="685800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C8DAEA"/>
                </a:solidFill>
              </a:defRPr>
            </a:lvl1pPr>
          </a:lstStyle>
          <a:p>
            <a:r>
              <a:t>Major reform. Introduced Service Provision Changes (SPCs). Replaced 1981 Regs</a:t>
            </a:r>
          </a:p>
        </p:txBody>
      </p:sp>
      <p:sp>
        <p:nvSpPr>
          <p:cNvPr id="87" name="Shape 17"/>
          <p:cNvSpPr/>
          <p:nvPr/>
        </p:nvSpPr>
        <p:spPr>
          <a:xfrm>
            <a:off x="1143000" y="3959352"/>
            <a:ext cx="0" cy="365761"/>
          </a:xfrm>
          <a:prstGeom prst="line">
            <a:avLst/>
          </a:prstGeom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88" name="Shape 18"/>
          <p:cNvSpPr/>
          <p:nvPr/>
        </p:nvSpPr>
        <p:spPr>
          <a:xfrm>
            <a:off x="822960" y="3511296"/>
            <a:ext cx="640081" cy="420625"/>
          </a:xfrm>
          <a:prstGeom prst="ellipse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89" name="Text 19"/>
          <p:cNvSpPr txBox="1"/>
          <p:nvPr/>
        </p:nvSpPr>
        <p:spPr>
          <a:xfrm>
            <a:off x="822960" y="3658108"/>
            <a:ext cx="64008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900" b="1">
                <a:solidFill>
                  <a:srgbClr val="FFFFFF"/>
                </a:solidFill>
              </a:defRPr>
            </a:lvl1pPr>
          </a:lstStyle>
          <a:p>
            <a:r>
              <a:t>2014</a:t>
            </a:r>
          </a:p>
        </p:txBody>
      </p:sp>
      <p:sp>
        <p:nvSpPr>
          <p:cNvPr id="90" name="Text 20"/>
          <p:cNvSpPr txBox="1"/>
          <p:nvPr/>
        </p:nvSpPr>
        <p:spPr>
          <a:xfrm>
            <a:off x="1645920" y="3546786"/>
            <a:ext cx="6858001" cy="1667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300" b="1">
                <a:solidFill>
                  <a:srgbClr val="FFFFFF"/>
                </a:solidFill>
              </a:defRPr>
            </a:lvl1pPr>
          </a:lstStyle>
          <a:p>
            <a:r>
              <a:t>CRATUPEAR Amendments</a:t>
            </a:r>
          </a:p>
        </p:txBody>
      </p:sp>
      <p:sp>
        <p:nvSpPr>
          <p:cNvPr id="91" name="Text 21"/>
          <p:cNvSpPr txBox="1"/>
          <p:nvPr/>
        </p:nvSpPr>
        <p:spPr>
          <a:xfrm>
            <a:off x="1645920" y="3826808"/>
            <a:ext cx="685800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C8DAEA"/>
                </a:solidFill>
              </a:defRPr>
            </a:lvl1pPr>
          </a:lstStyle>
          <a:p>
            <a:r>
              <a:t>Reformed collective redundancy consultation; clarified ETO defence</a:t>
            </a:r>
          </a:p>
        </p:txBody>
      </p:sp>
      <p:sp>
        <p:nvSpPr>
          <p:cNvPr id="92" name="Shape 22"/>
          <p:cNvSpPr/>
          <p:nvPr/>
        </p:nvSpPr>
        <p:spPr>
          <a:xfrm>
            <a:off x="822960" y="4306823"/>
            <a:ext cx="640081" cy="420625"/>
          </a:xfrm>
          <a:prstGeom prst="ellipse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93" name="Text 23"/>
          <p:cNvSpPr txBox="1"/>
          <p:nvPr/>
        </p:nvSpPr>
        <p:spPr>
          <a:xfrm>
            <a:off x="822960" y="4453635"/>
            <a:ext cx="64008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900" b="1">
                <a:solidFill>
                  <a:srgbClr val="FFFFFF"/>
                </a:solidFill>
              </a:defRPr>
            </a:lvl1pPr>
          </a:lstStyle>
          <a:p>
            <a:r>
              <a:t>2024</a:t>
            </a:r>
          </a:p>
        </p:txBody>
      </p:sp>
      <p:sp>
        <p:nvSpPr>
          <p:cNvPr id="94" name="Text 24"/>
          <p:cNvSpPr txBox="1"/>
          <p:nvPr/>
        </p:nvSpPr>
        <p:spPr>
          <a:xfrm>
            <a:off x="1645920" y="4342314"/>
            <a:ext cx="6858001" cy="1667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300" b="1">
                <a:solidFill>
                  <a:srgbClr val="FFFFFF"/>
                </a:solidFill>
              </a:defRPr>
            </a:lvl1pPr>
          </a:lstStyle>
          <a:p>
            <a:r>
              <a:t>Latest Amendments</a:t>
            </a:r>
          </a:p>
        </p:txBody>
      </p:sp>
      <p:sp>
        <p:nvSpPr>
          <p:cNvPr id="95" name="Text 25"/>
          <p:cNvSpPr txBox="1"/>
          <p:nvPr/>
        </p:nvSpPr>
        <p:spPr>
          <a:xfrm>
            <a:off x="1645920" y="4622336"/>
            <a:ext cx="685800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C8DAEA"/>
                </a:solidFill>
              </a:defRPr>
            </a:lvl1pPr>
          </a:lstStyle>
          <a:p>
            <a:r>
              <a:t>Micro-business exemption expanded (&lt;50 employees or &lt;10 transferees)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Text 0"/>
          <p:cNvSpPr txBox="1"/>
          <p:nvPr/>
        </p:nvSpPr>
        <p:spPr>
          <a:xfrm>
            <a:off x="457200" y="299720"/>
            <a:ext cx="8229600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800" b="1">
                <a:solidFill>
                  <a:srgbClr val="1A2C5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Landmark Case: Litster v Forth Dry Dock</a:t>
            </a:r>
          </a:p>
        </p:txBody>
      </p:sp>
      <p:sp>
        <p:nvSpPr>
          <p:cNvPr id="98" name="Text 1"/>
          <p:cNvSpPr txBox="1"/>
          <p:nvPr/>
        </p:nvSpPr>
        <p:spPr>
          <a:xfrm>
            <a:off x="457200" y="803587"/>
            <a:ext cx="8229600" cy="166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300" b="1">
                <a:solidFill>
                  <a:srgbClr val="C9933A"/>
                </a:solidFill>
              </a:defRPr>
            </a:lvl1pPr>
          </a:lstStyle>
          <a:p>
            <a:r>
              <a:t>House of Lords [1989]</a:t>
            </a:r>
          </a:p>
        </p:txBody>
      </p:sp>
      <p:sp>
        <p:nvSpPr>
          <p:cNvPr id="99" name="Shape 2"/>
          <p:cNvSpPr/>
          <p:nvPr/>
        </p:nvSpPr>
        <p:spPr>
          <a:xfrm>
            <a:off x="457200" y="1142999"/>
            <a:ext cx="3840480" cy="3291842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00" name="Shape 3"/>
          <p:cNvSpPr/>
          <p:nvPr/>
        </p:nvSpPr>
        <p:spPr>
          <a:xfrm>
            <a:off x="457200" y="1143000"/>
            <a:ext cx="3840480" cy="384048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01" name="Text 4"/>
          <p:cNvSpPr txBox="1"/>
          <p:nvPr/>
        </p:nvSpPr>
        <p:spPr>
          <a:xfrm>
            <a:off x="457200" y="1267890"/>
            <a:ext cx="384048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 spc="300">
                <a:solidFill>
                  <a:srgbClr val="FFFFFF"/>
                </a:solidFill>
              </a:defRPr>
            </a:lvl1pPr>
          </a:lstStyle>
          <a:p>
            <a:r>
              <a:t>FACTS</a:t>
            </a:r>
          </a:p>
        </p:txBody>
      </p:sp>
      <p:sp>
        <p:nvSpPr>
          <p:cNvPr id="102" name="Text 5"/>
          <p:cNvSpPr txBox="1"/>
          <p:nvPr/>
        </p:nvSpPr>
        <p:spPr>
          <a:xfrm>
            <a:off x="640079" y="1600199"/>
            <a:ext cx="3474722" cy="14903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>
              <a:defRPr sz="1200">
                <a:solidFill>
                  <a:srgbClr val="111827"/>
                </a:solidFill>
              </a:defRPr>
            </a:pPr>
            <a:r>
              <a:t>• 12 employees dismissed 1 hour before the sale of the business completed</a:t>
            </a:r>
          </a:p>
          <a:p>
            <a:pPr>
              <a:defRPr sz="1200">
                <a:solidFill>
                  <a:srgbClr val="111827"/>
                </a:solidFill>
              </a:defRPr>
            </a:pPr>
            <a:r>
              <a:t> </a:t>
            </a:r>
          </a:p>
          <a:p>
            <a:pPr>
              <a:defRPr sz="1200">
                <a:solidFill>
                  <a:srgbClr val="111827"/>
                </a:solidFill>
              </a:defRPr>
            </a:pPr>
            <a:r>
              <a:t>• Letters stated the employer was being wound up with immediate effect</a:t>
            </a:r>
          </a:p>
          <a:p>
            <a:pPr>
              <a:defRPr sz="1200">
                <a:solidFill>
                  <a:srgbClr val="111827"/>
                </a:solidFill>
              </a:defRPr>
            </a:pPr>
            <a:r>
              <a:t> </a:t>
            </a:r>
          </a:p>
          <a:p>
            <a:pPr>
              <a:defRPr sz="1200">
                <a:solidFill>
                  <a:srgbClr val="111827"/>
                </a:solidFill>
              </a:defRPr>
            </a:pPr>
            <a:r>
              <a:t>• Employees claimed they should have transferred to the new employer under TUPE 1981</a:t>
            </a:r>
          </a:p>
        </p:txBody>
      </p:sp>
      <p:sp>
        <p:nvSpPr>
          <p:cNvPr id="103" name="Shape 6"/>
          <p:cNvSpPr/>
          <p:nvPr/>
        </p:nvSpPr>
        <p:spPr>
          <a:xfrm>
            <a:off x="4663440" y="1142999"/>
            <a:ext cx="4023360" cy="3291842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04" name="Shape 7"/>
          <p:cNvSpPr/>
          <p:nvPr/>
        </p:nvSpPr>
        <p:spPr>
          <a:xfrm>
            <a:off x="4663440" y="1143000"/>
            <a:ext cx="4023360" cy="384048"/>
          </a:xfrm>
          <a:prstGeom prst="rect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05" name="Text 8"/>
          <p:cNvSpPr txBox="1"/>
          <p:nvPr/>
        </p:nvSpPr>
        <p:spPr>
          <a:xfrm>
            <a:off x="4663440" y="1267890"/>
            <a:ext cx="402336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 spc="300">
                <a:solidFill>
                  <a:srgbClr val="FFFFFF"/>
                </a:solidFill>
              </a:defRPr>
            </a:lvl1pPr>
          </a:lstStyle>
          <a:p>
            <a:r>
              <a:t>DECISION &amp; SIGNIFICANCE</a:t>
            </a:r>
          </a:p>
        </p:txBody>
      </p:sp>
      <p:sp>
        <p:nvSpPr>
          <p:cNvPr id="106" name="Text 9"/>
          <p:cNvSpPr txBox="1"/>
          <p:nvPr/>
        </p:nvSpPr>
        <p:spPr>
          <a:xfrm>
            <a:off x="4846320" y="1600199"/>
            <a:ext cx="3657601" cy="1680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>
              <a:defRPr sz="1200">
                <a:solidFill>
                  <a:srgbClr val="111827"/>
                </a:solidFill>
              </a:defRPr>
            </a:pPr>
            <a:r>
              <a:t>Lords read additional words into the Regulations to give proper effect to the EU ARD — protection extends to employees dismissed in connection with a transfer</a:t>
            </a:r>
          </a:p>
          <a:p>
            <a:pPr>
              <a:defRPr sz="1200">
                <a:solidFill>
                  <a:srgbClr val="111827"/>
                </a:solidFill>
              </a:defRPr>
            </a:pPr>
            <a:r>
              <a:t> </a:t>
            </a:r>
          </a:p>
          <a:p>
            <a:pPr>
              <a:defRPr sz="1200">
                <a:solidFill>
                  <a:srgbClr val="111827"/>
                </a:solidFill>
              </a:defRPr>
            </a:pPr>
            <a:r>
              <a:t>This 'purposive interpretation' was later expressly enacted in TUPE 2006 Reg 4(9)</a:t>
            </a:r>
          </a:p>
          <a:p>
            <a:pPr>
              <a:defRPr sz="1200">
                <a:solidFill>
                  <a:srgbClr val="111827"/>
                </a:solidFill>
              </a:defRPr>
            </a:pPr>
            <a:r>
              <a:t> </a:t>
            </a:r>
          </a:p>
          <a:p>
            <a:pPr>
              <a:defRPr sz="1200">
                <a:solidFill>
                  <a:srgbClr val="111827"/>
                </a:solidFill>
              </a:defRPr>
            </a:pPr>
            <a:r>
              <a:t>Key principle: Employers cannot 'clean up' the workforce before a transfer to avoid TUPE protections</a:t>
            </a:r>
          </a:p>
        </p:txBody>
      </p:sp>
      <p:sp>
        <p:nvSpPr>
          <p:cNvPr id="107" name="Text 10"/>
          <p:cNvSpPr txBox="1"/>
          <p:nvPr/>
        </p:nvSpPr>
        <p:spPr>
          <a:xfrm>
            <a:off x="457200" y="4754924"/>
            <a:ext cx="8229600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 i="1">
                <a:solidFill>
                  <a:srgbClr val="8A9BB8"/>
                </a:solidFill>
              </a:defRPr>
            </a:lvl1pPr>
          </a:lstStyle>
          <a:p>
            <a:r>
              <a:t>Purposive interpretation: UK courts apply EU law intent, not just literal wording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Text 0"/>
          <p:cNvSpPr txBox="1"/>
          <p:nvPr/>
        </p:nvSpPr>
        <p:spPr>
          <a:xfrm>
            <a:off x="457200" y="274320"/>
            <a:ext cx="822960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3200" b="1">
                <a:solidFill>
                  <a:srgbClr val="1A2C5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2. Why Does TUPE Exist?</a:t>
            </a:r>
          </a:p>
        </p:txBody>
      </p:sp>
      <p:sp>
        <p:nvSpPr>
          <p:cNvPr id="110" name="Shape 1"/>
          <p:cNvSpPr/>
          <p:nvPr/>
        </p:nvSpPr>
        <p:spPr>
          <a:xfrm>
            <a:off x="365759" y="1005839"/>
            <a:ext cx="2651762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11" name="Text 2"/>
          <p:cNvSpPr txBox="1"/>
          <p:nvPr/>
        </p:nvSpPr>
        <p:spPr>
          <a:xfrm>
            <a:off x="365759" y="1130807"/>
            <a:ext cx="2651762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200">
                <a:latin typeface="+mn-lt"/>
                <a:ea typeface="+mn-ea"/>
                <a:cs typeface="+mn-cs"/>
                <a:sym typeface="Helvetica"/>
              </a:defRPr>
            </a:lvl1pPr>
          </a:lstStyle>
          <a:p>
            <a:pPr>
              <a:defRPr>
                <a:latin typeface="+mj-lt"/>
                <a:ea typeface="+mj-ea"/>
                <a:cs typeface="+mj-cs"/>
                <a:sym typeface="Calibri"/>
              </a:defRPr>
            </a:pPr>
            <a:r>
              <a:rPr>
                <a:latin typeface="+mn-lt"/>
                <a:ea typeface="+mn-ea"/>
                <a:cs typeface="+mn-cs"/>
                <a:sym typeface="Helvetica"/>
              </a:rPr>
              <a:t>⚖️</a:t>
            </a:r>
          </a:p>
        </p:txBody>
      </p:sp>
      <p:sp>
        <p:nvSpPr>
          <p:cNvPr id="112" name="Text 3"/>
          <p:cNvSpPr txBox="1"/>
          <p:nvPr/>
        </p:nvSpPr>
        <p:spPr>
          <a:xfrm>
            <a:off x="475487" y="1578786"/>
            <a:ext cx="2432306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>
                <a:solidFill>
                  <a:srgbClr val="1A2C5B"/>
                </a:solidFill>
              </a:defRPr>
            </a:lvl1pPr>
          </a:lstStyle>
          <a:p>
            <a:r>
              <a:t>Employee Protection</a:t>
            </a:r>
          </a:p>
        </p:txBody>
      </p:sp>
      <p:sp>
        <p:nvSpPr>
          <p:cNvPr id="113" name="Text 4"/>
          <p:cNvSpPr txBox="1"/>
          <p:nvPr/>
        </p:nvSpPr>
        <p:spPr>
          <a:xfrm>
            <a:off x="475487" y="2052487"/>
            <a:ext cx="2432306" cy="3938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111827"/>
                </a:solidFill>
              </a:defRPr>
            </a:lvl1pPr>
          </a:lstStyle>
          <a:p>
            <a:r>
              <a:t>Prevents automatic dismissal when a business changes hands. Before TUPE, employees had no continuity rights on transfer.</a:t>
            </a:r>
          </a:p>
        </p:txBody>
      </p:sp>
      <p:sp>
        <p:nvSpPr>
          <p:cNvPr id="114" name="Shape 5"/>
          <p:cNvSpPr/>
          <p:nvPr/>
        </p:nvSpPr>
        <p:spPr>
          <a:xfrm>
            <a:off x="3200399" y="1005839"/>
            <a:ext cx="2651762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15" name="Text 6"/>
          <p:cNvSpPr txBox="1"/>
          <p:nvPr/>
        </p:nvSpPr>
        <p:spPr>
          <a:xfrm>
            <a:off x="3200399" y="1130807"/>
            <a:ext cx="2651762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200">
                <a:latin typeface="+mn-lt"/>
                <a:ea typeface="+mn-ea"/>
                <a:cs typeface="+mn-cs"/>
                <a:sym typeface="Helvetica"/>
              </a:defRPr>
            </a:lvl1pPr>
          </a:lstStyle>
          <a:p>
            <a:pPr>
              <a:defRPr>
                <a:latin typeface="+mj-lt"/>
                <a:ea typeface="+mj-ea"/>
                <a:cs typeface="+mj-cs"/>
                <a:sym typeface="Calibri"/>
              </a:defRPr>
            </a:pPr>
            <a:r>
              <a:rPr>
                <a:latin typeface="+mn-lt"/>
                <a:ea typeface="+mn-ea"/>
                <a:cs typeface="+mn-cs"/>
                <a:sym typeface="Helvetica"/>
              </a:rPr>
              <a:t>🔒</a:t>
            </a:r>
          </a:p>
        </p:txBody>
      </p:sp>
      <p:sp>
        <p:nvSpPr>
          <p:cNvPr id="116" name="Text 7"/>
          <p:cNvSpPr txBox="1"/>
          <p:nvPr/>
        </p:nvSpPr>
        <p:spPr>
          <a:xfrm>
            <a:off x="3310128" y="1578786"/>
            <a:ext cx="2432305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>
                <a:solidFill>
                  <a:srgbClr val="1A2C5B"/>
                </a:solidFill>
              </a:defRPr>
            </a:lvl1pPr>
          </a:lstStyle>
          <a:p>
            <a:r>
              <a:t>Continuity of Terms</a:t>
            </a:r>
          </a:p>
        </p:txBody>
      </p:sp>
      <p:sp>
        <p:nvSpPr>
          <p:cNvPr id="117" name="Text 8"/>
          <p:cNvSpPr txBox="1"/>
          <p:nvPr/>
        </p:nvSpPr>
        <p:spPr>
          <a:xfrm>
            <a:off x="3310128" y="2052487"/>
            <a:ext cx="2432305" cy="3938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111827"/>
                </a:solidFill>
              </a:defRPr>
            </a:lvl1pPr>
          </a:lstStyle>
          <a:p>
            <a:r>
              <a:t>All employment terms — pay, holiday, seniority — automatically carry over. Employers cannot use a transfer to reset conditions.</a:t>
            </a:r>
          </a:p>
        </p:txBody>
      </p:sp>
      <p:sp>
        <p:nvSpPr>
          <p:cNvPr id="118" name="Shape 9"/>
          <p:cNvSpPr/>
          <p:nvPr/>
        </p:nvSpPr>
        <p:spPr>
          <a:xfrm>
            <a:off x="6035040" y="1005839"/>
            <a:ext cx="2651761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19" name="Text 10"/>
          <p:cNvSpPr txBox="1"/>
          <p:nvPr/>
        </p:nvSpPr>
        <p:spPr>
          <a:xfrm>
            <a:off x="6035040" y="1130807"/>
            <a:ext cx="2651761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200">
                <a:latin typeface="+mn-lt"/>
                <a:ea typeface="+mn-ea"/>
                <a:cs typeface="+mn-cs"/>
                <a:sym typeface="Helvetica"/>
              </a:defRPr>
            </a:lvl1pPr>
          </a:lstStyle>
          <a:p>
            <a:pPr>
              <a:defRPr>
                <a:latin typeface="+mj-lt"/>
                <a:ea typeface="+mj-ea"/>
                <a:cs typeface="+mj-cs"/>
                <a:sym typeface="Calibri"/>
              </a:defRPr>
            </a:pPr>
            <a:r>
              <a:rPr>
                <a:latin typeface="+mn-lt"/>
                <a:ea typeface="+mn-ea"/>
                <a:cs typeface="+mn-cs"/>
                <a:sym typeface="Helvetica"/>
              </a:rPr>
              <a:t>🇪🇺</a:t>
            </a:r>
          </a:p>
        </p:txBody>
      </p:sp>
      <p:sp>
        <p:nvSpPr>
          <p:cNvPr id="120" name="Text 11"/>
          <p:cNvSpPr txBox="1"/>
          <p:nvPr/>
        </p:nvSpPr>
        <p:spPr>
          <a:xfrm>
            <a:off x="6144767" y="1578786"/>
            <a:ext cx="2432305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>
                <a:solidFill>
                  <a:srgbClr val="1A2C5B"/>
                </a:solidFill>
              </a:defRPr>
            </a:lvl1pPr>
          </a:lstStyle>
          <a:p>
            <a:r>
              <a:t>EU Harmonisation</a:t>
            </a:r>
          </a:p>
        </p:txBody>
      </p:sp>
      <p:sp>
        <p:nvSpPr>
          <p:cNvPr id="121" name="Text 12"/>
          <p:cNvSpPr txBox="1"/>
          <p:nvPr/>
        </p:nvSpPr>
        <p:spPr>
          <a:xfrm>
            <a:off x="6144767" y="2052487"/>
            <a:ext cx="2432305" cy="3938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111827"/>
                </a:solidFill>
              </a:defRPr>
            </a:lvl1pPr>
          </a:lstStyle>
          <a:p>
            <a:r>
              <a:t>Creates a level playing field across EU member states for business transactions, ensuring consistent worker protection.</a:t>
            </a:r>
          </a:p>
        </p:txBody>
      </p:sp>
      <p:sp>
        <p:nvSpPr>
          <p:cNvPr id="122" name="Shape 13"/>
          <p:cNvSpPr/>
          <p:nvPr/>
        </p:nvSpPr>
        <p:spPr>
          <a:xfrm>
            <a:off x="365759" y="2971800"/>
            <a:ext cx="2651762" cy="1783079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23" name="Text 14"/>
          <p:cNvSpPr txBox="1"/>
          <p:nvPr/>
        </p:nvSpPr>
        <p:spPr>
          <a:xfrm>
            <a:off x="365759" y="3096767"/>
            <a:ext cx="2651762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200">
                <a:latin typeface="+mn-lt"/>
                <a:ea typeface="+mn-ea"/>
                <a:cs typeface="+mn-cs"/>
                <a:sym typeface="Helvetica"/>
              </a:defRPr>
            </a:lvl1pPr>
          </a:lstStyle>
          <a:p>
            <a:pPr>
              <a:defRPr>
                <a:latin typeface="+mj-lt"/>
                <a:ea typeface="+mj-ea"/>
                <a:cs typeface="+mj-cs"/>
                <a:sym typeface="Calibri"/>
              </a:defRPr>
            </a:pPr>
            <a:r>
              <a:rPr>
                <a:latin typeface="+mn-lt"/>
                <a:ea typeface="+mn-ea"/>
                <a:cs typeface="+mn-cs"/>
                <a:sym typeface="Helvetica"/>
              </a:rPr>
              <a:t>💬</a:t>
            </a:r>
          </a:p>
        </p:txBody>
      </p:sp>
      <p:sp>
        <p:nvSpPr>
          <p:cNvPr id="124" name="Text 15"/>
          <p:cNvSpPr txBox="1"/>
          <p:nvPr/>
        </p:nvSpPr>
        <p:spPr>
          <a:xfrm>
            <a:off x="475487" y="3544746"/>
            <a:ext cx="2432306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>
                <a:solidFill>
                  <a:srgbClr val="1A2C5B"/>
                </a:solidFill>
              </a:defRPr>
            </a:lvl1pPr>
          </a:lstStyle>
          <a:p>
            <a:r>
              <a:t>Transparency</a:t>
            </a:r>
          </a:p>
        </p:txBody>
      </p:sp>
      <p:sp>
        <p:nvSpPr>
          <p:cNvPr id="125" name="Text 16"/>
          <p:cNvSpPr txBox="1"/>
          <p:nvPr/>
        </p:nvSpPr>
        <p:spPr>
          <a:xfrm>
            <a:off x="475487" y="4018447"/>
            <a:ext cx="2432306" cy="3938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111827"/>
                </a:solidFill>
              </a:defRPr>
            </a:lvl1pPr>
          </a:lstStyle>
          <a:p>
            <a:r>
              <a:t>Obligation to inform and consult gives employees a voice in commercial decisions that directly affect them.</a:t>
            </a:r>
          </a:p>
        </p:txBody>
      </p:sp>
      <p:sp>
        <p:nvSpPr>
          <p:cNvPr id="126" name="Shape 17"/>
          <p:cNvSpPr/>
          <p:nvPr/>
        </p:nvSpPr>
        <p:spPr>
          <a:xfrm>
            <a:off x="3200399" y="2971800"/>
            <a:ext cx="2651762" cy="1783079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27" name="Text 18"/>
          <p:cNvSpPr txBox="1"/>
          <p:nvPr/>
        </p:nvSpPr>
        <p:spPr>
          <a:xfrm>
            <a:off x="3200399" y="3096767"/>
            <a:ext cx="2651762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200">
                <a:latin typeface="+mn-lt"/>
                <a:ea typeface="+mn-ea"/>
                <a:cs typeface="+mn-cs"/>
                <a:sym typeface="Helvetica"/>
              </a:defRPr>
            </a:lvl1pPr>
          </a:lstStyle>
          <a:p>
            <a:pPr>
              <a:defRPr>
                <a:latin typeface="+mj-lt"/>
                <a:ea typeface="+mj-ea"/>
                <a:cs typeface="+mj-cs"/>
                <a:sym typeface="Calibri"/>
              </a:defRPr>
            </a:pPr>
            <a:r>
              <a:rPr>
                <a:latin typeface="+mn-lt"/>
                <a:ea typeface="+mn-ea"/>
                <a:cs typeface="+mn-cs"/>
                <a:sym typeface="Helvetica"/>
              </a:rPr>
              <a:t>📋</a:t>
            </a:r>
          </a:p>
        </p:txBody>
      </p:sp>
      <p:sp>
        <p:nvSpPr>
          <p:cNvPr id="128" name="Text 19"/>
          <p:cNvSpPr txBox="1"/>
          <p:nvPr/>
        </p:nvSpPr>
        <p:spPr>
          <a:xfrm>
            <a:off x="3310128" y="3544746"/>
            <a:ext cx="2432305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>
                <a:solidFill>
                  <a:srgbClr val="1A2C5B"/>
                </a:solidFill>
              </a:defRPr>
            </a:lvl1pPr>
          </a:lstStyle>
          <a:p>
            <a:r>
              <a:t>Certainty</a:t>
            </a:r>
          </a:p>
        </p:txBody>
      </p:sp>
      <p:sp>
        <p:nvSpPr>
          <p:cNvPr id="129" name="Text 20"/>
          <p:cNvSpPr txBox="1"/>
          <p:nvPr/>
        </p:nvSpPr>
        <p:spPr>
          <a:xfrm>
            <a:off x="3310128" y="4088297"/>
            <a:ext cx="2432305" cy="2541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111827"/>
                </a:solidFill>
              </a:defRPr>
            </a:lvl1pPr>
          </a:lstStyle>
          <a:p>
            <a:r>
              <a:t>Both buyers and sellers know their liabilities upfront — TUPE creates commercial predictability in M&amp;A.</a:t>
            </a:r>
          </a:p>
        </p:txBody>
      </p:sp>
      <p:sp>
        <p:nvSpPr>
          <p:cNvPr id="130" name="Shape 21"/>
          <p:cNvSpPr/>
          <p:nvPr/>
        </p:nvSpPr>
        <p:spPr>
          <a:xfrm>
            <a:off x="6035040" y="2971800"/>
            <a:ext cx="2651761" cy="1783079"/>
          </a:xfrm>
          <a:prstGeom prst="rect">
            <a:avLst/>
          </a:prstGeom>
          <a:solidFill>
            <a:srgbClr val="1A2C5B"/>
          </a:solidFill>
          <a:ln w="12700">
            <a:solidFill>
              <a:srgbClr val="C9933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31" name="Text 22"/>
          <p:cNvSpPr txBox="1"/>
          <p:nvPr/>
        </p:nvSpPr>
        <p:spPr>
          <a:xfrm>
            <a:off x="6035040" y="3096767"/>
            <a:ext cx="2651761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200">
                <a:latin typeface="+mn-lt"/>
                <a:ea typeface="+mn-ea"/>
                <a:cs typeface="+mn-cs"/>
                <a:sym typeface="Helvetica"/>
              </a:defRPr>
            </a:lvl1pPr>
          </a:lstStyle>
          <a:p>
            <a:pPr>
              <a:defRPr>
                <a:latin typeface="+mj-lt"/>
                <a:ea typeface="+mj-ea"/>
                <a:cs typeface="+mj-cs"/>
                <a:sym typeface="Calibri"/>
              </a:defRPr>
            </a:pPr>
            <a:r>
              <a:rPr>
                <a:latin typeface="+mn-lt"/>
                <a:ea typeface="+mn-ea"/>
                <a:cs typeface="+mn-cs"/>
                <a:sym typeface="Helvetica"/>
              </a:rPr>
              <a:t>⚠️</a:t>
            </a:r>
          </a:p>
        </p:txBody>
      </p:sp>
      <p:sp>
        <p:nvSpPr>
          <p:cNvPr id="132" name="Text 23"/>
          <p:cNvSpPr txBox="1"/>
          <p:nvPr/>
        </p:nvSpPr>
        <p:spPr>
          <a:xfrm>
            <a:off x="6144767" y="3544746"/>
            <a:ext cx="2432305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>
                <a:solidFill>
                  <a:srgbClr val="C9933A"/>
                </a:solidFill>
              </a:defRPr>
            </a:lvl1pPr>
          </a:lstStyle>
          <a:p>
            <a:r>
              <a:t>Discussion Point</a:t>
            </a:r>
          </a:p>
        </p:txBody>
      </p:sp>
      <p:sp>
        <p:nvSpPr>
          <p:cNvPr id="133" name="Text 24"/>
          <p:cNvSpPr txBox="1"/>
          <p:nvPr/>
        </p:nvSpPr>
        <p:spPr>
          <a:xfrm>
            <a:off x="6144767" y="4018447"/>
            <a:ext cx="2432305" cy="3938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>
                <a:solidFill>
                  <a:srgbClr val="C8DAEA"/>
                </a:solidFill>
              </a:defRPr>
            </a:lvl1pPr>
          </a:lstStyle>
          <a:p>
            <a:r>
              <a:t>Does TUPE create a 'market distortion' by deterring transactions? Evaluate the tension between worker protection and commercial freedom.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2C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243570"/>
          </a:solidFill>
          <a:ln w="12700">
            <a:solidFill>
              <a:srgbClr val="243570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36" name="Text 1"/>
          <p:cNvSpPr txBox="1"/>
          <p:nvPr/>
        </p:nvSpPr>
        <p:spPr>
          <a:xfrm>
            <a:off x="457200" y="258571"/>
            <a:ext cx="8229600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800" b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3. What Triggers a Relevant Transfer?</a:t>
            </a:r>
          </a:p>
        </p:txBody>
      </p:sp>
      <p:sp>
        <p:nvSpPr>
          <p:cNvPr id="137" name="Text 2"/>
          <p:cNvSpPr txBox="1"/>
          <p:nvPr/>
        </p:nvSpPr>
        <p:spPr>
          <a:xfrm>
            <a:off x="457200" y="854255"/>
            <a:ext cx="8229600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>
                <a:solidFill>
                  <a:srgbClr val="C9933A"/>
                </a:solidFill>
              </a:defRPr>
            </a:lvl1pPr>
          </a:lstStyle>
          <a:p>
            <a:r>
              <a:t>Two routes to TUPE protection under Regulation 3</a:t>
            </a:r>
          </a:p>
        </p:txBody>
      </p:sp>
      <p:sp>
        <p:nvSpPr>
          <p:cNvPr id="138" name="Shape 3"/>
          <p:cNvSpPr/>
          <p:nvPr/>
        </p:nvSpPr>
        <p:spPr>
          <a:xfrm>
            <a:off x="365759" y="1188719"/>
            <a:ext cx="4023361" cy="3566161"/>
          </a:xfrm>
          <a:prstGeom prst="rect">
            <a:avLst/>
          </a:prstGeom>
          <a:solidFill>
            <a:srgbClr val="2E4A8E">
              <a:alpha val="80000"/>
            </a:srgbClr>
          </a:solidFill>
          <a:ln w="12700">
            <a:solidFill>
              <a:srgbClr val="C8DAE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39" name="Shape 4"/>
          <p:cNvSpPr/>
          <p:nvPr/>
        </p:nvSpPr>
        <p:spPr>
          <a:xfrm>
            <a:off x="365759" y="1188719"/>
            <a:ext cx="4023361" cy="457201"/>
          </a:xfrm>
          <a:prstGeom prst="rect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40" name="Text 5"/>
          <p:cNvSpPr txBox="1"/>
          <p:nvPr/>
        </p:nvSpPr>
        <p:spPr>
          <a:xfrm>
            <a:off x="365759" y="1350186"/>
            <a:ext cx="402336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 spc="100">
                <a:solidFill>
                  <a:srgbClr val="FFFFFF"/>
                </a:solidFill>
              </a:defRPr>
            </a:lvl1pPr>
          </a:lstStyle>
          <a:p>
            <a:r>
              <a:t>TYPE 1 — BUSINESS TRANSFER</a:t>
            </a:r>
          </a:p>
        </p:txBody>
      </p:sp>
      <p:sp>
        <p:nvSpPr>
          <p:cNvPr id="141" name="Text 6"/>
          <p:cNvSpPr txBox="1"/>
          <p:nvPr/>
        </p:nvSpPr>
        <p:spPr>
          <a:xfrm>
            <a:off x="548640" y="1737360"/>
            <a:ext cx="3657601" cy="1785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>
              <a:defRPr sz="1100" b="1">
                <a:solidFill>
                  <a:srgbClr val="FFFFFF"/>
                </a:solidFill>
              </a:defRPr>
            </a:pPr>
            <a:r>
              <a:t>An 'economic entity which retains its identity'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100" b="1">
                <a:solidFill>
                  <a:srgbClr val="FFFFFF"/>
                </a:solidFill>
              </a:defRPr>
            </a:pPr>
            <a:r>
              <a:t>Spijkers factors (1986):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Type of undertaking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Transfer of tangible/intangible assets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Majority of staff taken on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Transfer of customer base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Similarity of activities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100" i="1">
                <a:solidFill>
                  <a:srgbClr val="FFFFFF"/>
                </a:solidFill>
              </a:defRPr>
            </a:pPr>
            <a:r>
              <a:t>Süzen [1997]: Mere contract re-award insufficient without transfer of assets or workforce</a:t>
            </a:r>
          </a:p>
        </p:txBody>
      </p:sp>
      <p:sp>
        <p:nvSpPr>
          <p:cNvPr id="142" name="Shape 7"/>
          <p:cNvSpPr/>
          <p:nvPr/>
        </p:nvSpPr>
        <p:spPr>
          <a:xfrm>
            <a:off x="4754879" y="1188719"/>
            <a:ext cx="4023360" cy="3566161"/>
          </a:xfrm>
          <a:prstGeom prst="rect">
            <a:avLst/>
          </a:prstGeom>
          <a:solidFill>
            <a:srgbClr val="2E4A8E">
              <a:alpha val="80000"/>
            </a:srgbClr>
          </a:solidFill>
          <a:ln w="12700">
            <a:solidFill>
              <a:srgbClr val="C8DAE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43" name="Shape 8"/>
          <p:cNvSpPr/>
          <p:nvPr/>
        </p:nvSpPr>
        <p:spPr>
          <a:xfrm>
            <a:off x="4754879" y="1188719"/>
            <a:ext cx="4023360" cy="457201"/>
          </a:xfrm>
          <a:prstGeom prst="rect">
            <a:avLst/>
          </a:prstGeom>
          <a:solidFill>
            <a:srgbClr val="1A2C5B"/>
          </a:solidFill>
          <a:ln w="12700">
            <a:solidFill>
              <a:srgbClr val="C8DAE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44" name="Text 9"/>
          <p:cNvSpPr txBox="1"/>
          <p:nvPr/>
        </p:nvSpPr>
        <p:spPr>
          <a:xfrm>
            <a:off x="4754879" y="1350186"/>
            <a:ext cx="402336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 spc="100">
                <a:solidFill>
                  <a:srgbClr val="FFFFFF"/>
                </a:solidFill>
              </a:defRPr>
            </a:lvl1pPr>
          </a:lstStyle>
          <a:p>
            <a:r>
              <a:t>TYPE 2 — SERVICE PROVISION CHANGE</a:t>
            </a:r>
          </a:p>
        </p:txBody>
      </p:sp>
      <p:sp>
        <p:nvSpPr>
          <p:cNvPr id="145" name="Text 10"/>
          <p:cNvSpPr txBox="1"/>
          <p:nvPr/>
        </p:nvSpPr>
        <p:spPr>
          <a:xfrm>
            <a:off x="4937759" y="1737360"/>
            <a:ext cx="3657601" cy="1785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>
              <a:defRPr sz="1100" b="1">
                <a:solidFill>
                  <a:srgbClr val="FFFFFF"/>
                </a:solidFill>
              </a:defRPr>
            </a:pPr>
            <a:r>
              <a:t>Introduced by TUPE 2006 — goes beyond the ARD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100" b="1">
                <a:solidFill>
                  <a:srgbClr val="FFFFFF"/>
                </a:solidFill>
              </a:defRPr>
            </a:pPr>
            <a:r>
              <a:t>Covers: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Outsourcing (client → contractor)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Re-tendering (contractor → contractor)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Insourcing (contractor → client)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100" b="1">
                <a:solidFill>
                  <a:srgbClr val="FFFFFF"/>
                </a:solidFill>
              </a:defRPr>
            </a:pPr>
            <a:r>
              <a:t>Requirements: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Organised grouping of employees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Activities remain fundamentally the same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Client is not a private individual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Text 0"/>
          <p:cNvSpPr txBox="1"/>
          <p:nvPr/>
        </p:nvSpPr>
        <p:spPr>
          <a:xfrm>
            <a:off x="457200" y="299720"/>
            <a:ext cx="8229600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800" b="1">
                <a:solidFill>
                  <a:srgbClr val="1A2C5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Key Case Law: Service Provision Changes</a:t>
            </a:r>
          </a:p>
        </p:txBody>
      </p:sp>
      <p:sp>
        <p:nvSpPr>
          <p:cNvPr id="148" name="Shape 1"/>
          <p:cNvSpPr/>
          <p:nvPr/>
        </p:nvSpPr>
        <p:spPr>
          <a:xfrm>
            <a:off x="365759" y="960119"/>
            <a:ext cx="8412482" cy="868681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49" name="Shape 2"/>
          <p:cNvSpPr/>
          <p:nvPr/>
        </p:nvSpPr>
        <p:spPr>
          <a:xfrm>
            <a:off x="365759" y="960119"/>
            <a:ext cx="164593" cy="868681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50" name="Text 3"/>
          <p:cNvSpPr txBox="1"/>
          <p:nvPr/>
        </p:nvSpPr>
        <p:spPr>
          <a:xfrm>
            <a:off x="658367" y="1075866"/>
            <a:ext cx="4389122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 b="1">
                <a:solidFill>
                  <a:srgbClr val="1A2C5B"/>
                </a:solidFill>
              </a:defRPr>
            </a:lvl1pPr>
          </a:lstStyle>
          <a:p>
            <a:r>
              <a:t>Spijkers v Gebroeders Benedik [1986] CJEU</a:t>
            </a:r>
          </a:p>
        </p:txBody>
      </p:sp>
      <p:sp>
        <p:nvSpPr>
          <p:cNvPr id="151" name="Text 4"/>
          <p:cNvSpPr txBox="1"/>
          <p:nvPr/>
        </p:nvSpPr>
        <p:spPr>
          <a:xfrm>
            <a:off x="658367" y="1341042"/>
            <a:ext cx="7863842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111827"/>
                </a:solidFill>
              </a:defRPr>
            </a:lvl1pPr>
          </a:lstStyle>
          <a:p>
            <a:r>
              <a:t>Multi-factor test for whether an economic entity retains its identity</a:t>
            </a:r>
          </a:p>
        </p:txBody>
      </p:sp>
      <p:sp>
        <p:nvSpPr>
          <p:cNvPr id="152" name="Text 5"/>
          <p:cNvSpPr txBox="1"/>
          <p:nvPr/>
        </p:nvSpPr>
        <p:spPr>
          <a:xfrm>
            <a:off x="658367" y="1573275"/>
            <a:ext cx="7863842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 i="1">
                <a:solidFill>
                  <a:srgbClr val="8A9BB8"/>
                </a:solidFill>
              </a:defRPr>
            </a:lvl1pPr>
          </a:lstStyle>
          <a:p>
            <a:r>
              <a:t>→ The foundational test — consider all factors holistically, none is individually decisive</a:t>
            </a:r>
          </a:p>
        </p:txBody>
      </p:sp>
      <p:sp>
        <p:nvSpPr>
          <p:cNvPr id="153" name="Shape 6"/>
          <p:cNvSpPr/>
          <p:nvPr/>
        </p:nvSpPr>
        <p:spPr>
          <a:xfrm>
            <a:off x="365759" y="1965960"/>
            <a:ext cx="8412482" cy="868681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54" name="Shape 7"/>
          <p:cNvSpPr/>
          <p:nvPr/>
        </p:nvSpPr>
        <p:spPr>
          <a:xfrm>
            <a:off x="365759" y="1965960"/>
            <a:ext cx="164593" cy="868681"/>
          </a:xfrm>
          <a:prstGeom prst="rect">
            <a:avLst/>
          </a:prstGeom>
          <a:solidFill>
            <a:srgbClr val="2E4A8E"/>
          </a:solidFill>
          <a:ln w="12700">
            <a:solidFill>
              <a:srgbClr val="2E4A8E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55" name="Text 8"/>
          <p:cNvSpPr txBox="1"/>
          <p:nvPr/>
        </p:nvSpPr>
        <p:spPr>
          <a:xfrm>
            <a:off x="658367" y="2081706"/>
            <a:ext cx="4389122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 b="1">
                <a:solidFill>
                  <a:srgbClr val="1A2C5B"/>
                </a:solidFill>
              </a:defRPr>
            </a:lvl1pPr>
          </a:lstStyle>
          <a:p>
            <a:r>
              <a:t>Süzen v Zehnacker [1997] CJEU</a:t>
            </a:r>
          </a:p>
        </p:txBody>
      </p:sp>
      <p:sp>
        <p:nvSpPr>
          <p:cNvPr id="156" name="Text 9"/>
          <p:cNvSpPr txBox="1"/>
          <p:nvPr/>
        </p:nvSpPr>
        <p:spPr>
          <a:xfrm>
            <a:off x="658367" y="2346882"/>
            <a:ext cx="7863842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111827"/>
                </a:solidFill>
              </a:defRPr>
            </a:lvl1pPr>
          </a:lstStyle>
          <a:p>
            <a:r>
              <a:t>Mere loss and regain of a contract is insufficient — assets or workforce must transfer</a:t>
            </a:r>
          </a:p>
        </p:txBody>
      </p:sp>
      <p:sp>
        <p:nvSpPr>
          <p:cNvPr id="157" name="Text 10"/>
          <p:cNvSpPr txBox="1"/>
          <p:nvPr/>
        </p:nvSpPr>
        <p:spPr>
          <a:xfrm>
            <a:off x="658367" y="2579116"/>
            <a:ext cx="7863842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 i="1">
                <a:solidFill>
                  <a:srgbClr val="8A9BB8"/>
                </a:solidFill>
              </a:defRPr>
            </a:lvl1pPr>
          </a:lstStyle>
          <a:p>
            <a:r>
              <a:t>→ Critical in labour-intensive sectors. Limits TUPE in pure service contracts</a:t>
            </a:r>
          </a:p>
        </p:txBody>
      </p:sp>
      <p:sp>
        <p:nvSpPr>
          <p:cNvPr id="158" name="Shape 11"/>
          <p:cNvSpPr/>
          <p:nvPr/>
        </p:nvSpPr>
        <p:spPr>
          <a:xfrm>
            <a:off x="365759" y="2971799"/>
            <a:ext cx="8412482" cy="868682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59" name="Shape 12"/>
          <p:cNvSpPr/>
          <p:nvPr/>
        </p:nvSpPr>
        <p:spPr>
          <a:xfrm>
            <a:off x="365759" y="2971799"/>
            <a:ext cx="164593" cy="868682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60" name="Text 13"/>
          <p:cNvSpPr txBox="1"/>
          <p:nvPr/>
        </p:nvSpPr>
        <p:spPr>
          <a:xfrm>
            <a:off x="658367" y="3087546"/>
            <a:ext cx="4389122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 b="1">
                <a:solidFill>
                  <a:srgbClr val="1A2C5B"/>
                </a:solidFill>
              </a:defRPr>
            </a:lvl1pPr>
          </a:lstStyle>
          <a:p>
            <a:r>
              <a:t>Moffat v Seawell/Ceva</a:t>
            </a:r>
          </a:p>
        </p:txBody>
      </p:sp>
      <p:sp>
        <p:nvSpPr>
          <p:cNvPr id="161" name="Text 14"/>
          <p:cNvSpPr txBox="1"/>
          <p:nvPr/>
        </p:nvSpPr>
        <p:spPr>
          <a:xfrm>
            <a:off x="658367" y="3352722"/>
            <a:ext cx="7863842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111827"/>
                </a:solidFill>
              </a:defRPr>
            </a:lvl1pPr>
          </a:lstStyle>
          <a:p>
            <a:r>
              <a:t>One employee working 100% on a single client can constitute an 'organised grouping'</a:t>
            </a:r>
          </a:p>
        </p:txBody>
      </p:sp>
      <p:sp>
        <p:nvSpPr>
          <p:cNvPr id="162" name="Text 15"/>
          <p:cNvSpPr txBox="1"/>
          <p:nvPr/>
        </p:nvSpPr>
        <p:spPr>
          <a:xfrm>
            <a:off x="658367" y="3584956"/>
            <a:ext cx="7863842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 i="1">
                <a:solidFill>
                  <a:srgbClr val="8A9BB8"/>
                </a:solidFill>
              </a:defRPr>
            </a:lvl1pPr>
          </a:lstStyle>
          <a:p>
            <a:r>
              <a:t>→ Key for identifying small or single-person SPCs</a:t>
            </a:r>
          </a:p>
        </p:txBody>
      </p:sp>
      <p:sp>
        <p:nvSpPr>
          <p:cNvPr id="163" name="Shape 16"/>
          <p:cNvSpPr/>
          <p:nvPr/>
        </p:nvSpPr>
        <p:spPr>
          <a:xfrm>
            <a:off x="365759" y="3977640"/>
            <a:ext cx="8412482" cy="868681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64" name="Shape 17"/>
          <p:cNvSpPr/>
          <p:nvPr/>
        </p:nvSpPr>
        <p:spPr>
          <a:xfrm>
            <a:off x="365759" y="3977640"/>
            <a:ext cx="164593" cy="868681"/>
          </a:xfrm>
          <a:prstGeom prst="rect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65" name="Text 18"/>
          <p:cNvSpPr txBox="1"/>
          <p:nvPr/>
        </p:nvSpPr>
        <p:spPr>
          <a:xfrm>
            <a:off x="658367" y="4093385"/>
            <a:ext cx="4389122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 b="1">
                <a:solidFill>
                  <a:srgbClr val="1A2C5B"/>
                </a:solidFill>
              </a:defRPr>
            </a:lvl1pPr>
          </a:lstStyle>
          <a:p>
            <a:r>
              <a:t>Mach Recruitment EAT [2025]</a:t>
            </a:r>
          </a:p>
        </p:txBody>
      </p:sp>
      <p:sp>
        <p:nvSpPr>
          <p:cNvPr id="166" name="Text 19"/>
          <p:cNvSpPr txBox="1"/>
          <p:nvPr/>
        </p:nvSpPr>
        <p:spPr>
          <a:xfrm>
            <a:off x="658367" y="4358562"/>
            <a:ext cx="7863842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111827"/>
                </a:solidFill>
              </a:defRPr>
            </a:lvl1pPr>
          </a:lstStyle>
          <a:p>
            <a:r>
              <a:t>Grouping need not be 'deliberately organised' — consistent operation together suffices</a:t>
            </a:r>
          </a:p>
        </p:txBody>
      </p:sp>
      <p:sp>
        <p:nvSpPr>
          <p:cNvPr id="167" name="Text 20"/>
          <p:cNvSpPr txBox="1"/>
          <p:nvPr/>
        </p:nvSpPr>
        <p:spPr>
          <a:xfrm>
            <a:off x="658367" y="4590795"/>
            <a:ext cx="7863842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900" i="1">
                <a:solidFill>
                  <a:srgbClr val="8A9BB8"/>
                </a:solidFill>
              </a:defRPr>
            </a:lvl1pPr>
          </a:lstStyle>
          <a:p>
            <a:r>
              <a:t>→ Latest EAT authority. Temporary work agency employees can transfer under TUPE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Text 0"/>
          <p:cNvSpPr txBox="1"/>
          <p:nvPr/>
        </p:nvSpPr>
        <p:spPr>
          <a:xfrm>
            <a:off x="457200" y="246888"/>
            <a:ext cx="8229600" cy="45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3200" b="1">
                <a:solidFill>
                  <a:srgbClr val="1A2C5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4. How TUPE Works in Practice</a:t>
            </a:r>
          </a:p>
        </p:txBody>
      </p:sp>
      <p:sp>
        <p:nvSpPr>
          <p:cNvPr id="170" name="Shape 1"/>
          <p:cNvSpPr/>
          <p:nvPr/>
        </p:nvSpPr>
        <p:spPr>
          <a:xfrm>
            <a:off x="365759" y="960119"/>
            <a:ext cx="4160522" cy="1234442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71" name="Shape 2"/>
          <p:cNvSpPr/>
          <p:nvPr/>
        </p:nvSpPr>
        <p:spPr>
          <a:xfrm>
            <a:off x="365759" y="960119"/>
            <a:ext cx="777241" cy="310897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72" name="Text 3"/>
          <p:cNvSpPr txBox="1"/>
          <p:nvPr/>
        </p:nvSpPr>
        <p:spPr>
          <a:xfrm>
            <a:off x="365759" y="1052067"/>
            <a:ext cx="77724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800" b="1" spc="100">
                <a:solidFill>
                  <a:srgbClr val="FFFFFF"/>
                </a:solidFill>
              </a:defRPr>
            </a:lvl1pPr>
          </a:lstStyle>
          <a:p>
            <a:r>
              <a:t>REG 4</a:t>
            </a:r>
          </a:p>
        </p:txBody>
      </p:sp>
      <p:sp>
        <p:nvSpPr>
          <p:cNvPr id="173" name="Text 4"/>
          <p:cNvSpPr txBox="1"/>
          <p:nvPr/>
        </p:nvSpPr>
        <p:spPr>
          <a:xfrm>
            <a:off x="475487" y="1366319"/>
            <a:ext cx="393192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Automatic Transfer of Contracts</a:t>
            </a:r>
          </a:p>
        </p:txBody>
      </p:sp>
      <p:sp>
        <p:nvSpPr>
          <p:cNvPr id="174" name="Text 5"/>
          <p:cNvSpPr txBox="1"/>
          <p:nvPr/>
        </p:nvSpPr>
        <p:spPr>
          <a:xfrm>
            <a:off x="475487" y="1696002"/>
            <a:ext cx="3931922" cy="3021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111827"/>
                </a:solidFill>
              </a:defRPr>
            </a:lvl1pPr>
          </a:lstStyle>
          <a:p>
            <a:r>
              <a:t>Contracts transfer automatically on existing terms. EAT: changes void even if beneficial to employee.</a:t>
            </a:r>
          </a:p>
        </p:txBody>
      </p:sp>
      <p:sp>
        <p:nvSpPr>
          <p:cNvPr id="175" name="Shape 6"/>
          <p:cNvSpPr/>
          <p:nvPr/>
        </p:nvSpPr>
        <p:spPr>
          <a:xfrm>
            <a:off x="4800599" y="960119"/>
            <a:ext cx="4160522" cy="1234442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76" name="Shape 7"/>
          <p:cNvSpPr/>
          <p:nvPr/>
        </p:nvSpPr>
        <p:spPr>
          <a:xfrm>
            <a:off x="4800599" y="960119"/>
            <a:ext cx="777242" cy="310897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77" name="Text 8"/>
          <p:cNvSpPr txBox="1"/>
          <p:nvPr/>
        </p:nvSpPr>
        <p:spPr>
          <a:xfrm>
            <a:off x="4800599" y="1052067"/>
            <a:ext cx="777242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800" b="1" spc="100">
                <a:solidFill>
                  <a:srgbClr val="FFFFFF"/>
                </a:solidFill>
              </a:defRPr>
            </a:lvl1pPr>
          </a:lstStyle>
          <a:p>
            <a:r>
              <a:t>REG 4</a:t>
            </a:r>
          </a:p>
        </p:txBody>
      </p:sp>
      <p:sp>
        <p:nvSpPr>
          <p:cNvPr id="178" name="Text 9"/>
          <p:cNvSpPr txBox="1"/>
          <p:nvPr/>
        </p:nvSpPr>
        <p:spPr>
          <a:xfrm>
            <a:off x="4910328" y="1366319"/>
            <a:ext cx="393192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Continuity of Employment</a:t>
            </a:r>
          </a:p>
        </p:txBody>
      </p:sp>
      <p:sp>
        <p:nvSpPr>
          <p:cNvPr id="179" name="Text 10"/>
          <p:cNvSpPr txBox="1"/>
          <p:nvPr/>
        </p:nvSpPr>
        <p:spPr>
          <a:xfrm>
            <a:off x="4910328" y="1696002"/>
            <a:ext cx="3931921" cy="3021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111827"/>
                </a:solidFill>
              </a:defRPr>
            </a:lvl1pPr>
          </a:lstStyle>
          <a:p>
            <a:r>
              <a:t>All prior service counts towards continuous employment with the transferee — unfair dismissal, redundancy etc.</a:t>
            </a:r>
          </a:p>
        </p:txBody>
      </p:sp>
      <p:sp>
        <p:nvSpPr>
          <p:cNvPr id="180" name="Shape 11"/>
          <p:cNvSpPr/>
          <p:nvPr/>
        </p:nvSpPr>
        <p:spPr>
          <a:xfrm>
            <a:off x="365759" y="2331720"/>
            <a:ext cx="4160522" cy="1234441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81" name="Shape 12"/>
          <p:cNvSpPr/>
          <p:nvPr/>
        </p:nvSpPr>
        <p:spPr>
          <a:xfrm>
            <a:off x="365759" y="2331720"/>
            <a:ext cx="777241" cy="310897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82" name="Text 13"/>
          <p:cNvSpPr txBox="1"/>
          <p:nvPr/>
        </p:nvSpPr>
        <p:spPr>
          <a:xfrm>
            <a:off x="365759" y="2423668"/>
            <a:ext cx="77724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800" b="1" spc="100">
                <a:solidFill>
                  <a:srgbClr val="FFFFFF"/>
                </a:solidFill>
              </a:defRPr>
            </a:lvl1pPr>
          </a:lstStyle>
          <a:p>
            <a:r>
              <a:t>REG 4</a:t>
            </a:r>
          </a:p>
        </p:txBody>
      </p:sp>
      <p:sp>
        <p:nvSpPr>
          <p:cNvPr id="183" name="Text 14"/>
          <p:cNvSpPr txBox="1"/>
          <p:nvPr/>
        </p:nvSpPr>
        <p:spPr>
          <a:xfrm>
            <a:off x="475487" y="2737919"/>
            <a:ext cx="393192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Transfer of Liabilities</a:t>
            </a:r>
          </a:p>
        </p:txBody>
      </p:sp>
      <p:sp>
        <p:nvSpPr>
          <p:cNvPr id="184" name="Text 15"/>
          <p:cNvSpPr txBox="1"/>
          <p:nvPr/>
        </p:nvSpPr>
        <p:spPr>
          <a:xfrm>
            <a:off x="475487" y="3067602"/>
            <a:ext cx="3931922" cy="3021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111827"/>
                </a:solidFill>
              </a:defRPr>
            </a:lvl1pPr>
          </a:lstStyle>
          <a:p>
            <a:r>
              <a:t>Outstanding tribunal claims, accrued holiday, contractual obligations — all transfer. ELI failure: min £500 per employee.</a:t>
            </a:r>
          </a:p>
        </p:txBody>
      </p:sp>
      <p:sp>
        <p:nvSpPr>
          <p:cNvPr id="185" name="Shape 16"/>
          <p:cNvSpPr/>
          <p:nvPr/>
        </p:nvSpPr>
        <p:spPr>
          <a:xfrm>
            <a:off x="4800599" y="2331720"/>
            <a:ext cx="4160522" cy="1234441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86" name="Shape 17"/>
          <p:cNvSpPr/>
          <p:nvPr/>
        </p:nvSpPr>
        <p:spPr>
          <a:xfrm>
            <a:off x="4800599" y="2331720"/>
            <a:ext cx="777242" cy="310897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87" name="Text 18"/>
          <p:cNvSpPr txBox="1"/>
          <p:nvPr/>
        </p:nvSpPr>
        <p:spPr>
          <a:xfrm>
            <a:off x="4800599" y="2423668"/>
            <a:ext cx="777242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800" b="1" spc="100">
                <a:solidFill>
                  <a:srgbClr val="FFFFFF"/>
                </a:solidFill>
              </a:defRPr>
            </a:lvl1pPr>
          </a:lstStyle>
          <a:p>
            <a:r>
              <a:t>REG 4(4)</a:t>
            </a:r>
          </a:p>
        </p:txBody>
      </p:sp>
      <p:sp>
        <p:nvSpPr>
          <p:cNvPr id="188" name="Text 19"/>
          <p:cNvSpPr txBox="1"/>
          <p:nvPr/>
        </p:nvSpPr>
        <p:spPr>
          <a:xfrm>
            <a:off x="4910328" y="2737919"/>
            <a:ext cx="393192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Variation of Terms — VOID</a:t>
            </a:r>
          </a:p>
        </p:txBody>
      </p:sp>
      <p:sp>
        <p:nvSpPr>
          <p:cNvPr id="189" name="Text 20"/>
          <p:cNvSpPr txBox="1"/>
          <p:nvPr/>
        </p:nvSpPr>
        <p:spPr>
          <a:xfrm>
            <a:off x="4910328" y="3067602"/>
            <a:ext cx="3931921" cy="3021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111827"/>
                </a:solidFill>
              </a:defRPr>
            </a:lvl1pPr>
          </a:lstStyle>
          <a:p>
            <a:r>
              <a:t>Any contractual change where the transfer is the 'sole or principal reason' is void — even if consensual.</a:t>
            </a:r>
          </a:p>
        </p:txBody>
      </p:sp>
      <p:sp>
        <p:nvSpPr>
          <p:cNvPr id="190" name="Shape 21"/>
          <p:cNvSpPr/>
          <p:nvPr/>
        </p:nvSpPr>
        <p:spPr>
          <a:xfrm>
            <a:off x="365759" y="3703320"/>
            <a:ext cx="4160522" cy="1234441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91" name="Shape 22"/>
          <p:cNvSpPr/>
          <p:nvPr/>
        </p:nvSpPr>
        <p:spPr>
          <a:xfrm>
            <a:off x="365759" y="3703320"/>
            <a:ext cx="777241" cy="310897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92" name="Text 23"/>
          <p:cNvSpPr txBox="1"/>
          <p:nvPr/>
        </p:nvSpPr>
        <p:spPr>
          <a:xfrm>
            <a:off x="365759" y="3795268"/>
            <a:ext cx="77724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800" b="1" spc="100">
                <a:solidFill>
                  <a:srgbClr val="FFFFFF"/>
                </a:solidFill>
              </a:defRPr>
            </a:lvl1pPr>
          </a:lstStyle>
          <a:p>
            <a:r>
              <a:t>REG 4(9)</a:t>
            </a:r>
          </a:p>
        </p:txBody>
      </p:sp>
      <p:sp>
        <p:nvSpPr>
          <p:cNvPr id="193" name="Text 24"/>
          <p:cNvSpPr txBox="1"/>
          <p:nvPr/>
        </p:nvSpPr>
        <p:spPr>
          <a:xfrm>
            <a:off x="475487" y="4109519"/>
            <a:ext cx="393192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1A2C5B"/>
                </a:solidFill>
              </a:defRPr>
            </a:lvl1pPr>
          </a:lstStyle>
          <a:p>
            <a:r>
              <a:t>Right to Object</a:t>
            </a:r>
          </a:p>
        </p:txBody>
      </p:sp>
      <p:sp>
        <p:nvSpPr>
          <p:cNvPr id="194" name="Text 25"/>
          <p:cNvSpPr txBox="1"/>
          <p:nvPr/>
        </p:nvSpPr>
        <p:spPr>
          <a:xfrm>
            <a:off x="475487" y="4356652"/>
            <a:ext cx="3931922" cy="4672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111827"/>
                </a:solidFill>
              </a:defRPr>
            </a:lvl1pPr>
          </a:lstStyle>
          <a:p>
            <a:r>
              <a:t>Employees may refuse to transfer. Contract ends without dismissal — but they lose employment rights (unless detrimental change → constructive dismissal).</a:t>
            </a:r>
          </a:p>
        </p:txBody>
      </p:sp>
      <p:sp>
        <p:nvSpPr>
          <p:cNvPr id="195" name="Shape 26"/>
          <p:cNvSpPr/>
          <p:nvPr/>
        </p:nvSpPr>
        <p:spPr>
          <a:xfrm>
            <a:off x="4800599" y="3703320"/>
            <a:ext cx="4160522" cy="1234441"/>
          </a:xfrm>
          <a:prstGeom prst="rect">
            <a:avLst/>
          </a:prstGeom>
          <a:solidFill>
            <a:srgbClr val="1A2C5B"/>
          </a:solidFill>
          <a:ln w="12700">
            <a:solidFill>
              <a:srgbClr val="C9933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196" name="Shape 27"/>
          <p:cNvSpPr/>
          <p:nvPr/>
        </p:nvSpPr>
        <p:spPr>
          <a:xfrm>
            <a:off x="4800599" y="3703320"/>
            <a:ext cx="777242" cy="310897"/>
          </a:xfrm>
          <a:prstGeom prst="rect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97" name="Text 28"/>
          <p:cNvSpPr txBox="1"/>
          <p:nvPr/>
        </p:nvSpPr>
        <p:spPr>
          <a:xfrm>
            <a:off x="4800599" y="3795268"/>
            <a:ext cx="777242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800" b="1" spc="100">
                <a:solidFill>
                  <a:srgbClr val="FFFFFF"/>
                </a:solidFill>
              </a:defRPr>
            </a:lvl1pPr>
          </a:lstStyle>
          <a:p>
            <a:r>
              <a:t>KEY CASE</a:t>
            </a:r>
          </a:p>
        </p:txBody>
      </p:sp>
      <p:sp>
        <p:nvSpPr>
          <p:cNvPr id="198" name="Text 29"/>
          <p:cNvSpPr txBox="1"/>
          <p:nvPr/>
        </p:nvSpPr>
        <p:spPr>
          <a:xfrm>
            <a:off x="4910328" y="4109519"/>
            <a:ext cx="393192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>
                <a:solidFill>
                  <a:srgbClr val="C9933A"/>
                </a:solidFill>
              </a:defRPr>
            </a:lvl1pPr>
          </a:lstStyle>
          <a:p>
            <a:r>
              <a:t>Oxford v Humphreys [2000]</a:t>
            </a:r>
          </a:p>
        </p:txBody>
      </p:sp>
      <p:sp>
        <p:nvSpPr>
          <p:cNvPr id="199" name="Text 30"/>
          <p:cNvSpPr txBox="1"/>
          <p:nvPr/>
        </p:nvSpPr>
        <p:spPr>
          <a:xfrm>
            <a:off x="4910328" y="4356652"/>
            <a:ext cx="3931921" cy="4672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C8DAEA"/>
                </a:solidFill>
              </a:defRPr>
            </a:lvl1pPr>
          </a:lstStyle>
          <a:p>
            <a:r>
              <a:t>Employee who resigns before transfer due to well-founded fears of worse terms can claim constructive wrongful dismissal against the original employer.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5792406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7019"/>
            <a:ext cx="9143998" cy="3280596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31539" y="-2948881"/>
            <a:ext cx="3280918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02522" y="-2777901"/>
            <a:ext cx="3280596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17017"/>
            <a:ext cx="6406863" cy="3280594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774039"/>
            <a:ext cx="3742610" cy="3329347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DA6196-9079-9665-DC52-B4E93ED0855F}"/>
              </a:ext>
            </a:extLst>
          </p:cNvPr>
          <p:cNvSpPr txBox="1"/>
          <p:nvPr/>
        </p:nvSpPr>
        <p:spPr>
          <a:xfrm>
            <a:off x="986118" y="551329"/>
            <a:ext cx="7540322" cy="219635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lIns="91440" tIns="45720" rIns="91440" bIns="45720" numCol="1" spcCol="3810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about pensions?</a:t>
            </a:r>
            <a:endParaRPr kumimoji="0" lang="en-US" sz="3600" b="0" i="0" u="none" strike="noStrike" kern="1200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23163599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51435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1841609"/>
            <a:ext cx="3062575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13B08F-E875-9CE8-EF63-446E37BE126A}"/>
              </a:ext>
            </a:extLst>
          </p:cNvPr>
          <p:cNvSpPr txBox="1"/>
          <p:nvPr/>
        </p:nvSpPr>
        <p:spPr>
          <a:xfrm>
            <a:off x="3335481" y="443508"/>
            <a:ext cx="5179868" cy="4189214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lIns="91440" tIns="45720" rIns="91440" bIns="45720" numCol="1" spcCol="3810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0" marR="0" indent="-22860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Pensions</a:t>
            </a:r>
          </a:p>
          <a:p>
            <a:pPr indent="-2286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indent="-2286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Rights under occupational pensions schemes relating to old age, invalidity and survivors are expressly excluded from TUPE</a:t>
            </a:r>
          </a:p>
          <a:p>
            <a:pPr indent="-2286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indent="-2286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new employer is obliged under separate legislation to provide a minimum level of pension provision  for transferring staff who had access to an occupational pension before the transfer</a:t>
            </a:r>
          </a:p>
          <a:p>
            <a:pPr indent="-2286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indent="-2286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Certain early retirement enhancements linked to the pension scheme can transfer (such as early retirement terms before usual pension age</a:t>
            </a:r>
          </a:p>
          <a:p>
            <a:pPr indent="-2286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indent="-2286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Where the old employer had a contractual obligation to pay a particular contribution into a personal or stakeholder pension, then that contractual obligation will usually transfer</a:t>
            </a:r>
          </a:p>
          <a:p>
            <a:pPr indent="-2286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5396777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2C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243570"/>
          </a:solidFill>
          <a:ln w="12700">
            <a:solidFill>
              <a:srgbClr val="243570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02" name="Text 1"/>
          <p:cNvSpPr txBox="1"/>
          <p:nvPr/>
        </p:nvSpPr>
        <p:spPr>
          <a:xfrm>
            <a:off x="457200" y="239522"/>
            <a:ext cx="8229600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3000" b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5. Dismissal &amp; the ETO Defence</a:t>
            </a:r>
          </a:p>
        </p:txBody>
      </p:sp>
      <p:sp>
        <p:nvSpPr>
          <p:cNvPr id="203" name="Shape 2"/>
          <p:cNvSpPr/>
          <p:nvPr/>
        </p:nvSpPr>
        <p:spPr>
          <a:xfrm>
            <a:off x="365759" y="1051559"/>
            <a:ext cx="4023361" cy="3749042"/>
          </a:xfrm>
          <a:prstGeom prst="rect">
            <a:avLst/>
          </a:prstGeom>
          <a:solidFill>
            <a:srgbClr val="2E4A8E">
              <a:alpha val="80000"/>
            </a:srgbClr>
          </a:solidFill>
          <a:ln w="12700">
            <a:solidFill>
              <a:srgbClr val="C8DAE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04" name="Shape 3"/>
          <p:cNvSpPr/>
          <p:nvPr/>
        </p:nvSpPr>
        <p:spPr>
          <a:xfrm>
            <a:off x="365759" y="1051560"/>
            <a:ext cx="4023361" cy="457201"/>
          </a:xfrm>
          <a:prstGeom prst="rect">
            <a:avLst/>
          </a:prstGeom>
          <a:solidFill>
            <a:srgbClr val="8B1A1A"/>
          </a:solidFill>
          <a:ln w="12700">
            <a:solidFill>
              <a:srgbClr val="8B1A1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05" name="Text 4"/>
          <p:cNvSpPr txBox="1"/>
          <p:nvPr/>
        </p:nvSpPr>
        <p:spPr>
          <a:xfrm>
            <a:off x="365759" y="1213026"/>
            <a:ext cx="402336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 spc="100">
                <a:solidFill>
                  <a:srgbClr val="FFFFFF"/>
                </a:solidFill>
              </a:defRPr>
            </a:lvl1pPr>
          </a:lstStyle>
          <a:p>
            <a:r>
              <a:t>AUTOMATIC UNFAIR DISMISSAL</a:t>
            </a:r>
          </a:p>
        </p:txBody>
      </p:sp>
      <p:sp>
        <p:nvSpPr>
          <p:cNvPr id="206" name="Text 5"/>
          <p:cNvSpPr txBox="1"/>
          <p:nvPr/>
        </p:nvSpPr>
        <p:spPr>
          <a:xfrm>
            <a:off x="548640" y="1600199"/>
            <a:ext cx="3657601" cy="2374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>
              <a:defRPr sz="1100" b="1">
                <a:solidFill>
                  <a:srgbClr val="FFFFFF"/>
                </a:solidFill>
              </a:defRPr>
            </a:pPr>
            <a:r>
              <a:t>Regulation 7 — dismissal connected to a TUPE transfer is automatically unfair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100" b="1">
                <a:solidFill>
                  <a:srgbClr val="FFFFFF"/>
                </a:solidFill>
              </a:defRPr>
            </a:pPr>
            <a:r>
              <a:t>No qualifying period required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Unlike standard unfair dismissal — employees can claim from day one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100" b="1">
                <a:solidFill>
                  <a:srgbClr val="FFFFFF"/>
                </a:solidFill>
              </a:defRPr>
            </a:pPr>
            <a:r>
              <a:t>Applies to: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Pre-transfer dismissals connected to the transfer (Litster principle)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Post-transfer dismissals where reason is the transfer itself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100" b="1">
                <a:solidFill>
                  <a:srgbClr val="FFFFFF"/>
                </a:solidFill>
              </a:defRPr>
            </a:pPr>
            <a:r>
              <a:t>⚠️ EAT has confirmed: TUPE cannot be used to remove 'problem' employees</a:t>
            </a:r>
          </a:p>
        </p:txBody>
      </p:sp>
      <p:sp>
        <p:nvSpPr>
          <p:cNvPr id="207" name="Shape 6"/>
          <p:cNvSpPr/>
          <p:nvPr/>
        </p:nvSpPr>
        <p:spPr>
          <a:xfrm>
            <a:off x="4754879" y="1051559"/>
            <a:ext cx="4023360" cy="3749042"/>
          </a:xfrm>
          <a:prstGeom prst="rect">
            <a:avLst/>
          </a:prstGeom>
          <a:solidFill>
            <a:srgbClr val="2E4A8E">
              <a:alpha val="80000"/>
            </a:srgbClr>
          </a:solidFill>
          <a:ln w="12700">
            <a:solidFill>
              <a:srgbClr val="C8DAE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08" name="Shape 7"/>
          <p:cNvSpPr/>
          <p:nvPr/>
        </p:nvSpPr>
        <p:spPr>
          <a:xfrm>
            <a:off x="4754879" y="1051560"/>
            <a:ext cx="4023360" cy="457201"/>
          </a:xfrm>
          <a:prstGeom prst="rect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09" name="Text 8"/>
          <p:cNvSpPr txBox="1"/>
          <p:nvPr/>
        </p:nvSpPr>
        <p:spPr>
          <a:xfrm>
            <a:off x="4754879" y="1213026"/>
            <a:ext cx="402336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 spc="100">
                <a:solidFill>
                  <a:srgbClr val="FFFFFF"/>
                </a:solidFill>
              </a:defRPr>
            </a:lvl1pPr>
          </a:lstStyle>
          <a:p>
            <a:r>
              <a:t>THE ETO DEFENCE</a:t>
            </a:r>
          </a:p>
        </p:txBody>
      </p:sp>
      <p:sp>
        <p:nvSpPr>
          <p:cNvPr id="210" name="Text 9"/>
          <p:cNvSpPr txBox="1"/>
          <p:nvPr/>
        </p:nvSpPr>
        <p:spPr>
          <a:xfrm>
            <a:off x="4937759" y="1600199"/>
            <a:ext cx="3657601" cy="21154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>
              <a:defRPr sz="1100" b="1">
                <a:solidFill>
                  <a:srgbClr val="FFFFFF"/>
                </a:solidFill>
              </a:defRPr>
            </a:pPr>
            <a:r>
              <a:t>Economic, Technical or Organisational reason entailing changes in the workforce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100" b="1">
                <a:solidFill>
                  <a:srgbClr val="FFFFFF"/>
                </a:solidFill>
              </a:defRPr>
            </a:pPr>
            <a:r>
              <a:t>If established: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Dismissal is potentially fair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But employer must still follow fair procedure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100" b="1">
                <a:solidFill>
                  <a:srgbClr val="FFFFFF"/>
                </a:solidFill>
              </a:defRPr>
            </a:pPr>
            <a:r>
              <a:t>Key restriction: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ETO only covers changes to number of employees or their functions — not mere cost-cutting desires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100" i="1">
                <a:solidFill>
                  <a:srgbClr val="FFFFFF"/>
                </a:solidFill>
              </a:defRPr>
            </a:pPr>
            <a:r>
              <a:t>Discussion: Where should the line be drawn between legitimate restructuring and transfer-motivated dismissal?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Text 0"/>
          <p:cNvSpPr txBox="1"/>
          <p:nvPr/>
        </p:nvSpPr>
        <p:spPr>
          <a:xfrm>
            <a:off x="457200" y="69088"/>
            <a:ext cx="8229600" cy="812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800" b="1">
                <a:solidFill>
                  <a:srgbClr val="1A2C5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6. Information &amp; Consultation — Regulation 13</a:t>
            </a:r>
          </a:p>
        </p:txBody>
      </p:sp>
      <p:sp>
        <p:nvSpPr>
          <p:cNvPr id="213" name="Shape 1"/>
          <p:cNvSpPr/>
          <p:nvPr/>
        </p:nvSpPr>
        <p:spPr>
          <a:xfrm>
            <a:off x="365759" y="914400"/>
            <a:ext cx="5120642" cy="2011679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214" name="Shape 2"/>
          <p:cNvSpPr/>
          <p:nvPr/>
        </p:nvSpPr>
        <p:spPr>
          <a:xfrm>
            <a:off x="365759" y="914400"/>
            <a:ext cx="5120642" cy="384048"/>
          </a:xfrm>
          <a:prstGeom prst="rect">
            <a:avLst/>
          </a:prstGeom>
          <a:solidFill>
            <a:srgbClr val="1A2C5B"/>
          </a:solidFill>
          <a:ln w="12700">
            <a:solidFill>
              <a:srgbClr val="1A2C5B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15" name="Text 3"/>
          <p:cNvSpPr txBox="1"/>
          <p:nvPr/>
        </p:nvSpPr>
        <p:spPr>
          <a:xfrm>
            <a:off x="365759" y="1039290"/>
            <a:ext cx="5120642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 spc="200">
                <a:solidFill>
                  <a:srgbClr val="FFFFFF"/>
                </a:solidFill>
              </a:defRPr>
            </a:lvl1pPr>
          </a:lstStyle>
          <a:p>
            <a:r>
              <a:t>INFORMATION REQUIRED</a:t>
            </a:r>
          </a:p>
        </p:txBody>
      </p:sp>
      <p:sp>
        <p:nvSpPr>
          <p:cNvPr id="216" name="Text 4"/>
          <p:cNvSpPr txBox="1"/>
          <p:nvPr/>
        </p:nvSpPr>
        <p:spPr>
          <a:xfrm>
            <a:off x="548640" y="1371600"/>
            <a:ext cx="4754880" cy="7283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>
              <a:defRPr sz="1200">
                <a:solidFill>
                  <a:srgbClr val="111827"/>
                </a:solidFill>
              </a:defRPr>
            </a:pPr>
            <a:r>
              <a:t>• The fact and anticipated date of the transfer</a:t>
            </a:r>
          </a:p>
          <a:p>
            <a:pPr>
              <a:defRPr sz="1200">
                <a:solidFill>
                  <a:srgbClr val="111827"/>
                </a:solidFill>
              </a:defRPr>
            </a:pPr>
            <a:r>
              <a:t>• The reasons for the transfer</a:t>
            </a:r>
          </a:p>
          <a:p>
            <a:pPr>
              <a:defRPr sz="1200">
                <a:solidFill>
                  <a:srgbClr val="111827"/>
                </a:solidFill>
              </a:defRPr>
            </a:pPr>
            <a:r>
              <a:t>• Legal, economic and social implications for affected employees</a:t>
            </a:r>
          </a:p>
          <a:p>
            <a:pPr>
              <a:defRPr sz="1200">
                <a:solidFill>
                  <a:srgbClr val="111827"/>
                </a:solidFill>
              </a:defRPr>
            </a:pPr>
            <a:r>
              <a:t>• Any measures envisaged by either the transferor or transferee</a:t>
            </a:r>
          </a:p>
        </p:txBody>
      </p:sp>
      <p:sp>
        <p:nvSpPr>
          <p:cNvPr id="217" name="Shape 5"/>
          <p:cNvSpPr/>
          <p:nvPr/>
        </p:nvSpPr>
        <p:spPr>
          <a:xfrm>
            <a:off x="5760720" y="914400"/>
            <a:ext cx="3017521" cy="2011679"/>
          </a:xfrm>
          <a:prstGeom prst="rect">
            <a:avLst/>
          </a:prstGeom>
          <a:solidFill>
            <a:srgbClr val="FFFFFF"/>
          </a:solidFill>
          <a:ln w="12700">
            <a:solidFill>
              <a:srgbClr val="C8DAE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218" name="Shape 6"/>
          <p:cNvSpPr/>
          <p:nvPr/>
        </p:nvSpPr>
        <p:spPr>
          <a:xfrm>
            <a:off x="5760720" y="914400"/>
            <a:ext cx="3017521" cy="384048"/>
          </a:xfrm>
          <a:prstGeom prst="rect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19" name="Text 7"/>
          <p:cNvSpPr txBox="1"/>
          <p:nvPr/>
        </p:nvSpPr>
        <p:spPr>
          <a:xfrm>
            <a:off x="5760720" y="1039290"/>
            <a:ext cx="301752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 spc="200">
                <a:solidFill>
                  <a:srgbClr val="FFFFFF"/>
                </a:solidFill>
              </a:defRPr>
            </a:lvl1pPr>
          </a:lstStyle>
          <a:p>
            <a:r>
              <a:t>WHO TO INFORM</a:t>
            </a:r>
          </a:p>
        </p:txBody>
      </p:sp>
      <p:sp>
        <p:nvSpPr>
          <p:cNvPr id="220" name="Text 8"/>
          <p:cNvSpPr txBox="1"/>
          <p:nvPr/>
        </p:nvSpPr>
        <p:spPr>
          <a:xfrm>
            <a:off x="5943599" y="1371600"/>
            <a:ext cx="2651762" cy="9597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>
              <a:defRPr sz="1100">
                <a:solidFill>
                  <a:srgbClr val="111827"/>
                </a:solidFill>
              </a:defRPr>
            </a:pPr>
            <a:r>
              <a:t>Trade union representatives (if recognised)</a:t>
            </a:r>
          </a:p>
          <a:p>
            <a:pPr>
              <a:defRPr sz="1100">
                <a:solidFill>
                  <a:srgbClr val="111827"/>
                </a:solidFill>
              </a:defRPr>
            </a:pPr>
            <a:r>
              <a:t> </a:t>
            </a:r>
          </a:p>
          <a:p>
            <a:pPr>
              <a:defRPr sz="1100">
                <a:solidFill>
                  <a:srgbClr val="111827"/>
                </a:solidFill>
              </a:defRPr>
            </a:pPr>
            <a:r>
              <a:t>Or elected employee representatives</a:t>
            </a:r>
          </a:p>
          <a:p>
            <a:pPr>
              <a:defRPr sz="1100">
                <a:solidFill>
                  <a:srgbClr val="111827"/>
                </a:solidFill>
              </a:defRPr>
            </a:pPr>
            <a:r>
              <a:t> </a:t>
            </a:r>
          </a:p>
          <a:p>
            <a:pPr>
              <a:defRPr sz="1100">
                <a:solidFill>
                  <a:srgbClr val="111827"/>
                </a:solidFill>
              </a:defRPr>
            </a:pPr>
            <a:r>
              <a:t>2024: Direct consultation for micro-businesses (&lt;50 employees or &lt;10 transferees)</a:t>
            </a:r>
          </a:p>
        </p:txBody>
      </p:sp>
      <p:sp>
        <p:nvSpPr>
          <p:cNvPr id="221" name="Shape 9"/>
          <p:cNvSpPr/>
          <p:nvPr/>
        </p:nvSpPr>
        <p:spPr>
          <a:xfrm>
            <a:off x="365759" y="3127248"/>
            <a:ext cx="8412482" cy="1691641"/>
          </a:xfrm>
          <a:prstGeom prst="rect">
            <a:avLst/>
          </a:prstGeom>
          <a:solidFill>
            <a:srgbClr val="1A2C5B"/>
          </a:solidFill>
          <a:ln w="12700">
            <a:solidFill>
              <a:srgbClr val="C9933A"/>
            </a:solidFill>
          </a:ln>
          <a:effectLst>
            <a:outerShdw blurRad="101600" dist="38100" dir="8100000" rotWithShape="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endParaRPr/>
          </a:p>
        </p:txBody>
      </p:sp>
      <p:sp>
        <p:nvSpPr>
          <p:cNvPr id="222" name="Text 10"/>
          <p:cNvSpPr txBox="1"/>
          <p:nvPr/>
        </p:nvSpPr>
        <p:spPr>
          <a:xfrm>
            <a:off x="548640" y="3300275"/>
            <a:ext cx="8046719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 b="1" spc="100">
                <a:solidFill>
                  <a:srgbClr val="C9933A"/>
                </a:solidFill>
              </a:defRPr>
            </a:lvl1pPr>
          </a:lstStyle>
          <a:p>
            <a:r>
              <a:t>REMEDIES FOR FAILURE TO INFORM/CONSULT</a:t>
            </a:r>
          </a:p>
        </p:txBody>
      </p:sp>
      <p:sp>
        <p:nvSpPr>
          <p:cNvPr id="223" name="Text 11"/>
          <p:cNvSpPr txBox="1"/>
          <p:nvPr/>
        </p:nvSpPr>
        <p:spPr>
          <a:xfrm>
            <a:off x="548640" y="3566159"/>
            <a:ext cx="8046719" cy="7283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t>Up to 13 weeks' gross pay per affected employee   |   No upper cap on award   |   Liability apportioned between transferor and transferee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t>Where both parties fail, tribunal can order joint and several liability   |   No minimum qualifying period required to claim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7019"/>
            <a:ext cx="9143998" cy="3280596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31539" y="-2948881"/>
            <a:ext cx="3280918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02522" y="-2777901"/>
            <a:ext cx="3280596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17017"/>
            <a:ext cx="6406863" cy="3280594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774039"/>
            <a:ext cx="3742610" cy="3329347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965598-4482-F561-E697-63B5B0B3531C}"/>
              </a:ext>
            </a:extLst>
          </p:cNvPr>
          <p:cNvSpPr txBox="1"/>
          <p:nvPr/>
        </p:nvSpPr>
        <p:spPr>
          <a:xfrm>
            <a:off x="986118" y="551329"/>
            <a:ext cx="7540322" cy="219635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lIns="91440" tIns="45720" rIns="91440" bIns="45720" numCol="1" spcCol="3810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does consultation look like?</a:t>
            </a:r>
            <a:endParaRPr kumimoji="0" lang="en-US" sz="3600" b="0" i="0" u="none" strike="noStrike" kern="1200" cap="none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A7F265-FEF0-3862-C49D-F4FFB8938C0A}"/>
              </a:ext>
            </a:extLst>
          </p:cNvPr>
          <p:cNvSpPr txBox="1"/>
          <p:nvPr/>
        </p:nvSpPr>
        <p:spPr>
          <a:xfrm>
            <a:off x="871979" y="3629319"/>
            <a:ext cx="7690871" cy="120032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Come up with a consultation plan:</a:t>
            </a:r>
          </a:p>
          <a:p>
            <a:endParaRPr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</a:endParaRPr>
          </a:p>
          <a:p>
            <a:r>
              <a:rPr lang="en-US"/>
              <a:t>One group – outgoing employer</a:t>
            </a:r>
          </a:p>
          <a:p>
            <a:r>
              <a:rPr lang="en-US"/>
              <a:t>Second group – incoming employer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106662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ext 0"/>
          <p:cNvSpPr txBox="1"/>
          <p:nvPr/>
        </p:nvSpPr>
        <p:spPr>
          <a:xfrm>
            <a:off x="457200" y="272288"/>
            <a:ext cx="8229600" cy="406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800" b="1">
                <a:solidFill>
                  <a:srgbClr val="1A2C5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7. Bringing Claims — Procedure &amp; Remedies</a:t>
            </a:r>
          </a:p>
        </p:txBody>
      </p:sp>
      <p:graphicFrame>
        <p:nvGraphicFramePr>
          <p:cNvPr id="226" name="Table 0"/>
          <p:cNvGraphicFramePr/>
          <p:nvPr/>
        </p:nvGraphicFramePr>
        <p:xfrm>
          <a:off x="365759" y="914400"/>
          <a:ext cx="8412479" cy="2926080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16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85216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100" b="1">
                          <a:solidFill>
                            <a:srgbClr val="FFFFFF"/>
                          </a:solidFill>
                        </a:rPr>
                        <a:t>Claim Type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1A2C5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100" b="1">
                          <a:solidFill>
                            <a:srgbClr val="FFFFFF"/>
                          </a:solidFill>
                        </a:rPr>
                        <a:t>Who Can Claim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1A2C5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100" b="1">
                          <a:solidFill>
                            <a:srgbClr val="FFFFFF"/>
                          </a:solidFill>
                        </a:rPr>
                        <a:t>Time Limit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1A2C5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100" b="1">
                          <a:solidFill>
                            <a:srgbClr val="FFFFFF"/>
                          </a:solidFill>
                        </a:rPr>
                        <a:t>Remedy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1A2C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Auto Unfair Dismissal (Reg 7)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Employees (no qualifying period)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3 months – 1 day from EDT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Basic + compensatory award (cap applies)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Failure to Inform/Consult (Reg 13)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Employees / trade union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3 months from transfer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 b="1"/>
                        <a:t>Up to 13 weeks' gross pay — UNCAPPED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Constructive Dismissal (Reg 4)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Employees (2-year qualifying period)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3 months – 1 day from resignation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Compensatory award (statutory cap)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ELI Failure (Reg 11)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Transferor v Transferee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3 months from transfer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Min £500 per employee — just &amp; equitable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CADCFA"/>
                      </a:solidFill>
                    </a:lnL>
                    <a:lnR w="12700">
                      <a:solidFill>
                        <a:srgbClr val="CADCFA"/>
                      </a:solidFill>
                    </a:lnR>
                    <a:lnT w="12700">
                      <a:solidFill>
                        <a:srgbClr val="CADCFA"/>
                      </a:solidFill>
                    </a:lnT>
                    <a:lnB w="12700">
                      <a:solidFill>
                        <a:srgbClr val="CADCFA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27" name="Shape 1"/>
          <p:cNvSpPr/>
          <p:nvPr/>
        </p:nvSpPr>
        <p:spPr>
          <a:xfrm>
            <a:off x="365759" y="4005071"/>
            <a:ext cx="8412482" cy="822961"/>
          </a:xfrm>
          <a:prstGeom prst="rect">
            <a:avLst/>
          </a:prstGeom>
          <a:solidFill>
            <a:srgbClr val="EDF1F9"/>
          </a:solidFill>
          <a:ln w="12700">
            <a:solidFill>
              <a:srgbClr val="C8DAE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28" name="Text 2"/>
          <p:cNvSpPr txBox="1"/>
          <p:nvPr/>
        </p:nvSpPr>
        <p:spPr>
          <a:xfrm>
            <a:off x="548640" y="4262296"/>
            <a:ext cx="8046719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>
              <a:defRPr sz="1100" b="1">
                <a:solidFill>
                  <a:srgbClr val="1A2C5B"/>
                </a:solidFill>
              </a:defRPr>
            </a:pPr>
            <a:r>
              <a:t>Important: </a:t>
            </a:r>
            <a:r>
              <a:rPr b="0"/>
              <a:t>All ET claims must be preceded by ACAS Early Conciliation.  Compensatory award cap: £115,115 (April 2024).  </a:t>
            </a:r>
            <a:r>
              <a:t>The 13-week consultation award is uncapped — this is a key distinction.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2C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243570"/>
          </a:solidFill>
          <a:ln w="12700">
            <a:solidFill>
              <a:srgbClr val="243570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31" name="Text 1"/>
          <p:cNvSpPr txBox="1"/>
          <p:nvPr/>
        </p:nvSpPr>
        <p:spPr>
          <a:xfrm>
            <a:off x="457200" y="239522"/>
            <a:ext cx="8229600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3000" b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8. Post-Brexit &amp; Reform</a:t>
            </a:r>
          </a:p>
        </p:txBody>
      </p:sp>
      <p:sp>
        <p:nvSpPr>
          <p:cNvPr id="232" name="Shape 2"/>
          <p:cNvSpPr/>
          <p:nvPr/>
        </p:nvSpPr>
        <p:spPr>
          <a:xfrm>
            <a:off x="365759" y="1051559"/>
            <a:ext cx="5303522" cy="3749042"/>
          </a:xfrm>
          <a:prstGeom prst="rect">
            <a:avLst/>
          </a:prstGeom>
          <a:solidFill>
            <a:srgbClr val="2E4A8E">
              <a:alpha val="80000"/>
            </a:srgbClr>
          </a:solidFill>
          <a:ln w="12700">
            <a:solidFill>
              <a:srgbClr val="C8DAE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33" name="Shape 3"/>
          <p:cNvSpPr/>
          <p:nvPr/>
        </p:nvSpPr>
        <p:spPr>
          <a:xfrm>
            <a:off x="365759" y="1051560"/>
            <a:ext cx="5303522" cy="402337"/>
          </a:xfrm>
          <a:prstGeom prst="rect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34" name="Text 4"/>
          <p:cNvSpPr txBox="1"/>
          <p:nvPr/>
        </p:nvSpPr>
        <p:spPr>
          <a:xfrm>
            <a:off x="365759" y="1185594"/>
            <a:ext cx="5303522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1100" b="1" spc="200">
                <a:solidFill>
                  <a:srgbClr val="FFFFFF"/>
                </a:solidFill>
              </a:defRPr>
            </a:lvl1pPr>
          </a:lstStyle>
          <a:p>
            <a:r>
              <a:t>POST-BREXIT DIRECTION</a:t>
            </a:r>
          </a:p>
        </p:txBody>
      </p:sp>
      <p:sp>
        <p:nvSpPr>
          <p:cNvPr id="235" name="Text 5"/>
          <p:cNvSpPr txBox="1"/>
          <p:nvPr/>
        </p:nvSpPr>
        <p:spPr>
          <a:xfrm>
            <a:off x="548639" y="1536191"/>
            <a:ext cx="4937762" cy="1455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>
              <a:defRPr sz="1100">
                <a:solidFill>
                  <a:srgbClr val="FFFFFF"/>
                </a:solidFill>
              </a:defRPr>
            </a:pPr>
            <a:r>
              <a:t>UK no longer bound by the ARD but has retained TUPE substantially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100" b="1">
                <a:solidFill>
                  <a:srgbClr val="FFFFFF"/>
                </a:solidFill>
              </a:defRPr>
            </a:pPr>
            <a:r>
              <a:t>Government consultations propose: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Reaffirming TUPE applies only to employees (not workers)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Preventing transfer to more than one employer on a business split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• 2024: Micro-business exemption expanded</a:t>
            </a:r>
          </a:p>
          <a:p>
            <a:pPr>
              <a:defRPr sz="1100">
                <a:solidFill>
                  <a:srgbClr val="FFFFFF"/>
                </a:solidFill>
              </a:defRPr>
            </a:pPr>
            <a:r>
              <a:t> </a:t>
            </a:r>
          </a:p>
          <a:p>
            <a:pPr>
              <a:defRPr sz="1100" i="1">
                <a:solidFill>
                  <a:srgbClr val="FFFFFF"/>
                </a:solidFill>
              </a:defRPr>
            </a:pPr>
            <a:r>
              <a:t>Watch this space: The government's Employment Rights Bill 2024 signals further employment law reform — potential divergence from EU norms</a:t>
            </a:r>
          </a:p>
        </p:txBody>
      </p:sp>
      <p:sp>
        <p:nvSpPr>
          <p:cNvPr id="237" name="Shape 7"/>
          <p:cNvSpPr/>
          <p:nvPr/>
        </p:nvSpPr>
        <p:spPr>
          <a:xfrm>
            <a:off x="5943600" y="1051560"/>
            <a:ext cx="2834640" cy="402337"/>
          </a:xfrm>
          <a:prstGeom prst="rect">
            <a:avLst/>
          </a:prstGeom>
          <a:solidFill>
            <a:srgbClr val="1A2C5B"/>
          </a:solidFill>
          <a:ln w="12700">
            <a:solidFill>
              <a:srgbClr val="C8DAE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39" name="Text 9"/>
          <p:cNvSpPr txBox="1"/>
          <p:nvPr/>
        </p:nvSpPr>
        <p:spPr>
          <a:xfrm>
            <a:off x="6080759" y="1536191"/>
            <a:ext cx="256032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t">
            <a:spAutoFit/>
          </a:bodyPr>
          <a:lstStyle/>
          <a:p>
            <a:pPr>
              <a:defRPr sz="1000">
                <a:solidFill>
                  <a:srgbClr val="FFFFFF"/>
                </a:solidFill>
              </a:defRPr>
            </a:pPr>
            <a:endParaRPr lang="en-US" dirty="0"/>
          </a:p>
          <a:p>
            <a:pPr>
              <a:defRPr sz="1000">
                <a:solidFill>
                  <a:srgbClr val="FFFFFF"/>
                </a:solidFill>
              </a:defRPr>
            </a:pPr>
            <a:r>
              <a:rPr dirty="0"/>
              <a:t> </a:t>
            </a:r>
          </a:p>
          <a:p>
            <a:pPr>
              <a:defRPr sz="1000">
                <a:solidFill>
                  <a:srgbClr val="FFFFFF"/>
                </a:solidFill>
              </a:defRPr>
            </a:pPr>
            <a:r>
              <a:rPr lang="en-US"/>
              <a:t>st-Brexit</a:t>
            </a:r>
            <a:r>
              <a:t> reform trajectory.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2C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Shape 0"/>
          <p:cNvSpPr/>
          <p:nvPr/>
        </p:nvSpPr>
        <p:spPr>
          <a:xfrm>
            <a:off x="-1" y="0"/>
            <a:ext cx="320042" cy="5143500"/>
          </a:xfrm>
          <a:prstGeom prst="rect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42" name="Shape 1"/>
          <p:cNvSpPr/>
          <p:nvPr/>
        </p:nvSpPr>
        <p:spPr>
          <a:xfrm>
            <a:off x="7132319" y="-1097281"/>
            <a:ext cx="3474721" cy="3474722"/>
          </a:xfrm>
          <a:prstGeom prst="ellipse">
            <a:avLst/>
          </a:prstGeom>
          <a:solidFill>
            <a:srgbClr val="243570">
              <a:alpha val="60000"/>
            </a:srgbClr>
          </a:solidFill>
          <a:ln w="12700">
            <a:solidFill>
              <a:srgbClr val="243570">
                <a:alpha val="60000"/>
              </a:srgbClr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43" name="Text 2"/>
          <p:cNvSpPr txBox="1"/>
          <p:nvPr/>
        </p:nvSpPr>
        <p:spPr>
          <a:xfrm>
            <a:off x="640080" y="609600"/>
            <a:ext cx="7772401" cy="609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4200" b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r>
              <a:t>Summary</a:t>
            </a:r>
          </a:p>
        </p:txBody>
      </p:sp>
      <p:sp>
        <p:nvSpPr>
          <p:cNvPr id="244" name="Text 3"/>
          <p:cNvSpPr txBox="1"/>
          <p:nvPr/>
        </p:nvSpPr>
        <p:spPr>
          <a:xfrm>
            <a:off x="640080" y="1500948"/>
            <a:ext cx="7772401" cy="189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>
              <a:defRPr sz="1400" b="1">
                <a:solidFill>
                  <a:srgbClr val="C9933A"/>
                </a:solidFill>
              </a:defRPr>
            </a:pPr>
            <a:r>
              <a:t>TUPE</a:t>
            </a:r>
            <a:r>
              <a:rPr b="0">
                <a:solidFill>
                  <a:srgbClr val="FFFFFF"/>
                </a:solidFill>
              </a:rPr>
              <a:t> protects employees when businesses or service contracts change hands</a:t>
            </a:r>
          </a:p>
        </p:txBody>
      </p:sp>
      <p:sp>
        <p:nvSpPr>
          <p:cNvPr id="245" name="Shape 4"/>
          <p:cNvSpPr/>
          <p:nvPr/>
        </p:nvSpPr>
        <p:spPr>
          <a:xfrm>
            <a:off x="640080" y="1938527"/>
            <a:ext cx="201169" cy="201169"/>
          </a:xfrm>
          <a:prstGeom prst="ellipse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46" name="Text 5"/>
          <p:cNvSpPr txBox="1"/>
          <p:nvPr/>
        </p:nvSpPr>
        <p:spPr>
          <a:xfrm>
            <a:off x="978408" y="1981122"/>
            <a:ext cx="731520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C8DAEA"/>
                </a:solidFill>
              </a:defRPr>
            </a:lvl1pPr>
          </a:lstStyle>
          <a:p>
            <a:r>
              <a:t>Origins in EU law 1977 — implemented UK 1981, reformed 2006, amended 2014 &amp; 2024</a:t>
            </a:r>
          </a:p>
        </p:txBody>
      </p:sp>
      <p:sp>
        <p:nvSpPr>
          <p:cNvPr id="247" name="Shape 6"/>
          <p:cNvSpPr/>
          <p:nvPr/>
        </p:nvSpPr>
        <p:spPr>
          <a:xfrm>
            <a:off x="640080" y="2331720"/>
            <a:ext cx="201169" cy="201169"/>
          </a:xfrm>
          <a:prstGeom prst="ellipse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48" name="Text 7"/>
          <p:cNvSpPr txBox="1"/>
          <p:nvPr/>
        </p:nvSpPr>
        <p:spPr>
          <a:xfrm>
            <a:off x="978408" y="2374314"/>
            <a:ext cx="731520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C8DAEA"/>
                </a:solidFill>
              </a:defRPr>
            </a:lvl1pPr>
          </a:lstStyle>
          <a:p>
            <a:r>
              <a:t>Two triggers: Business transfers (economic entity test) and Service Provision Changes</a:t>
            </a:r>
          </a:p>
        </p:txBody>
      </p:sp>
      <p:sp>
        <p:nvSpPr>
          <p:cNvPr id="249" name="Shape 8"/>
          <p:cNvSpPr/>
          <p:nvPr/>
        </p:nvSpPr>
        <p:spPr>
          <a:xfrm>
            <a:off x="640080" y="2724911"/>
            <a:ext cx="201169" cy="201169"/>
          </a:xfrm>
          <a:prstGeom prst="ellipse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50" name="Text 9"/>
          <p:cNvSpPr txBox="1"/>
          <p:nvPr/>
        </p:nvSpPr>
        <p:spPr>
          <a:xfrm>
            <a:off x="978408" y="2767506"/>
            <a:ext cx="731520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C8DAEA"/>
                </a:solidFill>
              </a:defRPr>
            </a:lvl1pPr>
          </a:lstStyle>
          <a:p>
            <a:r>
              <a:t>Automatic contract transfer, continuity of employment, and transfer of all liabilities</a:t>
            </a:r>
          </a:p>
        </p:txBody>
      </p:sp>
      <p:sp>
        <p:nvSpPr>
          <p:cNvPr id="251" name="Shape 10"/>
          <p:cNvSpPr/>
          <p:nvPr/>
        </p:nvSpPr>
        <p:spPr>
          <a:xfrm>
            <a:off x="640080" y="3118104"/>
            <a:ext cx="201169" cy="201169"/>
          </a:xfrm>
          <a:prstGeom prst="ellipse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52" name="Text 11"/>
          <p:cNvSpPr txBox="1"/>
          <p:nvPr/>
        </p:nvSpPr>
        <p:spPr>
          <a:xfrm>
            <a:off x="978408" y="3160698"/>
            <a:ext cx="731520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C8DAEA"/>
                </a:solidFill>
              </a:defRPr>
            </a:lvl1pPr>
          </a:lstStyle>
          <a:p>
            <a:r>
              <a:t>Reg 7: Dismissal connected to transfer is automatically unfair — no qualifying period</a:t>
            </a:r>
          </a:p>
        </p:txBody>
      </p:sp>
      <p:sp>
        <p:nvSpPr>
          <p:cNvPr id="253" name="Shape 12"/>
          <p:cNvSpPr/>
          <p:nvPr/>
        </p:nvSpPr>
        <p:spPr>
          <a:xfrm>
            <a:off x="640080" y="3511296"/>
            <a:ext cx="201169" cy="201169"/>
          </a:xfrm>
          <a:prstGeom prst="ellipse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54" name="Text 13"/>
          <p:cNvSpPr txBox="1"/>
          <p:nvPr/>
        </p:nvSpPr>
        <p:spPr>
          <a:xfrm>
            <a:off x="978408" y="3553890"/>
            <a:ext cx="731520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C8DAEA"/>
                </a:solidFill>
              </a:defRPr>
            </a:lvl1pPr>
          </a:lstStyle>
          <a:p>
            <a:r>
              <a:t>ETO defence available but narrowly construed — changes in number/function only</a:t>
            </a:r>
          </a:p>
        </p:txBody>
      </p:sp>
      <p:sp>
        <p:nvSpPr>
          <p:cNvPr id="255" name="Shape 14"/>
          <p:cNvSpPr/>
          <p:nvPr/>
        </p:nvSpPr>
        <p:spPr>
          <a:xfrm>
            <a:off x="640080" y="3904488"/>
            <a:ext cx="201169" cy="201169"/>
          </a:xfrm>
          <a:prstGeom prst="ellipse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56" name="Text 15"/>
          <p:cNvSpPr txBox="1"/>
          <p:nvPr/>
        </p:nvSpPr>
        <p:spPr>
          <a:xfrm>
            <a:off x="978408" y="3947082"/>
            <a:ext cx="731520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C8DAEA"/>
                </a:solidFill>
              </a:defRPr>
            </a:lvl1pPr>
          </a:lstStyle>
          <a:p>
            <a:r>
              <a:t>Reg 13: Inform and consult reps — up to 13 weeks' uncapped gross pay for failure</a:t>
            </a:r>
          </a:p>
        </p:txBody>
      </p:sp>
      <p:sp>
        <p:nvSpPr>
          <p:cNvPr id="257" name="Shape 16"/>
          <p:cNvSpPr/>
          <p:nvPr/>
        </p:nvSpPr>
        <p:spPr>
          <a:xfrm>
            <a:off x="640080" y="4297679"/>
            <a:ext cx="201169" cy="201169"/>
          </a:xfrm>
          <a:prstGeom prst="ellipse">
            <a:avLst/>
          </a:prstGeom>
          <a:solidFill>
            <a:srgbClr val="C9933A"/>
          </a:solidFill>
          <a:ln w="12700">
            <a:solidFill>
              <a:srgbClr val="C9933A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58" name="Text 17"/>
          <p:cNvSpPr txBox="1"/>
          <p:nvPr/>
        </p:nvSpPr>
        <p:spPr>
          <a:xfrm>
            <a:off x="978408" y="4340273"/>
            <a:ext cx="731520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C8DAEA"/>
                </a:solidFill>
              </a:defRPr>
            </a:lvl1pPr>
          </a:lstStyle>
          <a:p>
            <a:r>
              <a:t>Post-Brexit: UK free to diverge — ongoing government consultations on reform</a:t>
            </a:r>
          </a:p>
        </p:txBody>
      </p:sp>
      <p:sp>
        <p:nvSpPr>
          <p:cNvPr id="259" name="Shape 18"/>
          <p:cNvSpPr/>
          <p:nvPr/>
        </p:nvSpPr>
        <p:spPr>
          <a:xfrm>
            <a:off x="0" y="4572000"/>
            <a:ext cx="9144000" cy="571500"/>
          </a:xfrm>
          <a:prstGeom prst="rect">
            <a:avLst/>
          </a:prstGeom>
          <a:solidFill>
            <a:srgbClr val="243570"/>
          </a:solidFill>
          <a:ln w="12700">
            <a:solidFill>
              <a:srgbClr val="243570"/>
            </a:solidFill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60" name="Text 19"/>
          <p:cNvSpPr txBox="1"/>
          <p:nvPr/>
        </p:nvSpPr>
        <p:spPr>
          <a:xfrm>
            <a:off x="640080" y="4783758"/>
            <a:ext cx="822960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 spc="100">
                <a:solidFill>
                  <a:srgbClr val="8A9BB8"/>
                </a:solidFill>
              </a:defRPr>
            </a:lvl1pPr>
          </a:lstStyle>
          <a:p>
            <a:r>
              <a:t>Advanced Application of Employment Law  ·  Level 7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66</cp:revision>
  <dcterms:modified xsi:type="dcterms:W3CDTF">2026-03-18T17:12:52Z</dcterms:modified>
</cp:coreProperties>
</file>