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9" r:id="rId4"/>
    <p:sldId id="271" r:id="rId5"/>
    <p:sldId id="257" r:id="rId6"/>
    <p:sldId id="258" r:id="rId7"/>
    <p:sldId id="259" r:id="rId8"/>
    <p:sldId id="273" r:id="rId9"/>
    <p:sldId id="260" r:id="rId10"/>
    <p:sldId id="261" r:id="rId11"/>
    <p:sldId id="262" r:id="rId12"/>
    <p:sldId id="263" r:id="rId13"/>
    <p:sldId id="264" r:id="rId14"/>
    <p:sldId id="266" r:id="rId15"/>
    <p:sldId id="275" r:id="rId16"/>
    <p:sldId id="26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IN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DDAC587-9519-47C2-8413-7EF311DE1705}" type="datetimeFigureOut">
              <a:rPr lang="en-US" smtClean="0"/>
              <a:pPr/>
              <a:t>4/23/2018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10BBFB-8D44-4B2A-80D1-F384A213D9D8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8728" y="3429000"/>
            <a:ext cx="6400800" cy="895352"/>
          </a:xfrm>
        </p:spPr>
        <p:txBody>
          <a:bodyPr/>
          <a:lstStyle/>
          <a:p>
            <a:r>
              <a:rPr lang="en-US" dirty="0" smtClean="0"/>
              <a:t>DEBATE AND DISCUSSION </a:t>
            </a:r>
            <a:endParaRPr lang="en-IN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 smtClean="0"/>
              <a:t>LEADERSHIP AND MANAGEMENT OF CHANGE </a:t>
            </a:r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sz="3000" dirty="0" smtClean="0">
                <a:solidFill>
                  <a:schemeClr val="tx1"/>
                </a:solidFill>
              </a:rPr>
              <a:t>Introduction</a:t>
            </a:r>
            <a:r>
              <a:rPr lang="en-IN" sz="3000" dirty="0" smtClean="0">
                <a:solidFill>
                  <a:schemeClr val="tx1"/>
                </a:solidFill>
              </a:rPr>
              <a:t/>
            </a:r>
            <a:br>
              <a:rPr lang="en-IN" sz="3000" dirty="0" smtClean="0">
                <a:solidFill>
                  <a:schemeClr val="tx1"/>
                </a:solidFill>
              </a:rPr>
            </a:br>
            <a:endParaRPr lang="en-IN" sz="3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Change management refers to discipline by guiding on supporting, equipping and preparing people to adopt for organization outcomes and success.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In healthcare workplace Electronic health records help the individual to access, share and manage health information in confidential and secured manner.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It is focussed on patient-centred approach for delivering proper care by empowering patients.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It has been implemented for enhancing clinical-patient relationship for managing it efficiently.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accuracy of records is maintained by improving its quality in providing care and support (Zhou </a:t>
            </a:r>
            <a:r>
              <a:rPr lang="en-GB" i="1" dirty="0" smtClean="0">
                <a:solidFill>
                  <a:srgbClr val="7030A0"/>
                </a:solidFill>
              </a:rPr>
              <a:t>et al.,</a:t>
            </a:r>
            <a:r>
              <a:rPr lang="en-GB" dirty="0" smtClean="0">
                <a:solidFill>
                  <a:srgbClr val="7030A0"/>
                </a:solidFill>
              </a:rPr>
              <a:t> 2009). </a:t>
            </a:r>
          </a:p>
          <a:p>
            <a:endParaRPr lang="en-IN" dirty="0" smtClean="0"/>
          </a:p>
          <a:p>
            <a:endParaRPr lang="en-GB" dirty="0" smtClean="0">
              <a:solidFill>
                <a:srgbClr val="FF0000"/>
              </a:solidFill>
            </a:endParaRPr>
          </a:p>
          <a:p>
            <a:endParaRPr lang="en-IN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Introduction</a:t>
            </a: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A change can be brought in Devon partnership Trust by integrating it with delivery process and managing risks associated with it.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Change management is taken for action steps and planning by deriving initiatives for IT related health into digital transformation.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functionalities in EHR need to be considered for generating feedback and having good communication with staffs.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This transformation in form of technology results in transformation workflows, processes and systems in practice.   </a:t>
            </a:r>
            <a:endParaRPr lang="en-IN" dirty="0" smtClean="0">
              <a:solidFill>
                <a:srgbClr val="7030A0"/>
              </a:solidFill>
            </a:endParaRPr>
          </a:p>
          <a:p>
            <a:endParaRPr lang="en-IN" dirty="0" smtClean="0">
              <a:solidFill>
                <a:srgbClr val="FF0000"/>
              </a:solidFill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700" dirty="0" smtClean="0">
                <a:solidFill>
                  <a:srgbClr val="000000"/>
                </a:solidFill>
              </a:rPr>
              <a:t>Need for Change</a:t>
            </a:r>
            <a:r>
              <a:rPr lang="en-IN" sz="2700" dirty="0" smtClean="0">
                <a:solidFill>
                  <a:srgbClr val="000000"/>
                </a:solidFill>
              </a:rPr>
              <a:t/>
            </a:r>
            <a:br>
              <a:rPr lang="en-IN" sz="2700" dirty="0" smtClean="0">
                <a:solidFill>
                  <a:srgbClr val="000000"/>
                </a:solidFill>
              </a:rPr>
            </a:br>
            <a:endParaRPr lang="en-IN" sz="2700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The traditional health record system for patients was not effective in terms of decision making as it would lead to data duplication.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robust infrastructure helps in exchanging information by improving efficiency, safety and quality of healthcare (</a:t>
            </a:r>
            <a:r>
              <a:rPr lang="en-GB" dirty="0" err="1" smtClean="0">
                <a:solidFill>
                  <a:srgbClr val="7030A0"/>
                </a:solidFill>
              </a:rPr>
              <a:t>Paulus</a:t>
            </a:r>
            <a:r>
              <a:rPr lang="en-GB" dirty="0" smtClean="0">
                <a:solidFill>
                  <a:srgbClr val="7030A0"/>
                </a:solidFill>
              </a:rPr>
              <a:t> </a:t>
            </a:r>
            <a:r>
              <a:rPr lang="en-GB" i="1" dirty="0" smtClean="0">
                <a:solidFill>
                  <a:srgbClr val="7030A0"/>
                </a:solidFill>
              </a:rPr>
              <a:t>et al.,</a:t>
            </a:r>
            <a:r>
              <a:rPr lang="en-GB" dirty="0" smtClean="0">
                <a:solidFill>
                  <a:srgbClr val="7030A0"/>
                </a:solidFill>
              </a:rPr>
              <a:t> 2008).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complete patient data ensures in providing best care and support so that even they can access the information.</a:t>
            </a:r>
            <a:endParaRPr lang="en-IN" dirty="0" smtClean="0">
              <a:solidFill>
                <a:srgbClr val="7030A0"/>
              </a:solidFill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dirty="0" smtClean="0"/>
              <a:t/>
            </a:r>
            <a:br>
              <a:rPr lang="en-IN" dirty="0" smtClean="0"/>
            </a:br>
            <a:r>
              <a:rPr lang="en-IN" dirty="0" smtClean="0"/>
              <a:t/>
            </a:r>
            <a:br>
              <a:rPr lang="en-IN" dirty="0" smtClean="0"/>
            </a:br>
            <a:r>
              <a:rPr lang="en-IN" dirty="0" smtClean="0"/>
              <a:t/>
            </a:r>
            <a:br>
              <a:rPr lang="en-IN" dirty="0" smtClean="0"/>
            </a:br>
            <a:r>
              <a:rPr lang="en-IN" dirty="0" smtClean="0"/>
              <a:t/>
            </a:r>
            <a:br>
              <a:rPr lang="en-IN" dirty="0" smtClean="0"/>
            </a:br>
            <a:r>
              <a:rPr lang="en-IN" sz="3100" dirty="0" smtClean="0"/>
              <a:t>E-PHR</a:t>
            </a:r>
            <a:br>
              <a:rPr lang="en-IN" sz="3100" dirty="0" smtClean="0"/>
            </a:br>
            <a:endParaRPr lang="en-IN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IN" dirty="0" smtClean="0"/>
              <a:t>An electronic Personal Health Records is an application used by individuals for sharing, managing and accessing health related information by users and others. </a:t>
            </a:r>
          </a:p>
          <a:p>
            <a:r>
              <a:rPr lang="en-IN" dirty="0" smtClean="0"/>
              <a:t>The information is provided in authorized, confidential, secure and private manner (Archer </a:t>
            </a:r>
            <a:r>
              <a:rPr lang="en-IN" i="1" dirty="0" smtClean="0"/>
              <a:t>et al.,</a:t>
            </a:r>
            <a:r>
              <a:rPr lang="en-IN" dirty="0" smtClean="0"/>
              <a:t> 2011). It provides personal space to service user for storing health records. </a:t>
            </a:r>
          </a:p>
          <a:p>
            <a:r>
              <a:rPr lang="en-IN" dirty="0" smtClean="0"/>
              <a:t>This e- PHR incorporated in Devon would consist of: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600" dirty="0" smtClean="0"/>
              <a:t>E-PHR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IN" dirty="0" smtClean="0"/>
              <a:t>Full summary of patient</a:t>
            </a:r>
          </a:p>
          <a:p>
            <a:pPr lvl="0"/>
            <a:r>
              <a:rPr lang="en-IN" dirty="0" smtClean="0"/>
              <a:t>Personal Record (can be accessed by patient only)</a:t>
            </a:r>
          </a:p>
          <a:p>
            <a:pPr lvl="0"/>
            <a:r>
              <a:rPr lang="en-IN" dirty="0" smtClean="0"/>
              <a:t>Personal Health Administration (such as prescription filling, rescheduling appointment etc.)</a:t>
            </a:r>
          </a:p>
          <a:p>
            <a:pPr lvl="0"/>
            <a:r>
              <a:rPr lang="en-IN" dirty="0" smtClean="0"/>
              <a:t>Monitoring behaviour related to health (self-report, analysing through electronic devices like mobile)</a:t>
            </a:r>
          </a:p>
          <a:p>
            <a:pPr lvl="0"/>
            <a:r>
              <a:rPr lang="en-IN" dirty="0" smtClean="0"/>
              <a:t>Support of self management</a:t>
            </a:r>
          </a:p>
          <a:p>
            <a:pPr lvl="0"/>
            <a:r>
              <a:rPr lang="en-IN" dirty="0" smtClean="0"/>
              <a:t>Communication (clinical email) 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2800" dirty="0" smtClean="0"/>
              <a:t/>
            </a:r>
            <a:br>
              <a:rPr lang="en-IN" sz="2800" dirty="0" smtClean="0"/>
            </a:br>
            <a:r>
              <a:rPr lang="en-IN" sz="2800" dirty="0" smtClean="0"/>
              <a:t>Attributes of e-PHR</a:t>
            </a:r>
            <a:br>
              <a:rPr lang="en-IN" sz="2800" dirty="0" smtClean="0"/>
            </a:br>
            <a:endParaRPr lang="en-IN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IN" dirty="0" smtClean="0"/>
              <a:t>It is easily controlled by patients</a:t>
            </a:r>
          </a:p>
          <a:p>
            <a:pPr lvl="0"/>
            <a:r>
              <a:rPr lang="en-IN" dirty="0" smtClean="0"/>
              <a:t>Maintains lifelong records</a:t>
            </a:r>
          </a:p>
          <a:p>
            <a:pPr lvl="0"/>
            <a:r>
              <a:rPr lang="en-IN" dirty="0" smtClean="0"/>
              <a:t>It contains information related to care providers</a:t>
            </a:r>
          </a:p>
          <a:p>
            <a:pPr lvl="0"/>
            <a:r>
              <a:rPr lang="en-IN" dirty="0" smtClean="0"/>
              <a:t>Secure and private</a:t>
            </a:r>
          </a:p>
          <a:p>
            <a:pPr lvl="0"/>
            <a:r>
              <a:rPr lang="en-IN" dirty="0" smtClean="0"/>
              <a:t>Ease of information exchange among organization or healthcare providers</a:t>
            </a:r>
          </a:p>
          <a:p>
            <a:pPr lvl="0"/>
            <a:r>
              <a:rPr lang="en-IN" dirty="0" smtClean="0"/>
              <a:t>Transparent (</a:t>
            </a:r>
            <a:r>
              <a:rPr lang="en-IN" dirty="0" err="1" smtClean="0"/>
              <a:t>Yamin</a:t>
            </a:r>
            <a:r>
              <a:rPr lang="en-IN" dirty="0" smtClean="0"/>
              <a:t> </a:t>
            </a:r>
            <a:r>
              <a:rPr lang="en-IN" i="1" dirty="0" smtClean="0"/>
              <a:t>et al., </a:t>
            </a:r>
            <a:r>
              <a:rPr lang="en-IN" dirty="0" smtClean="0"/>
              <a:t>2011). 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rgbClr val="7030A0"/>
                </a:solidFill>
              </a:rPr>
              <a:t/>
            </a:r>
            <a:br>
              <a:rPr lang="en-GB" sz="2800" dirty="0" smtClean="0">
                <a:solidFill>
                  <a:srgbClr val="7030A0"/>
                </a:solidFill>
              </a:rPr>
            </a:br>
            <a:r>
              <a:rPr lang="en-GB" sz="2800" dirty="0" smtClean="0">
                <a:solidFill>
                  <a:srgbClr val="7030A0"/>
                </a:solidFill>
              </a:rPr>
              <a:t>Change management in relation to E-PHR</a:t>
            </a:r>
            <a:r>
              <a:rPr lang="en-IN" sz="2800" dirty="0" smtClean="0">
                <a:solidFill>
                  <a:srgbClr val="7030A0"/>
                </a:solidFill>
              </a:rPr>
              <a:t/>
            </a:r>
            <a:br>
              <a:rPr lang="en-IN" sz="2800" dirty="0" smtClean="0">
                <a:solidFill>
                  <a:srgbClr val="7030A0"/>
                </a:solidFill>
              </a:rPr>
            </a:br>
            <a:endParaRPr lang="en-IN" sz="2800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The benefit derived is significant for providing ongoing connection between physician and patient by encountering changes in continuous manner.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This helps in addressing problems in shorter time period and evaluating experiences when dealing with them.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motivation to change needs to be associated for improving its efficiency and effectiveness of information.</a:t>
            </a:r>
            <a:endParaRPr lang="en-IN" dirty="0" smtClean="0">
              <a:solidFill>
                <a:srgbClr val="7030A0"/>
              </a:solidFill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3100" dirty="0" smtClean="0"/>
              <a:t/>
            </a:r>
            <a:br>
              <a:rPr lang="en-IN" sz="3100" dirty="0" smtClean="0"/>
            </a:br>
            <a:r>
              <a:rPr lang="en-IN" sz="3100" dirty="0" smtClean="0"/>
              <a:t>Model of e-PHR</a:t>
            </a:r>
            <a:r>
              <a:rPr lang="en-IN" dirty="0" smtClean="0"/>
              <a:t/>
            </a:r>
            <a:br>
              <a:rPr lang="en-IN" dirty="0" smtClean="0"/>
            </a:br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714488"/>
            <a:ext cx="56419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928662" y="3143248"/>
            <a:ext cx="75724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The model of PHR works in 3 phases- patient, record and clinician where, records enables towards understanding information for making decision. </a:t>
            </a:r>
            <a:endParaRPr lang="en-IN" dirty="0" smtClean="0"/>
          </a:p>
          <a:p>
            <a:r>
              <a:rPr lang="en-IN" dirty="0" smtClean="0"/>
              <a:t>The </a:t>
            </a:r>
            <a:r>
              <a:rPr lang="en-IN" dirty="0"/>
              <a:t>access to records is provided in the manner for letting the patients manage their own care.   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2800" dirty="0" smtClean="0"/>
              <a:t/>
            </a:r>
            <a:br>
              <a:rPr lang="en-IN" sz="2800" dirty="0" smtClean="0"/>
            </a:br>
            <a:r>
              <a:rPr lang="en-IN" sz="2800" dirty="0" smtClean="0"/>
              <a:t>UK Perspective of PHR</a:t>
            </a:r>
            <a:br>
              <a:rPr lang="en-IN" sz="2800" dirty="0" smtClean="0"/>
            </a:br>
            <a:endParaRPr lang="en-IN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IN" dirty="0" smtClean="0"/>
              <a:t>It can be seen that Devon partnership Trust works on providing services to people who are suffering from learning disability and mental health. </a:t>
            </a:r>
          </a:p>
          <a:p>
            <a:r>
              <a:rPr lang="en-IN" dirty="0" smtClean="0"/>
              <a:t>The use of PHR is widely made for providing solutions to people when they are old. A survey conducted on online states that 49.3% of respondents need to organise in manner and keeping track related to healthcare records (Cruickshank, Packman and </a:t>
            </a:r>
            <a:r>
              <a:rPr lang="en-IN" dirty="0" err="1" smtClean="0"/>
              <a:t>Paxman</a:t>
            </a:r>
            <a:r>
              <a:rPr lang="en-IN" dirty="0" smtClean="0"/>
              <a:t>, 2012).</a:t>
            </a:r>
            <a:endParaRPr lang="en-IN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Continue…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7030A0"/>
                </a:solidFill>
              </a:rPr>
              <a:t>When UCL evaluated and assessed </a:t>
            </a:r>
            <a:r>
              <a:rPr lang="en-IN" dirty="0" err="1" smtClean="0">
                <a:solidFill>
                  <a:srgbClr val="7030A0"/>
                </a:solidFill>
              </a:rPr>
              <a:t>HealthSpace</a:t>
            </a:r>
            <a:r>
              <a:rPr lang="en-IN" dirty="0" smtClean="0">
                <a:solidFill>
                  <a:srgbClr val="7030A0"/>
                </a:solidFill>
              </a:rPr>
              <a:t> it stated that PHRs works well with self management practices by providing proper care plan and patient attitudes as otherwise it might not attract patient imagination. </a:t>
            </a:r>
          </a:p>
          <a:p>
            <a:r>
              <a:rPr lang="en-IN" dirty="0" smtClean="0">
                <a:solidFill>
                  <a:srgbClr val="7030A0"/>
                </a:solidFill>
              </a:rPr>
              <a:t>It is also said that people having chronic and long term condition are finding it to be useful for obtaining results. Another survey conducted with 172 people states PHR reassures with 28.4% claimed fairly reassured. 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2400" dirty="0" smtClean="0">
                <a:solidFill>
                  <a:srgbClr val="000000"/>
                </a:solidFill>
              </a:rPr>
              <a:t>Significance of Personal health Record (PHR)</a:t>
            </a:r>
            <a:br>
              <a:rPr lang="en-IN" sz="2400" dirty="0" smtClean="0">
                <a:solidFill>
                  <a:srgbClr val="000000"/>
                </a:solidFill>
              </a:rPr>
            </a:br>
            <a:endParaRPr lang="en-IN" sz="2400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IN" dirty="0" smtClean="0"/>
              <a:t>PHR is an emergency that allows sharing information with care providers by empowering people for managing health visits. </a:t>
            </a:r>
          </a:p>
          <a:p>
            <a:r>
              <a:rPr lang="en-IN" dirty="0" smtClean="0"/>
              <a:t>A track record helps in assessing health by working on targeted goals of individuals differently. </a:t>
            </a:r>
          </a:p>
          <a:p>
            <a:r>
              <a:rPr lang="en-IN" dirty="0" smtClean="0"/>
              <a:t>The visit to doctors may have to be aligned up with ready for asking questions by sharing information regarding blood test, blood pressure etc (</a:t>
            </a:r>
            <a:r>
              <a:rPr lang="en-IN" dirty="0" err="1" smtClean="0"/>
              <a:t>Reti</a:t>
            </a:r>
            <a:r>
              <a:rPr lang="en-IN" dirty="0" smtClean="0"/>
              <a:t> </a:t>
            </a:r>
            <a:r>
              <a:rPr lang="en-IN" i="1" dirty="0" smtClean="0"/>
              <a:t>et al.,</a:t>
            </a:r>
            <a:r>
              <a:rPr lang="en-IN" dirty="0" smtClean="0"/>
              <a:t> 2010). 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IN" sz="2800" dirty="0" smtClean="0">
                <a:solidFill>
                  <a:srgbClr val="000000"/>
                </a:solidFill>
              </a:rPr>
              <a:t>Significance of Personal health Record (PHR)</a:t>
            </a:r>
            <a:br>
              <a:rPr lang="en-IN" sz="2800" dirty="0" smtClean="0">
                <a:solidFill>
                  <a:srgbClr val="000000"/>
                </a:solidFill>
              </a:rPr>
            </a:br>
            <a:endParaRPr lang="en-IN" sz="2800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IN" dirty="0" smtClean="0"/>
              <a:t>The third importance is managing health visits by using monitoring tools that can be used in home also. </a:t>
            </a:r>
          </a:p>
          <a:p>
            <a:r>
              <a:rPr lang="en-IN" dirty="0" smtClean="0"/>
              <a:t>This needs to be linked with last appointment and doctor instruction by being organised in nature. </a:t>
            </a:r>
          </a:p>
          <a:p>
            <a:r>
              <a:rPr lang="en-IN" dirty="0" smtClean="0"/>
              <a:t>It means to track appointments, screening devices, vaccinations etc. in the study conducted.</a:t>
            </a:r>
            <a:endParaRPr lang="en-IN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>
                <a:solidFill>
                  <a:srgbClr val="000000"/>
                </a:solidFill>
              </a:rPr>
              <a:t/>
            </a:r>
            <a:br>
              <a:rPr lang="en-GB" sz="3100" dirty="0" smtClean="0">
                <a:solidFill>
                  <a:srgbClr val="000000"/>
                </a:solidFill>
              </a:rPr>
            </a:br>
            <a:r>
              <a:rPr lang="en-GB" sz="3100" dirty="0" smtClean="0">
                <a:solidFill>
                  <a:srgbClr val="000000"/>
                </a:solidFill>
              </a:rPr>
              <a:t/>
            </a:r>
            <a:br>
              <a:rPr lang="en-GB" sz="3100" dirty="0" smtClean="0">
                <a:solidFill>
                  <a:srgbClr val="000000"/>
                </a:solidFill>
              </a:rPr>
            </a:br>
            <a:r>
              <a:rPr lang="en-GB" sz="3000" dirty="0" smtClean="0">
                <a:solidFill>
                  <a:srgbClr val="000000"/>
                </a:solidFill>
              </a:rPr>
              <a:t>Change in Healthcare </a:t>
            </a:r>
            <a:r>
              <a:rPr lang="en-IN" sz="3000" dirty="0" smtClean="0">
                <a:solidFill>
                  <a:srgbClr val="000000"/>
                </a:solidFill>
              </a:rPr>
              <a:t/>
            </a:r>
            <a:br>
              <a:rPr lang="en-IN" sz="3000" dirty="0" smtClean="0">
                <a:solidFill>
                  <a:srgbClr val="000000"/>
                </a:solidFill>
              </a:rPr>
            </a:br>
            <a:endParaRPr lang="en-IN" sz="3000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The above aspects creates a demand for change in healthcare organizations.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changes in healthcare with respect to health records are important as depends on information storage.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The charges for gaining access to records on computer are £10 and for manual is £50 (</a:t>
            </a:r>
            <a:r>
              <a:rPr lang="en-GB" dirty="0" err="1" smtClean="0">
                <a:solidFill>
                  <a:srgbClr val="7030A0"/>
                </a:solidFill>
              </a:rPr>
              <a:t>Parkin</a:t>
            </a:r>
            <a:r>
              <a:rPr lang="en-GB" dirty="0" smtClean="0">
                <a:solidFill>
                  <a:srgbClr val="7030A0"/>
                </a:solidFill>
              </a:rPr>
              <a:t>, 2016). 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In case a patient wants to have access to health records for having a copy they are to be charged as a permanent record.    </a:t>
            </a:r>
            <a:endParaRPr lang="en-IN" dirty="0" smtClean="0">
              <a:solidFill>
                <a:srgbClr val="7030A0"/>
              </a:solidFill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900" dirty="0" smtClean="0">
                <a:solidFill>
                  <a:srgbClr val="000000"/>
                </a:solidFill>
              </a:rPr>
              <a:t/>
            </a:r>
            <a:br>
              <a:rPr lang="en-GB" sz="2900" dirty="0" smtClean="0">
                <a:solidFill>
                  <a:srgbClr val="000000"/>
                </a:solidFill>
              </a:rPr>
            </a:br>
            <a:r>
              <a:rPr lang="en-GB" sz="2900" dirty="0" smtClean="0">
                <a:solidFill>
                  <a:srgbClr val="000000"/>
                </a:solidFill>
              </a:rPr>
              <a:t/>
            </a:r>
            <a:br>
              <a:rPr lang="en-GB" sz="2900" dirty="0" smtClean="0">
                <a:solidFill>
                  <a:srgbClr val="000000"/>
                </a:solidFill>
              </a:rPr>
            </a:br>
            <a:r>
              <a:rPr lang="en-GB" sz="2900" dirty="0" smtClean="0">
                <a:solidFill>
                  <a:srgbClr val="000000"/>
                </a:solidFill>
              </a:rPr>
              <a:t>Change in Health Records System</a:t>
            </a:r>
            <a:r>
              <a:rPr lang="en-IN" dirty="0" smtClean="0">
                <a:solidFill>
                  <a:srgbClr val="000000"/>
                </a:solidFill>
              </a:rPr>
              <a:t/>
            </a:r>
            <a:br>
              <a:rPr lang="en-IN" dirty="0" smtClean="0">
                <a:solidFill>
                  <a:srgbClr val="000000"/>
                </a:solidFill>
              </a:rPr>
            </a:br>
            <a:endParaRPr lang="en-IN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rgbClr val="000000"/>
                </a:solidFill>
              </a:rPr>
              <a:t>The introduction of digital technology in healthcare helps in improving patient safety, reducing costs and provides benefits to patients. The changes implemented helps in:</a:t>
            </a:r>
            <a:endParaRPr lang="en-IN" dirty="0" smtClean="0">
              <a:solidFill>
                <a:srgbClr val="00000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en-GB" dirty="0" smtClean="0">
                <a:solidFill>
                  <a:srgbClr val="000000"/>
                </a:solidFill>
              </a:rPr>
              <a:t>Sustaining and building public trust by making individuals confident about sharing information</a:t>
            </a:r>
            <a:endParaRPr lang="en-IN" dirty="0" smtClean="0">
              <a:solidFill>
                <a:srgbClr val="00000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en-GB" dirty="0" smtClean="0">
                <a:solidFill>
                  <a:srgbClr val="000000"/>
                </a:solidFill>
              </a:rPr>
              <a:t>The professionals should provide support and care by making use of technology and data in future by imparting skills and knowledge in staffs</a:t>
            </a:r>
            <a:endParaRPr lang="en-IN" dirty="0" smtClean="0">
              <a:solidFill>
                <a:srgbClr val="00000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en-GB" dirty="0" smtClean="0">
                <a:solidFill>
                  <a:srgbClr val="000000"/>
                </a:solidFill>
              </a:rPr>
              <a:t>The access to data provided by all healthcare professionals by 2020 for having comprehensive outcome</a:t>
            </a:r>
            <a:endParaRPr lang="en-IN" dirty="0" smtClean="0">
              <a:solidFill>
                <a:srgbClr val="000000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en-GB" dirty="0" smtClean="0">
                <a:solidFill>
                  <a:srgbClr val="000000"/>
                </a:solidFill>
              </a:rPr>
              <a:t>It enables the individual to make right choices regarding health by accessing digital information and healthcare apps (</a:t>
            </a:r>
            <a:r>
              <a:rPr lang="en-GB" dirty="0" err="1" smtClean="0">
                <a:solidFill>
                  <a:srgbClr val="000000"/>
                </a:solidFill>
              </a:rPr>
              <a:t>Parkin</a:t>
            </a:r>
            <a:r>
              <a:rPr lang="en-GB" dirty="0" smtClean="0">
                <a:solidFill>
                  <a:srgbClr val="000000"/>
                </a:solidFill>
              </a:rPr>
              <a:t>, 2016). </a:t>
            </a:r>
            <a:endParaRPr lang="en-IN" dirty="0" smtClean="0">
              <a:solidFill>
                <a:srgbClr val="000000"/>
              </a:solidFill>
            </a:endParaRPr>
          </a:p>
          <a:p>
            <a:endParaRPr lang="en-IN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357298"/>
            <a:ext cx="8503920" cy="5214974"/>
          </a:xfrm>
        </p:spPr>
        <p:txBody>
          <a:bodyPr>
            <a:noAutofit/>
          </a:bodyPr>
          <a:lstStyle/>
          <a:p>
            <a:r>
              <a:rPr lang="en-IN" sz="1300" dirty="0" smtClean="0">
                <a:solidFill>
                  <a:srgbClr val="000000"/>
                </a:solidFill>
              </a:rPr>
              <a:t>Archer, N., </a:t>
            </a:r>
            <a:r>
              <a:rPr lang="en-IN" sz="1300" dirty="0" err="1" smtClean="0">
                <a:solidFill>
                  <a:srgbClr val="000000"/>
                </a:solidFill>
              </a:rPr>
              <a:t>Fevrier</a:t>
            </a:r>
            <a:r>
              <a:rPr lang="en-IN" sz="1300" dirty="0" smtClean="0">
                <a:solidFill>
                  <a:srgbClr val="000000"/>
                </a:solidFill>
              </a:rPr>
              <a:t>-Thomas, U., </a:t>
            </a:r>
            <a:r>
              <a:rPr lang="en-IN" sz="1300" dirty="0" err="1" smtClean="0">
                <a:solidFill>
                  <a:srgbClr val="000000"/>
                </a:solidFill>
              </a:rPr>
              <a:t>Lokker</a:t>
            </a:r>
            <a:r>
              <a:rPr lang="en-IN" sz="1300" dirty="0" smtClean="0">
                <a:solidFill>
                  <a:srgbClr val="000000"/>
                </a:solidFill>
              </a:rPr>
              <a:t>, C., </a:t>
            </a:r>
            <a:r>
              <a:rPr lang="en-IN" sz="1300" dirty="0" err="1" smtClean="0">
                <a:solidFill>
                  <a:srgbClr val="000000"/>
                </a:solidFill>
              </a:rPr>
              <a:t>McKibbon</a:t>
            </a:r>
            <a:r>
              <a:rPr lang="en-IN" sz="1300" dirty="0" smtClean="0">
                <a:solidFill>
                  <a:srgbClr val="000000"/>
                </a:solidFill>
              </a:rPr>
              <a:t>, K.A. and Straus, S.E., 2011. Personal health records: a scoping review. </a:t>
            </a:r>
            <a:r>
              <a:rPr lang="en-IN" sz="1300" i="1" dirty="0" smtClean="0">
                <a:solidFill>
                  <a:srgbClr val="000000"/>
                </a:solidFill>
              </a:rPr>
              <a:t>Journal of the American Medical Informatics Association</a:t>
            </a:r>
            <a:r>
              <a:rPr lang="en-IN" sz="1300" dirty="0" smtClean="0">
                <a:solidFill>
                  <a:srgbClr val="000000"/>
                </a:solidFill>
              </a:rPr>
              <a:t>, </a:t>
            </a:r>
            <a:r>
              <a:rPr lang="en-IN" sz="1300" i="1" dirty="0" smtClean="0">
                <a:solidFill>
                  <a:srgbClr val="000000"/>
                </a:solidFill>
              </a:rPr>
              <a:t>18</a:t>
            </a:r>
            <a:r>
              <a:rPr lang="en-IN" sz="1300" dirty="0" smtClean="0">
                <a:solidFill>
                  <a:srgbClr val="000000"/>
                </a:solidFill>
              </a:rPr>
              <a:t>(4), pp.515-522.</a:t>
            </a:r>
          </a:p>
          <a:p>
            <a:r>
              <a:rPr lang="en-IN" sz="1300" dirty="0" smtClean="0">
                <a:solidFill>
                  <a:srgbClr val="000000"/>
                </a:solidFill>
              </a:rPr>
              <a:t>Cruickshank, J., Packman, C. and </a:t>
            </a:r>
            <a:r>
              <a:rPr lang="en-IN" sz="1300" dirty="0" err="1" smtClean="0">
                <a:solidFill>
                  <a:srgbClr val="000000"/>
                </a:solidFill>
              </a:rPr>
              <a:t>Paxman</a:t>
            </a:r>
            <a:r>
              <a:rPr lang="en-IN" sz="1300" dirty="0" smtClean="0">
                <a:solidFill>
                  <a:srgbClr val="000000"/>
                </a:solidFill>
              </a:rPr>
              <a:t>, J. (2012). </a:t>
            </a:r>
            <a:r>
              <a:rPr lang="en-IN" sz="1300" i="1" dirty="0" smtClean="0">
                <a:solidFill>
                  <a:srgbClr val="000000"/>
                </a:solidFill>
              </a:rPr>
              <a:t>Personal Health Records Putting patients in control?</a:t>
            </a:r>
            <a:r>
              <a:rPr lang="en-IN" sz="1300" dirty="0" smtClean="0">
                <a:solidFill>
                  <a:srgbClr val="000000"/>
                </a:solidFill>
              </a:rPr>
              <a:t>. [online] 2020health.org. Available at: http://www.2020health.org/dms/2020health/downloads/.../2020PHRreport_ONLINE.pdf [Accessed 1 May 2017].</a:t>
            </a:r>
          </a:p>
          <a:p>
            <a:r>
              <a:rPr lang="en-GB" sz="1300" dirty="0" smtClean="0">
                <a:solidFill>
                  <a:srgbClr val="000000"/>
                </a:solidFill>
              </a:rPr>
              <a:t>Hayes, J. (2014). </a:t>
            </a:r>
            <a:r>
              <a:rPr lang="en-GB" sz="1300" i="1" dirty="0" smtClean="0">
                <a:solidFill>
                  <a:srgbClr val="000000"/>
                </a:solidFill>
              </a:rPr>
              <a:t>The theory and practice of change management</a:t>
            </a:r>
            <a:r>
              <a:rPr lang="en-GB" sz="1300" dirty="0" smtClean="0">
                <a:solidFill>
                  <a:srgbClr val="000000"/>
                </a:solidFill>
              </a:rPr>
              <a:t>. Palgrave Macmillan. </a:t>
            </a:r>
            <a:endParaRPr lang="en-IN" sz="1300" dirty="0" smtClean="0">
              <a:solidFill>
                <a:srgbClr val="000000"/>
              </a:solidFill>
            </a:endParaRPr>
          </a:p>
          <a:p>
            <a:r>
              <a:rPr lang="en-IN" sz="1300" dirty="0" err="1" smtClean="0">
                <a:solidFill>
                  <a:srgbClr val="000000"/>
                </a:solidFill>
              </a:rPr>
              <a:t>Parkin</a:t>
            </a:r>
            <a:r>
              <a:rPr lang="en-IN" sz="1300" dirty="0" smtClean="0">
                <a:solidFill>
                  <a:srgbClr val="000000"/>
                </a:solidFill>
              </a:rPr>
              <a:t>, E. (2016). </a:t>
            </a:r>
            <a:r>
              <a:rPr lang="en-IN" sz="1300" i="1" dirty="0" smtClean="0">
                <a:solidFill>
                  <a:srgbClr val="000000"/>
                </a:solidFill>
              </a:rPr>
              <a:t>A paperless NHS: electronic health records</a:t>
            </a:r>
            <a:r>
              <a:rPr lang="en-IN" sz="1300" dirty="0" smtClean="0">
                <a:solidFill>
                  <a:srgbClr val="000000"/>
                </a:solidFill>
              </a:rPr>
              <a:t>. [online] </a:t>
            </a:r>
            <a:r>
              <a:rPr lang="en-IN" sz="1300" dirty="0" err="1" smtClean="0">
                <a:solidFill>
                  <a:srgbClr val="000000"/>
                </a:solidFill>
              </a:rPr>
              <a:t>researchbriefings.files</a:t>
            </a:r>
            <a:r>
              <a:rPr lang="en-IN" sz="1300" dirty="0" smtClean="0">
                <a:solidFill>
                  <a:srgbClr val="000000"/>
                </a:solidFill>
              </a:rPr>
              <a:t>. Available at: http://researchbriefings.files.parliament.uk/documents/CBP-7572/CBP-7572.pdf [Accessed 10 Oct. 2017].</a:t>
            </a:r>
          </a:p>
          <a:p>
            <a:r>
              <a:rPr lang="en-IN" sz="1300" dirty="0" err="1" smtClean="0">
                <a:solidFill>
                  <a:srgbClr val="000000"/>
                </a:solidFill>
              </a:rPr>
              <a:t>Parkin</a:t>
            </a:r>
            <a:r>
              <a:rPr lang="en-IN" sz="1300" dirty="0" smtClean="0">
                <a:solidFill>
                  <a:srgbClr val="000000"/>
                </a:solidFill>
              </a:rPr>
              <a:t>, E. (2016). </a:t>
            </a:r>
            <a:r>
              <a:rPr lang="en-IN" sz="1300" i="1" dirty="0" smtClean="0">
                <a:solidFill>
                  <a:srgbClr val="000000"/>
                </a:solidFill>
              </a:rPr>
              <a:t>Patient health records and confidentiality</a:t>
            </a:r>
            <a:r>
              <a:rPr lang="en-IN" sz="1300" dirty="0" smtClean="0">
                <a:solidFill>
                  <a:srgbClr val="000000"/>
                </a:solidFill>
              </a:rPr>
              <a:t>. [online] </a:t>
            </a:r>
            <a:r>
              <a:rPr lang="en-IN" sz="1300" dirty="0" err="1" smtClean="0">
                <a:solidFill>
                  <a:srgbClr val="000000"/>
                </a:solidFill>
              </a:rPr>
              <a:t>researchbriefings</a:t>
            </a:r>
            <a:r>
              <a:rPr lang="en-IN" sz="1300" dirty="0" smtClean="0">
                <a:solidFill>
                  <a:srgbClr val="000000"/>
                </a:solidFill>
              </a:rPr>
              <a:t>. Available at: http://researchbriefings.files.parliament.uk/documents/SN07103/SN07103.pdf [Accessed 10 Oct. 2017].</a:t>
            </a:r>
          </a:p>
          <a:p>
            <a:r>
              <a:rPr lang="en-GB" sz="1300" dirty="0" err="1" smtClean="0">
                <a:solidFill>
                  <a:srgbClr val="000000"/>
                </a:solidFill>
              </a:rPr>
              <a:t>Paulus</a:t>
            </a:r>
            <a:r>
              <a:rPr lang="en-GB" sz="1300" dirty="0" smtClean="0">
                <a:solidFill>
                  <a:srgbClr val="000000"/>
                </a:solidFill>
              </a:rPr>
              <a:t>, R. A., Davis, K., &amp; Steele, G. D. (2008). Continuous innovation in health care: implications of the </a:t>
            </a:r>
            <a:r>
              <a:rPr lang="en-GB" sz="1300" dirty="0" err="1" smtClean="0">
                <a:solidFill>
                  <a:srgbClr val="000000"/>
                </a:solidFill>
              </a:rPr>
              <a:t>Geisinger</a:t>
            </a:r>
            <a:r>
              <a:rPr lang="en-GB" sz="1300" dirty="0" smtClean="0">
                <a:solidFill>
                  <a:srgbClr val="000000"/>
                </a:solidFill>
              </a:rPr>
              <a:t> experience. </a:t>
            </a:r>
            <a:r>
              <a:rPr lang="en-GB" sz="1300" i="1" dirty="0" smtClean="0">
                <a:solidFill>
                  <a:srgbClr val="000000"/>
                </a:solidFill>
              </a:rPr>
              <a:t>Health Affairs</a:t>
            </a:r>
            <a:r>
              <a:rPr lang="en-GB" sz="1300" dirty="0" smtClean="0">
                <a:solidFill>
                  <a:srgbClr val="000000"/>
                </a:solidFill>
              </a:rPr>
              <a:t>, </a:t>
            </a:r>
            <a:r>
              <a:rPr lang="en-GB" sz="1300" i="1" dirty="0" smtClean="0">
                <a:solidFill>
                  <a:srgbClr val="000000"/>
                </a:solidFill>
              </a:rPr>
              <a:t>27</a:t>
            </a:r>
            <a:r>
              <a:rPr lang="en-GB" sz="1300" dirty="0" smtClean="0">
                <a:solidFill>
                  <a:srgbClr val="000000"/>
                </a:solidFill>
              </a:rPr>
              <a:t>(5), 1235-1245.</a:t>
            </a:r>
            <a:endParaRPr lang="en-IN" sz="1300" dirty="0" smtClean="0">
              <a:solidFill>
                <a:srgbClr val="000000"/>
              </a:solidFill>
            </a:endParaRPr>
          </a:p>
          <a:p>
            <a:r>
              <a:rPr lang="en-GB" sz="1300" dirty="0" err="1" smtClean="0">
                <a:solidFill>
                  <a:srgbClr val="000000"/>
                </a:solidFill>
              </a:rPr>
              <a:t>Poon</a:t>
            </a:r>
            <a:r>
              <a:rPr lang="en-GB" sz="1300" dirty="0" smtClean="0">
                <a:solidFill>
                  <a:srgbClr val="000000"/>
                </a:solidFill>
              </a:rPr>
              <a:t>, E. G., Wright, A., Simon, S. R., </a:t>
            </a:r>
            <a:r>
              <a:rPr lang="en-GB" sz="1300" dirty="0" err="1" smtClean="0">
                <a:solidFill>
                  <a:srgbClr val="000000"/>
                </a:solidFill>
              </a:rPr>
              <a:t>Jenter</a:t>
            </a:r>
            <a:r>
              <a:rPr lang="en-GB" sz="1300" dirty="0" smtClean="0">
                <a:solidFill>
                  <a:srgbClr val="000000"/>
                </a:solidFill>
              </a:rPr>
              <a:t>, C. A., </a:t>
            </a:r>
            <a:r>
              <a:rPr lang="en-GB" sz="1300" dirty="0" err="1" smtClean="0">
                <a:solidFill>
                  <a:srgbClr val="000000"/>
                </a:solidFill>
              </a:rPr>
              <a:t>Kaushal</a:t>
            </a:r>
            <a:r>
              <a:rPr lang="en-GB" sz="1300" dirty="0" smtClean="0">
                <a:solidFill>
                  <a:srgbClr val="000000"/>
                </a:solidFill>
              </a:rPr>
              <a:t>, R., Volk, L. A., ... &amp; Bates, D. W. (2010). Relationship between use of electronic health record features and health care quality: results of a </a:t>
            </a:r>
            <a:r>
              <a:rPr lang="en-GB" sz="1300" dirty="0" err="1" smtClean="0">
                <a:solidFill>
                  <a:srgbClr val="000000"/>
                </a:solidFill>
              </a:rPr>
              <a:t>statewide</a:t>
            </a:r>
            <a:r>
              <a:rPr lang="en-GB" sz="1300" dirty="0" smtClean="0">
                <a:solidFill>
                  <a:srgbClr val="000000"/>
                </a:solidFill>
              </a:rPr>
              <a:t> survey. </a:t>
            </a:r>
            <a:r>
              <a:rPr lang="en-GB" sz="1300" i="1" dirty="0" smtClean="0">
                <a:solidFill>
                  <a:srgbClr val="000000"/>
                </a:solidFill>
              </a:rPr>
              <a:t>Medical care</a:t>
            </a:r>
            <a:r>
              <a:rPr lang="en-GB" sz="1300" dirty="0" smtClean="0">
                <a:solidFill>
                  <a:srgbClr val="000000"/>
                </a:solidFill>
              </a:rPr>
              <a:t>, </a:t>
            </a:r>
            <a:r>
              <a:rPr lang="en-GB" sz="1300" i="1" dirty="0" smtClean="0">
                <a:solidFill>
                  <a:srgbClr val="000000"/>
                </a:solidFill>
              </a:rPr>
              <a:t>48</a:t>
            </a:r>
            <a:r>
              <a:rPr lang="en-GB" sz="1300" dirty="0" smtClean="0">
                <a:solidFill>
                  <a:srgbClr val="000000"/>
                </a:solidFill>
              </a:rPr>
              <a:t>(3), 203-209.</a:t>
            </a:r>
            <a:endParaRPr lang="en-IN" sz="1300" dirty="0" smtClean="0">
              <a:solidFill>
                <a:srgbClr val="000000"/>
              </a:solidFill>
            </a:endParaRPr>
          </a:p>
          <a:p>
            <a:r>
              <a:rPr lang="en-IN" sz="1300" dirty="0" err="1" smtClean="0">
                <a:solidFill>
                  <a:srgbClr val="000000"/>
                </a:solidFill>
              </a:rPr>
              <a:t>Reti</a:t>
            </a:r>
            <a:r>
              <a:rPr lang="en-IN" sz="1300" dirty="0" smtClean="0">
                <a:solidFill>
                  <a:srgbClr val="000000"/>
                </a:solidFill>
              </a:rPr>
              <a:t>, S.R., Feldman, H.J., Ross, S.E. and </a:t>
            </a:r>
            <a:r>
              <a:rPr lang="en-IN" sz="1300" dirty="0" err="1" smtClean="0">
                <a:solidFill>
                  <a:srgbClr val="000000"/>
                </a:solidFill>
              </a:rPr>
              <a:t>Safran</a:t>
            </a:r>
            <a:r>
              <a:rPr lang="en-IN" sz="1300" dirty="0" smtClean="0">
                <a:solidFill>
                  <a:srgbClr val="000000"/>
                </a:solidFill>
              </a:rPr>
              <a:t>, C., 2010. Improving personal health records for patient-</a:t>
            </a:r>
            <a:r>
              <a:rPr lang="en-IN" sz="1300" dirty="0" err="1" smtClean="0">
                <a:solidFill>
                  <a:srgbClr val="000000"/>
                </a:solidFill>
              </a:rPr>
              <a:t>centered</a:t>
            </a:r>
            <a:r>
              <a:rPr lang="en-IN" sz="1300" dirty="0" smtClean="0">
                <a:solidFill>
                  <a:srgbClr val="000000"/>
                </a:solidFill>
              </a:rPr>
              <a:t> care. </a:t>
            </a:r>
            <a:r>
              <a:rPr lang="en-IN" sz="1300" i="1" dirty="0" smtClean="0">
                <a:solidFill>
                  <a:srgbClr val="000000"/>
                </a:solidFill>
              </a:rPr>
              <a:t>Journal of the American Medical Informatics Association</a:t>
            </a:r>
            <a:r>
              <a:rPr lang="en-IN" sz="1300" dirty="0" smtClean="0">
                <a:solidFill>
                  <a:srgbClr val="000000"/>
                </a:solidFill>
              </a:rPr>
              <a:t>, </a:t>
            </a:r>
            <a:r>
              <a:rPr lang="en-IN" sz="1300" i="1" dirty="0" smtClean="0">
                <a:solidFill>
                  <a:srgbClr val="000000"/>
                </a:solidFill>
              </a:rPr>
              <a:t>17</a:t>
            </a:r>
            <a:r>
              <a:rPr lang="en-IN" sz="1300" dirty="0" smtClean="0">
                <a:solidFill>
                  <a:srgbClr val="000000"/>
                </a:solidFill>
              </a:rPr>
              <a:t>(2), pp.192-195.</a:t>
            </a:r>
          </a:p>
          <a:p>
            <a:r>
              <a:rPr lang="en-IN" sz="1300" dirty="0" err="1" smtClean="0">
                <a:solidFill>
                  <a:srgbClr val="000000"/>
                </a:solidFill>
              </a:rPr>
              <a:t>Yamin</a:t>
            </a:r>
            <a:r>
              <a:rPr lang="en-IN" sz="1300" dirty="0" smtClean="0">
                <a:solidFill>
                  <a:srgbClr val="000000"/>
                </a:solidFill>
              </a:rPr>
              <a:t>, C.K., </a:t>
            </a:r>
            <a:r>
              <a:rPr lang="en-IN" sz="1300" dirty="0" err="1" smtClean="0">
                <a:solidFill>
                  <a:srgbClr val="000000"/>
                </a:solidFill>
              </a:rPr>
              <a:t>Emani</a:t>
            </a:r>
            <a:r>
              <a:rPr lang="en-IN" sz="1300" dirty="0" smtClean="0">
                <a:solidFill>
                  <a:srgbClr val="000000"/>
                </a:solidFill>
              </a:rPr>
              <a:t>, S., Williams, D.H., </a:t>
            </a:r>
            <a:r>
              <a:rPr lang="en-IN" sz="1300" dirty="0" err="1" smtClean="0">
                <a:solidFill>
                  <a:srgbClr val="000000"/>
                </a:solidFill>
              </a:rPr>
              <a:t>Lipsitz</a:t>
            </a:r>
            <a:r>
              <a:rPr lang="en-IN" sz="1300" dirty="0" smtClean="0">
                <a:solidFill>
                  <a:srgbClr val="000000"/>
                </a:solidFill>
              </a:rPr>
              <a:t>, S.R., </a:t>
            </a:r>
            <a:r>
              <a:rPr lang="en-IN" sz="1300" dirty="0" err="1" smtClean="0">
                <a:solidFill>
                  <a:srgbClr val="000000"/>
                </a:solidFill>
              </a:rPr>
              <a:t>Karson</a:t>
            </a:r>
            <a:r>
              <a:rPr lang="en-IN" sz="1300" dirty="0" smtClean="0">
                <a:solidFill>
                  <a:srgbClr val="000000"/>
                </a:solidFill>
              </a:rPr>
              <a:t>, A.S., Wald, J.S. and Bates, D.W., 2011. The digital divide in adoption and use of a personal health record. </a:t>
            </a:r>
            <a:r>
              <a:rPr lang="en-IN" sz="1300" i="1" dirty="0" smtClean="0">
                <a:solidFill>
                  <a:srgbClr val="000000"/>
                </a:solidFill>
              </a:rPr>
              <a:t>Archives of Internal Medicine</a:t>
            </a:r>
            <a:r>
              <a:rPr lang="en-IN" sz="1300" dirty="0" smtClean="0">
                <a:solidFill>
                  <a:srgbClr val="000000"/>
                </a:solidFill>
              </a:rPr>
              <a:t>, </a:t>
            </a:r>
            <a:r>
              <a:rPr lang="en-IN" sz="1300" i="1" dirty="0" smtClean="0">
                <a:solidFill>
                  <a:srgbClr val="000000"/>
                </a:solidFill>
              </a:rPr>
              <a:t>171</a:t>
            </a:r>
            <a:r>
              <a:rPr lang="en-IN" sz="1300" dirty="0" smtClean="0">
                <a:solidFill>
                  <a:srgbClr val="000000"/>
                </a:solidFill>
              </a:rPr>
              <a:t>(6), pp.568-574.</a:t>
            </a:r>
          </a:p>
          <a:p>
            <a:r>
              <a:rPr lang="en-GB" sz="1300" dirty="0" smtClean="0">
                <a:solidFill>
                  <a:srgbClr val="000000"/>
                </a:solidFill>
              </a:rPr>
              <a:t>Zhou, L., </a:t>
            </a:r>
            <a:r>
              <a:rPr lang="en-GB" sz="1300" dirty="0" err="1" smtClean="0">
                <a:solidFill>
                  <a:srgbClr val="000000"/>
                </a:solidFill>
              </a:rPr>
              <a:t>Soran</a:t>
            </a:r>
            <a:r>
              <a:rPr lang="en-GB" sz="1300" dirty="0" smtClean="0">
                <a:solidFill>
                  <a:srgbClr val="000000"/>
                </a:solidFill>
              </a:rPr>
              <a:t>, C. S., </a:t>
            </a:r>
            <a:r>
              <a:rPr lang="en-GB" sz="1300" dirty="0" err="1" smtClean="0">
                <a:solidFill>
                  <a:srgbClr val="000000"/>
                </a:solidFill>
              </a:rPr>
              <a:t>Jenter</a:t>
            </a:r>
            <a:r>
              <a:rPr lang="en-GB" sz="1300" dirty="0" smtClean="0">
                <a:solidFill>
                  <a:srgbClr val="000000"/>
                </a:solidFill>
              </a:rPr>
              <a:t>, C. A., Volk, L. A., </a:t>
            </a:r>
            <a:r>
              <a:rPr lang="en-GB" sz="1300" dirty="0" err="1" smtClean="0">
                <a:solidFill>
                  <a:srgbClr val="000000"/>
                </a:solidFill>
              </a:rPr>
              <a:t>Orav</a:t>
            </a:r>
            <a:r>
              <a:rPr lang="en-GB" sz="1300" dirty="0" smtClean="0">
                <a:solidFill>
                  <a:srgbClr val="000000"/>
                </a:solidFill>
              </a:rPr>
              <a:t>, E. J., Bates, D. W., &amp; Simon, S. R. (2009). The relationship between electronic health record use and quality of care over time. </a:t>
            </a:r>
            <a:r>
              <a:rPr lang="en-GB" sz="1300" i="1" dirty="0" smtClean="0">
                <a:solidFill>
                  <a:srgbClr val="000000"/>
                </a:solidFill>
              </a:rPr>
              <a:t>Journal of the American Medical Informatics Association</a:t>
            </a:r>
            <a:r>
              <a:rPr lang="en-GB" sz="1300" dirty="0" smtClean="0">
                <a:solidFill>
                  <a:srgbClr val="000000"/>
                </a:solidFill>
              </a:rPr>
              <a:t>, </a:t>
            </a:r>
            <a:r>
              <a:rPr lang="en-GB" sz="1300" i="1" dirty="0" smtClean="0">
                <a:solidFill>
                  <a:srgbClr val="000000"/>
                </a:solidFill>
              </a:rPr>
              <a:t>16</a:t>
            </a:r>
            <a:r>
              <a:rPr lang="en-GB" sz="1300" dirty="0" smtClean="0">
                <a:solidFill>
                  <a:srgbClr val="000000"/>
                </a:solidFill>
              </a:rPr>
              <a:t>(4), 457-464.    </a:t>
            </a:r>
            <a:endParaRPr lang="en-IN" sz="1300" dirty="0" smtClean="0">
              <a:solidFill>
                <a:srgbClr val="000000"/>
              </a:solidFill>
            </a:endParaRPr>
          </a:p>
          <a:p>
            <a:endParaRPr lang="en-IN" sz="11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202</TotalTime>
  <Words>990</Words>
  <Application>Microsoft Office PowerPoint</Application>
  <PresentationFormat>On-screen Show (4:3)</PresentationFormat>
  <Paragraphs>79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Civic</vt:lpstr>
      <vt:lpstr>LEADERSHIP AND MANAGEMENT OF CHANGE </vt:lpstr>
      <vt:lpstr> Introduction </vt:lpstr>
      <vt:lpstr>Introduction</vt:lpstr>
      <vt:lpstr>Need for Change </vt:lpstr>
      <vt:lpstr>    E-PHR </vt:lpstr>
      <vt:lpstr>E-PHR</vt:lpstr>
      <vt:lpstr> Attributes of e-PHR </vt:lpstr>
      <vt:lpstr> Change management in relation to E-PHR </vt:lpstr>
      <vt:lpstr> Model of e-PHR </vt:lpstr>
      <vt:lpstr> UK Perspective of PHR </vt:lpstr>
      <vt:lpstr>Continue…</vt:lpstr>
      <vt:lpstr>Significance of Personal health Record (PHR) </vt:lpstr>
      <vt:lpstr>Significance of Personal health Record (PHR) </vt:lpstr>
      <vt:lpstr>  Change in Healthcare  </vt:lpstr>
      <vt:lpstr>  Change in Health Records System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Hermit Staff</dc:creator>
  <cp:lastModifiedBy>Hermit Staff</cp:lastModifiedBy>
  <cp:revision>112</cp:revision>
  <dcterms:created xsi:type="dcterms:W3CDTF">2017-05-01T14:12:50Z</dcterms:created>
  <dcterms:modified xsi:type="dcterms:W3CDTF">2018-04-23T10:28:15Z</dcterms:modified>
</cp:coreProperties>
</file>