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handoutMasterIdLst>
    <p:handoutMasterId r:id="rId21"/>
  </p:handoutMasterIdLst>
  <p:sldIdLst>
    <p:sldId id="256" r:id="rId5"/>
    <p:sldId id="325" r:id="rId6"/>
    <p:sldId id="283" r:id="rId7"/>
    <p:sldId id="302" r:id="rId8"/>
    <p:sldId id="319" r:id="rId9"/>
    <p:sldId id="326" r:id="rId10"/>
    <p:sldId id="296" r:id="rId11"/>
    <p:sldId id="292" r:id="rId12"/>
    <p:sldId id="321" r:id="rId13"/>
    <p:sldId id="322" r:id="rId14"/>
    <p:sldId id="323" r:id="rId15"/>
    <p:sldId id="329" r:id="rId16"/>
    <p:sldId id="327" r:id="rId17"/>
    <p:sldId id="303" r:id="rId18"/>
    <p:sldId id="328" r:id="rId19"/>
  </p:sldIdLst>
  <p:sldSz cx="9144000" cy="6858000" type="screen4x3"/>
  <p:notesSz cx="6865938" cy="95408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userDrawn="1">
          <p15:clr>
            <a:srgbClr val="A4A3A4"/>
          </p15:clr>
        </p15:guide>
        <p15:guide id="2" pos="2163"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312"/>
    <p:restoredTop sz="93487" autoAdjust="0"/>
  </p:normalViewPr>
  <p:slideViewPr>
    <p:cSldViewPr>
      <p:cViewPr varScale="1">
        <p:scale>
          <a:sx n="67" d="100"/>
          <a:sy n="67" d="100"/>
        </p:scale>
        <p:origin x="1200"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5240" cy="477044"/>
          </a:xfrm>
          <a:prstGeom prst="rect">
            <a:avLst/>
          </a:prstGeom>
        </p:spPr>
        <p:txBody>
          <a:bodyPr vert="horz" lIns="93744" tIns="46872" rIns="93744" bIns="46872" rtlCol="0"/>
          <a:lstStyle>
            <a:lvl1pPr algn="l">
              <a:defRPr sz="1200"/>
            </a:lvl1pPr>
          </a:lstStyle>
          <a:p>
            <a:endParaRPr lang="en-GB"/>
          </a:p>
        </p:txBody>
      </p:sp>
      <p:sp>
        <p:nvSpPr>
          <p:cNvPr id="3" name="Date Placeholder 2"/>
          <p:cNvSpPr>
            <a:spLocks noGrp="1"/>
          </p:cNvSpPr>
          <p:nvPr>
            <p:ph type="dt" sz="quarter" idx="1"/>
          </p:nvPr>
        </p:nvSpPr>
        <p:spPr>
          <a:xfrm>
            <a:off x="3889109" y="0"/>
            <a:ext cx="2975240" cy="477044"/>
          </a:xfrm>
          <a:prstGeom prst="rect">
            <a:avLst/>
          </a:prstGeom>
        </p:spPr>
        <p:txBody>
          <a:bodyPr vert="horz" lIns="93744" tIns="46872" rIns="93744" bIns="46872" rtlCol="0"/>
          <a:lstStyle>
            <a:lvl1pPr algn="r">
              <a:defRPr sz="1200"/>
            </a:lvl1pPr>
          </a:lstStyle>
          <a:p>
            <a:fld id="{96D292DE-8B7A-4254-AA83-74C1F4DD4AF0}" type="datetimeFigureOut">
              <a:rPr lang="en-GB" smtClean="0"/>
              <a:t>13/09/2022</a:t>
            </a:fld>
            <a:endParaRPr lang="en-GB"/>
          </a:p>
        </p:txBody>
      </p:sp>
      <p:sp>
        <p:nvSpPr>
          <p:cNvPr id="4" name="Footer Placeholder 3"/>
          <p:cNvSpPr>
            <a:spLocks noGrp="1"/>
          </p:cNvSpPr>
          <p:nvPr>
            <p:ph type="ftr" sz="quarter" idx="2"/>
          </p:nvPr>
        </p:nvSpPr>
        <p:spPr>
          <a:xfrm>
            <a:off x="0" y="9062175"/>
            <a:ext cx="2975240" cy="477044"/>
          </a:xfrm>
          <a:prstGeom prst="rect">
            <a:avLst/>
          </a:prstGeom>
        </p:spPr>
        <p:txBody>
          <a:bodyPr vert="horz" lIns="93744" tIns="46872" rIns="93744" bIns="46872" rtlCol="0" anchor="b"/>
          <a:lstStyle>
            <a:lvl1pPr algn="l">
              <a:defRPr sz="1200"/>
            </a:lvl1pPr>
          </a:lstStyle>
          <a:p>
            <a:endParaRPr lang="en-GB"/>
          </a:p>
        </p:txBody>
      </p:sp>
      <p:sp>
        <p:nvSpPr>
          <p:cNvPr id="5" name="Slide Number Placeholder 4"/>
          <p:cNvSpPr>
            <a:spLocks noGrp="1"/>
          </p:cNvSpPr>
          <p:nvPr>
            <p:ph type="sldNum" sz="quarter" idx="3"/>
          </p:nvPr>
        </p:nvSpPr>
        <p:spPr>
          <a:xfrm>
            <a:off x="3889109" y="9062175"/>
            <a:ext cx="2975240" cy="477044"/>
          </a:xfrm>
          <a:prstGeom prst="rect">
            <a:avLst/>
          </a:prstGeom>
        </p:spPr>
        <p:txBody>
          <a:bodyPr vert="horz" lIns="93744" tIns="46872" rIns="93744" bIns="4687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5240" cy="477044"/>
          </a:xfrm>
          <a:prstGeom prst="rect">
            <a:avLst/>
          </a:prstGeom>
        </p:spPr>
        <p:txBody>
          <a:bodyPr vert="horz" lIns="93744" tIns="46872" rIns="93744" bIns="46872" rtlCol="0"/>
          <a:lstStyle>
            <a:lvl1pPr algn="l">
              <a:defRPr sz="1200"/>
            </a:lvl1pPr>
          </a:lstStyle>
          <a:p>
            <a:endParaRPr lang="en-US"/>
          </a:p>
        </p:txBody>
      </p:sp>
      <p:sp>
        <p:nvSpPr>
          <p:cNvPr id="3" name="Date Placeholder 2"/>
          <p:cNvSpPr>
            <a:spLocks noGrp="1"/>
          </p:cNvSpPr>
          <p:nvPr>
            <p:ph type="dt" idx="1"/>
          </p:nvPr>
        </p:nvSpPr>
        <p:spPr>
          <a:xfrm>
            <a:off x="3889109" y="0"/>
            <a:ext cx="2975240" cy="477044"/>
          </a:xfrm>
          <a:prstGeom prst="rect">
            <a:avLst/>
          </a:prstGeom>
        </p:spPr>
        <p:txBody>
          <a:bodyPr vert="horz" lIns="93744" tIns="46872" rIns="93744" bIns="46872" rtlCol="0"/>
          <a:lstStyle>
            <a:lvl1pPr algn="r">
              <a:defRPr sz="1200"/>
            </a:lvl1pPr>
          </a:lstStyle>
          <a:p>
            <a:fld id="{42C52AA0-F73F-F045-97A6-855AB18EE645}" type="datetimeFigureOut">
              <a:rPr lang="en-US" smtClean="0"/>
              <a:t>9/13/2022</a:t>
            </a:fld>
            <a:endParaRPr lang="en-US"/>
          </a:p>
        </p:txBody>
      </p:sp>
      <p:sp>
        <p:nvSpPr>
          <p:cNvPr id="4" name="Slide Image Placeholder 3"/>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endParaRPr lang="en-US"/>
          </a:p>
        </p:txBody>
      </p:sp>
      <p:sp>
        <p:nvSpPr>
          <p:cNvPr id="5" name="Notes Placeholder 4"/>
          <p:cNvSpPr>
            <a:spLocks noGrp="1"/>
          </p:cNvSpPr>
          <p:nvPr>
            <p:ph type="body" sz="quarter" idx="3"/>
          </p:nvPr>
        </p:nvSpPr>
        <p:spPr>
          <a:xfrm>
            <a:off x="686594" y="4531916"/>
            <a:ext cx="5492750" cy="4293394"/>
          </a:xfrm>
          <a:prstGeom prst="rect">
            <a:avLst/>
          </a:prstGeom>
        </p:spPr>
        <p:txBody>
          <a:bodyPr vert="horz" lIns="93744" tIns="46872" rIns="93744" bIns="46872"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062175"/>
            <a:ext cx="2975240" cy="477044"/>
          </a:xfrm>
          <a:prstGeom prst="rect">
            <a:avLst/>
          </a:prstGeom>
        </p:spPr>
        <p:txBody>
          <a:bodyPr vert="horz" lIns="93744" tIns="46872" rIns="93744" bIns="46872" rtlCol="0" anchor="b"/>
          <a:lstStyle>
            <a:lvl1pPr algn="l">
              <a:defRPr sz="1200"/>
            </a:lvl1pPr>
          </a:lstStyle>
          <a:p>
            <a:endParaRPr lang="en-US"/>
          </a:p>
        </p:txBody>
      </p:sp>
      <p:sp>
        <p:nvSpPr>
          <p:cNvPr id="7" name="Slide Number Placeholder 6"/>
          <p:cNvSpPr>
            <a:spLocks noGrp="1"/>
          </p:cNvSpPr>
          <p:nvPr>
            <p:ph type="sldNum" sz="quarter" idx="5"/>
          </p:nvPr>
        </p:nvSpPr>
        <p:spPr>
          <a:xfrm>
            <a:off x="3889109" y="9062175"/>
            <a:ext cx="2975240" cy="477044"/>
          </a:xfrm>
          <a:prstGeom prst="rect">
            <a:avLst/>
          </a:prstGeom>
        </p:spPr>
        <p:txBody>
          <a:bodyPr vert="horz" lIns="93744" tIns="46872" rIns="93744" bIns="46872"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8" Type="http://schemas.openxmlformats.org/officeDocument/2006/relationships/hyperlink" Target="mailto:BirminghamITServiceDesk@uwtsd.ac.uk" TargetMode="External"/><Relationship Id="rId3" Type="http://schemas.openxmlformats.org/officeDocument/2006/relationships/hyperlink" Target="mailto:birminghamadmissions@uwtsd.ac.uk" TargetMode="External"/><Relationship Id="rId7" Type="http://schemas.openxmlformats.org/officeDocument/2006/relationships/hyperlink" Target="mailto:disability.birmingham@uwtsd.ac.uk" TargetMode="External"/><Relationship Id="rId2" Type="http://schemas.openxmlformats.org/officeDocument/2006/relationships/slide" Target="../slides/slide4.xml"/><Relationship Id="rId1" Type="http://schemas.openxmlformats.org/officeDocument/2006/relationships/notesMaster" Target="../notesMasters/notesMaster1.xml"/><Relationship Id="rId6" Type="http://schemas.openxmlformats.org/officeDocument/2006/relationships/hyperlink" Target="mailto:careers@uwtsd.ac.uk" TargetMode="External"/><Relationship Id="rId5" Type="http://schemas.openxmlformats.org/officeDocument/2006/relationships/hyperlink" Target="mailto:birminghamstudentservice@uwtsd.ac.uk" TargetMode="External"/><Relationship Id="rId4" Type="http://schemas.openxmlformats.org/officeDocument/2006/relationships/hyperlink" Target="mailto:birminghamassessments@uwtsd.ac.uk" TargetMode="External"/><Relationship Id="rId9" Type="http://schemas.openxmlformats.org/officeDocument/2006/relationships/hyperlink" Target="https://eur01.safelinks.protection.outlook.com/?url=https%3A%2F%2Fwww.uwtsd.ac.uk%2Facademic-office%2Facademic-quality-handbook%2F&amp;data=04%7C01%7C%7C65041147c13c4aab7c3808d8b339c741%7C4e0f11f9046e45059cb8db2152311e21%7C0%7C0%7C637456408429565803%7CUnknown%7CTWFpbGZsb3d8eyJWIjoiMC4wLjAwMDAiLCJQIjoiV2luMzIiLCJBTiI6Ik1haWwiLCJXVCI6Mn0%3D%7C1000&amp;sdata=dRjXGhL%2BpLqJ202RLwlRI8nksE6bj%2BWYv89pTcOglZc%3D&amp;reserved=0"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265579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12563432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1313230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b="1" dirty="0">
                <a:solidFill>
                  <a:srgbClr val="000000"/>
                </a:solidFill>
                <a:latin typeface="Calibri" panose="020F0502020204030204" pitchFamily="34" charset="0"/>
              </a:rPr>
              <a:t>Professional Service Contact Details</a:t>
            </a:r>
          </a:p>
          <a:p>
            <a:pPr fontAlgn="base"/>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201F1E"/>
                </a:solidFill>
                <a:latin typeface="Calibri" panose="020F0502020204030204" pitchFamily="34" charset="0"/>
              </a:rPr>
              <a:t>0121 229 3000 - the Operations Team will forward requests to specific departments</a:t>
            </a:r>
            <a:br>
              <a:rPr lang="en-GB" dirty="0">
                <a:solidFill>
                  <a:srgbClr val="000000"/>
                </a:solidFill>
                <a:latin typeface="Calibri" panose="020F0502020204030204" pitchFamily="34" charset="0"/>
              </a:rPr>
            </a:b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201F1E"/>
                </a:solidFill>
                <a:latin typeface="Calibri" panose="020F0502020204030204" pitchFamily="34" charset="0"/>
              </a:rPr>
              <a:t>Admissions - </a:t>
            </a:r>
            <a:r>
              <a:rPr lang="en-GB" dirty="0">
                <a:solidFill>
                  <a:srgbClr val="201F1E"/>
                </a:solidFill>
                <a:latin typeface="Calibri" panose="020F0502020204030204" pitchFamily="34" charset="0"/>
                <a:hlinkClick r:id="rId3" tooltip="birminghamadmissions@uwtsd.ac.uk"/>
              </a:rPr>
              <a:t>birminghamadmissions@uwtsd.ac.uk</a:t>
            </a:r>
            <a:endParaRPr lang="en-GB" dirty="0">
              <a:solidFill>
                <a:srgbClr val="201F1E"/>
              </a:solidFill>
              <a:latin typeface="Calibri" panose="020F0502020204030204" pitchFamily="34" charset="0"/>
            </a:endParaRPr>
          </a:p>
          <a:p>
            <a:pPr fontAlgn="base">
              <a:buFont typeface="Arial" panose="020B0604020202020204" pitchFamily="34" charset="0"/>
              <a:buChar char="•"/>
            </a:pP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201F1E"/>
                </a:solidFill>
                <a:latin typeface="Calibri" panose="020F0502020204030204" pitchFamily="34" charset="0"/>
              </a:rPr>
              <a:t>Assessments - </a:t>
            </a:r>
            <a:r>
              <a:rPr lang="en-GB" dirty="0">
                <a:solidFill>
                  <a:srgbClr val="201F1E"/>
                </a:solidFill>
                <a:latin typeface="Calibri" panose="020F0502020204030204" pitchFamily="34" charset="0"/>
                <a:hlinkClick r:id="rId4" tooltip="birminghamassessments@uwtsd.ac.uk"/>
              </a:rPr>
              <a:t>birminghamassessments@uwtsd.ac.uk</a:t>
            </a:r>
            <a:endParaRPr lang="en-GB" dirty="0">
              <a:solidFill>
                <a:srgbClr val="201F1E"/>
              </a:solidFill>
              <a:latin typeface="Calibri" panose="020F0502020204030204" pitchFamily="34" charset="0"/>
            </a:endParaRPr>
          </a:p>
          <a:p>
            <a:pPr fontAlgn="base">
              <a:buFont typeface="Arial" panose="020B0604020202020204" pitchFamily="34" charset="0"/>
              <a:buChar char="•"/>
            </a:pP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sz="1100" dirty="0">
                <a:solidFill>
                  <a:srgbClr val="201F1E"/>
                </a:solidFill>
                <a:latin typeface="calibri" panose="020F0502020204030204" pitchFamily="34" charset="0"/>
              </a:rPr>
              <a:t>Student Services - </a:t>
            </a:r>
            <a:r>
              <a:rPr lang="en-GB" sz="1100" dirty="0">
                <a:solidFill>
                  <a:srgbClr val="201F1E"/>
                </a:solidFill>
                <a:latin typeface="calibri" panose="020F0502020204030204" pitchFamily="34" charset="0"/>
                <a:hlinkClick r:id="rId5" tooltip="birminghamstudentservice@uwtsd.ac.uk"/>
              </a:rPr>
              <a:t>birminghamstudentservice@uwtsd.ac.uk</a:t>
            </a:r>
            <a:br>
              <a:rPr lang="en-GB" dirty="0">
                <a:solidFill>
                  <a:srgbClr val="201F1E"/>
                </a:solidFill>
                <a:latin typeface="Calibri" panose="020F0502020204030204" pitchFamily="34" charset="0"/>
              </a:rPr>
            </a:b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201F1E"/>
                </a:solidFill>
                <a:latin typeface="Calibri" panose="020F0502020204030204" pitchFamily="34" charset="0"/>
              </a:rPr>
              <a:t>Careers - currently </a:t>
            </a:r>
            <a:r>
              <a:rPr lang="en-GB" dirty="0">
                <a:solidFill>
                  <a:srgbClr val="201F1E"/>
                </a:solidFill>
                <a:latin typeface="Calibri" panose="020F0502020204030204" pitchFamily="34" charset="0"/>
                <a:hlinkClick r:id="rId6" tooltip="careers@uwtsd.ac.uk"/>
              </a:rPr>
              <a:t>careers@uwtsd.ac.uk</a:t>
            </a:r>
            <a:r>
              <a:rPr lang="en-GB" dirty="0">
                <a:solidFill>
                  <a:srgbClr val="201F1E"/>
                </a:solidFill>
                <a:latin typeface="Calibri" panose="020F0502020204030204" pitchFamily="34" charset="0"/>
              </a:rPr>
              <a:t> (usually careers.birmingham@uwtsd.ac.uk)</a:t>
            </a:r>
          </a:p>
          <a:p>
            <a:pPr fontAlgn="base">
              <a:buFont typeface="Arial" panose="020B0604020202020204" pitchFamily="34" charset="0"/>
              <a:buChar char="•"/>
            </a:pP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201F1E"/>
                </a:solidFill>
                <a:latin typeface="Calibri" panose="020F0502020204030204" pitchFamily="34" charset="0"/>
              </a:rPr>
              <a:t>Disability Support - </a:t>
            </a:r>
            <a:r>
              <a:rPr lang="en-GB" dirty="0">
                <a:solidFill>
                  <a:srgbClr val="201F1E"/>
                </a:solidFill>
                <a:latin typeface="Calibri" panose="020F0502020204030204" pitchFamily="34" charset="0"/>
                <a:hlinkClick r:id="rId7" tooltip="disability.birmingham@uwtsd.ac.uk"/>
              </a:rPr>
              <a:t>disability.birmingham@uwtsd.ac.uk</a:t>
            </a:r>
            <a:endParaRPr lang="en-GB" dirty="0">
              <a:solidFill>
                <a:srgbClr val="201F1E"/>
              </a:solidFill>
              <a:latin typeface="Calibri" panose="020F0502020204030204" pitchFamily="34" charset="0"/>
            </a:endParaRPr>
          </a:p>
          <a:p>
            <a:pPr fontAlgn="base">
              <a:buFont typeface="Arial" panose="020B0604020202020204" pitchFamily="34" charset="0"/>
              <a:buChar char="•"/>
            </a:pP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201F1E"/>
                </a:solidFill>
                <a:latin typeface="Calibri" panose="020F0502020204030204" pitchFamily="34" charset="0"/>
              </a:rPr>
              <a:t>IT - </a:t>
            </a:r>
            <a:r>
              <a:rPr lang="en-GB" dirty="0">
                <a:solidFill>
                  <a:srgbClr val="201F1E"/>
                </a:solidFill>
                <a:latin typeface="Calibri" panose="020F0502020204030204" pitchFamily="34" charset="0"/>
                <a:hlinkClick r:id="rId8"/>
              </a:rPr>
              <a:t>BirminghamITServiceDesk@uwtsd.ac.uk</a:t>
            </a:r>
            <a:r>
              <a:rPr lang="en-GB" dirty="0">
                <a:solidFill>
                  <a:srgbClr val="000000"/>
                </a:solidFill>
                <a:latin typeface="Calibri" panose="020F0502020204030204" pitchFamily="34" charset="0"/>
              </a:rPr>
              <a:t> </a:t>
            </a:r>
          </a:p>
          <a:p>
            <a:pPr fontAlgn="base">
              <a:buFont typeface="Arial" panose="020B0604020202020204" pitchFamily="34" charset="0"/>
              <a:buNone/>
            </a:pPr>
            <a:endParaRPr lang="en-GB" dirty="0">
              <a:solidFill>
                <a:srgbClr val="000000"/>
              </a:solidFill>
              <a:latin typeface="Calibri" panose="020F0502020204030204" pitchFamily="34" charset="0"/>
            </a:endParaRPr>
          </a:p>
          <a:p>
            <a:pPr fontAlgn="base"/>
            <a:r>
              <a:rPr lang="en-GB" b="1" dirty="0">
                <a:solidFill>
                  <a:srgbClr val="000000"/>
                </a:solidFill>
                <a:latin typeface="Calibri" panose="020F0502020204030204" pitchFamily="34" charset="0"/>
              </a:rPr>
              <a:t>Policies</a:t>
            </a: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000000"/>
                </a:solidFill>
                <a:latin typeface="Calibri" panose="020F0502020204030204" pitchFamily="34" charset="0"/>
                <a:hlinkClick r:id="rId9" tooltip="Original URL: https://www.uwtsd.ac.uk/academic-office/academic-quality-handbook/. Click or tap if you trust this link."/>
              </a:rPr>
              <a:t>Academic Quality Handbook</a:t>
            </a: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000000"/>
                </a:solidFill>
                <a:latin typeface="Calibri" panose="020F0502020204030204" pitchFamily="34" charset="0"/>
              </a:rPr>
              <a:t>Student Code of Conduct </a:t>
            </a:r>
          </a:p>
          <a:p>
            <a:pPr fontAlgn="base">
              <a:buFont typeface="Arial" panose="020B0604020202020204" pitchFamily="34" charset="0"/>
              <a:buChar char="•"/>
            </a:pPr>
            <a:r>
              <a:rPr lang="en-GB" dirty="0">
                <a:solidFill>
                  <a:srgbClr val="000000"/>
                </a:solidFill>
                <a:latin typeface="Calibri" panose="020F0502020204030204" pitchFamily="34" charset="0"/>
              </a:rPr>
              <a:t>Virtual Code of Conduct </a:t>
            </a:r>
          </a:p>
          <a:p>
            <a:pPr fontAlgn="base">
              <a:buFont typeface="Arial" panose="020B0604020202020204" pitchFamily="34" charset="0"/>
              <a:buChar char="•"/>
            </a:pPr>
            <a:r>
              <a:rPr lang="en-GB" dirty="0">
                <a:solidFill>
                  <a:srgbClr val="000000"/>
                </a:solidFill>
                <a:latin typeface="Calibri" panose="020F0502020204030204" pitchFamily="34" charset="0"/>
              </a:rPr>
              <a:t>Extenuating Circumstances </a:t>
            </a:r>
          </a:p>
          <a:p>
            <a:br>
              <a:rPr lang="en-GB" dirty="0">
                <a:solidFill>
                  <a:srgbClr val="000000"/>
                </a:solidFill>
                <a:latin typeface="Calibri" panose="020F0502020204030204" pitchFamily="34" charset="0"/>
              </a:rPr>
            </a:b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22782065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42291904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12398919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Unit 1 Brand You (Purpose and Proposition) One of the first steps in developing a personal brand is defining your values and what you stand for. You want to end up with a personal brand which is truly you and which appeals to your audience. Your ‘why’ is what makes you tick – what gets you out of bed. Knowing why you do what you do – and reminding yourself of it – helps you deal with the peaks and troughs that are part of life. It’s really empowering and </a:t>
            </a:r>
            <a:r>
              <a:rPr lang="en-US" dirty="0" err="1"/>
              <a:t>energising</a:t>
            </a:r>
            <a:r>
              <a:rPr lang="en-US" dirty="0"/>
              <a:t> to identify your why and to use it as part of your story. Topics 1 and 2 will help you to think about your purpose and how this contributes to future success, whilst topics 3 and 4 will support in the discovery of skills you have that make up your unique proposition</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3763693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Unit 2 It’s a Small World (People) Though there is negativity associated with the term, ‘It’s not what you know, it’s who you know’, there is no denying that your personal network of contacts will have an influence on growth in your status and pave the way for better opportunities in your career. Your connections are powerful! Having a good quality network is the key tool to growth in a resourceful career. In this unit you will learn about how networks are formed and the importance of developing open, deep and diverse networks.</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530826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Unit 3 Opportunity Knocks (Packaging) You never get a second chance to make a first impression. Will Rogers – Author and Actor “There is a very, very fine line between success and failure... it is about being constantly hammered and coming back from the hard times and low moments.” Robbie </a:t>
            </a:r>
            <a:r>
              <a:rPr lang="en-US" dirty="0" err="1"/>
              <a:t>Brozin</a:t>
            </a:r>
            <a:r>
              <a:rPr lang="en-US" dirty="0"/>
              <a:t>, </a:t>
            </a:r>
            <a:r>
              <a:rPr lang="en-US" dirty="0" err="1"/>
              <a:t>Nandos</a:t>
            </a:r>
            <a:r>
              <a:rPr lang="en-US" dirty="0"/>
              <a:t> How we package ourselves communicates who we are through: • Appearance • Voice • Body Language • CV • Blogs and other online platforms In this unit you will be supported to develop a mindset and tools to present the best version of yourself, positioning yourself to take advantage of opportunities</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30492368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most successful people are those who - despite being knocked back - return to reinforce their message with more power and meaning continuously. Maintaining focus on what you want to achieve takes resilience, grit and sometimes inspiration. This unit will introduce you to the techniques for overcoming limiting beliefs, developing grit resilience and how you can seek inspiration from others when things might not be going your way. </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262548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468721">
              <a:defRPr/>
            </a:pPr>
            <a:endParaRPr lang="en-GB" sz="1800" dirty="0">
              <a:solidFill>
                <a:srgbClr val="000000"/>
              </a:solidFill>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17375719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13/09/2022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13/09/2022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13/09/2022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13/09/2022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13/09/2022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13/09/2022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moodle.uwtsd.ac.uk/mod/oublog/view.php?id=324542" TargetMode="External"/><Relationship Id="rId2" Type="http://schemas.openxmlformats.org/officeDocument/2006/relationships/hyperlink" Target="https://moodle.uwtsd.ac.uk/mod/forum/view.php?id=324541" TargetMode="External"/><Relationship Id="rId1" Type="http://schemas.openxmlformats.org/officeDocument/2006/relationships/slideLayout" Target="../slideLayouts/slideLayout7.xml"/><Relationship Id="rId5" Type="http://schemas.openxmlformats.org/officeDocument/2006/relationships/hyperlink" Target="https://moodle.uwtsd.ac.uk/mod/url/view.php?id=324544&amp;redirect=1" TargetMode="Externa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52132B1-FCD7-49F3-B7D9-19162CB79F30}"/>
              </a:ext>
            </a:extLst>
          </p:cNvPr>
          <p:cNvSpPr/>
          <p:nvPr/>
        </p:nvSpPr>
        <p:spPr>
          <a:xfrm>
            <a:off x="755576" y="3429000"/>
            <a:ext cx="7560840" cy="23042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395536" y="404664"/>
            <a:ext cx="8352928" cy="4680520"/>
          </a:xfrm>
        </p:spPr>
        <p:txBody>
          <a:bodyPr>
            <a:normAutofit fontScale="90000"/>
          </a:bodyPr>
          <a:lstStyle/>
          <a:p>
            <a:r>
              <a:rPr lang="en-GB" dirty="0"/>
              <a:t> </a:t>
            </a:r>
            <a:br>
              <a:rPr lang="en-GB" dirty="0"/>
            </a:br>
            <a:br>
              <a:rPr lang="en-GB" dirty="0"/>
            </a:br>
            <a:r>
              <a:rPr lang="en-GB" sz="4000" b="1" dirty="0">
                <a:solidFill>
                  <a:schemeClr val="accent2">
                    <a:lumMod val="20000"/>
                    <a:lumOff val="80000"/>
                  </a:schemeClr>
                </a:solidFill>
              </a:rPr>
              <a:t>BSc in Health &amp; Social Care</a:t>
            </a:r>
            <a:br>
              <a:rPr lang="en-GB" sz="3100" b="1" dirty="0">
                <a:solidFill>
                  <a:schemeClr val="accent2">
                    <a:lumMod val="20000"/>
                    <a:lumOff val="80000"/>
                  </a:schemeClr>
                </a:solidFill>
              </a:rPr>
            </a:br>
            <a:r>
              <a:rPr lang="en-GB" sz="3100" b="1" dirty="0">
                <a:solidFill>
                  <a:schemeClr val="accent2">
                    <a:lumMod val="20000"/>
                    <a:lumOff val="80000"/>
                  </a:schemeClr>
                </a:solidFill>
              </a:rPr>
              <a:t> </a:t>
            </a:r>
            <a:br>
              <a:rPr lang="en-GB" sz="3100" b="1" dirty="0">
                <a:solidFill>
                  <a:schemeClr val="accent2">
                    <a:lumMod val="20000"/>
                    <a:lumOff val="80000"/>
                  </a:schemeClr>
                </a:solidFill>
              </a:rPr>
            </a:br>
            <a:r>
              <a:rPr lang="en-GB" sz="3100" b="1" dirty="0">
                <a:solidFill>
                  <a:schemeClr val="accent2">
                    <a:lumMod val="20000"/>
                    <a:lumOff val="80000"/>
                  </a:schemeClr>
                </a:solidFill>
              </a:rPr>
              <a:t>Changemakers – Building your Personal Brand for Sustainable Employment </a:t>
            </a:r>
            <a:br>
              <a:rPr lang="en-GB" sz="4000" b="1" dirty="0">
                <a:solidFill>
                  <a:schemeClr val="accent2">
                    <a:lumMod val="20000"/>
                    <a:lumOff val="80000"/>
                  </a:schemeClr>
                </a:solidFill>
              </a:rPr>
            </a:br>
            <a:r>
              <a:rPr lang="en-GB" sz="3100" b="1" dirty="0">
                <a:solidFill>
                  <a:schemeClr val="accent2">
                    <a:lumMod val="20000"/>
                    <a:lumOff val="80000"/>
                  </a:schemeClr>
                </a:solidFill>
              </a:rPr>
              <a:t>(BMHP 5015)</a:t>
            </a:r>
            <a:br>
              <a:rPr lang="en-GB" sz="3200" b="1" dirty="0">
                <a:solidFill>
                  <a:schemeClr val="accent2">
                    <a:lumMod val="20000"/>
                    <a:lumOff val="80000"/>
                  </a:schemeClr>
                </a:solidFill>
              </a:rPr>
            </a:b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sz="4900" b="1" dirty="0">
                <a:solidFill>
                  <a:schemeClr val="accent2">
                    <a:lumMod val="20000"/>
                    <a:lumOff val="80000"/>
                  </a:schemeClr>
                </a:solidFill>
              </a:rPr>
              <a:t>Introduction to the Module</a:t>
            </a:r>
            <a:br>
              <a:rPr lang="en-GB" sz="4900" b="1" dirty="0">
                <a:solidFill>
                  <a:schemeClr val="accent2">
                    <a:lumMod val="20000"/>
                    <a:lumOff val="80000"/>
                  </a:schemeClr>
                </a:solidFill>
              </a:rPr>
            </a:br>
            <a:br>
              <a:rPr lang="en-GB" sz="4900" b="1" dirty="0">
                <a:solidFill>
                  <a:schemeClr val="accent2">
                    <a:lumMod val="20000"/>
                    <a:lumOff val="80000"/>
                  </a:schemeClr>
                </a:solidFill>
              </a:rPr>
            </a:br>
            <a:r>
              <a:rPr lang="en-GB" sz="4900" b="1" dirty="0" err="1">
                <a:solidFill>
                  <a:schemeClr val="accent2">
                    <a:lumMod val="20000"/>
                    <a:lumOff val="80000"/>
                  </a:schemeClr>
                </a:solidFill>
              </a:rPr>
              <a:t>Dr.</a:t>
            </a:r>
            <a:r>
              <a:rPr lang="en-GB" sz="4900" b="1" dirty="0">
                <a:solidFill>
                  <a:schemeClr val="accent2">
                    <a:lumMod val="20000"/>
                    <a:lumOff val="80000"/>
                  </a:schemeClr>
                </a:solidFill>
              </a:rPr>
              <a:t> Kennedy O. Obohwemu</a:t>
            </a:r>
            <a:br>
              <a:rPr lang="en-GB" b="1" dirty="0">
                <a:solidFill>
                  <a:schemeClr val="accent2">
                    <a:lumMod val="20000"/>
                    <a:lumOff val="80000"/>
                  </a:schemeClr>
                </a:solidFill>
              </a:rPr>
            </a:br>
            <a:endParaRPr lang="en-GB" altLang="en-US"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normAutofit fontScale="90000"/>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Session programme each week </a:t>
            </a:r>
          </a:p>
        </p:txBody>
      </p:sp>
      <p:sp>
        <p:nvSpPr>
          <p:cNvPr id="3" name="Content Placeholder 2"/>
          <p:cNvSpPr>
            <a:spLocks noGrp="1"/>
          </p:cNvSpPr>
          <p:nvPr>
            <p:ph idx="1"/>
          </p:nvPr>
        </p:nvSpPr>
        <p:spPr>
          <a:xfrm>
            <a:off x="107504" y="836712"/>
            <a:ext cx="8856984" cy="4824536"/>
          </a:xfrm>
        </p:spPr>
        <p:txBody>
          <a:bodyPr>
            <a:normAutofit fontScale="92500" lnSpcReduction="10000"/>
          </a:bodyPr>
          <a:lstStyle/>
          <a:p>
            <a:pPr marL="514350" indent="-514350">
              <a:buFont typeface="+mj-lt"/>
              <a:buAutoNum type="arabicPeriod"/>
            </a:pPr>
            <a:r>
              <a:rPr lang="en-GB" sz="2800" b="1" dirty="0"/>
              <a:t>Each week you will join the teaching session at 9:15/11:15/14:00 (so I can take the register).</a:t>
            </a:r>
          </a:p>
          <a:p>
            <a:pPr marL="514350" indent="-514350">
              <a:buFont typeface="+mj-lt"/>
              <a:buAutoNum type="arabicPeriod"/>
            </a:pPr>
            <a:r>
              <a:rPr lang="en-GB" sz="2800" b="1" dirty="0"/>
              <a:t>Each start of the session will include a short group catch up with/progress check with myself for 30-45 minutes. </a:t>
            </a:r>
          </a:p>
          <a:p>
            <a:pPr marL="514350" indent="-514350">
              <a:buFont typeface="+mj-lt"/>
              <a:buAutoNum type="arabicPeriod"/>
            </a:pPr>
            <a:r>
              <a:rPr lang="en-GB" sz="2800" b="1" dirty="0"/>
              <a:t>Later sessions will include assignment support and 1:1 coaching with myself.</a:t>
            </a:r>
          </a:p>
          <a:p>
            <a:pPr marL="514350" indent="-514350">
              <a:buFont typeface="+mj-lt"/>
              <a:buAutoNum type="arabicPeriod"/>
            </a:pPr>
            <a:r>
              <a:rPr lang="en-GB" sz="2800" b="1" dirty="0"/>
              <a:t>You will be given time to undertake the online activities working through the topic areas. You can come back to the main MS Teams room anytime to check things out/chat with me. I will be using the chat box too and I encourage you to do the same. </a:t>
            </a:r>
          </a:p>
          <a:p>
            <a:pPr marL="0" indent="0">
              <a:buNone/>
            </a:pPr>
            <a:endParaRPr lang="en-GB" sz="2800" b="1" dirty="0"/>
          </a:p>
        </p:txBody>
      </p:sp>
    </p:spTree>
    <p:extLst>
      <p:ext uri="{BB962C8B-B14F-4D97-AF65-F5344CB8AC3E}">
        <p14:creationId xmlns:p14="http://schemas.microsoft.com/office/powerpoint/2010/main" val="36857061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Objectives of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457200" y="1268760"/>
            <a:ext cx="8507288" cy="4248473"/>
          </a:xfrm>
        </p:spPr>
        <p:txBody>
          <a:bodyPr>
            <a:normAutofit lnSpcReduction="10000"/>
          </a:bodyPr>
          <a:lstStyle/>
          <a:p>
            <a:r>
              <a:rPr lang="en-GB" b="1" dirty="0"/>
              <a:t>Provide an overview of the module, learning outcomes and the online classroom conduct.</a:t>
            </a:r>
          </a:p>
          <a:p>
            <a:r>
              <a:rPr lang="en-GB" b="1" dirty="0"/>
              <a:t>Provide an overview of the online tasks.</a:t>
            </a:r>
          </a:p>
          <a:p>
            <a:r>
              <a:rPr lang="en-GB" b="1" dirty="0"/>
              <a:t>Provide an outline of the expectations of the weekly sessions. </a:t>
            </a:r>
          </a:p>
          <a:p>
            <a:r>
              <a:rPr lang="en-GB" b="1" dirty="0"/>
              <a:t>Provide an outline of the assessment tasks. </a:t>
            </a:r>
          </a:p>
          <a:p>
            <a:endParaRPr lang="en-GB" b="1" dirty="0"/>
          </a:p>
          <a:p>
            <a:endParaRPr lang="en-GB" b="1" dirty="0"/>
          </a:p>
          <a:p>
            <a:endParaRPr lang="en-GB" dirty="0"/>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Student Queries</a:t>
            </a:r>
            <a:endParaRPr lang="en-GB" dirty="0"/>
          </a:p>
        </p:txBody>
      </p:sp>
      <p:sp>
        <p:nvSpPr>
          <p:cNvPr id="3" name="Content Placeholder 2"/>
          <p:cNvSpPr>
            <a:spLocks noGrp="1"/>
          </p:cNvSpPr>
          <p:nvPr>
            <p:ph idx="1"/>
          </p:nvPr>
        </p:nvSpPr>
        <p:spPr/>
        <p:txBody>
          <a:bodyPr/>
          <a:lstStyle/>
          <a:p>
            <a:r>
              <a:rPr lang="en-GB" b="1" dirty="0"/>
              <a:t>Accessing Module material.</a:t>
            </a:r>
          </a:p>
          <a:p>
            <a:r>
              <a:rPr lang="en-GB" b="1" dirty="0"/>
              <a:t>Attendance and punctuality for each teaching session. </a:t>
            </a:r>
          </a:p>
          <a:p>
            <a:r>
              <a:rPr lang="en-GB" b="1" dirty="0"/>
              <a:t>Class representatives.</a:t>
            </a:r>
          </a:p>
          <a:p>
            <a:r>
              <a:rPr lang="en-GB" b="1" dirty="0"/>
              <a:t>Services available for students.</a:t>
            </a:r>
          </a:p>
        </p:txBody>
      </p:sp>
    </p:spTree>
    <p:extLst>
      <p:ext uri="{BB962C8B-B14F-4D97-AF65-F5344CB8AC3E}">
        <p14:creationId xmlns:p14="http://schemas.microsoft.com/office/powerpoint/2010/main" val="3992081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274638"/>
            <a:ext cx="8229600" cy="634082"/>
          </a:xfrm>
        </p:spPr>
        <p:txBody>
          <a:bodyPr>
            <a:normAutofit fontScale="90000"/>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Module overview</a:t>
            </a:r>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251520" y="1052736"/>
            <a:ext cx="8435280" cy="4464497"/>
          </a:xfrm>
        </p:spPr>
        <p:txBody>
          <a:bodyPr>
            <a:normAutofit/>
          </a:bodyPr>
          <a:lstStyle/>
          <a:p>
            <a:pPr marL="0" indent="0">
              <a:buNone/>
            </a:pPr>
            <a:r>
              <a:rPr lang="en-GB" b="1" dirty="0"/>
              <a:t>Title – Changemakers – Building your Personal Brand </a:t>
            </a:r>
          </a:p>
          <a:p>
            <a:pPr marL="0" indent="0">
              <a:buNone/>
            </a:pPr>
            <a:r>
              <a:rPr lang="en-GB" b="1" dirty="0"/>
              <a:t>Module Code – BMHP 5015</a:t>
            </a:r>
          </a:p>
          <a:p>
            <a:pPr marL="0" indent="0">
              <a:buNone/>
            </a:pPr>
            <a:r>
              <a:rPr lang="en-GB" b="1" dirty="0"/>
              <a:t>Credits - 20 (Level 5)</a:t>
            </a:r>
          </a:p>
          <a:p>
            <a:pPr marL="0" indent="0">
              <a:buNone/>
            </a:pPr>
            <a:r>
              <a:rPr lang="en-GB" b="1" dirty="0"/>
              <a:t>Assessments – Part 1 and 2</a:t>
            </a:r>
          </a:p>
          <a:p>
            <a:pPr marL="0" indent="0">
              <a:buNone/>
            </a:pPr>
            <a:r>
              <a:rPr lang="en-GB" b="1" dirty="0"/>
              <a:t>Part 1 – Task 1 e-Portfolio </a:t>
            </a:r>
          </a:p>
          <a:p>
            <a:pPr marL="0" indent="0">
              <a:buNone/>
            </a:pPr>
            <a:r>
              <a:rPr lang="en-GB" b="1" dirty="0"/>
              <a:t>Part 2 – 2,000-word Assignment </a:t>
            </a:r>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FEF8648E-DE72-4C60-90AC-B45C226693E3}"/>
              </a:ext>
            </a:extLst>
          </p:cNvPr>
          <p:cNvPicPr>
            <a:picLocks noChangeAspect="1"/>
          </p:cNvPicPr>
          <p:nvPr/>
        </p:nvPicPr>
        <p:blipFill>
          <a:blip r:embed="rId4"/>
          <a:stretch>
            <a:fillRect/>
          </a:stretch>
        </p:blipFill>
        <p:spPr>
          <a:xfrm>
            <a:off x="6588224" y="1844825"/>
            <a:ext cx="2555776" cy="3312368"/>
          </a:xfrm>
          <a:prstGeom prst="rect">
            <a:avLst/>
          </a:prstGeom>
        </p:spPr>
      </p:pic>
    </p:spTree>
    <p:extLst>
      <p:ext uri="{BB962C8B-B14F-4D97-AF65-F5344CB8AC3E}">
        <p14:creationId xmlns:p14="http://schemas.microsoft.com/office/powerpoint/2010/main" val="3919355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92563-44A8-4FD2-9716-0BB62B3FE5C7}"/>
              </a:ext>
            </a:extLst>
          </p:cNvPr>
          <p:cNvSpPr>
            <a:spLocks noGrp="1"/>
          </p:cNvSpPr>
          <p:nvPr>
            <p:ph type="title"/>
          </p:nvPr>
        </p:nvSpPr>
        <p:spPr/>
        <p:txBody>
          <a:bodyPr/>
          <a:lstStyle/>
          <a:p>
            <a:r>
              <a:rPr lang="en-GB" sz="4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THE Module AIM</a:t>
            </a:r>
            <a:endParaRPr lang="en-GB" dirty="0"/>
          </a:p>
        </p:txBody>
      </p:sp>
      <p:sp>
        <p:nvSpPr>
          <p:cNvPr id="4" name="TextBox 3">
            <a:extLst>
              <a:ext uri="{FF2B5EF4-FFF2-40B4-BE49-F238E27FC236}">
                <a16:creationId xmlns:a16="http://schemas.microsoft.com/office/drawing/2014/main" id="{7DB2D2AC-C91B-495D-AD39-A397C2454B31}"/>
              </a:ext>
            </a:extLst>
          </p:cNvPr>
          <p:cNvSpPr txBox="1"/>
          <p:nvPr/>
        </p:nvSpPr>
        <p:spPr>
          <a:xfrm>
            <a:off x="683568" y="1417639"/>
            <a:ext cx="7560840" cy="2193677"/>
          </a:xfrm>
          <a:prstGeom prst="rect">
            <a:avLst/>
          </a:prstGeom>
          <a:noFill/>
        </p:spPr>
        <p:txBody>
          <a:bodyPr wrap="square">
            <a:spAutoFit/>
          </a:bodyPr>
          <a:lstStyle/>
          <a:p>
            <a:pPr marL="342900" lvl="0" indent="-342900">
              <a:lnSpc>
                <a:spcPct val="200000"/>
              </a:lnSpc>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To build the skills and competencies necessary for career resilience and professional development for the future work context.</a:t>
            </a:r>
          </a:p>
        </p:txBody>
      </p:sp>
    </p:spTree>
    <p:extLst>
      <p:ext uri="{BB962C8B-B14F-4D97-AF65-F5344CB8AC3E}">
        <p14:creationId xmlns:p14="http://schemas.microsoft.com/office/powerpoint/2010/main" val="3169555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52B06-1698-472D-AFF5-028CF115E9CA}"/>
              </a:ext>
            </a:extLst>
          </p:cNvPr>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Module Learning Outcomes</a:t>
            </a:r>
          </a:p>
        </p:txBody>
      </p:sp>
      <p:sp>
        <p:nvSpPr>
          <p:cNvPr id="3" name="Content Placeholder 2">
            <a:extLst>
              <a:ext uri="{FF2B5EF4-FFF2-40B4-BE49-F238E27FC236}">
                <a16:creationId xmlns:a16="http://schemas.microsoft.com/office/drawing/2014/main" id="{316E1D30-00E1-4516-A13E-6BA10AC38DC4}"/>
              </a:ext>
            </a:extLst>
          </p:cNvPr>
          <p:cNvSpPr>
            <a:spLocks noGrp="1"/>
          </p:cNvSpPr>
          <p:nvPr>
            <p:ph idx="1"/>
          </p:nvPr>
        </p:nvSpPr>
        <p:spPr>
          <a:xfrm>
            <a:off x="251520" y="1600201"/>
            <a:ext cx="8568952" cy="3917032"/>
          </a:xfrm>
        </p:spPr>
        <p:txBody>
          <a:bodyPr>
            <a:normAutofit/>
          </a:bodyPr>
          <a:lstStyle/>
          <a:p>
            <a:pPr marL="457200" lvl="1" indent="-457200">
              <a:buFont typeface="Arial" panose="020B0604020202020204" pitchFamily="34" charset="0"/>
              <a:buChar char="•"/>
            </a:pPr>
            <a:r>
              <a:rPr lang="en-GB" sz="3300" b="1" dirty="0"/>
              <a:t>Learning Outcomes:</a:t>
            </a:r>
          </a:p>
          <a:p>
            <a:pPr marL="457200" lvl="1" indent="-457200">
              <a:buFont typeface="Arial" panose="020B0604020202020204" pitchFamily="34" charset="0"/>
              <a:buChar char="•"/>
            </a:pPr>
            <a:r>
              <a:rPr lang="en-GB" sz="3300" b="1" dirty="0"/>
              <a:t>1. </a:t>
            </a:r>
            <a:r>
              <a:rPr lang="en-GB" dirty="0"/>
              <a:t>Evaluate personal employability skills and their congruence with the skills required for professional practice in a real or simulated environment.</a:t>
            </a:r>
            <a:endParaRPr lang="en-GB" b="1" dirty="0"/>
          </a:p>
          <a:p>
            <a:pPr marL="457200" lvl="1" indent="-457200">
              <a:buFont typeface="Arial" panose="020B0604020202020204" pitchFamily="34" charset="0"/>
              <a:buChar char="•"/>
            </a:pPr>
            <a:r>
              <a:rPr lang="en-GB" b="1" dirty="0"/>
              <a:t>2. </a:t>
            </a:r>
            <a:r>
              <a:rPr lang="en-GB" dirty="0"/>
              <a:t>Build a personal brand and promote a professional identity for a specific opportunity.</a:t>
            </a:r>
            <a:endParaRPr lang="en-GB" b="1" dirty="0"/>
          </a:p>
          <a:p>
            <a:pPr marL="457200" lvl="1" indent="-457200">
              <a:buFont typeface="Arial" panose="020B0604020202020204" pitchFamily="34" charset="0"/>
              <a:buChar char="•"/>
            </a:pPr>
            <a:endParaRPr lang="en-GB" sz="3300" b="1" dirty="0"/>
          </a:p>
          <a:p>
            <a:pPr marL="400050" lvl="1" indent="0">
              <a:buNone/>
            </a:pPr>
            <a:endParaRPr lang="en-GB" sz="2400" dirty="0"/>
          </a:p>
        </p:txBody>
      </p:sp>
    </p:spTree>
    <p:extLst>
      <p:ext uri="{BB962C8B-B14F-4D97-AF65-F5344CB8AC3E}">
        <p14:creationId xmlns:p14="http://schemas.microsoft.com/office/powerpoint/2010/main" val="937760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1 Brand You – Weeks 1&amp;2</a:t>
            </a:r>
          </a:p>
        </p:txBody>
      </p:sp>
      <p:sp>
        <p:nvSpPr>
          <p:cNvPr id="5" name="TextBox 4">
            <a:extLst>
              <a:ext uri="{FF2B5EF4-FFF2-40B4-BE49-F238E27FC236}">
                <a16:creationId xmlns:a16="http://schemas.microsoft.com/office/drawing/2014/main" id="{FB48A31E-FE95-4681-B527-90A4FF196D0F}"/>
              </a:ext>
            </a:extLst>
          </p:cNvPr>
          <p:cNvSpPr txBox="1"/>
          <p:nvPr/>
        </p:nvSpPr>
        <p:spPr>
          <a:xfrm>
            <a:off x="251520" y="1267136"/>
            <a:ext cx="4104456" cy="1663597"/>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a:t>
            </a:r>
            <a:r>
              <a:rPr lang="en-GB"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Ambition is Critical</a:t>
            </a: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Ambition defined</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Notions of Authentic Choice</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Goal Set and ‘Goal Through’</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Vice or Virtue</a:t>
            </a: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57064" y="3423964"/>
            <a:ext cx="3817564" cy="1367234"/>
          </a:xfrm>
          <a:prstGeom prst="rect">
            <a:avLst/>
          </a:prstGeom>
          <a:noFill/>
        </p:spPr>
        <p:txBody>
          <a:bodyPr wrap="square">
            <a:spAutoFit/>
          </a:bodyPr>
          <a:lstStyle/>
          <a:p>
            <a:pPr>
              <a:lnSpc>
                <a:spcPct val="107000"/>
              </a:lnSpc>
              <a:spcAft>
                <a:spcPts val="800"/>
              </a:spcAft>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TOPIC 3 </a:t>
            </a:r>
            <a:r>
              <a:rPr lang="en-GB"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The Boundaryless Career</a:t>
            </a: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Defining Boundaryless Careers</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To Gig or not to Gig</a:t>
            </a: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Boundaryless Characteristics</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788024" y="1311132"/>
            <a:ext cx="4104456" cy="2062552"/>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What Drives You?</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The </a:t>
            </a:r>
            <a:r>
              <a:rPr lang="en-GB"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draw of being in the Zone</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How autonomy and mastery shape our ambition</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Purpose not pay checks</a:t>
            </a: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888160" y="3447411"/>
            <a:ext cx="3898776" cy="1367234"/>
          </a:xfrm>
          <a:prstGeom prst="rect">
            <a:avLst/>
          </a:prstGeom>
          <a:noFill/>
        </p:spPr>
        <p:txBody>
          <a:bodyPr wrap="square">
            <a:spAutoFit/>
          </a:bodyPr>
          <a:lstStyle/>
          <a:p>
            <a:pPr>
              <a:lnSpc>
                <a:spcPct val="107000"/>
              </a:lnSpc>
              <a:spcAft>
                <a:spcPts val="800"/>
              </a:spcAft>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a:t>
            </a:r>
            <a:r>
              <a:rPr lang="en-GB"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Boundaryless Skills</a:t>
            </a: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Mirror </a:t>
            </a:r>
            <a:r>
              <a:rPr lang="en-GB" b="1" dirty="0" err="1">
                <a:solidFill>
                  <a:schemeClr val="accent6"/>
                </a:solidFill>
                <a:latin typeface="Calibri" panose="020F0502020204030204" pitchFamily="34" charset="0"/>
                <a:ea typeface="Calibri" panose="020F0502020204030204" pitchFamily="34" charset="0"/>
                <a:cs typeface="Times New Roman" panose="02020603050405020304" pitchFamily="18" charset="0"/>
              </a:rPr>
              <a:t>Mirror</a:t>
            </a:r>
            <a:endParaRPr lang="en-GB" b="1" dirty="0">
              <a:solidFill>
                <a:schemeClr val="accent6"/>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Curiouser and Curiouser…</a:t>
            </a:r>
          </a:p>
          <a:p>
            <a:pPr marL="342900" lvl="0" indent="-342900">
              <a:lnSpc>
                <a:spcPct val="107000"/>
              </a:lnSpc>
              <a:buFont typeface="+mj-lt"/>
              <a:buAutoNum type="arabicPeriod"/>
            </a:pPr>
            <a:r>
              <a:rPr lang="en-GB"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Hi Ho, Hi Ho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27061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1000"/>
                                        <p:tgtEl>
                                          <p:spTgt spid="5">
                                            <p:txEl>
                                              <p:pRg st="3" end="3"/>
                                            </p:txEl>
                                          </p:spTgt>
                                        </p:tgtEl>
                                      </p:cBhvr>
                                    </p:animEffect>
                                    <p:anim calcmode="lin" valueType="num">
                                      <p:cBhvr>
                                        <p:cTn id="2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1000"/>
                                        <p:tgtEl>
                                          <p:spTgt spid="5">
                                            <p:txEl>
                                              <p:pRg st="4" end="4"/>
                                            </p:txEl>
                                          </p:spTgt>
                                        </p:tgtEl>
                                      </p:cBhvr>
                                    </p:animEffect>
                                    <p:anim calcmode="lin" valueType="num">
                                      <p:cBhvr>
                                        <p:cTn id="2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9">
                                            <p:txEl>
                                              <p:pRg st="0" end="0"/>
                                            </p:txEl>
                                          </p:spTgt>
                                        </p:tgtEl>
                                        <p:attrNameLst>
                                          <p:attrName>style.visibility</p:attrName>
                                        </p:attrNameLst>
                                      </p:cBhvr>
                                      <p:to>
                                        <p:strVal val="visible"/>
                                      </p:to>
                                    </p:set>
                                    <p:animEffect transition="in" filter="fade">
                                      <p:cBhvr>
                                        <p:cTn id="34" dur="1000"/>
                                        <p:tgtEl>
                                          <p:spTgt spid="9">
                                            <p:txEl>
                                              <p:pRg st="0" end="0"/>
                                            </p:txEl>
                                          </p:spTgt>
                                        </p:tgtEl>
                                      </p:cBhvr>
                                    </p:animEffect>
                                    <p:anim calcmode="lin" valueType="num">
                                      <p:cBhvr>
                                        <p:cTn id="35"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36" dur="1000" fill="hold"/>
                                        <p:tgtEl>
                                          <p:spTgt spid="9">
                                            <p:txEl>
                                              <p:pRg st="0" end="0"/>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9">
                                            <p:txEl>
                                              <p:pRg st="1" end="1"/>
                                            </p:txEl>
                                          </p:spTgt>
                                        </p:tgtEl>
                                        <p:attrNameLst>
                                          <p:attrName>style.visibility</p:attrName>
                                        </p:attrNameLst>
                                      </p:cBhvr>
                                      <p:to>
                                        <p:strVal val="visible"/>
                                      </p:to>
                                    </p:set>
                                    <p:animEffect transition="in" filter="fade">
                                      <p:cBhvr>
                                        <p:cTn id="39" dur="1000"/>
                                        <p:tgtEl>
                                          <p:spTgt spid="9">
                                            <p:txEl>
                                              <p:pRg st="1" end="1"/>
                                            </p:txEl>
                                          </p:spTgt>
                                        </p:tgtEl>
                                      </p:cBhvr>
                                    </p:animEffect>
                                    <p:anim calcmode="lin" valueType="num">
                                      <p:cBhvr>
                                        <p:cTn id="40"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41" dur="1000" fill="hold"/>
                                        <p:tgtEl>
                                          <p:spTgt spid="9">
                                            <p:txEl>
                                              <p:pRg st="1" end="1"/>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9">
                                            <p:txEl>
                                              <p:pRg st="2" end="2"/>
                                            </p:txEl>
                                          </p:spTgt>
                                        </p:tgtEl>
                                        <p:attrNameLst>
                                          <p:attrName>style.visibility</p:attrName>
                                        </p:attrNameLst>
                                      </p:cBhvr>
                                      <p:to>
                                        <p:strVal val="visible"/>
                                      </p:to>
                                    </p:set>
                                    <p:animEffect transition="in" filter="fade">
                                      <p:cBhvr>
                                        <p:cTn id="44" dur="1000"/>
                                        <p:tgtEl>
                                          <p:spTgt spid="9">
                                            <p:txEl>
                                              <p:pRg st="2" end="2"/>
                                            </p:txEl>
                                          </p:spTgt>
                                        </p:tgtEl>
                                      </p:cBhvr>
                                    </p:animEffect>
                                    <p:anim calcmode="lin" valueType="num">
                                      <p:cBhvr>
                                        <p:cTn id="45"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46" dur="1000" fill="hold"/>
                                        <p:tgtEl>
                                          <p:spTgt spid="9">
                                            <p:txEl>
                                              <p:pRg st="2" end="2"/>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9">
                                            <p:txEl>
                                              <p:pRg st="3" end="3"/>
                                            </p:txEl>
                                          </p:spTgt>
                                        </p:tgtEl>
                                        <p:attrNameLst>
                                          <p:attrName>style.visibility</p:attrName>
                                        </p:attrNameLst>
                                      </p:cBhvr>
                                      <p:to>
                                        <p:strVal val="visible"/>
                                      </p:to>
                                    </p:set>
                                    <p:animEffect transition="in" filter="fade">
                                      <p:cBhvr>
                                        <p:cTn id="49" dur="1000"/>
                                        <p:tgtEl>
                                          <p:spTgt spid="9">
                                            <p:txEl>
                                              <p:pRg st="3" end="3"/>
                                            </p:txEl>
                                          </p:spTgt>
                                        </p:tgtEl>
                                      </p:cBhvr>
                                    </p:animEffect>
                                    <p:anim calcmode="lin" valueType="num">
                                      <p:cBhvr>
                                        <p:cTn id="50"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8">
                                            <p:txEl>
                                              <p:pRg st="0" end="0"/>
                                            </p:txEl>
                                          </p:spTgt>
                                        </p:tgtEl>
                                        <p:attrNameLst>
                                          <p:attrName>style.visibility</p:attrName>
                                        </p:attrNameLst>
                                      </p:cBhvr>
                                      <p:to>
                                        <p:strVal val="visible"/>
                                      </p:to>
                                    </p:set>
                                    <p:animEffect transition="in" filter="fade">
                                      <p:cBhvr>
                                        <p:cTn id="56" dur="1000"/>
                                        <p:tgtEl>
                                          <p:spTgt spid="8">
                                            <p:txEl>
                                              <p:pRg st="0" end="0"/>
                                            </p:txEl>
                                          </p:spTgt>
                                        </p:tgtEl>
                                      </p:cBhvr>
                                    </p:animEffect>
                                    <p:anim calcmode="lin" valueType="num">
                                      <p:cBhvr>
                                        <p:cTn id="57"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8">
                                            <p:txEl>
                                              <p:pRg st="0" end="0"/>
                                            </p:txEl>
                                          </p:spTgt>
                                        </p:tgtEl>
                                        <p:attrNameLst>
                                          <p:attrName>ppt_y</p:attrName>
                                        </p:attrNameLst>
                                      </p:cBhvr>
                                      <p:tavLst>
                                        <p:tav tm="0">
                                          <p:val>
                                            <p:strVal val="#ppt_y+.1"/>
                                          </p:val>
                                        </p:tav>
                                        <p:tav tm="100000">
                                          <p:val>
                                            <p:strVal val="#ppt_y"/>
                                          </p:val>
                                        </p:tav>
                                      </p:tavLst>
                                    </p:anim>
                                  </p:childTnLst>
                                </p:cTn>
                              </p:par>
                              <p:par>
                                <p:cTn id="59" presetID="42" presetClass="entr" presetSubtype="0" fill="hold" nodeType="withEffect">
                                  <p:stCondLst>
                                    <p:cond delay="0"/>
                                  </p:stCondLst>
                                  <p:childTnLst>
                                    <p:set>
                                      <p:cBhvr>
                                        <p:cTn id="60" dur="1" fill="hold">
                                          <p:stCondLst>
                                            <p:cond delay="0"/>
                                          </p:stCondLst>
                                        </p:cTn>
                                        <p:tgtEl>
                                          <p:spTgt spid="8">
                                            <p:txEl>
                                              <p:pRg st="1" end="1"/>
                                            </p:txEl>
                                          </p:spTgt>
                                        </p:tgtEl>
                                        <p:attrNameLst>
                                          <p:attrName>style.visibility</p:attrName>
                                        </p:attrNameLst>
                                      </p:cBhvr>
                                      <p:to>
                                        <p:strVal val="visible"/>
                                      </p:to>
                                    </p:set>
                                    <p:animEffect transition="in" filter="fade">
                                      <p:cBhvr>
                                        <p:cTn id="61" dur="1000"/>
                                        <p:tgtEl>
                                          <p:spTgt spid="8">
                                            <p:txEl>
                                              <p:pRg st="1" end="1"/>
                                            </p:txEl>
                                          </p:spTgt>
                                        </p:tgtEl>
                                      </p:cBhvr>
                                    </p:animEffect>
                                    <p:anim calcmode="lin" valueType="num">
                                      <p:cBhvr>
                                        <p:cTn id="62"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63" dur="1000" fill="hold"/>
                                        <p:tgtEl>
                                          <p:spTgt spid="8">
                                            <p:txEl>
                                              <p:pRg st="1" end="1"/>
                                            </p:txEl>
                                          </p:spTgt>
                                        </p:tgtEl>
                                        <p:attrNameLst>
                                          <p:attrName>ppt_y</p:attrName>
                                        </p:attrNameLst>
                                      </p:cBhvr>
                                      <p:tavLst>
                                        <p:tav tm="0">
                                          <p:val>
                                            <p:strVal val="#ppt_y+.1"/>
                                          </p:val>
                                        </p:tav>
                                        <p:tav tm="100000">
                                          <p:val>
                                            <p:strVal val="#ppt_y"/>
                                          </p:val>
                                        </p:tav>
                                      </p:tavLst>
                                    </p:anim>
                                  </p:childTnLst>
                                </p:cTn>
                              </p:par>
                              <p:par>
                                <p:cTn id="64" presetID="42" presetClass="entr" presetSubtype="0" fill="hold" nodeType="withEffect">
                                  <p:stCondLst>
                                    <p:cond delay="0"/>
                                  </p:stCondLst>
                                  <p:childTnLst>
                                    <p:set>
                                      <p:cBhvr>
                                        <p:cTn id="65" dur="1" fill="hold">
                                          <p:stCondLst>
                                            <p:cond delay="0"/>
                                          </p:stCondLst>
                                        </p:cTn>
                                        <p:tgtEl>
                                          <p:spTgt spid="8">
                                            <p:txEl>
                                              <p:pRg st="2" end="2"/>
                                            </p:txEl>
                                          </p:spTgt>
                                        </p:tgtEl>
                                        <p:attrNameLst>
                                          <p:attrName>style.visibility</p:attrName>
                                        </p:attrNameLst>
                                      </p:cBhvr>
                                      <p:to>
                                        <p:strVal val="visible"/>
                                      </p:to>
                                    </p:set>
                                    <p:animEffect transition="in" filter="fade">
                                      <p:cBhvr>
                                        <p:cTn id="66" dur="1000"/>
                                        <p:tgtEl>
                                          <p:spTgt spid="8">
                                            <p:txEl>
                                              <p:pRg st="2" end="2"/>
                                            </p:txEl>
                                          </p:spTgt>
                                        </p:tgtEl>
                                      </p:cBhvr>
                                    </p:animEffect>
                                    <p:anim calcmode="lin" valueType="num">
                                      <p:cBhvr>
                                        <p:cTn id="67"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68" dur="1000" fill="hold"/>
                                        <p:tgtEl>
                                          <p:spTgt spid="8">
                                            <p:txEl>
                                              <p:pRg st="2" end="2"/>
                                            </p:txEl>
                                          </p:spTgt>
                                        </p:tgtEl>
                                        <p:attrNameLst>
                                          <p:attrName>ppt_y</p:attrName>
                                        </p:attrNameLst>
                                      </p:cBhvr>
                                      <p:tavLst>
                                        <p:tav tm="0">
                                          <p:val>
                                            <p:strVal val="#ppt_y+.1"/>
                                          </p:val>
                                        </p:tav>
                                        <p:tav tm="100000">
                                          <p:val>
                                            <p:strVal val="#ppt_y"/>
                                          </p:val>
                                        </p:tav>
                                      </p:tavLst>
                                    </p:anim>
                                  </p:childTnLst>
                                </p:cTn>
                              </p:par>
                              <p:par>
                                <p:cTn id="69" presetID="42" presetClass="entr" presetSubtype="0" fill="hold" nodeType="withEffect">
                                  <p:stCondLst>
                                    <p:cond delay="0"/>
                                  </p:stCondLst>
                                  <p:childTnLst>
                                    <p:set>
                                      <p:cBhvr>
                                        <p:cTn id="70" dur="1" fill="hold">
                                          <p:stCondLst>
                                            <p:cond delay="0"/>
                                          </p:stCondLst>
                                        </p:cTn>
                                        <p:tgtEl>
                                          <p:spTgt spid="8">
                                            <p:txEl>
                                              <p:pRg st="3" end="3"/>
                                            </p:txEl>
                                          </p:spTgt>
                                        </p:tgtEl>
                                        <p:attrNameLst>
                                          <p:attrName>style.visibility</p:attrName>
                                        </p:attrNameLst>
                                      </p:cBhvr>
                                      <p:to>
                                        <p:strVal val="visible"/>
                                      </p:to>
                                    </p:set>
                                    <p:animEffect transition="in" filter="fade">
                                      <p:cBhvr>
                                        <p:cTn id="71" dur="1000"/>
                                        <p:tgtEl>
                                          <p:spTgt spid="8">
                                            <p:txEl>
                                              <p:pRg st="3" end="3"/>
                                            </p:txEl>
                                          </p:spTgt>
                                        </p:tgtEl>
                                      </p:cBhvr>
                                    </p:animEffect>
                                    <p:anim calcmode="lin" valueType="num">
                                      <p:cBhvr>
                                        <p:cTn id="72"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73"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42" presetClass="entr" presetSubtype="0" fill="hold" nodeType="clickEffect">
                                  <p:stCondLst>
                                    <p:cond delay="0"/>
                                  </p:stCondLst>
                                  <p:childTnLst>
                                    <p:set>
                                      <p:cBhvr>
                                        <p:cTn id="77" dur="1" fill="hold">
                                          <p:stCondLst>
                                            <p:cond delay="0"/>
                                          </p:stCondLst>
                                        </p:cTn>
                                        <p:tgtEl>
                                          <p:spTgt spid="10">
                                            <p:txEl>
                                              <p:pRg st="0" end="0"/>
                                            </p:txEl>
                                          </p:spTgt>
                                        </p:tgtEl>
                                        <p:attrNameLst>
                                          <p:attrName>style.visibility</p:attrName>
                                        </p:attrNameLst>
                                      </p:cBhvr>
                                      <p:to>
                                        <p:strVal val="visible"/>
                                      </p:to>
                                    </p:set>
                                    <p:animEffect transition="in" filter="fade">
                                      <p:cBhvr>
                                        <p:cTn id="78" dur="1000"/>
                                        <p:tgtEl>
                                          <p:spTgt spid="10">
                                            <p:txEl>
                                              <p:pRg st="0" end="0"/>
                                            </p:txEl>
                                          </p:spTgt>
                                        </p:tgtEl>
                                      </p:cBhvr>
                                    </p:animEffect>
                                    <p:anim calcmode="lin" valueType="num">
                                      <p:cBhvr>
                                        <p:cTn id="79"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80" dur="1000" fill="hold"/>
                                        <p:tgtEl>
                                          <p:spTgt spid="10">
                                            <p:txEl>
                                              <p:pRg st="0" end="0"/>
                                            </p:txEl>
                                          </p:spTgt>
                                        </p:tgtEl>
                                        <p:attrNameLst>
                                          <p:attrName>ppt_y</p:attrName>
                                        </p:attrNameLst>
                                      </p:cBhvr>
                                      <p:tavLst>
                                        <p:tav tm="0">
                                          <p:val>
                                            <p:strVal val="#ppt_y+.1"/>
                                          </p:val>
                                        </p:tav>
                                        <p:tav tm="100000">
                                          <p:val>
                                            <p:strVal val="#ppt_y"/>
                                          </p:val>
                                        </p:tav>
                                      </p:tavLst>
                                    </p:anim>
                                  </p:childTnLst>
                                </p:cTn>
                              </p:par>
                              <p:par>
                                <p:cTn id="81" presetID="42" presetClass="entr" presetSubtype="0" fill="hold" nodeType="withEffect">
                                  <p:stCondLst>
                                    <p:cond delay="0"/>
                                  </p:stCondLst>
                                  <p:childTnLst>
                                    <p:set>
                                      <p:cBhvr>
                                        <p:cTn id="82" dur="1" fill="hold">
                                          <p:stCondLst>
                                            <p:cond delay="0"/>
                                          </p:stCondLst>
                                        </p:cTn>
                                        <p:tgtEl>
                                          <p:spTgt spid="10">
                                            <p:txEl>
                                              <p:pRg st="1" end="1"/>
                                            </p:txEl>
                                          </p:spTgt>
                                        </p:tgtEl>
                                        <p:attrNameLst>
                                          <p:attrName>style.visibility</p:attrName>
                                        </p:attrNameLst>
                                      </p:cBhvr>
                                      <p:to>
                                        <p:strVal val="visible"/>
                                      </p:to>
                                    </p:set>
                                    <p:animEffect transition="in" filter="fade">
                                      <p:cBhvr>
                                        <p:cTn id="83" dur="1000"/>
                                        <p:tgtEl>
                                          <p:spTgt spid="10">
                                            <p:txEl>
                                              <p:pRg st="1" end="1"/>
                                            </p:txEl>
                                          </p:spTgt>
                                        </p:tgtEl>
                                      </p:cBhvr>
                                    </p:animEffect>
                                    <p:anim calcmode="lin" valueType="num">
                                      <p:cBhvr>
                                        <p:cTn id="84"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85" dur="1000" fill="hold"/>
                                        <p:tgtEl>
                                          <p:spTgt spid="10">
                                            <p:txEl>
                                              <p:pRg st="1" end="1"/>
                                            </p:txEl>
                                          </p:spTgt>
                                        </p:tgtEl>
                                        <p:attrNameLst>
                                          <p:attrName>ppt_y</p:attrName>
                                        </p:attrNameLst>
                                      </p:cBhvr>
                                      <p:tavLst>
                                        <p:tav tm="0">
                                          <p:val>
                                            <p:strVal val="#ppt_y+.1"/>
                                          </p:val>
                                        </p:tav>
                                        <p:tav tm="100000">
                                          <p:val>
                                            <p:strVal val="#ppt_y"/>
                                          </p:val>
                                        </p:tav>
                                      </p:tavLst>
                                    </p:anim>
                                  </p:childTnLst>
                                </p:cTn>
                              </p:par>
                              <p:par>
                                <p:cTn id="86" presetID="42" presetClass="entr" presetSubtype="0" fill="hold" nodeType="withEffect">
                                  <p:stCondLst>
                                    <p:cond delay="0"/>
                                  </p:stCondLst>
                                  <p:childTnLst>
                                    <p:set>
                                      <p:cBhvr>
                                        <p:cTn id="87" dur="1" fill="hold">
                                          <p:stCondLst>
                                            <p:cond delay="0"/>
                                          </p:stCondLst>
                                        </p:cTn>
                                        <p:tgtEl>
                                          <p:spTgt spid="10">
                                            <p:txEl>
                                              <p:pRg st="2" end="2"/>
                                            </p:txEl>
                                          </p:spTgt>
                                        </p:tgtEl>
                                        <p:attrNameLst>
                                          <p:attrName>style.visibility</p:attrName>
                                        </p:attrNameLst>
                                      </p:cBhvr>
                                      <p:to>
                                        <p:strVal val="visible"/>
                                      </p:to>
                                    </p:set>
                                    <p:animEffect transition="in" filter="fade">
                                      <p:cBhvr>
                                        <p:cTn id="88" dur="1000"/>
                                        <p:tgtEl>
                                          <p:spTgt spid="10">
                                            <p:txEl>
                                              <p:pRg st="2" end="2"/>
                                            </p:txEl>
                                          </p:spTgt>
                                        </p:tgtEl>
                                      </p:cBhvr>
                                    </p:animEffect>
                                    <p:anim calcmode="lin" valueType="num">
                                      <p:cBhvr>
                                        <p:cTn id="89"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90" dur="1000" fill="hold"/>
                                        <p:tgtEl>
                                          <p:spTgt spid="10">
                                            <p:txEl>
                                              <p:pRg st="2" end="2"/>
                                            </p:txEl>
                                          </p:spTgt>
                                        </p:tgtEl>
                                        <p:attrNameLst>
                                          <p:attrName>ppt_y</p:attrName>
                                        </p:attrNameLst>
                                      </p:cBhvr>
                                      <p:tavLst>
                                        <p:tav tm="0">
                                          <p:val>
                                            <p:strVal val="#ppt_y+.1"/>
                                          </p:val>
                                        </p:tav>
                                        <p:tav tm="100000">
                                          <p:val>
                                            <p:strVal val="#ppt_y"/>
                                          </p:val>
                                        </p:tav>
                                      </p:tavLst>
                                    </p:anim>
                                  </p:childTnLst>
                                </p:cTn>
                              </p:par>
                              <p:par>
                                <p:cTn id="91" presetID="42" presetClass="entr" presetSubtype="0" fill="hold" nodeType="withEffect">
                                  <p:stCondLst>
                                    <p:cond delay="0"/>
                                  </p:stCondLst>
                                  <p:childTnLst>
                                    <p:set>
                                      <p:cBhvr>
                                        <p:cTn id="92" dur="1" fill="hold">
                                          <p:stCondLst>
                                            <p:cond delay="0"/>
                                          </p:stCondLst>
                                        </p:cTn>
                                        <p:tgtEl>
                                          <p:spTgt spid="10">
                                            <p:txEl>
                                              <p:pRg st="3" end="3"/>
                                            </p:txEl>
                                          </p:spTgt>
                                        </p:tgtEl>
                                        <p:attrNameLst>
                                          <p:attrName>style.visibility</p:attrName>
                                        </p:attrNameLst>
                                      </p:cBhvr>
                                      <p:to>
                                        <p:strVal val="visible"/>
                                      </p:to>
                                    </p:set>
                                    <p:animEffect transition="in" filter="fade">
                                      <p:cBhvr>
                                        <p:cTn id="93" dur="1000"/>
                                        <p:tgtEl>
                                          <p:spTgt spid="10">
                                            <p:txEl>
                                              <p:pRg st="3" end="3"/>
                                            </p:txEl>
                                          </p:spTgt>
                                        </p:tgtEl>
                                      </p:cBhvr>
                                    </p:animEffect>
                                    <p:anim calcmode="lin" valueType="num">
                                      <p:cBhvr>
                                        <p:cTn id="94" dur="1000" fill="hold"/>
                                        <p:tgtEl>
                                          <p:spTgt spid="10">
                                            <p:txEl>
                                              <p:pRg st="3" end="3"/>
                                            </p:txEl>
                                          </p:spTgt>
                                        </p:tgtEl>
                                        <p:attrNameLst>
                                          <p:attrName>ppt_x</p:attrName>
                                        </p:attrNameLst>
                                      </p:cBhvr>
                                      <p:tavLst>
                                        <p:tav tm="0">
                                          <p:val>
                                            <p:strVal val="#ppt_x"/>
                                          </p:val>
                                        </p:tav>
                                        <p:tav tm="100000">
                                          <p:val>
                                            <p:strVal val="#ppt_x"/>
                                          </p:val>
                                        </p:tav>
                                      </p:tavLst>
                                    </p:anim>
                                    <p:anim calcmode="lin" valueType="num">
                                      <p:cBhvr>
                                        <p:cTn id="95" dur="1000" fill="hold"/>
                                        <p:tgtEl>
                                          <p:spTgt spid="10">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Autofit/>
          </a:bodyPr>
          <a:lstStyle/>
          <a:p>
            <a:r>
              <a:rPr lang="en-GB" sz="40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2 It’s a small World (People) – Weeks 3&amp;4</a:t>
            </a:r>
          </a:p>
        </p:txBody>
      </p:sp>
      <p:sp>
        <p:nvSpPr>
          <p:cNvPr id="5" name="TextBox 4">
            <a:extLst>
              <a:ext uri="{FF2B5EF4-FFF2-40B4-BE49-F238E27FC236}">
                <a16:creationId xmlns:a16="http://schemas.microsoft.com/office/drawing/2014/main" id="{FB48A31E-FE95-4681-B527-90A4FF196D0F}"/>
              </a:ext>
            </a:extLst>
          </p:cNvPr>
          <p:cNvSpPr txBox="1"/>
          <p:nvPr/>
        </p:nvSpPr>
        <p:spPr>
          <a:xfrm>
            <a:off x="179513" y="1326258"/>
            <a:ext cx="4104456" cy="2062552"/>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CHANGE MARKING – </a:t>
            </a:r>
            <a:r>
              <a:rPr lang="en-GB"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No One is an Island</a:t>
            </a: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Evaluating Your network</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Network Success</a:t>
            </a: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Network Connections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1868781"/>
          </a:xfrm>
          <a:prstGeom prst="rect">
            <a:avLst/>
          </a:prstGeom>
          <a:noFill/>
        </p:spPr>
        <p:txBody>
          <a:bodyPr wrap="square">
            <a:spAutoFit/>
          </a:bodyPr>
          <a:lstStyle/>
          <a:p>
            <a:pPr>
              <a:lnSpc>
                <a:spcPct val="107000"/>
              </a:lnSpc>
              <a:spcAft>
                <a:spcPts val="800"/>
              </a:spcAft>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TOPIC 3 Network Society</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Networks v Hierarchies</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The Power of Networks</a:t>
            </a: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Persuading the Network Society</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860032" y="1326258"/>
            <a:ext cx="4032448" cy="1663597"/>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a:t>
            </a:r>
            <a:r>
              <a:rPr lang="en-GB"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Variety is the Spice of Life</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It’s a Small World</a:t>
            </a: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Creative minds DON’T think alike</a:t>
            </a:r>
          </a:p>
          <a:p>
            <a:pPr marL="342900" lvl="0" indent="-342900">
              <a:lnSpc>
                <a:spcPct val="107000"/>
              </a:lnSpc>
              <a:buFont typeface="+mj-lt"/>
              <a:buAutoNum type="arabicPeriod"/>
            </a:pPr>
            <a:r>
              <a:rPr lang="en-GB"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Variety’s the very spice of life, that gives it all its flavour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5170426" y="3645024"/>
            <a:ext cx="3411660" cy="774507"/>
          </a:xfrm>
          <a:prstGeom prst="rect">
            <a:avLst/>
          </a:prstGeom>
          <a:noFill/>
        </p:spPr>
        <p:txBody>
          <a:bodyPr wrap="square">
            <a:spAutoFit/>
          </a:bodyPr>
          <a:lstStyle/>
          <a:p>
            <a:pPr>
              <a:lnSpc>
                <a:spcPct val="107000"/>
              </a:lnSpc>
              <a:spcAft>
                <a:spcPts val="800"/>
              </a:spcAft>
            </a:pPr>
            <a:r>
              <a:rPr lang="en-GB"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a:t>
            </a:r>
            <a:r>
              <a:rPr lang="en-GB"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Making Connections</a:t>
            </a:r>
            <a:endParaRPr lang="en-GB" dirty="0">
              <a:solidFill>
                <a:schemeClr val="accent6"/>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External Task 1 – Let’s connect!! </a:t>
            </a:r>
          </a:p>
        </p:txBody>
      </p:sp>
    </p:spTree>
    <p:extLst>
      <p:ext uri="{BB962C8B-B14F-4D97-AF65-F5344CB8AC3E}">
        <p14:creationId xmlns:p14="http://schemas.microsoft.com/office/powerpoint/2010/main" val="475523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1000"/>
                                        <p:tgtEl>
                                          <p:spTgt spid="5">
                                            <p:txEl>
                                              <p:pRg st="3" end="3"/>
                                            </p:txEl>
                                          </p:spTgt>
                                        </p:tgtEl>
                                      </p:cBhvr>
                                    </p:animEffect>
                                    <p:anim calcmode="lin" valueType="num">
                                      <p:cBhvr>
                                        <p:cTn id="2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9">
                                            <p:txEl>
                                              <p:pRg st="0" end="0"/>
                                            </p:txEl>
                                          </p:spTgt>
                                        </p:tgtEl>
                                        <p:attrNameLst>
                                          <p:attrName>style.visibility</p:attrName>
                                        </p:attrNameLst>
                                      </p:cBhvr>
                                      <p:to>
                                        <p:strVal val="visible"/>
                                      </p:to>
                                    </p:set>
                                    <p:animEffect transition="in" filter="fade">
                                      <p:cBhvr>
                                        <p:cTn id="29" dur="1000"/>
                                        <p:tgtEl>
                                          <p:spTgt spid="9">
                                            <p:txEl>
                                              <p:pRg st="0" end="0"/>
                                            </p:txEl>
                                          </p:spTgt>
                                        </p:tgtEl>
                                      </p:cBhvr>
                                    </p:animEffect>
                                    <p:anim calcmode="lin" valueType="num">
                                      <p:cBhvr>
                                        <p:cTn id="30"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31" dur="1000" fill="hold"/>
                                        <p:tgtEl>
                                          <p:spTgt spid="9">
                                            <p:txEl>
                                              <p:pRg st="0" end="0"/>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9">
                                            <p:txEl>
                                              <p:pRg st="1" end="1"/>
                                            </p:txEl>
                                          </p:spTgt>
                                        </p:tgtEl>
                                        <p:attrNameLst>
                                          <p:attrName>style.visibility</p:attrName>
                                        </p:attrNameLst>
                                      </p:cBhvr>
                                      <p:to>
                                        <p:strVal val="visible"/>
                                      </p:to>
                                    </p:set>
                                    <p:animEffect transition="in" filter="fade">
                                      <p:cBhvr>
                                        <p:cTn id="34" dur="1000"/>
                                        <p:tgtEl>
                                          <p:spTgt spid="9">
                                            <p:txEl>
                                              <p:pRg st="1" end="1"/>
                                            </p:txEl>
                                          </p:spTgt>
                                        </p:tgtEl>
                                      </p:cBhvr>
                                    </p:animEffect>
                                    <p:anim calcmode="lin" valueType="num">
                                      <p:cBhvr>
                                        <p:cTn id="35"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36" dur="1000" fill="hold"/>
                                        <p:tgtEl>
                                          <p:spTgt spid="9">
                                            <p:txEl>
                                              <p:pRg st="1" end="1"/>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9">
                                            <p:txEl>
                                              <p:pRg st="2" end="2"/>
                                            </p:txEl>
                                          </p:spTgt>
                                        </p:tgtEl>
                                        <p:attrNameLst>
                                          <p:attrName>style.visibility</p:attrName>
                                        </p:attrNameLst>
                                      </p:cBhvr>
                                      <p:to>
                                        <p:strVal val="visible"/>
                                      </p:to>
                                    </p:set>
                                    <p:animEffect transition="in" filter="fade">
                                      <p:cBhvr>
                                        <p:cTn id="39" dur="1000"/>
                                        <p:tgtEl>
                                          <p:spTgt spid="9">
                                            <p:txEl>
                                              <p:pRg st="2" end="2"/>
                                            </p:txEl>
                                          </p:spTgt>
                                        </p:tgtEl>
                                      </p:cBhvr>
                                    </p:animEffect>
                                    <p:anim calcmode="lin" valueType="num">
                                      <p:cBhvr>
                                        <p:cTn id="40"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9">
                                            <p:txEl>
                                              <p:pRg st="2" end="2"/>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9">
                                            <p:txEl>
                                              <p:pRg st="3" end="3"/>
                                            </p:txEl>
                                          </p:spTgt>
                                        </p:tgtEl>
                                        <p:attrNameLst>
                                          <p:attrName>style.visibility</p:attrName>
                                        </p:attrNameLst>
                                      </p:cBhvr>
                                      <p:to>
                                        <p:strVal val="visible"/>
                                      </p:to>
                                    </p:set>
                                    <p:animEffect transition="in" filter="fade">
                                      <p:cBhvr>
                                        <p:cTn id="44" dur="1000"/>
                                        <p:tgtEl>
                                          <p:spTgt spid="9">
                                            <p:txEl>
                                              <p:pRg st="3" end="3"/>
                                            </p:txEl>
                                          </p:spTgt>
                                        </p:tgtEl>
                                      </p:cBhvr>
                                    </p:animEffect>
                                    <p:anim calcmode="lin" valueType="num">
                                      <p:cBhvr>
                                        <p:cTn id="45"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46"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nodeType="clickEffect">
                                  <p:stCondLst>
                                    <p:cond delay="0"/>
                                  </p:stCondLst>
                                  <p:childTnLst>
                                    <p:set>
                                      <p:cBhvr>
                                        <p:cTn id="50" dur="1" fill="hold">
                                          <p:stCondLst>
                                            <p:cond delay="0"/>
                                          </p:stCondLst>
                                        </p:cTn>
                                        <p:tgtEl>
                                          <p:spTgt spid="8">
                                            <p:txEl>
                                              <p:pRg st="0" end="0"/>
                                            </p:txEl>
                                          </p:spTgt>
                                        </p:tgtEl>
                                        <p:attrNameLst>
                                          <p:attrName>style.visibility</p:attrName>
                                        </p:attrNameLst>
                                      </p:cBhvr>
                                      <p:to>
                                        <p:strVal val="visible"/>
                                      </p:to>
                                    </p:set>
                                    <p:animEffect transition="in" filter="fade">
                                      <p:cBhvr>
                                        <p:cTn id="51" dur="1000"/>
                                        <p:tgtEl>
                                          <p:spTgt spid="8">
                                            <p:txEl>
                                              <p:pRg st="0" end="0"/>
                                            </p:txEl>
                                          </p:spTgt>
                                        </p:tgtEl>
                                      </p:cBhvr>
                                    </p:animEffect>
                                    <p:anim calcmode="lin" valueType="num">
                                      <p:cBhvr>
                                        <p:cTn id="52"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53" dur="1000" fill="hold"/>
                                        <p:tgtEl>
                                          <p:spTgt spid="8">
                                            <p:txEl>
                                              <p:pRg st="0" end="0"/>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8">
                                            <p:txEl>
                                              <p:pRg st="1" end="1"/>
                                            </p:txEl>
                                          </p:spTgt>
                                        </p:tgtEl>
                                        <p:attrNameLst>
                                          <p:attrName>style.visibility</p:attrName>
                                        </p:attrNameLst>
                                      </p:cBhvr>
                                      <p:to>
                                        <p:strVal val="visible"/>
                                      </p:to>
                                    </p:set>
                                    <p:animEffect transition="in" filter="fade">
                                      <p:cBhvr>
                                        <p:cTn id="56" dur="1000"/>
                                        <p:tgtEl>
                                          <p:spTgt spid="8">
                                            <p:txEl>
                                              <p:pRg st="1" end="1"/>
                                            </p:txEl>
                                          </p:spTgt>
                                        </p:tgtEl>
                                      </p:cBhvr>
                                    </p:animEffect>
                                    <p:anim calcmode="lin" valueType="num">
                                      <p:cBhvr>
                                        <p:cTn id="57"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58" dur="1000" fill="hold"/>
                                        <p:tgtEl>
                                          <p:spTgt spid="8">
                                            <p:txEl>
                                              <p:pRg st="1" end="1"/>
                                            </p:txEl>
                                          </p:spTgt>
                                        </p:tgtEl>
                                        <p:attrNameLst>
                                          <p:attrName>ppt_y</p:attrName>
                                        </p:attrNameLst>
                                      </p:cBhvr>
                                      <p:tavLst>
                                        <p:tav tm="0">
                                          <p:val>
                                            <p:strVal val="#ppt_y+.1"/>
                                          </p:val>
                                        </p:tav>
                                        <p:tav tm="100000">
                                          <p:val>
                                            <p:strVal val="#ppt_y"/>
                                          </p:val>
                                        </p:tav>
                                      </p:tavLst>
                                    </p:anim>
                                  </p:childTnLst>
                                </p:cTn>
                              </p:par>
                              <p:par>
                                <p:cTn id="59" presetID="42" presetClass="entr" presetSubtype="0" fill="hold" nodeType="withEffect">
                                  <p:stCondLst>
                                    <p:cond delay="0"/>
                                  </p:stCondLst>
                                  <p:childTnLst>
                                    <p:set>
                                      <p:cBhvr>
                                        <p:cTn id="60" dur="1" fill="hold">
                                          <p:stCondLst>
                                            <p:cond delay="0"/>
                                          </p:stCondLst>
                                        </p:cTn>
                                        <p:tgtEl>
                                          <p:spTgt spid="8">
                                            <p:txEl>
                                              <p:pRg st="2" end="2"/>
                                            </p:txEl>
                                          </p:spTgt>
                                        </p:tgtEl>
                                        <p:attrNameLst>
                                          <p:attrName>style.visibility</p:attrName>
                                        </p:attrNameLst>
                                      </p:cBhvr>
                                      <p:to>
                                        <p:strVal val="visible"/>
                                      </p:to>
                                    </p:set>
                                    <p:animEffect transition="in" filter="fade">
                                      <p:cBhvr>
                                        <p:cTn id="61" dur="1000"/>
                                        <p:tgtEl>
                                          <p:spTgt spid="8">
                                            <p:txEl>
                                              <p:pRg st="2" end="2"/>
                                            </p:txEl>
                                          </p:spTgt>
                                        </p:tgtEl>
                                      </p:cBhvr>
                                    </p:animEffect>
                                    <p:anim calcmode="lin" valueType="num">
                                      <p:cBhvr>
                                        <p:cTn id="62"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63" dur="1000" fill="hold"/>
                                        <p:tgtEl>
                                          <p:spTgt spid="8">
                                            <p:txEl>
                                              <p:pRg st="2" end="2"/>
                                            </p:txEl>
                                          </p:spTgt>
                                        </p:tgtEl>
                                        <p:attrNameLst>
                                          <p:attrName>ppt_y</p:attrName>
                                        </p:attrNameLst>
                                      </p:cBhvr>
                                      <p:tavLst>
                                        <p:tav tm="0">
                                          <p:val>
                                            <p:strVal val="#ppt_y+.1"/>
                                          </p:val>
                                        </p:tav>
                                        <p:tav tm="100000">
                                          <p:val>
                                            <p:strVal val="#ppt_y"/>
                                          </p:val>
                                        </p:tav>
                                      </p:tavLst>
                                    </p:anim>
                                  </p:childTnLst>
                                </p:cTn>
                              </p:par>
                              <p:par>
                                <p:cTn id="64" presetID="42" presetClass="entr" presetSubtype="0" fill="hold" nodeType="withEffect">
                                  <p:stCondLst>
                                    <p:cond delay="0"/>
                                  </p:stCondLst>
                                  <p:childTnLst>
                                    <p:set>
                                      <p:cBhvr>
                                        <p:cTn id="65" dur="1" fill="hold">
                                          <p:stCondLst>
                                            <p:cond delay="0"/>
                                          </p:stCondLst>
                                        </p:cTn>
                                        <p:tgtEl>
                                          <p:spTgt spid="8">
                                            <p:txEl>
                                              <p:pRg st="3" end="3"/>
                                            </p:txEl>
                                          </p:spTgt>
                                        </p:tgtEl>
                                        <p:attrNameLst>
                                          <p:attrName>style.visibility</p:attrName>
                                        </p:attrNameLst>
                                      </p:cBhvr>
                                      <p:to>
                                        <p:strVal val="visible"/>
                                      </p:to>
                                    </p:set>
                                    <p:animEffect transition="in" filter="fade">
                                      <p:cBhvr>
                                        <p:cTn id="66" dur="1000"/>
                                        <p:tgtEl>
                                          <p:spTgt spid="8">
                                            <p:txEl>
                                              <p:pRg st="3" end="3"/>
                                            </p:txEl>
                                          </p:spTgt>
                                        </p:tgtEl>
                                      </p:cBhvr>
                                    </p:animEffect>
                                    <p:anim calcmode="lin" valueType="num">
                                      <p:cBhvr>
                                        <p:cTn id="67"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68"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42" presetClass="entr" presetSubtype="0" fill="hold" nodeType="clickEffect">
                                  <p:stCondLst>
                                    <p:cond delay="0"/>
                                  </p:stCondLst>
                                  <p:childTnLst>
                                    <p:set>
                                      <p:cBhvr>
                                        <p:cTn id="72" dur="1" fill="hold">
                                          <p:stCondLst>
                                            <p:cond delay="0"/>
                                          </p:stCondLst>
                                        </p:cTn>
                                        <p:tgtEl>
                                          <p:spTgt spid="10">
                                            <p:txEl>
                                              <p:pRg st="0" end="0"/>
                                            </p:txEl>
                                          </p:spTgt>
                                        </p:tgtEl>
                                        <p:attrNameLst>
                                          <p:attrName>style.visibility</p:attrName>
                                        </p:attrNameLst>
                                      </p:cBhvr>
                                      <p:to>
                                        <p:strVal val="visible"/>
                                      </p:to>
                                    </p:set>
                                    <p:animEffect transition="in" filter="fade">
                                      <p:cBhvr>
                                        <p:cTn id="73" dur="1000"/>
                                        <p:tgtEl>
                                          <p:spTgt spid="10">
                                            <p:txEl>
                                              <p:pRg st="0" end="0"/>
                                            </p:txEl>
                                          </p:spTgt>
                                        </p:tgtEl>
                                      </p:cBhvr>
                                    </p:animEffect>
                                    <p:anim calcmode="lin" valueType="num">
                                      <p:cBhvr>
                                        <p:cTn id="74"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75" dur="1000" fill="hold"/>
                                        <p:tgtEl>
                                          <p:spTgt spid="10">
                                            <p:txEl>
                                              <p:pRg st="0" end="0"/>
                                            </p:txEl>
                                          </p:spTgt>
                                        </p:tgtEl>
                                        <p:attrNameLst>
                                          <p:attrName>ppt_y</p:attrName>
                                        </p:attrNameLst>
                                      </p:cBhvr>
                                      <p:tavLst>
                                        <p:tav tm="0">
                                          <p:val>
                                            <p:strVal val="#ppt_y+.1"/>
                                          </p:val>
                                        </p:tav>
                                        <p:tav tm="100000">
                                          <p:val>
                                            <p:strVal val="#ppt_y"/>
                                          </p:val>
                                        </p:tav>
                                      </p:tavLst>
                                    </p:anim>
                                  </p:childTnLst>
                                </p:cTn>
                              </p:par>
                              <p:par>
                                <p:cTn id="76" presetID="42" presetClass="entr" presetSubtype="0" fill="hold" nodeType="withEffect">
                                  <p:stCondLst>
                                    <p:cond delay="0"/>
                                  </p:stCondLst>
                                  <p:childTnLst>
                                    <p:set>
                                      <p:cBhvr>
                                        <p:cTn id="77" dur="1" fill="hold">
                                          <p:stCondLst>
                                            <p:cond delay="0"/>
                                          </p:stCondLst>
                                        </p:cTn>
                                        <p:tgtEl>
                                          <p:spTgt spid="10">
                                            <p:txEl>
                                              <p:pRg st="1" end="1"/>
                                            </p:txEl>
                                          </p:spTgt>
                                        </p:tgtEl>
                                        <p:attrNameLst>
                                          <p:attrName>style.visibility</p:attrName>
                                        </p:attrNameLst>
                                      </p:cBhvr>
                                      <p:to>
                                        <p:strVal val="visible"/>
                                      </p:to>
                                    </p:set>
                                    <p:animEffect transition="in" filter="fade">
                                      <p:cBhvr>
                                        <p:cTn id="78" dur="1000"/>
                                        <p:tgtEl>
                                          <p:spTgt spid="10">
                                            <p:txEl>
                                              <p:pRg st="1" end="1"/>
                                            </p:txEl>
                                          </p:spTgt>
                                        </p:tgtEl>
                                      </p:cBhvr>
                                    </p:animEffect>
                                    <p:anim calcmode="lin" valueType="num">
                                      <p:cBhvr>
                                        <p:cTn id="79"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80" dur="1000" fill="hold"/>
                                        <p:tgtEl>
                                          <p:spTgt spid="10">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3 Opportunity knocks – Weeks 5&amp;6</a:t>
            </a:r>
          </a:p>
        </p:txBody>
      </p:sp>
      <p:sp>
        <p:nvSpPr>
          <p:cNvPr id="5" name="TextBox 4">
            <a:extLst>
              <a:ext uri="{FF2B5EF4-FFF2-40B4-BE49-F238E27FC236}">
                <a16:creationId xmlns:a16="http://schemas.microsoft.com/office/drawing/2014/main" id="{FB48A31E-FE95-4681-B527-90A4FF196D0F}"/>
              </a:ext>
            </a:extLst>
          </p:cNvPr>
          <p:cNvSpPr txBox="1"/>
          <p:nvPr/>
        </p:nvSpPr>
        <p:spPr>
          <a:xfrm>
            <a:off x="472335" y="1226597"/>
            <a:ext cx="4104456" cy="1868781"/>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Creating Your Own Luck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Are you feeling lucky?</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Just Blind Luck?</a:t>
            </a:r>
          </a:p>
          <a:p>
            <a:pPr marL="342900" lvl="0" indent="-342900">
              <a:lnSpc>
                <a:spcPct val="107000"/>
              </a:lnSpc>
              <a:spcAft>
                <a:spcPts val="800"/>
              </a:spcAft>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Fishing for Luck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282745" y="3387969"/>
            <a:ext cx="3817564" cy="1069011"/>
          </a:xfrm>
          <a:prstGeom prst="rect">
            <a:avLst/>
          </a:prstGeom>
          <a:noFill/>
        </p:spPr>
        <p:txBody>
          <a:bodyPr wrap="square">
            <a:spAutoFit/>
          </a:bodyPr>
          <a:lstStyle/>
          <a:p>
            <a:pPr>
              <a:lnSpc>
                <a:spcPct val="107000"/>
              </a:lnSpc>
              <a:spcAft>
                <a:spcPts val="800"/>
              </a:spcAft>
            </a:pPr>
            <a:r>
              <a:rPr lang="en-GB"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TOPIC 3 </a:t>
            </a:r>
            <a:r>
              <a:rPr lang="en-GB"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Opening Doors…</a:t>
            </a:r>
            <a:endParaRPr lang="en-GB"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b="1" dirty="0">
                <a:solidFill>
                  <a:srgbClr val="7030A0"/>
                </a:solidFill>
              </a:rPr>
              <a:t>External task 2. It's time to go knocking on doors...</a:t>
            </a:r>
            <a:endParaRPr lang="en-GB"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167236" y="1226597"/>
            <a:ext cx="4751388" cy="1766189"/>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a:t>
            </a:r>
            <a:r>
              <a:rPr lang="en-GB"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Identifying Career Opportunities</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Career Conversations</a:t>
            </a: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Cultivating Opport</a:t>
            </a:r>
            <a:r>
              <a:rPr lang="en-GB"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unities</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Prioritising Targets</a:t>
            </a: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167236" y="3289149"/>
            <a:ext cx="4104456" cy="2062552"/>
          </a:xfrm>
          <a:prstGeom prst="rect">
            <a:avLst/>
          </a:prstGeom>
          <a:noFill/>
        </p:spPr>
        <p:txBody>
          <a:bodyPr wrap="square">
            <a:spAutoFit/>
          </a:bodyPr>
          <a:lstStyle/>
          <a:p>
            <a:pPr>
              <a:lnSpc>
                <a:spcPct val="107000"/>
              </a:lnSpc>
              <a:spcAft>
                <a:spcPts val="800"/>
              </a:spcAft>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a:t>
            </a:r>
            <a:r>
              <a:rPr lang="en-GB"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Me.com</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Free resources to present yourself online</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Create a personal website</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Writing a blog post</a:t>
            </a: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09339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1000"/>
                                        <p:tgtEl>
                                          <p:spTgt spid="5">
                                            <p:txEl>
                                              <p:pRg st="3" end="3"/>
                                            </p:txEl>
                                          </p:spTgt>
                                        </p:tgtEl>
                                      </p:cBhvr>
                                    </p:animEffect>
                                    <p:anim calcmode="lin" valueType="num">
                                      <p:cBhvr>
                                        <p:cTn id="2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9">
                                            <p:txEl>
                                              <p:pRg st="0" end="0"/>
                                            </p:txEl>
                                          </p:spTgt>
                                        </p:tgtEl>
                                        <p:attrNameLst>
                                          <p:attrName>style.visibility</p:attrName>
                                        </p:attrNameLst>
                                      </p:cBhvr>
                                      <p:to>
                                        <p:strVal val="visible"/>
                                      </p:to>
                                    </p:set>
                                    <p:animEffect transition="in" filter="fade">
                                      <p:cBhvr>
                                        <p:cTn id="29" dur="1000"/>
                                        <p:tgtEl>
                                          <p:spTgt spid="9">
                                            <p:txEl>
                                              <p:pRg st="0" end="0"/>
                                            </p:txEl>
                                          </p:spTgt>
                                        </p:tgtEl>
                                      </p:cBhvr>
                                    </p:animEffect>
                                    <p:anim calcmode="lin" valueType="num">
                                      <p:cBhvr>
                                        <p:cTn id="30"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31" dur="1000" fill="hold"/>
                                        <p:tgtEl>
                                          <p:spTgt spid="9">
                                            <p:txEl>
                                              <p:pRg st="0" end="0"/>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9">
                                            <p:txEl>
                                              <p:pRg st="1" end="1"/>
                                            </p:txEl>
                                          </p:spTgt>
                                        </p:tgtEl>
                                        <p:attrNameLst>
                                          <p:attrName>style.visibility</p:attrName>
                                        </p:attrNameLst>
                                      </p:cBhvr>
                                      <p:to>
                                        <p:strVal val="visible"/>
                                      </p:to>
                                    </p:set>
                                    <p:animEffect transition="in" filter="fade">
                                      <p:cBhvr>
                                        <p:cTn id="34" dur="1000"/>
                                        <p:tgtEl>
                                          <p:spTgt spid="9">
                                            <p:txEl>
                                              <p:pRg st="1" end="1"/>
                                            </p:txEl>
                                          </p:spTgt>
                                        </p:tgtEl>
                                      </p:cBhvr>
                                    </p:animEffect>
                                    <p:anim calcmode="lin" valueType="num">
                                      <p:cBhvr>
                                        <p:cTn id="35"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36" dur="1000" fill="hold"/>
                                        <p:tgtEl>
                                          <p:spTgt spid="9">
                                            <p:txEl>
                                              <p:pRg st="1" end="1"/>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9">
                                            <p:txEl>
                                              <p:pRg st="2" end="2"/>
                                            </p:txEl>
                                          </p:spTgt>
                                        </p:tgtEl>
                                        <p:attrNameLst>
                                          <p:attrName>style.visibility</p:attrName>
                                        </p:attrNameLst>
                                      </p:cBhvr>
                                      <p:to>
                                        <p:strVal val="visible"/>
                                      </p:to>
                                    </p:set>
                                    <p:animEffect transition="in" filter="fade">
                                      <p:cBhvr>
                                        <p:cTn id="39" dur="1000"/>
                                        <p:tgtEl>
                                          <p:spTgt spid="9">
                                            <p:txEl>
                                              <p:pRg st="2" end="2"/>
                                            </p:txEl>
                                          </p:spTgt>
                                        </p:tgtEl>
                                      </p:cBhvr>
                                    </p:animEffect>
                                    <p:anim calcmode="lin" valueType="num">
                                      <p:cBhvr>
                                        <p:cTn id="40"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9">
                                            <p:txEl>
                                              <p:pRg st="2" end="2"/>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9">
                                            <p:txEl>
                                              <p:pRg st="3" end="3"/>
                                            </p:txEl>
                                          </p:spTgt>
                                        </p:tgtEl>
                                        <p:attrNameLst>
                                          <p:attrName>style.visibility</p:attrName>
                                        </p:attrNameLst>
                                      </p:cBhvr>
                                      <p:to>
                                        <p:strVal val="visible"/>
                                      </p:to>
                                    </p:set>
                                    <p:animEffect transition="in" filter="fade">
                                      <p:cBhvr>
                                        <p:cTn id="44" dur="1000"/>
                                        <p:tgtEl>
                                          <p:spTgt spid="9">
                                            <p:txEl>
                                              <p:pRg st="3" end="3"/>
                                            </p:txEl>
                                          </p:spTgt>
                                        </p:tgtEl>
                                      </p:cBhvr>
                                    </p:animEffect>
                                    <p:anim calcmode="lin" valueType="num">
                                      <p:cBhvr>
                                        <p:cTn id="45"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46"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nodeType="clickEffect">
                                  <p:stCondLst>
                                    <p:cond delay="0"/>
                                  </p:stCondLst>
                                  <p:childTnLst>
                                    <p:set>
                                      <p:cBhvr>
                                        <p:cTn id="50" dur="1" fill="hold">
                                          <p:stCondLst>
                                            <p:cond delay="0"/>
                                          </p:stCondLst>
                                        </p:cTn>
                                        <p:tgtEl>
                                          <p:spTgt spid="8">
                                            <p:txEl>
                                              <p:pRg st="0" end="0"/>
                                            </p:txEl>
                                          </p:spTgt>
                                        </p:tgtEl>
                                        <p:attrNameLst>
                                          <p:attrName>style.visibility</p:attrName>
                                        </p:attrNameLst>
                                      </p:cBhvr>
                                      <p:to>
                                        <p:strVal val="visible"/>
                                      </p:to>
                                    </p:set>
                                    <p:animEffect transition="in" filter="fade">
                                      <p:cBhvr>
                                        <p:cTn id="51" dur="1000"/>
                                        <p:tgtEl>
                                          <p:spTgt spid="8">
                                            <p:txEl>
                                              <p:pRg st="0" end="0"/>
                                            </p:txEl>
                                          </p:spTgt>
                                        </p:tgtEl>
                                      </p:cBhvr>
                                    </p:animEffect>
                                    <p:anim calcmode="lin" valueType="num">
                                      <p:cBhvr>
                                        <p:cTn id="52"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53" dur="1000" fill="hold"/>
                                        <p:tgtEl>
                                          <p:spTgt spid="8">
                                            <p:txEl>
                                              <p:pRg st="0" end="0"/>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8">
                                            <p:txEl>
                                              <p:pRg st="1" end="1"/>
                                            </p:txEl>
                                          </p:spTgt>
                                        </p:tgtEl>
                                        <p:attrNameLst>
                                          <p:attrName>style.visibility</p:attrName>
                                        </p:attrNameLst>
                                      </p:cBhvr>
                                      <p:to>
                                        <p:strVal val="visible"/>
                                      </p:to>
                                    </p:set>
                                    <p:animEffect transition="in" filter="fade">
                                      <p:cBhvr>
                                        <p:cTn id="56" dur="1000"/>
                                        <p:tgtEl>
                                          <p:spTgt spid="8">
                                            <p:txEl>
                                              <p:pRg st="1" end="1"/>
                                            </p:txEl>
                                          </p:spTgt>
                                        </p:tgtEl>
                                      </p:cBhvr>
                                    </p:animEffect>
                                    <p:anim calcmode="lin" valueType="num">
                                      <p:cBhvr>
                                        <p:cTn id="57"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58" dur="100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10">
                                            <p:txEl>
                                              <p:pRg st="0" end="0"/>
                                            </p:txEl>
                                          </p:spTgt>
                                        </p:tgtEl>
                                        <p:attrNameLst>
                                          <p:attrName>style.visibility</p:attrName>
                                        </p:attrNameLst>
                                      </p:cBhvr>
                                      <p:to>
                                        <p:strVal val="visible"/>
                                      </p:to>
                                    </p:set>
                                    <p:animEffect transition="in" filter="fade">
                                      <p:cBhvr>
                                        <p:cTn id="63" dur="1000"/>
                                        <p:tgtEl>
                                          <p:spTgt spid="10">
                                            <p:txEl>
                                              <p:pRg st="0" end="0"/>
                                            </p:txEl>
                                          </p:spTgt>
                                        </p:tgtEl>
                                      </p:cBhvr>
                                    </p:animEffect>
                                    <p:anim calcmode="lin" valueType="num">
                                      <p:cBhvr>
                                        <p:cTn id="64"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65" dur="1000" fill="hold"/>
                                        <p:tgtEl>
                                          <p:spTgt spid="10">
                                            <p:txEl>
                                              <p:pRg st="0" end="0"/>
                                            </p:txEl>
                                          </p:spTgt>
                                        </p:tgtEl>
                                        <p:attrNameLst>
                                          <p:attrName>ppt_y</p:attrName>
                                        </p:attrNameLst>
                                      </p:cBhvr>
                                      <p:tavLst>
                                        <p:tav tm="0">
                                          <p:val>
                                            <p:strVal val="#ppt_y+.1"/>
                                          </p:val>
                                        </p:tav>
                                        <p:tav tm="100000">
                                          <p:val>
                                            <p:strVal val="#ppt_y"/>
                                          </p:val>
                                        </p:tav>
                                      </p:tavLst>
                                    </p:anim>
                                  </p:childTnLst>
                                </p:cTn>
                              </p:par>
                              <p:par>
                                <p:cTn id="66" presetID="42" presetClass="entr" presetSubtype="0" fill="hold" nodeType="withEffect">
                                  <p:stCondLst>
                                    <p:cond delay="0"/>
                                  </p:stCondLst>
                                  <p:childTnLst>
                                    <p:set>
                                      <p:cBhvr>
                                        <p:cTn id="67" dur="1" fill="hold">
                                          <p:stCondLst>
                                            <p:cond delay="0"/>
                                          </p:stCondLst>
                                        </p:cTn>
                                        <p:tgtEl>
                                          <p:spTgt spid="10">
                                            <p:txEl>
                                              <p:pRg st="1" end="1"/>
                                            </p:txEl>
                                          </p:spTgt>
                                        </p:tgtEl>
                                        <p:attrNameLst>
                                          <p:attrName>style.visibility</p:attrName>
                                        </p:attrNameLst>
                                      </p:cBhvr>
                                      <p:to>
                                        <p:strVal val="visible"/>
                                      </p:to>
                                    </p:set>
                                    <p:animEffect transition="in" filter="fade">
                                      <p:cBhvr>
                                        <p:cTn id="68" dur="1000"/>
                                        <p:tgtEl>
                                          <p:spTgt spid="10">
                                            <p:txEl>
                                              <p:pRg st="1" end="1"/>
                                            </p:txEl>
                                          </p:spTgt>
                                        </p:tgtEl>
                                      </p:cBhvr>
                                    </p:animEffect>
                                    <p:anim calcmode="lin" valueType="num">
                                      <p:cBhvr>
                                        <p:cTn id="69"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70" dur="1000" fill="hold"/>
                                        <p:tgtEl>
                                          <p:spTgt spid="10">
                                            <p:txEl>
                                              <p:pRg st="1" end="1"/>
                                            </p:txEl>
                                          </p:spTgt>
                                        </p:tgtEl>
                                        <p:attrNameLst>
                                          <p:attrName>ppt_y</p:attrName>
                                        </p:attrNameLst>
                                      </p:cBhvr>
                                      <p:tavLst>
                                        <p:tav tm="0">
                                          <p:val>
                                            <p:strVal val="#ppt_y+.1"/>
                                          </p:val>
                                        </p:tav>
                                        <p:tav tm="100000">
                                          <p:val>
                                            <p:strVal val="#ppt_y"/>
                                          </p:val>
                                        </p:tav>
                                      </p:tavLst>
                                    </p:anim>
                                  </p:childTnLst>
                                </p:cTn>
                              </p:par>
                              <p:par>
                                <p:cTn id="71" presetID="42" presetClass="entr" presetSubtype="0" fill="hold" nodeType="withEffect">
                                  <p:stCondLst>
                                    <p:cond delay="0"/>
                                  </p:stCondLst>
                                  <p:childTnLst>
                                    <p:set>
                                      <p:cBhvr>
                                        <p:cTn id="72" dur="1" fill="hold">
                                          <p:stCondLst>
                                            <p:cond delay="0"/>
                                          </p:stCondLst>
                                        </p:cTn>
                                        <p:tgtEl>
                                          <p:spTgt spid="10">
                                            <p:txEl>
                                              <p:pRg st="2" end="2"/>
                                            </p:txEl>
                                          </p:spTgt>
                                        </p:tgtEl>
                                        <p:attrNameLst>
                                          <p:attrName>style.visibility</p:attrName>
                                        </p:attrNameLst>
                                      </p:cBhvr>
                                      <p:to>
                                        <p:strVal val="visible"/>
                                      </p:to>
                                    </p:set>
                                    <p:animEffect transition="in" filter="fade">
                                      <p:cBhvr>
                                        <p:cTn id="73" dur="1000"/>
                                        <p:tgtEl>
                                          <p:spTgt spid="10">
                                            <p:txEl>
                                              <p:pRg st="2" end="2"/>
                                            </p:txEl>
                                          </p:spTgt>
                                        </p:tgtEl>
                                      </p:cBhvr>
                                    </p:animEffect>
                                    <p:anim calcmode="lin" valueType="num">
                                      <p:cBhvr>
                                        <p:cTn id="74"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75" dur="1000" fill="hold"/>
                                        <p:tgtEl>
                                          <p:spTgt spid="10">
                                            <p:txEl>
                                              <p:pRg st="2" end="2"/>
                                            </p:txEl>
                                          </p:spTgt>
                                        </p:tgtEl>
                                        <p:attrNameLst>
                                          <p:attrName>ppt_y</p:attrName>
                                        </p:attrNameLst>
                                      </p:cBhvr>
                                      <p:tavLst>
                                        <p:tav tm="0">
                                          <p:val>
                                            <p:strVal val="#ppt_y+.1"/>
                                          </p:val>
                                        </p:tav>
                                        <p:tav tm="100000">
                                          <p:val>
                                            <p:strVal val="#ppt_y"/>
                                          </p:val>
                                        </p:tav>
                                      </p:tavLst>
                                    </p:anim>
                                  </p:childTnLst>
                                </p:cTn>
                              </p:par>
                              <p:par>
                                <p:cTn id="76" presetID="42" presetClass="entr" presetSubtype="0" fill="hold" nodeType="withEffect">
                                  <p:stCondLst>
                                    <p:cond delay="0"/>
                                  </p:stCondLst>
                                  <p:childTnLst>
                                    <p:set>
                                      <p:cBhvr>
                                        <p:cTn id="77" dur="1" fill="hold">
                                          <p:stCondLst>
                                            <p:cond delay="0"/>
                                          </p:stCondLst>
                                        </p:cTn>
                                        <p:tgtEl>
                                          <p:spTgt spid="10">
                                            <p:txEl>
                                              <p:pRg st="3" end="3"/>
                                            </p:txEl>
                                          </p:spTgt>
                                        </p:tgtEl>
                                        <p:attrNameLst>
                                          <p:attrName>style.visibility</p:attrName>
                                        </p:attrNameLst>
                                      </p:cBhvr>
                                      <p:to>
                                        <p:strVal val="visible"/>
                                      </p:to>
                                    </p:set>
                                    <p:animEffect transition="in" filter="fade">
                                      <p:cBhvr>
                                        <p:cTn id="78" dur="1000"/>
                                        <p:tgtEl>
                                          <p:spTgt spid="10">
                                            <p:txEl>
                                              <p:pRg st="3" end="3"/>
                                            </p:txEl>
                                          </p:spTgt>
                                        </p:tgtEl>
                                      </p:cBhvr>
                                    </p:animEffect>
                                    <p:anim calcmode="lin" valueType="num">
                                      <p:cBhvr>
                                        <p:cTn id="79" dur="1000" fill="hold"/>
                                        <p:tgtEl>
                                          <p:spTgt spid="10">
                                            <p:txEl>
                                              <p:pRg st="3" end="3"/>
                                            </p:txEl>
                                          </p:spTgt>
                                        </p:tgtEl>
                                        <p:attrNameLst>
                                          <p:attrName>ppt_x</p:attrName>
                                        </p:attrNameLst>
                                      </p:cBhvr>
                                      <p:tavLst>
                                        <p:tav tm="0">
                                          <p:val>
                                            <p:strVal val="#ppt_x"/>
                                          </p:val>
                                        </p:tav>
                                        <p:tav tm="100000">
                                          <p:val>
                                            <p:strVal val="#ppt_x"/>
                                          </p:val>
                                        </p:tav>
                                      </p:tavLst>
                                    </p:anim>
                                    <p:anim calcmode="lin" valueType="num">
                                      <p:cBhvr>
                                        <p:cTn id="80" dur="1000" fill="hold"/>
                                        <p:tgtEl>
                                          <p:spTgt spid="10">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4 the pursuit of happiness – Weeks 7&amp;8</a:t>
            </a:r>
          </a:p>
        </p:txBody>
      </p:sp>
      <p:sp>
        <p:nvSpPr>
          <p:cNvPr id="5" name="TextBox 4">
            <a:extLst>
              <a:ext uri="{FF2B5EF4-FFF2-40B4-BE49-F238E27FC236}">
                <a16:creationId xmlns:a16="http://schemas.microsoft.com/office/drawing/2014/main" id="{FB48A31E-FE95-4681-B527-90A4FF196D0F}"/>
              </a:ext>
            </a:extLst>
          </p:cNvPr>
          <p:cNvSpPr txBox="1"/>
          <p:nvPr/>
        </p:nvSpPr>
        <p:spPr>
          <a:xfrm>
            <a:off x="180082" y="1377639"/>
            <a:ext cx="4104456" cy="1766189"/>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a:t>
            </a:r>
            <a:r>
              <a:rPr lang="en-GB"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Future Me</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Why University?</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Understanding limiting beliefs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The Art of Possibility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1766189"/>
          </a:xfrm>
          <a:prstGeom prst="rect">
            <a:avLst/>
          </a:prstGeom>
          <a:noFill/>
        </p:spPr>
        <p:txBody>
          <a:bodyPr wrap="square">
            <a:spAutoFit/>
          </a:bodyPr>
          <a:lstStyle/>
          <a:p>
            <a:pPr>
              <a:lnSpc>
                <a:spcPct val="107000"/>
              </a:lnSpc>
              <a:spcAft>
                <a:spcPts val="800"/>
              </a:spcAft>
            </a:pPr>
            <a:r>
              <a:rPr lang="en-GB"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TOPIC 3 Plan, Prepare, Perform</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The Future of Work</a:t>
            </a: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Becoming Antifragile</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Live Like a Hydra</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141092" y="1377639"/>
            <a:ext cx="4751388" cy="1766189"/>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a:t>
            </a:r>
            <a:r>
              <a:rPr lang="en-GB"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Passion and Perseverance</a:t>
            </a: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Being determined to be determined</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Scientific Approaches to Setback</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T</a:t>
            </a: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he Four S Resilience Plan</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167236" y="3289149"/>
            <a:ext cx="4104456" cy="1868781"/>
          </a:xfrm>
          <a:prstGeom prst="rect">
            <a:avLst/>
          </a:prstGeom>
          <a:noFill/>
        </p:spPr>
        <p:txBody>
          <a:bodyPr wrap="square">
            <a:spAutoFit/>
          </a:bodyPr>
          <a:lstStyle/>
          <a:p>
            <a:pPr>
              <a:lnSpc>
                <a:spcPct val="107000"/>
              </a:lnSpc>
              <a:spcAft>
                <a:spcPts val="800"/>
              </a:spcAft>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a:t>
            </a:r>
            <a:r>
              <a:rPr lang="en-GB"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Career Role Models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Why everyone needs a mentor</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Finding a Mentor</a:t>
            </a:r>
          </a:p>
          <a:p>
            <a:pPr marL="342900" lvl="0" indent="-342900">
              <a:lnSpc>
                <a:spcPct val="107000"/>
              </a:lnSpc>
              <a:spcAft>
                <a:spcPts val="800"/>
              </a:spcAft>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Role Models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C8F0DF7A-E3DB-4968-B718-22EFF62DB313}"/>
              </a:ext>
            </a:extLst>
          </p:cNvPr>
          <p:cNvSpPr txBox="1"/>
          <p:nvPr/>
        </p:nvSpPr>
        <p:spPr>
          <a:xfrm>
            <a:off x="457200" y="4738994"/>
            <a:ext cx="8435280" cy="923330"/>
          </a:xfrm>
          <a:prstGeom prst="rect">
            <a:avLst/>
          </a:prstGeom>
          <a:noFill/>
        </p:spPr>
        <p:txBody>
          <a:bodyPr wrap="square">
            <a:spAutoFit/>
          </a:bodyPr>
          <a:lstStyle/>
          <a:p>
            <a:pPr marL="0" indent="0">
              <a:buNone/>
            </a:pPr>
            <a:r>
              <a:rPr lang="en-GB" sz="1800" b="1" dirty="0">
                <a:solidFill>
                  <a:srgbClr val="FF0000"/>
                </a:solidFill>
              </a:rPr>
              <a:t>Weeks 7&amp;8 class time will also support Component 1 – e-portfolio submission.</a:t>
            </a:r>
          </a:p>
          <a:p>
            <a:pPr marL="0" indent="0">
              <a:buNone/>
            </a:pPr>
            <a:r>
              <a:rPr lang="en-GB" sz="1800" b="1" dirty="0">
                <a:solidFill>
                  <a:srgbClr val="FF0000"/>
                </a:solidFill>
              </a:rPr>
              <a:t>Now lets take a closer look </a:t>
            </a:r>
            <a:r>
              <a:rPr lang="en-GB" b="1" dirty="0">
                <a:solidFill>
                  <a:srgbClr val="FF0000"/>
                </a:solidFill>
              </a:rPr>
              <a:t>at the </a:t>
            </a:r>
            <a:r>
              <a:rPr lang="en-GB" b="1" dirty="0" err="1">
                <a:solidFill>
                  <a:srgbClr val="FF0000"/>
                </a:solidFill>
              </a:rPr>
              <a:t>moodle</a:t>
            </a:r>
            <a:r>
              <a:rPr lang="en-GB" b="1" dirty="0">
                <a:solidFill>
                  <a:srgbClr val="FF0000"/>
                </a:solidFill>
              </a:rPr>
              <a:t> site!</a:t>
            </a:r>
            <a:endParaRPr lang="en-GB" sz="1800" b="1" dirty="0">
              <a:solidFill>
                <a:srgbClr val="FF0000"/>
              </a:solidFill>
            </a:endParaRPr>
          </a:p>
        </p:txBody>
      </p:sp>
    </p:spTree>
    <p:extLst>
      <p:ext uri="{BB962C8B-B14F-4D97-AF65-F5344CB8AC3E}">
        <p14:creationId xmlns:p14="http://schemas.microsoft.com/office/powerpoint/2010/main" val="1104597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1000"/>
                                        <p:tgtEl>
                                          <p:spTgt spid="5">
                                            <p:txEl>
                                              <p:pRg st="3" end="3"/>
                                            </p:txEl>
                                          </p:spTgt>
                                        </p:tgtEl>
                                      </p:cBhvr>
                                    </p:animEffect>
                                    <p:anim calcmode="lin" valueType="num">
                                      <p:cBhvr>
                                        <p:cTn id="2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9">
                                            <p:txEl>
                                              <p:pRg st="0" end="0"/>
                                            </p:txEl>
                                          </p:spTgt>
                                        </p:tgtEl>
                                        <p:attrNameLst>
                                          <p:attrName>style.visibility</p:attrName>
                                        </p:attrNameLst>
                                      </p:cBhvr>
                                      <p:to>
                                        <p:strVal val="visible"/>
                                      </p:to>
                                    </p:set>
                                    <p:animEffect transition="in" filter="fade">
                                      <p:cBhvr>
                                        <p:cTn id="29" dur="1000"/>
                                        <p:tgtEl>
                                          <p:spTgt spid="9">
                                            <p:txEl>
                                              <p:pRg st="0" end="0"/>
                                            </p:txEl>
                                          </p:spTgt>
                                        </p:tgtEl>
                                      </p:cBhvr>
                                    </p:animEffect>
                                    <p:anim calcmode="lin" valueType="num">
                                      <p:cBhvr>
                                        <p:cTn id="30"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31" dur="1000" fill="hold"/>
                                        <p:tgtEl>
                                          <p:spTgt spid="9">
                                            <p:txEl>
                                              <p:pRg st="0" end="0"/>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9">
                                            <p:txEl>
                                              <p:pRg st="1" end="1"/>
                                            </p:txEl>
                                          </p:spTgt>
                                        </p:tgtEl>
                                        <p:attrNameLst>
                                          <p:attrName>style.visibility</p:attrName>
                                        </p:attrNameLst>
                                      </p:cBhvr>
                                      <p:to>
                                        <p:strVal val="visible"/>
                                      </p:to>
                                    </p:set>
                                    <p:animEffect transition="in" filter="fade">
                                      <p:cBhvr>
                                        <p:cTn id="34" dur="1000"/>
                                        <p:tgtEl>
                                          <p:spTgt spid="9">
                                            <p:txEl>
                                              <p:pRg st="1" end="1"/>
                                            </p:txEl>
                                          </p:spTgt>
                                        </p:tgtEl>
                                      </p:cBhvr>
                                    </p:animEffect>
                                    <p:anim calcmode="lin" valueType="num">
                                      <p:cBhvr>
                                        <p:cTn id="35"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36" dur="1000" fill="hold"/>
                                        <p:tgtEl>
                                          <p:spTgt spid="9">
                                            <p:txEl>
                                              <p:pRg st="1" end="1"/>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9">
                                            <p:txEl>
                                              <p:pRg st="2" end="2"/>
                                            </p:txEl>
                                          </p:spTgt>
                                        </p:tgtEl>
                                        <p:attrNameLst>
                                          <p:attrName>style.visibility</p:attrName>
                                        </p:attrNameLst>
                                      </p:cBhvr>
                                      <p:to>
                                        <p:strVal val="visible"/>
                                      </p:to>
                                    </p:set>
                                    <p:animEffect transition="in" filter="fade">
                                      <p:cBhvr>
                                        <p:cTn id="39" dur="1000"/>
                                        <p:tgtEl>
                                          <p:spTgt spid="9">
                                            <p:txEl>
                                              <p:pRg st="2" end="2"/>
                                            </p:txEl>
                                          </p:spTgt>
                                        </p:tgtEl>
                                      </p:cBhvr>
                                    </p:animEffect>
                                    <p:anim calcmode="lin" valueType="num">
                                      <p:cBhvr>
                                        <p:cTn id="40"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9">
                                            <p:txEl>
                                              <p:pRg st="2" end="2"/>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9">
                                            <p:txEl>
                                              <p:pRg st="3" end="3"/>
                                            </p:txEl>
                                          </p:spTgt>
                                        </p:tgtEl>
                                        <p:attrNameLst>
                                          <p:attrName>style.visibility</p:attrName>
                                        </p:attrNameLst>
                                      </p:cBhvr>
                                      <p:to>
                                        <p:strVal val="visible"/>
                                      </p:to>
                                    </p:set>
                                    <p:animEffect transition="in" filter="fade">
                                      <p:cBhvr>
                                        <p:cTn id="44" dur="1000"/>
                                        <p:tgtEl>
                                          <p:spTgt spid="9">
                                            <p:txEl>
                                              <p:pRg st="3" end="3"/>
                                            </p:txEl>
                                          </p:spTgt>
                                        </p:tgtEl>
                                      </p:cBhvr>
                                    </p:animEffect>
                                    <p:anim calcmode="lin" valueType="num">
                                      <p:cBhvr>
                                        <p:cTn id="45"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46"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nodeType="clickEffect">
                                  <p:stCondLst>
                                    <p:cond delay="0"/>
                                  </p:stCondLst>
                                  <p:childTnLst>
                                    <p:set>
                                      <p:cBhvr>
                                        <p:cTn id="50" dur="1" fill="hold">
                                          <p:stCondLst>
                                            <p:cond delay="0"/>
                                          </p:stCondLst>
                                        </p:cTn>
                                        <p:tgtEl>
                                          <p:spTgt spid="8">
                                            <p:txEl>
                                              <p:pRg st="0" end="0"/>
                                            </p:txEl>
                                          </p:spTgt>
                                        </p:tgtEl>
                                        <p:attrNameLst>
                                          <p:attrName>style.visibility</p:attrName>
                                        </p:attrNameLst>
                                      </p:cBhvr>
                                      <p:to>
                                        <p:strVal val="visible"/>
                                      </p:to>
                                    </p:set>
                                    <p:animEffect transition="in" filter="fade">
                                      <p:cBhvr>
                                        <p:cTn id="51" dur="1000"/>
                                        <p:tgtEl>
                                          <p:spTgt spid="8">
                                            <p:txEl>
                                              <p:pRg st="0" end="0"/>
                                            </p:txEl>
                                          </p:spTgt>
                                        </p:tgtEl>
                                      </p:cBhvr>
                                    </p:animEffect>
                                    <p:anim calcmode="lin" valueType="num">
                                      <p:cBhvr>
                                        <p:cTn id="52"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53" dur="1000" fill="hold"/>
                                        <p:tgtEl>
                                          <p:spTgt spid="8">
                                            <p:txEl>
                                              <p:pRg st="0" end="0"/>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8">
                                            <p:txEl>
                                              <p:pRg st="1" end="1"/>
                                            </p:txEl>
                                          </p:spTgt>
                                        </p:tgtEl>
                                        <p:attrNameLst>
                                          <p:attrName>style.visibility</p:attrName>
                                        </p:attrNameLst>
                                      </p:cBhvr>
                                      <p:to>
                                        <p:strVal val="visible"/>
                                      </p:to>
                                    </p:set>
                                    <p:animEffect transition="in" filter="fade">
                                      <p:cBhvr>
                                        <p:cTn id="56" dur="1000"/>
                                        <p:tgtEl>
                                          <p:spTgt spid="8">
                                            <p:txEl>
                                              <p:pRg st="1" end="1"/>
                                            </p:txEl>
                                          </p:spTgt>
                                        </p:tgtEl>
                                      </p:cBhvr>
                                    </p:animEffect>
                                    <p:anim calcmode="lin" valueType="num">
                                      <p:cBhvr>
                                        <p:cTn id="57"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58" dur="1000" fill="hold"/>
                                        <p:tgtEl>
                                          <p:spTgt spid="8">
                                            <p:txEl>
                                              <p:pRg st="1" end="1"/>
                                            </p:txEl>
                                          </p:spTgt>
                                        </p:tgtEl>
                                        <p:attrNameLst>
                                          <p:attrName>ppt_y</p:attrName>
                                        </p:attrNameLst>
                                      </p:cBhvr>
                                      <p:tavLst>
                                        <p:tav tm="0">
                                          <p:val>
                                            <p:strVal val="#ppt_y+.1"/>
                                          </p:val>
                                        </p:tav>
                                        <p:tav tm="100000">
                                          <p:val>
                                            <p:strVal val="#ppt_y"/>
                                          </p:val>
                                        </p:tav>
                                      </p:tavLst>
                                    </p:anim>
                                  </p:childTnLst>
                                </p:cTn>
                              </p:par>
                              <p:par>
                                <p:cTn id="59" presetID="42" presetClass="entr" presetSubtype="0" fill="hold" nodeType="withEffect">
                                  <p:stCondLst>
                                    <p:cond delay="0"/>
                                  </p:stCondLst>
                                  <p:childTnLst>
                                    <p:set>
                                      <p:cBhvr>
                                        <p:cTn id="60" dur="1" fill="hold">
                                          <p:stCondLst>
                                            <p:cond delay="0"/>
                                          </p:stCondLst>
                                        </p:cTn>
                                        <p:tgtEl>
                                          <p:spTgt spid="8">
                                            <p:txEl>
                                              <p:pRg st="2" end="2"/>
                                            </p:txEl>
                                          </p:spTgt>
                                        </p:tgtEl>
                                        <p:attrNameLst>
                                          <p:attrName>style.visibility</p:attrName>
                                        </p:attrNameLst>
                                      </p:cBhvr>
                                      <p:to>
                                        <p:strVal val="visible"/>
                                      </p:to>
                                    </p:set>
                                    <p:animEffect transition="in" filter="fade">
                                      <p:cBhvr>
                                        <p:cTn id="61" dur="1000"/>
                                        <p:tgtEl>
                                          <p:spTgt spid="8">
                                            <p:txEl>
                                              <p:pRg st="2" end="2"/>
                                            </p:txEl>
                                          </p:spTgt>
                                        </p:tgtEl>
                                      </p:cBhvr>
                                    </p:animEffect>
                                    <p:anim calcmode="lin" valueType="num">
                                      <p:cBhvr>
                                        <p:cTn id="62"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63" dur="1000" fill="hold"/>
                                        <p:tgtEl>
                                          <p:spTgt spid="8">
                                            <p:txEl>
                                              <p:pRg st="2" end="2"/>
                                            </p:txEl>
                                          </p:spTgt>
                                        </p:tgtEl>
                                        <p:attrNameLst>
                                          <p:attrName>ppt_y</p:attrName>
                                        </p:attrNameLst>
                                      </p:cBhvr>
                                      <p:tavLst>
                                        <p:tav tm="0">
                                          <p:val>
                                            <p:strVal val="#ppt_y+.1"/>
                                          </p:val>
                                        </p:tav>
                                        <p:tav tm="100000">
                                          <p:val>
                                            <p:strVal val="#ppt_y"/>
                                          </p:val>
                                        </p:tav>
                                      </p:tavLst>
                                    </p:anim>
                                  </p:childTnLst>
                                </p:cTn>
                              </p:par>
                              <p:par>
                                <p:cTn id="64" presetID="42" presetClass="entr" presetSubtype="0" fill="hold" nodeType="withEffect">
                                  <p:stCondLst>
                                    <p:cond delay="0"/>
                                  </p:stCondLst>
                                  <p:childTnLst>
                                    <p:set>
                                      <p:cBhvr>
                                        <p:cTn id="65" dur="1" fill="hold">
                                          <p:stCondLst>
                                            <p:cond delay="0"/>
                                          </p:stCondLst>
                                        </p:cTn>
                                        <p:tgtEl>
                                          <p:spTgt spid="8">
                                            <p:txEl>
                                              <p:pRg st="3" end="3"/>
                                            </p:txEl>
                                          </p:spTgt>
                                        </p:tgtEl>
                                        <p:attrNameLst>
                                          <p:attrName>style.visibility</p:attrName>
                                        </p:attrNameLst>
                                      </p:cBhvr>
                                      <p:to>
                                        <p:strVal val="visible"/>
                                      </p:to>
                                    </p:set>
                                    <p:animEffect transition="in" filter="fade">
                                      <p:cBhvr>
                                        <p:cTn id="66" dur="1000"/>
                                        <p:tgtEl>
                                          <p:spTgt spid="8">
                                            <p:txEl>
                                              <p:pRg st="3" end="3"/>
                                            </p:txEl>
                                          </p:spTgt>
                                        </p:tgtEl>
                                      </p:cBhvr>
                                    </p:animEffect>
                                    <p:anim calcmode="lin" valueType="num">
                                      <p:cBhvr>
                                        <p:cTn id="67"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68"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42" presetClass="entr" presetSubtype="0" fill="hold" nodeType="clickEffect">
                                  <p:stCondLst>
                                    <p:cond delay="0"/>
                                  </p:stCondLst>
                                  <p:childTnLst>
                                    <p:set>
                                      <p:cBhvr>
                                        <p:cTn id="72" dur="1" fill="hold">
                                          <p:stCondLst>
                                            <p:cond delay="0"/>
                                          </p:stCondLst>
                                        </p:cTn>
                                        <p:tgtEl>
                                          <p:spTgt spid="10">
                                            <p:txEl>
                                              <p:pRg st="0" end="0"/>
                                            </p:txEl>
                                          </p:spTgt>
                                        </p:tgtEl>
                                        <p:attrNameLst>
                                          <p:attrName>style.visibility</p:attrName>
                                        </p:attrNameLst>
                                      </p:cBhvr>
                                      <p:to>
                                        <p:strVal val="visible"/>
                                      </p:to>
                                    </p:set>
                                    <p:animEffect transition="in" filter="fade">
                                      <p:cBhvr>
                                        <p:cTn id="73" dur="1000"/>
                                        <p:tgtEl>
                                          <p:spTgt spid="10">
                                            <p:txEl>
                                              <p:pRg st="0" end="0"/>
                                            </p:txEl>
                                          </p:spTgt>
                                        </p:tgtEl>
                                      </p:cBhvr>
                                    </p:animEffect>
                                    <p:anim calcmode="lin" valueType="num">
                                      <p:cBhvr>
                                        <p:cTn id="74"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75" dur="1000" fill="hold"/>
                                        <p:tgtEl>
                                          <p:spTgt spid="10">
                                            <p:txEl>
                                              <p:pRg st="0" end="0"/>
                                            </p:txEl>
                                          </p:spTgt>
                                        </p:tgtEl>
                                        <p:attrNameLst>
                                          <p:attrName>ppt_y</p:attrName>
                                        </p:attrNameLst>
                                      </p:cBhvr>
                                      <p:tavLst>
                                        <p:tav tm="0">
                                          <p:val>
                                            <p:strVal val="#ppt_y+.1"/>
                                          </p:val>
                                        </p:tav>
                                        <p:tav tm="100000">
                                          <p:val>
                                            <p:strVal val="#ppt_y"/>
                                          </p:val>
                                        </p:tav>
                                      </p:tavLst>
                                    </p:anim>
                                  </p:childTnLst>
                                </p:cTn>
                              </p:par>
                              <p:par>
                                <p:cTn id="76" presetID="42" presetClass="entr" presetSubtype="0" fill="hold" nodeType="withEffect">
                                  <p:stCondLst>
                                    <p:cond delay="0"/>
                                  </p:stCondLst>
                                  <p:childTnLst>
                                    <p:set>
                                      <p:cBhvr>
                                        <p:cTn id="77" dur="1" fill="hold">
                                          <p:stCondLst>
                                            <p:cond delay="0"/>
                                          </p:stCondLst>
                                        </p:cTn>
                                        <p:tgtEl>
                                          <p:spTgt spid="10">
                                            <p:txEl>
                                              <p:pRg st="1" end="1"/>
                                            </p:txEl>
                                          </p:spTgt>
                                        </p:tgtEl>
                                        <p:attrNameLst>
                                          <p:attrName>style.visibility</p:attrName>
                                        </p:attrNameLst>
                                      </p:cBhvr>
                                      <p:to>
                                        <p:strVal val="visible"/>
                                      </p:to>
                                    </p:set>
                                    <p:animEffect transition="in" filter="fade">
                                      <p:cBhvr>
                                        <p:cTn id="78" dur="1000"/>
                                        <p:tgtEl>
                                          <p:spTgt spid="10">
                                            <p:txEl>
                                              <p:pRg st="1" end="1"/>
                                            </p:txEl>
                                          </p:spTgt>
                                        </p:tgtEl>
                                      </p:cBhvr>
                                    </p:animEffect>
                                    <p:anim calcmode="lin" valueType="num">
                                      <p:cBhvr>
                                        <p:cTn id="79"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80" dur="1000" fill="hold"/>
                                        <p:tgtEl>
                                          <p:spTgt spid="10">
                                            <p:txEl>
                                              <p:pRg st="1" end="1"/>
                                            </p:txEl>
                                          </p:spTgt>
                                        </p:tgtEl>
                                        <p:attrNameLst>
                                          <p:attrName>ppt_y</p:attrName>
                                        </p:attrNameLst>
                                      </p:cBhvr>
                                      <p:tavLst>
                                        <p:tav tm="0">
                                          <p:val>
                                            <p:strVal val="#ppt_y+.1"/>
                                          </p:val>
                                        </p:tav>
                                        <p:tav tm="100000">
                                          <p:val>
                                            <p:strVal val="#ppt_y"/>
                                          </p:val>
                                        </p:tav>
                                      </p:tavLst>
                                    </p:anim>
                                  </p:childTnLst>
                                </p:cTn>
                              </p:par>
                              <p:par>
                                <p:cTn id="81" presetID="42" presetClass="entr" presetSubtype="0" fill="hold" nodeType="withEffect">
                                  <p:stCondLst>
                                    <p:cond delay="0"/>
                                  </p:stCondLst>
                                  <p:childTnLst>
                                    <p:set>
                                      <p:cBhvr>
                                        <p:cTn id="82" dur="1" fill="hold">
                                          <p:stCondLst>
                                            <p:cond delay="0"/>
                                          </p:stCondLst>
                                        </p:cTn>
                                        <p:tgtEl>
                                          <p:spTgt spid="10">
                                            <p:txEl>
                                              <p:pRg st="2" end="2"/>
                                            </p:txEl>
                                          </p:spTgt>
                                        </p:tgtEl>
                                        <p:attrNameLst>
                                          <p:attrName>style.visibility</p:attrName>
                                        </p:attrNameLst>
                                      </p:cBhvr>
                                      <p:to>
                                        <p:strVal val="visible"/>
                                      </p:to>
                                    </p:set>
                                    <p:animEffect transition="in" filter="fade">
                                      <p:cBhvr>
                                        <p:cTn id="83" dur="1000"/>
                                        <p:tgtEl>
                                          <p:spTgt spid="10">
                                            <p:txEl>
                                              <p:pRg st="2" end="2"/>
                                            </p:txEl>
                                          </p:spTgt>
                                        </p:tgtEl>
                                      </p:cBhvr>
                                    </p:animEffect>
                                    <p:anim calcmode="lin" valueType="num">
                                      <p:cBhvr>
                                        <p:cTn id="84"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85" dur="1000" fill="hold"/>
                                        <p:tgtEl>
                                          <p:spTgt spid="10">
                                            <p:txEl>
                                              <p:pRg st="2" end="2"/>
                                            </p:txEl>
                                          </p:spTgt>
                                        </p:tgtEl>
                                        <p:attrNameLst>
                                          <p:attrName>ppt_y</p:attrName>
                                        </p:attrNameLst>
                                      </p:cBhvr>
                                      <p:tavLst>
                                        <p:tav tm="0">
                                          <p:val>
                                            <p:strVal val="#ppt_y+.1"/>
                                          </p:val>
                                        </p:tav>
                                        <p:tav tm="100000">
                                          <p:val>
                                            <p:strVal val="#ppt_y"/>
                                          </p:val>
                                        </p:tav>
                                      </p:tavLst>
                                    </p:anim>
                                  </p:childTnLst>
                                </p:cTn>
                              </p:par>
                              <p:par>
                                <p:cTn id="86" presetID="42" presetClass="entr" presetSubtype="0" fill="hold" nodeType="withEffect">
                                  <p:stCondLst>
                                    <p:cond delay="0"/>
                                  </p:stCondLst>
                                  <p:childTnLst>
                                    <p:set>
                                      <p:cBhvr>
                                        <p:cTn id="87" dur="1" fill="hold">
                                          <p:stCondLst>
                                            <p:cond delay="0"/>
                                          </p:stCondLst>
                                        </p:cTn>
                                        <p:tgtEl>
                                          <p:spTgt spid="10">
                                            <p:txEl>
                                              <p:pRg st="3" end="3"/>
                                            </p:txEl>
                                          </p:spTgt>
                                        </p:tgtEl>
                                        <p:attrNameLst>
                                          <p:attrName>style.visibility</p:attrName>
                                        </p:attrNameLst>
                                      </p:cBhvr>
                                      <p:to>
                                        <p:strVal val="visible"/>
                                      </p:to>
                                    </p:set>
                                    <p:animEffect transition="in" filter="fade">
                                      <p:cBhvr>
                                        <p:cTn id="88" dur="1000"/>
                                        <p:tgtEl>
                                          <p:spTgt spid="10">
                                            <p:txEl>
                                              <p:pRg st="3" end="3"/>
                                            </p:txEl>
                                          </p:spTgt>
                                        </p:tgtEl>
                                      </p:cBhvr>
                                    </p:animEffect>
                                    <p:anim calcmode="lin" valueType="num">
                                      <p:cBhvr>
                                        <p:cTn id="89" dur="1000" fill="hold"/>
                                        <p:tgtEl>
                                          <p:spTgt spid="10">
                                            <p:txEl>
                                              <p:pRg st="3" end="3"/>
                                            </p:txEl>
                                          </p:spTgt>
                                        </p:tgtEl>
                                        <p:attrNameLst>
                                          <p:attrName>ppt_x</p:attrName>
                                        </p:attrNameLst>
                                      </p:cBhvr>
                                      <p:tavLst>
                                        <p:tav tm="0">
                                          <p:val>
                                            <p:strVal val="#ppt_x"/>
                                          </p:val>
                                        </p:tav>
                                        <p:tav tm="100000">
                                          <p:val>
                                            <p:strVal val="#ppt_x"/>
                                          </p:val>
                                        </p:tav>
                                      </p:tavLst>
                                    </p:anim>
                                    <p:anim calcmode="lin" valueType="num">
                                      <p:cBhvr>
                                        <p:cTn id="90" dur="1000" fill="hold"/>
                                        <p:tgtEl>
                                          <p:spTgt spid="10">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91" fill="hold">
                      <p:stCondLst>
                        <p:cond delay="indefinite"/>
                      </p:stCondLst>
                      <p:childTnLst>
                        <p:par>
                          <p:cTn id="92" fill="hold">
                            <p:stCondLst>
                              <p:cond delay="0"/>
                            </p:stCondLst>
                            <p:childTnLst>
                              <p:par>
                                <p:cTn id="93" presetID="42" presetClass="entr" presetSubtype="0" fill="hold" nodeType="clickEffect">
                                  <p:stCondLst>
                                    <p:cond delay="0"/>
                                  </p:stCondLst>
                                  <p:childTnLst>
                                    <p:set>
                                      <p:cBhvr>
                                        <p:cTn id="94" dur="1" fill="hold">
                                          <p:stCondLst>
                                            <p:cond delay="0"/>
                                          </p:stCondLst>
                                        </p:cTn>
                                        <p:tgtEl>
                                          <p:spTgt spid="11">
                                            <p:txEl>
                                              <p:pRg st="0" end="0"/>
                                            </p:txEl>
                                          </p:spTgt>
                                        </p:tgtEl>
                                        <p:attrNameLst>
                                          <p:attrName>style.visibility</p:attrName>
                                        </p:attrNameLst>
                                      </p:cBhvr>
                                      <p:to>
                                        <p:strVal val="visible"/>
                                      </p:to>
                                    </p:set>
                                    <p:animEffect transition="in" filter="fade">
                                      <p:cBhvr>
                                        <p:cTn id="95" dur="1000"/>
                                        <p:tgtEl>
                                          <p:spTgt spid="11">
                                            <p:txEl>
                                              <p:pRg st="0" end="0"/>
                                            </p:txEl>
                                          </p:spTgt>
                                        </p:tgtEl>
                                      </p:cBhvr>
                                    </p:animEffect>
                                    <p:anim calcmode="lin" valueType="num">
                                      <p:cBhvr>
                                        <p:cTn id="96"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97" dur="1000" fill="hold"/>
                                        <p:tgtEl>
                                          <p:spTgt spid="1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98" fill="hold">
                      <p:stCondLst>
                        <p:cond delay="indefinite"/>
                      </p:stCondLst>
                      <p:childTnLst>
                        <p:par>
                          <p:cTn id="99" fill="hold">
                            <p:stCondLst>
                              <p:cond delay="0"/>
                            </p:stCondLst>
                            <p:childTnLst>
                              <p:par>
                                <p:cTn id="100" presetID="42" presetClass="entr" presetSubtype="0" fill="hold" nodeType="clickEffect">
                                  <p:stCondLst>
                                    <p:cond delay="0"/>
                                  </p:stCondLst>
                                  <p:childTnLst>
                                    <p:set>
                                      <p:cBhvr>
                                        <p:cTn id="101" dur="1" fill="hold">
                                          <p:stCondLst>
                                            <p:cond delay="0"/>
                                          </p:stCondLst>
                                        </p:cTn>
                                        <p:tgtEl>
                                          <p:spTgt spid="11">
                                            <p:txEl>
                                              <p:pRg st="1" end="1"/>
                                            </p:txEl>
                                          </p:spTgt>
                                        </p:tgtEl>
                                        <p:attrNameLst>
                                          <p:attrName>style.visibility</p:attrName>
                                        </p:attrNameLst>
                                      </p:cBhvr>
                                      <p:to>
                                        <p:strVal val="visible"/>
                                      </p:to>
                                    </p:set>
                                    <p:animEffect transition="in" filter="fade">
                                      <p:cBhvr>
                                        <p:cTn id="102" dur="1000"/>
                                        <p:tgtEl>
                                          <p:spTgt spid="11">
                                            <p:txEl>
                                              <p:pRg st="1" end="1"/>
                                            </p:txEl>
                                          </p:spTgt>
                                        </p:tgtEl>
                                      </p:cBhvr>
                                    </p:animEffect>
                                    <p:anim calcmode="lin" valueType="num">
                                      <p:cBhvr>
                                        <p:cTn id="103" dur="1000" fill="hold"/>
                                        <p:tgtEl>
                                          <p:spTgt spid="11">
                                            <p:txEl>
                                              <p:pRg st="1" end="1"/>
                                            </p:txEl>
                                          </p:spTgt>
                                        </p:tgtEl>
                                        <p:attrNameLst>
                                          <p:attrName>ppt_x</p:attrName>
                                        </p:attrNameLst>
                                      </p:cBhvr>
                                      <p:tavLst>
                                        <p:tav tm="0">
                                          <p:val>
                                            <p:strVal val="#ppt_x"/>
                                          </p:val>
                                        </p:tav>
                                        <p:tav tm="100000">
                                          <p:val>
                                            <p:strVal val="#ppt_x"/>
                                          </p:val>
                                        </p:tav>
                                      </p:tavLst>
                                    </p:anim>
                                    <p:anim calcmode="lin" valueType="num">
                                      <p:cBhvr>
                                        <p:cTn id="104" dur="1000" fill="hold"/>
                                        <p:tgtEl>
                                          <p:spTgt spid="11">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5438C-D879-4F96-ACAA-F1F1D5243885}"/>
              </a:ext>
            </a:extLst>
          </p:cNvPr>
          <p:cNvSpPr>
            <a:spLocks noGrp="1"/>
          </p:cNvSpPr>
          <p:nvPr>
            <p:ph type="title"/>
          </p:nvPr>
        </p:nvSpPr>
        <p:spPr/>
        <p:txBody>
          <a:bodyPr/>
          <a:lstStyle/>
          <a:p>
            <a:r>
              <a:rPr lang="en-GB" dirty="0"/>
              <a:t>WEEKS 9&amp;10</a:t>
            </a:r>
          </a:p>
        </p:txBody>
      </p:sp>
      <p:sp>
        <p:nvSpPr>
          <p:cNvPr id="3" name="Content Placeholder 2">
            <a:extLst>
              <a:ext uri="{FF2B5EF4-FFF2-40B4-BE49-F238E27FC236}">
                <a16:creationId xmlns:a16="http://schemas.microsoft.com/office/drawing/2014/main" id="{39DA136A-1F5E-44AA-9A66-BB7D3B39426A}"/>
              </a:ext>
            </a:extLst>
          </p:cNvPr>
          <p:cNvSpPr>
            <a:spLocks noGrp="1"/>
          </p:cNvSpPr>
          <p:nvPr>
            <p:ph idx="1"/>
          </p:nvPr>
        </p:nvSpPr>
        <p:spPr/>
        <p:txBody>
          <a:bodyPr/>
          <a:lstStyle/>
          <a:p>
            <a:r>
              <a:rPr lang="en-GB" dirty="0"/>
              <a:t>Week 9: Component 2 - Essay Workshop Week.</a:t>
            </a:r>
          </a:p>
          <a:p>
            <a:endParaRPr lang="en-GB" dirty="0"/>
          </a:p>
          <a:p>
            <a:r>
              <a:rPr lang="en-GB" dirty="0"/>
              <a:t>Week 10: Catch up/reflection of module learning week. </a:t>
            </a:r>
          </a:p>
        </p:txBody>
      </p:sp>
    </p:spTree>
    <p:extLst>
      <p:ext uri="{BB962C8B-B14F-4D97-AF65-F5344CB8AC3E}">
        <p14:creationId xmlns:p14="http://schemas.microsoft.com/office/powerpoint/2010/main" val="33568373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6E15702-B626-45A4-9171-6D256C729EC6}"/>
              </a:ext>
            </a:extLst>
          </p:cNvPr>
          <p:cNvSpPr>
            <a:spLocks noChangeArrowheads="1"/>
          </p:cNvSpPr>
          <p:nvPr/>
        </p:nvSpPr>
        <p:spPr bwMode="auto">
          <a:xfrm>
            <a:off x="298450" y="367343"/>
            <a:ext cx="8522022" cy="505262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63480" rIns="0" bIns="63480" numCol="1" anchor="ctr" anchorCtr="0" compatLnSpc="1">
            <a:prstTxWarp prst="textNoShape">
              <a:avLst/>
            </a:prstTxWarp>
            <a:spAutoFit/>
          </a:bodyPr>
          <a:lstStyle/>
          <a:p>
            <a:pPr eaLnBrk="0" fontAlgn="base" hangingPunct="0">
              <a:spcBef>
                <a:spcPct val="0"/>
              </a:spcBef>
              <a:spcAft>
                <a:spcPct val="0"/>
              </a:spcAft>
            </a:pPr>
            <a:r>
              <a:rPr lang="en-US" altLang="en-US" sz="3200" b="1" dirty="0">
                <a:solidFill>
                  <a:srgbClr val="555555"/>
                </a:solidFill>
                <a:latin typeface="-apple-system"/>
              </a:rPr>
              <a:t>Unit Feedback - Forum, Blog and Padlet Walls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b="0" i="0" u="none" strike="noStrike" cap="none" normalizeH="0" baseline="0" dirty="0">
                <a:ln>
                  <a:noFill/>
                </a:ln>
                <a:solidFill>
                  <a:srgbClr val="003E5A"/>
                </a:solidFill>
                <a:effectLst/>
                <a:latin typeface="-apple-system"/>
              </a:rPr>
              <a:t>Forums</a:t>
            </a:r>
            <a:endParaRPr kumimoji="0" lang="en-US" altLang="en-US" b="0" i="0" u="none" strike="noStrike" cap="none" normalizeH="0" baseline="0" dirty="0">
              <a:ln>
                <a:noFill/>
              </a:ln>
              <a:solidFill>
                <a:srgbClr val="373A3C"/>
              </a:solidFill>
              <a:effectLst/>
              <a:latin typeface="-apple-system"/>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effectLst/>
                <a:latin typeface="-apple-system"/>
              </a:rPr>
              <a:t>Use the forum to share and discuss ideas with your peers. Ask questions, delve deeper and learn from each other.</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effectLst/>
                <a:latin typeface="-apple-system"/>
              </a:rPr>
              <a:t>Each unit requirement differs – i.e. you need to make at least X forum posts and reply to at least X post to complete each</a:t>
            </a:r>
            <a:r>
              <a:rPr kumimoji="0" lang="en-US" altLang="en-US" b="1" i="0" u="none" strike="noStrike" cap="none" normalizeH="0" dirty="0">
                <a:ln>
                  <a:noFill/>
                </a:ln>
                <a:effectLst/>
                <a:latin typeface="-apple-system"/>
              </a:rPr>
              <a:t> unit</a:t>
            </a:r>
            <a:r>
              <a:rPr kumimoji="0" lang="en-US" altLang="en-US" b="1" i="0" u="none" strike="noStrike" cap="none" normalizeH="0" baseline="0" dirty="0">
                <a:ln>
                  <a:noFill/>
                </a:ln>
                <a:effectLst/>
                <a:latin typeface="-apple-system"/>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rgbClr val="373A3C"/>
              </a:solidFill>
              <a:effectLst/>
              <a:latin typeface="-apple-system"/>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003E5A"/>
                </a:solidFill>
                <a:effectLst/>
                <a:latin typeface="-apple-system"/>
              </a:rPr>
              <a:t>Unit Blog</a:t>
            </a:r>
            <a:endParaRPr kumimoji="0" lang="en-US" altLang="en-US" b="0" i="0" u="none" strike="noStrike" cap="none" normalizeH="0" baseline="0" dirty="0">
              <a:ln>
                <a:noFill/>
              </a:ln>
              <a:solidFill>
                <a:srgbClr val="373A3C"/>
              </a:solidFill>
              <a:effectLst/>
              <a:latin typeface="-apple-system"/>
            </a:endParaRPr>
          </a:p>
          <a:p>
            <a:pPr eaLnBrk="0" fontAlgn="base" hangingPunct="0">
              <a:spcBef>
                <a:spcPct val="0"/>
              </a:spcBef>
              <a:spcAft>
                <a:spcPct val="0"/>
              </a:spcAft>
            </a:pPr>
            <a:r>
              <a:rPr kumimoji="0" lang="en-US" altLang="en-US" b="0" i="0" u="none" strike="noStrike" cap="none" normalizeH="0" baseline="0" dirty="0">
                <a:ln>
                  <a:noFill/>
                </a:ln>
                <a:effectLst/>
                <a:latin typeface="-apple-system"/>
              </a:rPr>
              <a:t>Use this blog to present your answers to tasks set during the learning for each topic. </a:t>
            </a:r>
            <a:r>
              <a:rPr lang="en-US" altLang="en-US" b="1" dirty="0">
                <a:latin typeface="-apple-system"/>
              </a:rPr>
              <a:t>The blog is private - only you and your module tutor can see your blog and</a:t>
            </a:r>
            <a:r>
              <a:rPr lang="en-US" altLang="en-US" dirty="0">
                <a:latin typeface="-apple-system"/>
              </a:rPr>
              <a:t> </a:t>
            </a:r>
            <a:r>
              <a:rPr lang="en-US" altLang="en-US" b="1" dirty="0">
                <a:latin typeface="-apple-system"/>
              </a:rPr>
              <a:t>e</a:t>
            </a:r>
            <a:r>
              <a:rPr kumimoji="0" lang="en-US" altLang="en-US" b="1" i="0" u="none" strike="noStrike" cap="none" normalizeH="0" baseline="0" dirty="0">
                <a:ln>
                  <a:noFill/>
                </a:ln>
                <a:effectLst/>
                <a:latin typeface="-apple-system"/>
              </a:rPr>
              <a:t>ach blog requirement differs i.e. You need to make at least X blog post to complete the</a:t>
            </a:r>
            <a:r>
              <a:rPr kumimoji="0" lang="en-US" altLang="en-US" b="1" i="0" u="none" strike="noStrike" cap="none" normalizeH="0" dirty="0">
                <a:ln>
                  <a:noFill/>
                </a:ln>
                <a:effectLst/>
                <a:latin typeface="-apple-system"/>
              </a:rPr>
              <a:t> unit.</a:t>
            </a:r>
            <a:r>
              <a:rPr kumimoji="0" lang="en-US" altLang="en-US" b="1" i="0" u="none" strike="noStrike" cap="none" normalizeH="0" baseline="0" dirty="0">
                <a:ln>
                  <a:noFill/>
                </a:ln>
                <a:effectLst/>
                <a:latin typeface="-apple-system"/>
              </a:rPr>
              <a:t> </a:t>
            </a:r>
            <a:br>
              <a:rPr kumimoji="0" lang="en-US" altLang="en-US" b="1" i="0" u="none" strike="noStrike" cap="none" normalizeH="0" baseline="0" dirty="0">
                <a:ln>
                  <a:noFill/>
                </a:ln>
                <a:solidFill>
                  <a:srgbClr val="373A3C"/>
                </a:solidFill>
                <a:effectLst/>
                <a:latin typeface="-apple-system"/>
              </a:rPr>
            </a:br>
            <a:r>
              <a:rPr kumimoji="0" lang="en-US" altLang="en-US" b="0" i="0" u="none" strike="noStrike" cap="none" normalizeH="0" baseline="0" dirty="0">
                <a:ln>
                  <a:noFill/>
                </a:ln>
                <a:solidFill>
                  <a:srgbClr val="003E5A"/>
                </a:solidFill>
                <a:effectLst/>
                <a:latin typeface="-apple-system"/>
              </a:rPr>
              <a:t> </a:t>
            </a:r>
          </a:p>
          <a:p>
            <a:pPr marL="0" marR="0" lvl="0" indent="0" algn="l" defTabSz="914400" rtl="0" eaLnBrk="0" fontAlgn="base" latinLnBrk="0" hangingPunct="0">
              <a:lnSpc>
                <a:spcPct val="100000"/>
              </a:lnSpc>
              <a:spcBef>
                <a:spcPct val="0"/>
              </a:spcBef>
              <a:spcAft>
                <a:spcPct val="0"/>
              </a:spcAft>
              <a:buClrTx/>
              <a:buSzTx/>
              <a:buFontTx/>
              <a:buNone/>
              <a:tabLst/>
            </a:pPr>
            <a:r>
              <a:rPr lang="en-US" altLang="en-US" dirty="0">
                <a:solidFill>
                  <a:srgbClr val="003E5A"/>
                </a:solidFill>
                <a:latin typeface="-apple-system"/>
              </a:rPr>
              <a:t>Padlet</a:t>
            </a:r>
          </a:p>
          <a:p>
            <a:pPr lvl="0" eaLnBrk="0" fontAlgn="base" hangingPunct="0">
              <a:spcBef>
                <a:spcPct val="0"/>
              </a:spcBef>
              <a:spcAft>
                <a:spcPct val="0"/>
              </a:spcAft>
            </a:pPr>
            <a:r>
              <a:rPr kumimoji="0" lang="en-US" altLang="en-US" b="0" i="0" u="none" strike="noStrike" cap="none" normalizeH="0" baseline="0" dirty="0">
                <a:ln>
                  <a:noFill/>
                </a:ln>
                <a:effectLst/>
                <a:latin typeface="-apple-system"/>
              </a:rPr>
              <a:t>You will be instructed to post to the unit Padlet at th</a:t>
            </a:r>
            <a:r>
              <a:rPr lang="en-US" altLang="en-US" dirty="0">
                <a:latin typeface="-apple-system"/>
              </a:rPr>
              <a:t>e end of each unit</a:t>
            </a:r>
            <a:r>
              <a:rPr kumimoji="0" lang="en-US" altLang="en-US" b="0" i="0" u="none" strike="noStrike" cap="none" normalizeH="0" baseline="0" dirty="0">
                <a:ln>
                  <a:noFill/>
                </a:ln>
                <a:effectLst/>
                <a:latin typeface="-apple-system"/>
              </a:rPr>
              <a:t> - this link will open the Padlet in a new window</a:t>
            </a:r>
            <a:r>
              <a:rPr lang="en-US" altLang="en-US" dirty="0">
                <a:latin typeface="-apple-system"/>
              </a:rPr>
              <a:t>.</a:t>
            </a:r>
            <a:endParaRPr kumimoji="0" lang="en-US" altLang="en-US" b="0" i="0" u="none" strike="noStrike" cap="none" normalizeH="0" baseline="0" dirty="0">
              <a:ln>
                <a:noFill/>
              </a:ln>
              <a:effectLst/>
              <a:latin typeface="-apple-system"/>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 name="AutoShape 2" descr=" Unit 3 Forum    ">
            <a:hlinkClick r:id="rId2"/>
            <a:extLst>
              <a:ext uri="{FF2B5EF4-FFF2-40B4-BE49-F238E27FC236}">
                <a16:creationId xmlns:a16="http://schemas.microsoft.com/office/drawing/2014/main" id="{74074A1D-A826-4FA9-98B3-B320206FA253}"/>
              </a:ext>
            </a:extLst>
          </p:cNvPr>
          <p:cNvSpPr>
            <a:spLocks noChangeAspect="1" noChangeArrowheads="1"/>
          </p:cNvSpPr>
          <p:nvPr/>
        </p:nvSpPr>
        <p:spPr bwMode="auto">
          <a:xfrm>
            <a:off x="146050" y="-898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1" name="Picture 3" descr="Unit 3 Blog     ">
            <a:hlinkClick r:id="rId3"/>
            <a:extLst>
              <a:ext uri="{FF2B5EF4-FFF2-40B4-BE49-F238E27FC236}">
                <a16:creationId xmlns:a16="http://schemas.microsoft.com/office/drawing/2014/main" id="{C7E8C7BD-B4AD-42FD-BACA-AAB8D6C1A3A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6050" y="-60325"/>
            <a:ext cx="152400" cy="152400"/>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4">
            <a:hlinkClick r:id="rId5"/>
            <a:extLst>
              <a:ext uri="{FF2B5EF4-FFF2-40B4-BE49-F238E27FC236}">
                <a16:creationId xmlns:a16="http://schemas.microsoft.com/office/drawing/2014/main" id="{C1F8E971-3FD4-4931-A2C9-75CBCB7BEE4B}"/>
              </a:ext>
            </a:extLst>
          </p:cNvPr>
          <p:cNvSpPr>
            <a:spLocks noChangeAspect="1" noChangeArrowheads="1"/>
          </p:cNvSpPr>
          <p:nvPr/>
        </p:nvSpPr>
        <p:spPr bwMode="auto">
          <a:xfrm>
            <a:off x="146050" y="8540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317321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1000"/>
                                        <p:tgtEl>
                                          <p:spTgt spid="2">
                                            <p:txEl>
                                              <p:pRg st="2" end="2"/>
                                            </p:txEl>
                                          </p:spTgt>
                                        </p:tgtEl>
                                      </p:cBhvr>
                                    </p:animEffect>
                                    <p:anim calcmode="lin" valueType="num">
                                      <p:cBhvr>
                                        <p:cTn id="8"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
                                            <p:txEl>
                                              <p:pRg st="3" end="3"/>
                                            </p:txEl>
                                          </p:spTgt>
                                        </p:tgtEl>
                                        <p:attrNameLst>
                                          <p:attrName>style.visibility</p:attrName>
                                        </p:attrNameLst>
                                      </p:cBhvr>
                                      <p:to>
                                        <p:strVal val="visible"/>
                                      </p:to>
                                    </p:set>
                                    <p:animEffect transition="in" filter="fade">
                                      <p:cBhvr>
                                        <p:cTn id="12" dur="1000"/>
                                        <p:tgtEl>
                                          <p:spTgt spid="2">
                                            <p:txEl>
                                              <p:pRg st="3" end="3"/>
                                            </p:txEl>
                                          </p:spTgt>
                                        </p:tgtEl>
                                      </p:cBhvr>
                                    </p:animEffect>
                                    <p:anim calcmode="lin" valueType="num">
                                      <p:cBhvr>
                                        <p:cTn id="13"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fade">
                                      <p:cBhvr>
                                        <p:cTn id="17" dur="1000"/>
                                        <p:tgtEl>
                                          <p:spTgt spid="2">
                                            <p:txEl>
                                              <p:pRg st="4" end="4"/>
                                            </p:txEl>
                                          </p:spTgt>
                                        </p:tgtEl>
                                      </p:cBhvr>
                                    </p:animEffect>
                                    <p:anim calcmode="lin" valueType="num">
                                      <p:cBhvr>
                                        <p:cTn id="18"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2">
                                            <p:txEl>
                                              <p:pRg st="6" end="6"/>
                                            </p:txEl>
                                          </p:spTgt>
                                        </p:tgtEl>
                                        <p:attrNameLst>
                                          <p:attrName>style.visibility</p:attrName>
                                        </p:attrNameLst>
                                      </p:cBhvr>
                                      <p:to>
                                        <p:strVal val="visible"/>
                                      </p:to>
                                    </p:set>
                                    <p:animEffect transition="in" filter="fade">
                                      <p:cBhvr>
                                        <p:cTn id="24" dur="1000"/>
                                        <p:tgtEl>
                                          <p:spTgt spid="2">
                                            <p:txEl>
                                              <p:pRg st="6" end="6"/>
                                            </p:txEl>
                                          </p:spTgt>
                                        </p:tgtEl>
                                      </p:cBhvr>
                                    </p:animEffect>
                                    <p:anim calcmode="lin" valueType="num">
                                      <p:cBhvr>
                                        <p:cTn id="25"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26" dur="1000" fill="hold"/>
                                        <p:tgtEl>
                                          <p:spTgt spid="2">
                                            <p:txEl>
                                              <p:pRg st="6" end="6"/>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2">
                                            <p:txEl>
                                              <p:pRg st="7" end="7"/>
                                            </p:txEl>
                                          </p:spTgt>
                                        </p:tgtEl>
                                        <p:attrNameLst>
                                          <p:attrName>style.visibility</p:attrName>
                                        </p:attrNameLst>
                                      </p:cBhvr>
                                      <p:to>
                                        <p:strVal val="visible"/>
                                      </p:to>
                                    </p:set>
                                    <p:animEffect transition="in" filter="fade">
                                      <p:cBhvr>
                                        <p:cTn id="29" dur="1000"/>
                                        <p:tgtEl>
                                          <p:spTgt spid="2">
                                            <p:txEl>
                                              <p:pRg st="7" end="7"/>
                                            </p:txEl>
                                          </p:spTgt>
                                        </p:tgtEl>
                                      </p:cBhvr>
                                    </p:animEffect>
                                    <p:anim calcmode="lin" valueType="num">
                                      <p:cBhvr>
                                        <p:cTn id="30"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31"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2">
                                            <p:txEl>
                                              <p:pRg st="8" end="8"/>
                                            </p:txEl>
                                          </p:spTgt>
                                        </p:tgtEl>
                                        <p:attrNameLst>
                                          <p:attrName>style.visibility</p:attrName>
                                        </p:attrNameLst>
                                      </p:cBhvr>
                                      <p:to>
                                        <p:strVal val="visible"/>
                                      </p:to>
                                    </p:set>
                                    <p:animEffect transition="in" filter="fade">
                                      <p:cBhvr>
                                        <p:cTn id="36" dur="1000"/>
                                        <p:tgtEl>
                                          <p:spTgt spid="2">
                                            <p:txEl>
                                              <p:pRg st="8" end="8"/>
                                            </p:txEl>
                                          </p:spTgt>
                                        </p:tgtEl>
                                      </p:cBhvr>
                                    </p:animEffect>
                                    <p:anim calcmode="lin" valueType="num">
                                      <p:cBhvr>
                                        <p:cTn id="37"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38" dur="1000" fill="hold"/>
                                        <p:tgtEl>
                                          <p:spTgt spid="2">
                                            <p:txEl>
                                              <p:pRg st="8" end="8"/>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2">
                                            <p:txEl>
                                              <p:pRg st="9" end="9"/>
                                            </p:txEl>
                                          </p:spTgt>
                                        </p:tgtEl>
                                        <p:attrNameLst>
                                          <p:attrName>style.visibility</p:attrName>
                                        </p:attrNameLst>
                                      </p:cBhvr>
                                      <p:to>
                                        <p:strVal val="visible"/>
                                      </p:to>
                                    </p:set>
                                    <p:animEffect transition="in" filter="fade">
                                      <p:cBhvr>
                                        <p:cTn id="41" dur="1000"/>
                                        <p:tgtEl>
                                          <p:spTgt spid="2">
                                            <p:txEl>
                                              <p:pRg st="9" end="9"/>
                                            </p:txEl>
                                          </p:spTgt>
                                        </p:tgtEl>
                                      </p:cBhvr>
                                    </p:animEffect>
                                    <p:anim calcmode="lin" valueType="num">
                                      <p:cBhvr>
                                        <p:cTn id="42" dur="1000" fill="hold"/>
                                        <p:tgtEl>
                                          <p:spTgt spid="2">
                                            <p:txEl>
                                              <p:pRg st="9" end="9"/>
                                            </p:txEl>
                                          </p:spTgt>
                                        </p:tgtEl>
                                        <p:attrNameLst>
                                          <p:attrName>ppt_x</p:attrName>
                                        </p:attrNameLst>
                                      </p:cBhvr>
                                      <p:tavLst>
                                        <p:tav tm="0">
                                          <p:val>
                                            <p:strVal val="#ppt_x"/>
                                          </p:val>
                                        </p:tav>
                                        <p:tav tm="100000">
                                          <p:val>
                                            <p:strVal val="#ppt_x"/>
                                          </p:val>
                                        </p:tav>
                                      </p:tavLst>
                                    </p:anim>
                                    <p:anim calcmode="lin" valueType="num">
                                      <p:cBhvr>
                                        <p:cTn id="43" dur="1000" fill="hold"/>
                                        <p:tgtEl>
                                          <p:spTgt spid="2">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normAutofit fontScale="90000"/>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Assessments</a:t>
            </a:r>
          </a:p>
        </p:txBody>
      </p:sp>
      <p:sp>
        <p:nvSpPr>
          <p:cNvPr id="3" name="Content Placeholder 2"/>
          <p:cNvSpPr>
            <a:spLocks noGrp="1"/>
          </p:cNvSpPr>
          <p:nvPr>
            <p:ph idx="1"/>
          </p:nvPr>
        </p:nvSpPr>
        <p:spPr>
          <a:xfrm>
            <a:off x="107504" y="836712"/>
            <a:ext cx="8856984" cy="4824536"/>
          </a:xfrm>
        </p:spPr>
        <p:txBody>
          <a:bodyPr>
            <a:normAutofit/>
          </a:bodyPr>
          <a:lstStyle/>
          <a:p>
            <a:pPr marL="0" indent="0" algn="just">
              <a:spcBef>
                <a:spcPts val="600"/>
              </a:spcBef>
              <a:spcAft>
                <a:spcPts val="600"/>
              </a:spcAft>
              <a:buNone/>
            </a:pPr>
            <a:r>
              <a:rPr lang="en-GB" sz="2400" b="1" u="sng" dirty="0">
                <a:latin typeface="+mj-lt"/>
              </a:rPr>
              <a:t>Component 1 </a:t>
            </a:r>
            <a:r>
              <a:rPr lang="en-GB" sz="2400" b="1" dirty="0">
                <a:latin typeface="+mj-lt"/>
              </a:rPr>
              <a:t>– </a:t>
            </a:r>
            <a:r>
              <a:rPr lang="en-GB" sz="2400" b="1" dirty="0">
                <a:effectLst/>
                <a:latin typeface="+mj-lt"/>
                <a:ea typeface="Times New Roman" panose="02020603050405020304" pitchFamily="18" charset="0"/>
              </a:rPr>
              <a:t>E-Portfolio Evidence of Learning – 50% </a:t>
            </a:r>
          </a:p>
          <a:p>
            <a:pPr marL="0" indent="0" algn="just">
              <a:spcBef>
                <a:spcPts val="600"/>
              </a:spcBef>
              <a:spcAft>
                <a:spcPts val="600"/>
              </a:spcAft>
              <a:buNone/>
            </a:pPr>
            <a:endParaRPr lang="en-GB" sz="2400" b="1" dirty="0">
              <a:effectLst/>
              <a:latin typeface="+mj-lt"/>
              <a:ea typeface="Times New Roman" panose="02020603050405020304" pitchFamily="18" charset="0"/>
            </a:endParaRPr>
          </a:p>
          <a:p>
            <a:pPr marL="0" indent="0" algn="just">
              <a:spcBef>
                <a:spcPts val="600"/>
              </a:spcBef>
              <a:spcAft>
                <a:spcPts val="600"/>
              </a:spcAft>
              <a:buNone/>
            </a:pPr>
            <a:r>
              <a:rPr lang="en-GB" sz="2400" b="1" dirty="0">
                <a:effectLst/>
                <a:latin typeface="+mj-lt"/>
                <a:ea typeface="Times New Roman" panose="02020603050405020304" pitchFamily="18" charset="0"/>
              </a:rPr>
              <a:t>Task 1 </a:t>
            </a:r>
            <a:r>
              <a:rPr lang="en-GB" sz="2400" b="1" u="sng" dirty="0">
                <a:effectLst/>
                <a:latin typeface="+mj-lt"/>
                <a:ea typeface="Times New Roman" panose="02020603050405020304" pitchFamily="18" charset="0"/>
              </a:rPr>
              <a:t>or</a:t>
            </a:r>
            <a:r>
              <a:rPr lang="en-GB" sz="2400" b="1" dirty="0">
                <a:effectLst/>
                <a:latin typeface="+mj-lt"/>
                <a:ea typeface="Times New Roman" panose="02020603050405020304" pitchFamily="18" charset="0"/>
              </a:rPr>
              <a:t> Task 2 to be submitted to Turnitin Week </a:t>
            </a:r>
            <a:r>
              <a:rPr lang="en-GB" sz="2400" b="1" dirty="0">
                <a:latin typeface="+mj-lt"/>
                <a:ea typeface="Times New Roman" panose="02020603050405020304" pitchFamily="18" charset="0"/>
              </a:rPr>
              <a:t>8 – Friday 4</a:t>
            </a:r>
            <a:r>
              <a:rPr lang="en-GB" sz="2400" b="1" baseline="30000" dirty="0">
                <a:latin typeface="+mj-lt"/>
                <a:ea typeface="Times New Roman" panose="02020603050405020304" pitchFamily="18" charset="0"/>
              </a:rPr>
              <a:t>th</a:t>
            </a:r>
            <a:r>
              <a:rPr lang="en-GB" sz="2400" b="1" dirty="0">
                <a:latin typeface="+mj-lt"/>
                <a:ea typeface="Times New Roman" panose="02020603050405020304" pitchFamily="18" charset="0"/>
              </a:rPr>
              <a:t> November 2022 at 15:00GMT. </a:t>
            </a:r>
            <a:endParaRPr lang="en-GB" sz="2400" b="1" dirty="0">
              <a:highlight>
                <a:srgbClr val="FFFF00"/>
              </a:highlight>
              <a:latin typeface="+mj-lt"/>
            </a:endParaRPr>
          </a:p>
          <a:p>
            <a:pPr marL="0" indent="0" algn="just">
              <a:spcBef>
                <a:spcPts val="600"/>
              </a:spcBef>
              <a:spcAft>
                <a:spcPts val="600"/>
              </a:spcAft>
              <a:buNone/>
            </a:pPr>
            <a:endParaRPr lang="en-GB" sz="2400" b="1" dirty="0">
              <a:highlight>
                <a:srgbClr val="FFFF00"/>
              </a:highlight>
              <a:latin typeface="+mj-lt"/>
            </a:endParaRPr>
          </a:p>
          <a:p>
            <a:pPr marL="0" indent="0">
              <a:buNone/>
            </a:pPr>
            <a:r>
              <a:rPr lang="en-GB" sz="2400" b="1" u="sng" dirty="0">
                <a:latin typeface="+mj-lt"/>
              </a:rPr>
              <a:t>Component 2</a:t>
            </a:r>
            <a:r>
              <a:rPr lang="en-GB" sz="2400" b="1" dirty="0">
                <a:latin typeface="+mj-lt"/>
              </a:rPr>
              <a:t> –  Written Assignment – 50% </a:t>
            </a:r>
          </a:p>
          <a:p>
            <a:pPr marL="0" indent="0">
              <a:buNone/>
            </a:pPr>
            <a:r>
              <a:rPr lang="en-GB" sz="2400" b="1" dirty="0">
                <a:latin typeface="+mj-lt"/>
              </a:rPr>
              <a:t>2,000 word (-/+10%) </a:t>
            </a:r>
            <a:r>
              <a:rPr lang="en-GB" sz="2400" b="1" dirty="0">
                <a:effectLst/>
                <a:latin typeface="+mj-lt"/>
                <a:ea typeface="Times New Roman" panose="02020603050405020304" pitchFamily="18" charset="0"/>
              </a:rPr>
              <a:t>to be submitted to Turnitin Week 10 - </a:t>
            </a:r>
            <a:r>
              <a:rPr lang="en-GB" sz="2400" b="1" dirty="0">
                <a:latin typeface="+mj-lt"/>
                <a:ea typeface="Times New Roman" panose="02020603050405020304" pitchFamily="18" charset="0"/>
              </a:rPr>
              <a:t>Friday 18th November 2022 at 15:00GMT</a:t>
            </a:r>
            <a:endParaRPr lang="en-GB" sz="2800" b="1" dirty="0">
              <a:solidFill>
                <a:srgbClr val="FF0000"/>
              </a:solidFill>
            </a:endParaRPr>
          </a:p>
          <a:p>
            <a:pPr marL="0" indent="0">
              <a:buNone/>
            </a:pPr>
            <a:endParaRPr lang="en-GB" sz="2800" b="1" dirty="0">
              <a:solidFill>
                <a:srgbClr val="FF0000"/>
              </a:solidFill>
            </a:endParaRPr>
          </a:p>
        </p:txBody>
      </p:sp>
    </p:spTree>
    <p:extLst>
      <p:ext uri="{BB962C8B-B14F-4D97-AF65-F5344CB8AC3E}">
        <p14:creationId xmlns:p14="http://schemas.microsoft.com/office/powerpoint/2010/main" val="3747764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1000"/>
                                        <p:tgtEl>
                                          <p:spTgt spid="3">
                                            <p:txEl>
                                              <p:pRg st="5" end="5"/>
                                            </p:txEl>
                                          </p:spTgt>
                                        </p:tgtEl>
                                      </p:cBhvr>
                                    </p:animEffect>
                                    <p:anim calcmode="lin" valueType="num">
                                      <p:cBhvr>
                                        <p:cTn id="2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41D4E4-0B7B-43E5-B160-A3905798BE2F}"/>
              </a:ext>
            </a:extLst>
          </p:cNvPr>
          <p:cNvSpPr>
            <a:spLocks noGrp="1"/>
          </p:cNvSpPr>
          <p:nvPr>
            <p:ph type="title"/>
          </p:nvPr>
        </p:nvSpPr>
        <p:spPr>
          <a:xfrm>
            <a:off x="457200" y="274638"/>
            <a:ext cx="8229600" cy="1143000"/>
          </a:xfrm>
        </p:spPr>
        <p:txBody>
          <a:bodyPr anchor="ctr">
            <a:normAutofit/>
          </a:bodyPr>
          <a:lstStyle/>
          <a:p>
            <a:pPr marL="0" indent="0">
              <a:buNone/>
            </a:pPr>
            <a:endParaRPr lang="en-GB" dirty="0"/>
          </a:p>
          <a:p>
            <a:pPr marL="0" indent="0">
              <a:buNone/>
            </a:pPr>
            <a:endParaRPr lang="en-GB" dirty="0"/>
          </a:p>
        </p:txBody>
      </p:sp>
      <p:pic>
        <p:nvPicPr>
          <p:cNvPr id="3074" name="Picture 2" descr="Good Luck | Netflix">
            <a:extLst>
              <a:ext uri="{FF2B5EF4-FFF2-40B4-BE49-F238E27FC236}">
                <a16:creationId xmlns:a16="http://schemas.microsoft.com/office/drawing/2014/main" id="{6EF6067F-D94E-4F54-B7B6-48FC23E05C8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1809927"/>
            <a:ext cx="8229600" cy="3497579"/>
          </a:xfrm>
          <a:prstGeom prst="rect">
            <a:avLst/>
          </a:prstGeom>
          <a:solidFill>
            <a:srgbClr val="FFFFFF"/>
          </a:solidFill>
        </p:spPr>
      </p:pic>
    </p:spTree>
    <p:extLst>
      <p:ext uri="{BB962C8B-B14F-4D97-AF65-F5344CB8AC3E}">
        <p14:creationId xmlns:p14="http://schemas.microsoft.com/office/powerpoint/2010/main" val="142991053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dcmitype/"/>
    <ds:schemaRef ds:uri="http://purl.org/dc/elements/1.1/"/>
    <ds:schemaRef ds:uri="http://schemas.openxmlformats.org/package/2006/metadata/core-properties"/>
    <ds:schemaRef ds:uri="http://schemas.microsoft.com/office/infopath/2007/PartnerControls"/>
    <ds:schemaRef ds:uri="http://www.w3.org/XML/1998/namespace"/>
    <ds:schemaRef ds:uri="http://purl.org/dc/terms/"/>
    <ds:schemaRef ds:uri="http://schemas.microsoft.com/office/2006/documentManagement/types"/>
    <ds:schemaRef ds:uri="303dbf9b-b85b-46a0-94f1-894078c07ecd"/>
    <ds:schemaRef ds:uri="http://schemas.microsoft.com/office/2006/metadata/propertie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Crop</Template>
  <TotalTime>10206</TotalTime>
  <Words>1486</Words>
  <Application>Microsoft Office PowerPoint</Application>
  <PresentationFormat>On-screen Show (4:3)</PresentationFormat>
  <Paragraphs>155</Paragraphs>
  <Slides>15</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-apple-system</vt:lpstr>
      <vt:lpstr>Arial</vt:lpstr>
      <vt:lpstr>Calibri</vt:lpstr>
      <vt:lpstr>Calibri</vt:lpstr>
      <vt:lpstr>Myriad Pro</vt:lpstr>
      <vt:lpstr>Rockwell Condensed</vt:lpstr>
      <vt:lpstr>Symbol</vt:lpstr>
      <vt:lpstr>20140311PresentationUWTSDTemplate</vt:lpstr>
      <vt:lpstr>   BSc in Health &amp; Social Care   Changemakers – Building your Personal Brand for Sustainable Employment  (BMHP 5015)   Introduction to the Module  Dr. Kennedy O. Obohwemu </vt:lpstr>
      <vt:lpstr>Session programme each week </vt:lpstr>
      <vt:lpstr>Objectives of session…</vt:lpstr>
      <vt:lpstr>Student Queries</vt:lpstr>
      <vt:lpstr>Module overview</vt:lpstr>
      <vt:lpstr>THE Module AIM</vt:lpstr>
      <vt:lpstr>Module Learning Outcomes</vt:lpstr>
      <vt:lpstr>Units for the on line tasks – Unit 1 Brand You – Weeks 1&amp;2</vt:lpstr>
      <vt:lpstr>Units for the on line tasks – Unit 2 It’s a small World (People) – Weeks 3&amp;4</vt:lpstr>
      <vt:lpstr>Units for the on line tasks – Unit 3 Opportunity knocks – Weeks 5&amp;6</vt:lpstr>
      <vt:lpstr>Units for the on line tasks – Unit 4 the pursuit of happiness – Weeks 7&amp;8</vt:lpstr>
      <vt:lpstr>WEEKS 9&amp;10</vt:lpstr>
      <vt:lpstr>PowerPoint Presentation</vt:lpstr>
      <vt:lpstr>Assessments</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Kennedy Obohwemu (Researcher)</cp:lastModifiedBy>
  <cp:revision>36</cp:revision>
  <cp:lastPrinted>2021-01-18T19:39:53Z</cp:lastPrinted>
  <dcterms:created xsi:type="dcterms:W3CDTF">2020-06-13T21:56:47Z</dcterms:created>
  <dcterms:modified xsi:type="dcterms:W3CDTF">2022-09-16T09:21:07Z</dcterms:modified>
</cp:coreProperties>
</file>