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95" d="100"/>
          <a:sy n="95" d="100"/>
        </p:scale>
        <p:origin x="104" y="3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5/12/2020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5/12/2020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5/12/2020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5/12/2020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5/12/2020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5/12/2020</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68"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637214A4-997B-4C95-951E-08E1B51B5AF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7B5C00-5141-4AB7-95C9-C75ABC8562BE}"/>
              </a:ext>
            </a:extLst>
          </p:cNvPr>
          <p:cNvSpPr>
            <a:spLocks noGrp="1"/>
          </p:cNvSpPr>
          <p:nvPr>
            <p:ph type="ctrTitle"/>
          </p:nvPr>
        </p:nvSpPr>
        <p:spPr>
          <a:xfrm>
            <a:off x="684212" y="528506"/>
            <a:ext cx="6965285" cy="1795244"/>
          </a:xfrm>
        </p:spPr>
        <p:txBody>
          <a:bodyPr>
            <a:normAutofit/>
          </a:bodyPr>
          <a:lstStyle/>
          <a:p>
            <a:r>
              <a:rPr lang="en-GB" dirty="0"/>
              <a:t>Application of legal obligations</a:t>
            </a:r>
          </a:p>
        </p:txBody>
      </p:sp>
      <p:sp>
        <p:nvSpPr>
          <p:cNvPr id="3" name="Subtitle 2">
            <a:extLst>
              <a:ext uri="{FF2B5EF4-FFF2-40B4-BE49-F238E27FC236}">
                <a16:creationId xmlns:a16="http://schemas.microsoft.com/office/drawing/2014/main" id="{51E052E5-A81D-4069-A1C7-F5FE76D37B08}"/>
              </a:ext>
            </a:extLst>
          </p:cNvPr>
          <p:cNvSpPr>
            <a:spLocks noGrp="1"/>
          </p:cNvSpPr>
          <p:nvPr>
            <p:ph type="subTitle" idx="1"/>
          </p:nvPr>
        </p:nvSpPr>
        <p:spPr>
          <a:xfrm>
            <a:off x="684212" y="3843867"/>
            <a:ext cx="6400800" cy="1947333"/>
          </a:xfrm>
        </p:spPr>
        <p:txBody>
          <a:bodyPr>
            <a:normAutofit/>
          </a:bodyPr>
          <a:lstStyle/>
          <a:p>
            <a:pPr>
              <a:lnSpc>
                <a:spcPct val="90000"/>
              </a:lnSpc>
            </a:pPr>
            <a:r>
              <a:rPr lang="en-GB" sz="1900" b="1" dirty="0">
                <a:solidFill>
                  <a:schemeClr val="tx1"/>
                </a:solidFill>
              </a:rPr>
              <a:t>Group 10</a:t>
            </a:r>
          </a:p>
          <a:p>
            <a:pPr>
              <a:lnSpc>
                <a:spcPct val="90000"/>
              </a:lnSpc>
            </a:pPr>
            <a:r>
              <a:rPr lang="en-GB" sz="1900" b="1" dirty="0">
                <a:solidFill>
                  <a:schemeClr val="tx1"/>
                </a:solidFill>
              </a:rPr>
              <a:t>Matthew Riddler</a:t>
            </a:r>
          </a:p>
          <a:p>
            <a:pPr>
              <a:lnSpc>
                <a:spcPct val="90000"/>
              </a:lnSpc>
            </a:pPr>
            <a:r>
              <a:rPr lang="en-GB" sz="1900" b="1" dirty="0">
                <a:solidFill>
                  <a:schemeClr val="tx1"/>
                </a:solidFill>
              </a:rPr>
              <a:t>Rhydian Jones</a:t>
            </a:r>
          </a:p>
          <a:p>
            <a:pPr>
              <a:lnSpc>
                <a:spcPct val="90000"/>
              </a:lnSpc>
            </a:pPr>
            <a:r>
              <a:rPr lang="en-GB" sz="1900" b="1" dirty="0">
                <a:solidFill>
                  <a:schemeClr val="tx1"/>
                </a:solidFill>
              </a:rPr>
              <a:t>Emyr Walters </a:t>
            </a:r>
          </a:p>
          <a:p>
            <a:pPr>
              <a:lnSpc>
                <a:spcPct val="90000"/>
              </a:lnSpc>
            </a:pPr>
            <a:r>
              <a:rPr lang="en-GB" sz="1900" b="1" dirty="0">
                <a:solidFill>
                  <a:schemeClr val="tx1"/>
                </a:solidFill>
              </a:rPr>
              <a:t>Lee Thomas</a:t>
            </a:r>
          </a:p>
        </p:txBody>
      </p:sp>
      <p:pic>
        <p:nvPicPr>
          <p:cNvPr id="4" name="Picture 3">
            <a:extLst>
              <a:ext uri="{FF2B5EF4-FFF2-40B4-BE49-F238E27FC236}">
                <a16:creationId xmlns:a16="http://schemas.microsoft.com/office/drawing/2014/main" id="{D85D2E4D-A91F-4DB3-A4ED-A51AE5509219}"/>
              </a:ext>
            </a:extLst>
          </p:cNvPr>
          <p:cNvPicPr>
            <a:picLocks noChangeAspect="1"/>
          </p:cNvPicPr>
          <p:nvPr/>
        </p:nvPicPr>
        <p:blipFill>
          <a:blip r:embed="rId2"/>
          <a:stretch>
            <a:fillRect/>
          </a:stretch>
        </p:blipFill>
        <p:spPr>
          <a:xfrm>
            <a:off x="8228012" y="2826328"/>
            <a:ext cx="3152439" cy="1205344"/>
          </a:xfrm>
          <a:prstGeom prst="rect">
            <a:avLst/>
          </a:prstGeom>
          <a:ln w="15875">
            <a:solidFill>
              <a:srgbClr val="FFFFFF">
                <a:alpha val="40000"/>
              </a:srgbClr>
            </a:solidFill>
          </a:ln>
          <a:effectLst>
            <a:innerShdw blurRad="57150" dist="38100" dir="14460000">
              <a:prstClr val="black">
                <a:alpha val="70000"/>
              </a:prstClr>
            </a:innerShdw>
          </a:effectLst>
        </p:spPr>
      </p:pic>
      <p:grpSp>
        <p:nvGrpSpPr>
          <p:cNvPr id="11" name="Group 10">
            <a:extLst>
              <a:ext uri="{FF2B5EF4-FFF2-40B4-BE49-F238E27FC236}">
                <a16:creationId xmlns:a16="http://schemas.microsoft.com/office/drawing/2014/main" id="{307A8868-805D-4C18-8A8B-4817BA9FF9B5}"/>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2" name="Straight Connector 11">
              <a:extLst>
                <a:ext uri="{FF2B5EF4-FFF2-40B4-BE49-F238E27FC236}">
                  <a16:creationId xmlns:a16="http://schemas.microsoft.com/office/drawing/2014/main" id="{0CF59EB9-1EAB-47CE-AC8B-8EFD96929F0D}"/>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8786ADE-071C-435B-81E3-54A82DD5D5A9}"/>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0F46AF6B-37AC-410E-9A0A-2F70B937A39C}"/>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FAEF4DD0-8A5B-40F1-88BA-ABE5ADE4D290}"/>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3BA5EA8C-8F33-4994-A748-233E839E4A23}"/>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217476067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18CF9-BC92-4FE4-8761-B2CEBC1BAB9D}"/>
              </a:ext>
            </a:extLst>
          </p:cNvPr>
          <p:cNvSpPr>
            <a:spLocks noGrp="1"/>
          </p:cNvSpPr>
          <p:nvPr>
            <p:ph type="title"/>
          </p:nvPr>
        </p:nvSpPr>
        <p:spPr>
          <a:xfrm>
            <a:off x="482877" y="3011647"/>
            <a:ext cx="8534400" cy="600279"/>
          </a:xfrm>
        </p:spPr>
        <p:txBody>
          <a:bodyPr>
            <a:normAutofit fontScale="90000"/>
          </a:bodyPr>
          <a:lstStyle/>
          <a:p>
            <a:r>
              <a:rPr lang="en-GB" u="sng" dirty="0"/>
              <a:t>Contents</a:t>
            </a:r>
            <a:br>
              <a:rPr lang="en-GB" u="sng" dirty="0"/>
            </a:br>
            <a:r>
              <a:rPr lang="en-GB" u="sng" dirty="0"/>
              <a:t/>
            </a:r>
            <a:br>
              <a:rPr lang="en-GB" u="sng" dirty="0"/>
            </a:br>
            <a:r>
              <a:rPr lang="en-GB" dirty="0"/>
              <a:t>Introduction</a:t>
            </a:r>
            <a:br>
              <a:rPr lang="en-GB" dirty="0"/>
            </a:br>
            <a:r>
              <a:rPr lang="en-GB" dirty="0"/>
              <a:t/>
            </a:r>
            <a:br>
              <a:rPr lang="en-GB" dirty="0"/>
            </a:br>
            <a:r>
              <a:rPr lang="en-GB" dirty="0"/>
              <a:t>Overview</a:t>
            </a:r>
            <a:r>
              <a:rPr lang="en-GB" u="sng" dirty="0"/>
              <a:t/>
            </a:r>
            <a:br>
              <a:rPr lang="en-GB" u="sng" dirty="0"/>
            </a:br>
            <a:r>
              <a:rPr lang="en-GB" u="sng" dirty="0"/>
              <a:t/>
            </a:r>
            <a:br>
              <a:rPr lang="en-GB" u="sng" dirty="0"/>
            </a:br>
            <a:r>
              <a:rPr lang="en-GB" dirty="0"/>
              <a:t>Implications</a:t>
            </a:r>
            <a:r>
              <a:rPr lang="en-GB" u="sng" dirty="0"/>
              <a:t/>
            </a:r>
            <a:br>
              <a:rPr lang="en-GB" u="sng" dirty="0"/>
            </a:br>
            <a:r>
              <a:rPr lang="en-GB" u="sng" dirty="0"/>
              <a:t/>
            </a:r>
            <a:br>
              <a:rPr lang="en-GB" u="sng" dirty="0"/>
            </a:br>
            <a:r>
              <a:rPr lang="en-GB" dirty="0"/>
              <a:t>removal</a:t>
            </a:r>
            <a:r>
              <a:rPr lang="en-GB" u="sng" dirty="0"/>
              <a:t/>
            </a:r>
            <a:br>
              <a:rPr lang="en-GB" u="sng" dirty="0"/>
            </a:br>
            <a:r>
              <a:rPr lang="en-GB" u="sng" dirty="0"/>
              <a:t/>
            </a:r>
            <a:br>
              <a:rPr lang="en-GB" u="sng" dirty="0"/>
            </a:br>
            <a:r>
              <a:rPr lang="en-GB" dirty="0"/>
              <a:t>legal obligations</a:t>
            </a:r>
            <a:r>
              <a:rPr lang="en-GB" u="sng" dirty="0"/>
              <a:t/>
            </a:r>
            <a:br>
              <a:rPr lang="en-GB" u="sng" dirty="0"/>
            </a:br>
            <a:r>
              <a:rPr lang="en-GB" u="sng" dirty="0"/>
              <a:t/>
            </a:r>
            <a:br>
              <a:rPr lang="en-GB" u="sng" dirty="0"/>
            </a:br>
            <a:endParaRPr lang="en-GB" u="sng" dirty="0"/>
          </a:p>
        </p:txBody>
      </p:sp>
    </p:spTree>
    <p:extLst>
      <p:ext uri="{BB962C8B-B14F-4D97-AF65-F5344CB8AC3E}">
        <p14:creationId xmlns:p14="http://schemas.microsoft.com/office/powerpoint/2010/main" val="306476680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A5B3A-1E3A-4148-96E9-95626FCA3DDD}"/>
              </a:ext>
            </a:extLst>
          </p:cNvPr>
          <p:cNvSpPr>
            <a:spLocks noGrp="1"/>
          </p:cNvSpPr>
          <p:nvPr>
            <p:ph type="title"/>
          </p:nvPr>
        </p:nvSpPr>
        <p:spPr>
          <a:xfrm>
            <a:off x="555876" y="715211"/>
            <a:ext cx="8534401" cy="742894"/>
          </a:xfrm>
        </p:spPr>
        <p:txBody>
          <a:bodyPr/>
          <a:lstStyle/>
          <a:p>
            <a:r>
              <a:rPr lang="en-GB" u="sng" dirty="0"/>
              <a:t>introduction</a:t>
            </a:r>
          </a:p>
        </p:txBody>
      </p:sp>
      <p:sp>
        <p:nvSpPr>
          <p:cNvPr id="3" name="Text Placeholder 2">
            <a:extLst>
              <a:ext uri="{FF2B5EF4-FFF2-40B4-BE49-F238E27FC236}">
                <a16:creationId xmlns:a16="http://schemas.microsoft.com/office/drawing/2014/main" id="{87A2531F-298B-4134-A48B-E16B06E6EB5D}"/>
              </a:ext>
            </a:extLst>
          </p:cNvPr>
          <p:cNvSpPr>
            <a:spLocks noGrp="1"/>
          </p:cNvSpPr>
          <p:nvPr>
            <p:ph type="body" idx="1"/>
          </p:nvPr>
        </p:nvSpPr>
        <p:spPr>
          <a:xfrm>
            <a:off x="555876" y="1528010"/>
            <a:ext cx="8534400" cy="4614779"/>
          </a:xfrm>
        </p:spPr>
        <p:txBody>
          <a:bodyPr>
            <a:noAutofit/>
          </a:bodyPr>
          <a:lstStyle/>
          <a:p>
            <a:r>
              <a:rPr lang="en-GB" sz="2000" dirty="0">
                <a:solidFill>
                  <a:schemeClr val="tx1"/>
                </a:solidFill>
              </a:rPr>
              <a:t>In the construction industry there are many scenarios that can cause issues within a contract, whether it be changes to build specifications, or problems encountered during the development phase which can cause timely delays &amp; cost implications.</a:t>
            </a:r>
          </a:p>
          <a:p>
            <a:endParaRPr lang="en-GB" sz="2000" dirty="0">
              <a:solidFill>
                <a:schemeClr val="tx1"/>
              </a:solidFill>
            </a:endParaRPr>
          </a:p>
          <a:p>
            <a:r>
              <a:rPr lang="en-GB" sz="2000" dirty="0">
                <a:solidFill>
                  <a:schemeClr val="tx1"/>
                </a:solidFill>
              </a:rPr>
              <a:t>As a group we have decided to look at the challenges faced when Japanese Knotweed is found on a building site for a housing development. </a:t>
            </a:r>
          </a:p>
          <a:p>
            <a:endParaRPr lang="en-GB" sz="2000" dirty="0">
              <a:solidFill>
                <a:schemeClr val="tx1"/>
              </a:solidFill>
            </a:endParaRPr>
          </a:p>
          <a:p>
            <a:r>
              <a:rPr lang="en-GB" sz="2000" dirty="0">
                <a:solidFill>
                  <a:schemeClr val="tx1"/>
                </a:solidFill>
              </a:rPr>
              <a:t>The issues surrounding Japanese Knotweed are well documented. Through desktop analysis &amp; case law, The aim of the presentation is to give an overview of this problematic plant &amp; what legal obligations are attributed to its presence from a client &amp; contractor perspective.</a:t>
            </a:r>
          </a:p>
        </p:txBody>
      </p:sp>
    </p:spTree>
    <p:extLst>
      <p:ext uri="{BB962C8B-B14F-4D97-AF65-F5344CB8AC3E}">
        <p14:creationId xmlns:p14="http://schemas.microsoft.com/office/powerpoint/2010/main" val="338190891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27" name="Straight Connector 8">
            <a:extLst>
              <a:ext uri="{FF2B5EF4-FFF2-40B4-BE49-F238E27FC236}">
                <a16:creationId xmlns:a16="http://schemas.microsoft.com/office/drawing/2014/main" id="{0512F9CB-A1A0-4043-A103-F6A4B94B695A}"/>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8" name="Straight Connector 10">
            <a:extLst>
              <a:ext uri="{FF2B5EF4-FFF2-40B4-BE49-F238E27FC236}">
                <a16:creationId xmlns:a16="http://schemas.microsoft.com/office/drawing/2014/main" id="{ADBE6588-EE16-4389-857C-86A156D49E5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9" name="Straight Connector 12">
            <a:extLst>
              <a:ext uri="{FF2B5EF4-FFF2-40B4-BE49-F238E27FC236}">
                <a16:creationId xmlns:a16="http://schemas.microsoft.com/office/drawing/2014/main" id="{17FD48D2-B0A7-413D-B947-AA55AC1296D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0" name="Straight Connector 14">
            <a:extLst>
              <a:ext uri="{FF2B5EF4-FFF2-40B4-BE49-F238E27FC236}">
                <a16:creationId xmlns:a16="http://schemas.microsoft.com/office/drawing/2014/main" id="{2BE668D0-D906-4EEE-B32F-8C028624B83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1" name="Straight Connector 16">
            <a:extLst>
              <a:ext uri="{FF2B5EF4-FFF2-40B4-BE49-F238E27FC236}">
                <a16:creationId xmlns:a16="http://schemas.microsoft.com/office/drawing/2014/main" id="{D1DE67A3-B8F6-4CFD-A8E0-D15200F23152}"/>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32" name="Rectangle 18">
            <a:extLst>
              <a:ext uri="{FF2B5EF4-FFF2-40B4-BE49-F238E27FC236}">
                <a16:creationId xmlns:a16="http://schemas.microsoft.com/office/drawing/2014/main" id="{637214A4-997B-4C95-951E-08E1B51B5AF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83C576-6FF5-4A63-A930-6ED5C99456DA}"/>
              </a:ext>
            </a:extLst>
          </p:cNvPr>
          <p:cNvSpPr>
            <a:spLocks noGrp="1"/>
          </p:cNvSpPr>
          <p:nvPr>
            <p:ph type="title"/>
          </p:nvPr>
        </p:nvSpPr>
        <p:spPr>
          <a:xfrm>
            <a:off x="876967" y="295013"/>
            <a:ext cx="6965285" cy="845890"/>
          </a:xfrm>
        </p:spPr>
        <p:txBody>
          <a:bodyPr vert="horz" lIns="91440" tIns="45720" rIns="91440" bIns="45720" rtlCol="0" anchor="b">
            <a:normAutofit/>
          </a:bodyPr>
          <a:lstStyle/>
          <a:p>
            <a:r>
              <a:rPr lang="en-US" u="sng" dirty="0"/>
              <a:t>Overview- Matthew Riddler</a:t>
            </a:r>
          </a:p>
        </p:txBody>
      </p:sp>
      <p:sp>
        <p:nvSpPr>
          <p:cNvPr id="3" name="Text Placeholder 2">
            <a:extLst>
              <a:ext uri="{FF2B5EF4-FFF2-40B4-BE49-F238E27FC236}">
                <a16:creationId xmlns:a16="http://schemas.microsoft.com/office/drawing/2014/main" id="{BAC7AA68-7AFB-4392-AE6A-1BD21EFF2C62}"/>
              </a:ext>
            </a:extLst>
          </p:cNvPr>
          <p:cNvSpPr>
            <a:spLocks noGrp="1"/>
          </p:cNvSpPr>
          <p:nvPr>
            <p:ph type="body" idx="1"/>
          </p:nvPr>
        </p:nvSpPr>
        <p:spPr>
          <a:xfrm>
            <a:off x="939146" y="2063480"/>
            <a:ext cx="6400800" cy="3228090"/>
          </a:xfrm>
        </p:spPr>
        <p:txBody>
          <a:bodyPr vert="horz" lIns="91440" tIns="45720" rIns="91440" bIns="45720" rtlCol="0" anchor="t">
            <a:normAutofit/>
          </a:bodyPr>
          <a:lstStyle/>
          <a:p>
            <a:pPr marL="285750" indent="-285750">
              <a:lnSpc>
                <a:spcPct val="90000"/>
              </a:lnSpc>
              <a:buFont typeface="Courier New" panose="02070309020205020404" pitchFamily="49" charset="0"/>
              <a:buChar char="o"/>
            </a:pPr>
            <a:r>
              <a:rPr lang="en-US" sz="2000" dirty="0">
                <a:solidFill>
                  <a:schemeClr val="tx1"/>
                </a:solidFill>
              </a:rPr>
              <a:t>Japanese Knotweed (Follopia Japonica) Is a fast growing plant from the Buckwheat family &amp; originates from Eastern Asia</a:t>
            </a:r>
          </a:p>
          <a:p>
            <a:pPr marL="285750" indent="-285750">
              <a:lnSpc>
                <a:spcPct val="90000"/>
              </a:lnSpc>
              <a:buFont typeface="Courier New" panose="02070309020205020404" pitchFamily="49" charset="0"/>
              <a:buChar char="o"/>
            </a:pPr>
            <a:r>
              <a:rPr lang="en-US" sz="2000" dirty="0">
                <a:solidFill>
                  <a:schemeClr val="tx1"/>
                </a:solidFill>
              </a:rPr>
              <a:t>Its natural habitat is on the side of volcanoes but found its way into populated areas &amp; thrived on waste ground areas of Towns &amp; Cities</a:t>
            </a:r>
          </a:p>
          <a:p>
            <a:pPr marL="285750" indent="-285750">
              <a:lnSpc>
                <a:spcPct val="90000"/>
              </a:lnSpc>
              <a:buFont typeface="Courier New" panose="02070309020205020404" pitchFamily="49" charset="0"/>
              <a:buChar char="o"/>
            </a:pPr>
            <a:r>
              <a:rPr lang="en-US" sz="2000" dirty="0">
                <a:solidFill>
                  <a:schemeClr val="tx1"/>
                </a:solidFill>
              </a:rPr>
              <a:t>It was introduced into the UK during Victorian times (1800s) as an ornamental plant &amp; animal feed</a:t>
            </a:r>
          </a:p>
        </p:txBody>
      </p:sp>
      <p:pic>
        <p:nvPicPr>
          <p:cNvPr id="4" name="Picture 3">
            <a:extLst>
              <a:ext uri="{FF2B5EF4-FFF2-40B4-BE49-F238E27FC236}">
                <a16:creationId xmlns:a16="http://schemas.microsoft.com/office/drawing/2014/main" id="{938C8E1E-327C-41B6-8F5F-F58D63D5A046}"/>
              </a:ext>
            </a:extLst>
          </p:cNvPr>
          <p:cNvPicPr/>
          <p:nvPr/>
        </p:nvPicPr>
        <p:blipFill>
          <a:blip r:embed="rId2"/>
          <a:stretch>
            <a:fillRect/>
          </a:stretch>
        </p:blipFill>
        <p:spPr>
          <a:xfrm>
            <a:off x="8224838" y="601134"/>
            <a:ext cx="3152439" cy="2049085"/>
          </a:xfrm>
          <a:prstGeom prst="rect">
            <a:avLst/>
          </a:prstGeom>
          <a:ln w="15875">
            <a:solidFill>
              <a:srgbClr val="FFFFFF">
                <a:alpha val="40000"/>
              </a:srgbClr>
            </a:solidFill>
          </a:ln>
          <a:effectLst>
            <a:innerShdw blurRad="57150" dist="38100" dir="14460000">
              <a:prstClr val="black">
                <a:alpha val="70000"/>
              </a:prstClr>
            </a:innerShdw>
          </a:effectLst>
        </p:spPr>
      </p:pic>
      <p:grpSp>
        <p:nvGrpSpPr>
          <p:cNvPr id="21" name="Group 20">
            <a:extLst>
              <a:ext uri="{FF2B5EF4-FFF2-40B4-BE49-F238E27FC236}">
                <a16:creationId xmlns:a16="http://schemas.microsoft.com/office/drawing/2014/main" id="{307A8868-805D-4C18-8A8B-4817BA9FF9B5}"/>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2" name="Straight Connector 21">
              <a:extLst>
                <a:ext uri="{FF2B5EF4-FFF2-40B4-BE49-F238E27FC236}">
                  <a16:creationId xmlns:a16="http://schemas.microsoft.com/office/drawing/2014/main" id="{0CF59EB9-1EAB-47CE-AC8B-8EFD96929F0D}"/>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B8786ADE-071C-435B-81E3-54A82DD5D5A9}"/>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0F46AF6B-37AC-410E-9A0A-2F70B937A39C}"/>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FAEF4DD0-8A5B-40F1-88BA-ABE5ADE4D290}"/>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3BA5EA8C-8F33-4994-A748-233E839E4A23}"/>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5" name="TextBox 4">
            <a:extLst>
              <a:ext uri="{FF2B5EF4-FFF2-40B4-BE49-F238E27FC236}">
                <a16:creationId xmlns:a16="http://schemas.microsoft.com/office/drawing/2014/main" id="{AEF70E0C-60D5-405D-B289-91DB94C174C4}"/>
              </a:ext>
            </a:extLst>
          </p:cNvPr>
          <p:cNvSpPr txBox="1"/>
          <p:nvPr/>
        </p:nvSpPr>
        <p:spPr>
          <a:xfrm>
            <a:off x="8129087" y="5921378"/>
            <a:ext cx="2605350" cy="276999"/>
          </a:xfrm>
          <a:prstGeom prst="rect">
            <a:avLst/>
          </a:prstGeom>
          <a:noFill/>
        </p:spPr>
        <p:txBody>
          <a:bodyPr wrap="square" rtlCol="0">
            <a:spAutoFit/>
          </a:bodyPr>
          <a:lstStyle/>
          <a:p>
            <a:r>
              <a:rPr lang="en-GB" sz="1200" i="1" dirty="0"/>
              <a:t>University of New Hampshire</a:t>
            </a:r>
          </a:p>
        </p:txBody>
      </p:sp>
      <p:pic>
        <p:nvPicPr>
          <p:cNvPr id="33" name="Picture 32">
            <a:extLst>
              <a:ext uri="{FF2B5EF4-FFF2-40B4-BE49-F238E27FC236}">
                <a16:creationId xmlns:a16="http://schemas.microsoft.com/office/drawing/2014/main" id="{139BA9DE-9A0F-41D2-99E3-B82F7610B681}"/>
              </a:ext>
            </a:extLst>
          </p:cNvPr>
          <p:cNvPicPr/>
          <p:nvPr/>
        </p:nvPicPr>
        <p:blipFill>
          <a:blip r:embed="rId3"/>
          <a:stretch>
            <a:fillRect/>
          </a:stretch>
        </p:blipFill>
        <p:spPr>
          <a:xfrm>
            <a:off x="8226902" y="3416280"/>
            <a:ext cx="3150375" cy="2484338"/>
          </a:xfrm>
          <a:prstGeom prst="rect">
            <a:avLst/>
          </a:prstGeom>
        </p:spPr>
      </p:pic>
      <p:sp>
        <p:nvSpPr>
          <p:cNvPr id="34" name="TextBox 33">
            <a:extLst>
              <a:ext uri="{FF2B5EF4-FFF2-40B4-BE49-F238E27FC236}">
                <a16:creationId xmlns:a16="http://schemas.microsoft.com/office/drawing/2014/main" id="{B76773BC-D17D-4FDE-B115-FAD44D8743EF}"/>
              </a:ext>
            </a:extLst>
          </p:cNvPr>
          <p:cNvSpPr txBox="1"/>
          <p:nvPr/>
        </p:nvSpPr>
        <p:spPr>
          <a:xfrm>
            <a:off x="8151494" y="2668276"/>
            <a:ext cx="2605350" cy="276999"/>
          </a:xfrm>
          <a:prstGeom prst="rect">
            <a:avLst/>
          </a:prstGeom>
          <a:noFill/>
        </p:spPr>
        <p:txBody>
          <a:bodyPr wrap="square" rtlCol="0">
            <a:spAutoFit/>
          </a:bodyPr>
          <a:lstStyle/>
          <a:p>
            <a:r>
              <a:rPr lang="en-GB" sz="1200" i="1" dirty="0"/>
              <a:t>Environet.com</a:t>
            </a:r>
          </a:p>
        </p:txBody>
      </p:sp>
    </p:spTree>
    <p:extLst>
      <p:ext uri="{BB962C8B-B14F-4D97-AF65-F5344CB8AC3E}">
        <p14:creationId xmlns:p14="http://schemas.microsoft.com/office/powerpoint/2010/main" val="117594367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C601F92-C9CB-4F5D-BE70-27C93B10B196}"/>
              </a:ext>
            </a:extLst>
          </p:cNvPr>
          <p:cNvPicPr/>
          <p:nvPr/>
        </p:nvPicPr>
        <p:blipFill>
          <a:blip r:embed="rId2"/>
          <a:stretch>
            <a:fillRect/>
          </a:stretch>
        </p:blipFill>
        <p:spPr>
          <a:xfrm>
            <a:off x="7206558" y="393834"/>
            <a:ext cx="4773948" cy="5617668"/>
          </a:xfrm>
          <a:prstGeom prst="rect">
            <a:avLst/>
          </a:prstGeom>
        </p:spPr>
      </p:pic>
      <p:sp>
        <p:nvSpPr>
          <p:cNvPr id="5" name="TextBox 4">
            <a:extLst>
              <a:ext uri="{FF2B5EF4-FFF2-40B4-BE49-F238E27FC236}">
                <a16:creationId xmlns:a16="http://schemas.microsoft.com/office/drawing/2014/main" id="{8AD177CA-AD84-42F1-BDF2-ACC62971765F}"/>
              </a:ext>
            </a:extLst>
          </p:cNvPr>
          <p:cNvSpPr txBox="1"/>
          <p:nvPr/>
        </p:nvSpPr>
        <p:spPr>
          <a:xfrm>
            <a:off x="305341" y="3911097"/>
            <a:ext cx="6373640" cy="2308324"/>
          </a:xfrm>
          <a:prstGeom prst="rect">
            <a:avLst/>
          </a:prstGeom>
          <a:noFill/>
        </p:spPr>
        <p:txBody>
          <a:bodyPr wrap="square" rtlCol="0">
            <a:spAutoFit/>
          </a:bodyPr>
          <a:lstStyle/>
          <a:p>
            <a:pPr marL="342900" indent="-342900">
              <a:buFont typeface="Courier New" panose="02070309020205020404" pitchFamily="49" charset="0"/>
              <a:buChar char="o"/>
            </a:pPr>
            <a:r>
              <a:rPr lang="en-GB" sz="2000" dirty="0"/>
              <a:t>During the Winter months, the plant can be very difficult to spot &amp; can lay dormant underground making it difficult to detect during any site investigation</a:t>
            </a:r>
          </a:p>
          <a:p>
            <a:pPr marL="342900" indent="-342900">
              <a:buFont typeface="Courier New" panose="02070309020205020404" pitchFamily="49" charset="0"/>
              <a:buChar char="o"/>
            </a:pPr>
            <a:r>
              <a:rPr lang="en-GB" sz="2000" dirty="0"/>
              <a:t>During the peak of its flowering stage it can grow up to 10cm a day</a:t>
            </a:r>
          </a:p>
          <a:p>
            <a:pPr marL="342900" indent="-342900">
              <a:buFont typeface="Courier New" panose="02070309020205020404" pitchFamily="49" charset="0"/>
              <a:buChar char="o"/>
            </a:pPr>
            <a:endParaRPr lang="en-GB" sz="2000" dirty="0"/>
          </a:p>
        </p:txBody>
      </p:sp>
      <p:sp>
        <p:nvSpPr>
          <p:cNvPr id="6" name="TextBox 5">
            <a:extLst>
              <a:ext uri="{FF2B5EF4-FFF2-40B4-BE49-F238E27FC236}">
                <a16:creationId xmlns:a16="http://schemas.microsoft.com/office/drawing/2014/main" id="{71EAD62C-FAB0-4F05-8262-27E854BFA475}"/>
              </a:ext>
            </a:extLst>
          </p:cNvPr>
          <p:cNvSpPr txBox="1"/>
          <p:nvPr/>
        </p:nvSpPr>
        <p:spPr>
          <a:xfrm>
            <a:off x="305341" y="244444"/>
            <a:ext cx="6457598" cy="1015663"/>
          </a:xfrm>
          <a:prstGeom prst="rect">
            <a:avLst/>
          </a:prstGeom>
          <a:noFill/>
        </p:spPr>
        <p:txBody>
          <a:bodyPr wrap="square" rtlCol="0">
            <a:spAutoFit/>
          </a:bodyPr>
          <a:lstStyle/>
          <a:p>
            <a:pPr marL="285750" indent="-285750">
              <a:buFont typeface="Courier New" panose="02070309020205020404" pitchFamily="49" charset="0"/>
              <a:buChar char="o"/>
            </a:pPr>
            <a:r>
              <a:rPr lang="en-GB" sz="2000" dirty="0"/>
              <a:t>Widespread across the UK, but most common in Northern &amp; Western regions</a:t>
            </a:r>
          </a:p>
          <a:p>
            <a:pPr marL="285750" indent="-285750">
              <a:buFont typeface="Courier New" panose="02070309020205020404" pitchFamily="49" charset="0"/>
              <a:buChar char="o"/>
            </a:pPr>
            <a:endParaRPr lang="en-GB" sz="2000" dirty="0"/>
          </a:p>
        </p:txBody>
      </p:sp>
      <p:pic>
        <p:nvPicPr>
          <p:cNvPr id="7" name="Picture 6">
            <a:extLst>
              <a:ext uri="{FF2B5EF4-FFF2-40B4-BE49-F238E27FC236}">
                <a16:creationId xmlns:a16="http://schemas.microsoft.com/office/drawing/2014/main" id="{B4561896-93A1-45FD-A5B2-FA2D0F1F75E4}"/>
              </a:ext>
            </a:extLst>
          </p:cNvPr>
          <p:cNvPicPr/>
          <p:nvPr/>
        </p:nvPicPr>
        <p:blipFill>
          <a:blip r:embed="rId3"/>
          <a:stretch>
            <a:fillRect/>
          </a:stretch>
        </p:blipFill>
        <p:spPr>
          <a:xfrm>
            <a:off x="293811" y="1193934"/>
            <a:ext cx="6457598" cy="2155848"/>
          </a:xfrm>
          <a:prstGeom prst="rect">
            <a:avLst/>
          </a:prstGeom>
        </p:spPr>
      </p:pic>
      <p:sp>
        <p:nvSpPr>
          <p:cNvPr id="8" name="Rectangle 7">
            <a:extLst>
              <a:ext uri="{FF2B5EF4-FFF2-40B4-BE49-F238E27FC236}">
                <a16:creationId xmlns:a16="http://schemas.microsoft.com/office/drawing/2014/main" id="{503A9A01-57D2-4A1F-8C93-59E1E6EF2C4C}"/>
              </a:ext>
            </a:extLst>
          </p:cNvPr>
          <p:cNvSpPr/>
          <p:nvPr/>
        </p:nvSpPr>
        <p:spPr>
          <a:xfrm>
            <a:off x="7122600" y="6011502"/>
            <a:ext cx="1794081" cy="369332"/>
          </a:xfrm>
          <a:prstGeom prst="rect">
            <a:avLst/>
          </a:prstGeom>
        </p:spPr>
        <p:txBody>
          <a:bodyPr wrap="none">
            <a:spAutoFit/>
          </a:bodyPr>
          <a:lstStyle/>
          <a:p>
            <a:r>
              <a:rPr lang="en-GB" dirty="0"/>
              <a:t>Environet.com</a:t>
            </a:r>
          </a:p>
        </p:txBody>
      </p:sp>
    </p:spTree>
    <p:extLst>
      <p:ext uri="{BB962C8B-B14F-4D97-AF65-F5344CB8AC3E}">
        <p14:creationId xmlns:p14="http://schemas.microsoft.com/office/powerpoint/2010/main" val="16126815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animEffect transition="in" filter="fade">
                                      <p:cBhvr>
                                        <p:cTn id="17" dur="500"/>
                                        <p:tgtEl>
                                          <p:spTgt spid="5">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1" end="1"/>
                                            </p:txEl>
                                          </p:spTgt>
                                        </p:tgtEl>
                                        <p:attrNameLst>
                                          <p:attrName>style.visibility</p:attrName>
                                        </p:attrNameLst>
                                      </p:cBhvr>
                                      <p:to>
                                        <p:strVal val="visible"/>
                                      </p:to>
                                    </p:set>
                                    <p:animEffect transition="in" filter="fade">
                                      <p:cBhvr>
                                        <p:cTn id="22" dur="500"/>
                                        <p:tgtEl>
                                          <p:spTgt spid="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FDC55-0261-491A-84AA-138AB641AE19}"/>
              </a:ext>
            </a:extLst>
          </p:cNvPr>
          <p:cNvSpPr>
            <a:spLocks noGrp="1"/>
          </p:cNvSpPr>
          <p:nvPr>
            <p:ph type="title"/>
          </p:nvPr>
        </p:nvSpPr>
        <p:spPr>
          <a:xfrm>
            <a:off x="467682" y="524347"/>
            <a:ext cx="7110067" cy="580176"/>
          </a:xfrm>
        </p:spPr>
        <p:txBody>
          <a:bodyPr>
            <a:noAutofit/>
          </a:bodyPr>
          <a:lstStyle/>
          <a:p>
            <a:r>
              <a:rPr lang="en-GB" sz="3600" u="sng" dirty="0"/>
              <a:t>Implications- Rhydian Jones</a:t>
            </a:r>
          </a:p>
        </p:txBody>
      </p:sp>
      <p:pic>
        <p:nvPicPr>
          <p:cNvPr id="5" name="Picture Placeholder 4">
            <a:extLst>
              <a:ext uri="{FF2B5EF4-FFF2-40B4-BE49-F238E27FC236}">
                <a16:creationId xmlns:a16="http://schemas.microsoft.com/office/drawing/2014/main" id="{AE995B7A-BE9E-4A8E-A469-D38289185A96}"/>
              </a:ext>
            </a:extLst>
          </p:cNvPr>
          <p:cNvPicPr>
            <a:picLocks noGrp="1" noChangeAspect="1"/>
          </p:cNvPicPr>
          <p:nvPr>
            <p:ph type="pic" idx="1"/>
          </p:nvPr>
        </p:nvPicPr>
        <p:blipFill>
          <a:blip r:embed="rId2"/>
          <a:srcRect l="22859" r="22859"/>
          <a:stretch>
            <a:fillRect/>
          </a:stretch>
        </p:blipFill>
        <p:spPr>
          <a:xfrm>
            <a:off x="8444543" y="1014114"/>
            <a:ext cx="3279775" cy="4572000"/>
          </a:xfrm>
          <a:prstGeom prst="rect">
            <a:avLst/>
          </a:prstGeom>
        </p:spPr>
      </p:pic>
      <p:sp>
        <p:nvSpPr>
          <p:cNvPr id="4" name="Text Placeholder 3">
            <a:extLst>
              <a:ext uri="{FF2B5EF4-FFF2-40B4-BE49-F238E27FC236}">
                <a16:creationId xmlns:a16="http://schemas.microsoft.com/office/drawing/2014/main" id="{1FE0814B-1834-43BF-ADB7-2E04C20F1B64}"/>
              </a:ext>
            </a:extLst>
          </p:cNvPr>
          <p:cNvSpPr>
            <a:spLocks noGrp="1"/>
          </p:cNvSpPr>
          <p:nvPr>
            <p:ph type="body" sz="half" idx="2"/>
          </p:nvPr>
        </p:nvSpPr>
        <p:spPr>
          <a:xfrm>
            <a:off x="540109" y="2479727"/>
            <a:ext cx="6021388" cy="2048933"/>
          </a:xfrm>
        </p:spPr>
        <p:txBody>
          <a:bodyPr>
            <a:normAutofit fontScale="92500" lnSpcReduction="20000"/>
          </a:bodyPr>
          <a:lstStyle/>
          <a:p>
            <a:pPr marL="342900" indent="-342900">
              <a:buFont typeface="Courier New" panose="02070309020205020404" pitchFamily="49" charset="0"/>
              <a:buChar char="o"/>
            </a:pPr>
            <a:r>
              <a:rPr lang="en-GB" sz="2000" dirty="0">
                <a:solidFill>
                  <a:schemeClr val="tx1"/>
                </a:solidFill>
              </a:rPr>
              <a:t>Significant effect on any built structure </a:t>
            </a:r>
            <a:r>
              <a:rPr lang="en-GB" sz="1500" dirty="0">
                <a:solidFill>
                  <a:schemeClr val="bg1"/>
                </a:solidFill>
              </a:rPr>
              <a:t>(</a:t>
            </a:r>
            <a:r>
              <a:rPr lang="en-GB" sz="1500" i="1" dirty="0"/>
              <a:t>Delaware Mansions v Westminster City Council- 2001</a:t>
            </a:r>
            <a:endParaRPr lang="en-GB" sz="1500" dirty="0">
              <a:solidFill>
                <a:schemeClr val="tx1"/>
              </a:solidFill>
            </a:endParaRPr>
          </a:p>
          <a:p>
            <a:pPr marL="342900" indent="-342900">
              <a:buFont typeface="Courier New" panose="02070309020205020404" pitchFamily="49" charset="0"/>
              <a:buChar char="o"/>
            </a:pPr>
            <a:r>
              <a:rPr lang="en-GB" sz="2000" dirty="0">
                <a:solidFill>
                  <a:schemeClr val="tx1"/>
                </a:solidFill>
              </a:rPr>
              <a:t>On costs for removal</a:t>
            </a:r>
          </a:p>
          <a:p>
            <a:pPr marL="342900" indent="-342900">
              <a:buFont typeface="Courier New" panose="02070309020205020404" pitchFamily="49" charset="0"/>
              <a:buChar char="o"/>
            </a:pPr>
            <a:r>
              <a:rPr lang="en-GB" sz="2000" dirty="0">
                <a:solidFill>
                  <a:schemeClr val="tx1"/>
                </a:solidFill>
              </a:rPr>
              <a:t>Difficulty selling a house or obtaining a mortgage </a:t>
            </a:r>
            <a:r>
              <a:rPr lang="en-GB" sz="1500" i="1" dirty="0">
                <a:solidFill>
                  <a:schemeClr val="bg1"/>
                </a:solidFill>
              </a:rPr>
              <a:t>(Waistell &amp; Smith v Line-2018)</a:t>
            </a:r>
          </a:p>
          <a:p>
            <a:pPr marL="342900" indent="-342900">
              <a:buFont typeface="Courier New" panose="02070309020205020404" pitchFamily="49" charset="0"/>
              <a:buChar char="o"/>
            </a:pPr>
            <a:r>
              <a:rPr lang="en-GB" sz="2000" dirty="0">
                <a:solidFill>
                  <a:schemeClr val="tx1"/>
                </a:solidFill>
              </a:rPr>
              <a:t>Legal disputes </a:t>
            </a:r>
            <a:r>
              <a:rPr lang="en-GB" sz="1500" i="1" dirty="0">
                <a:solidFill>
                  <a:schemeClr val="bg1"/>
                </a:solidFill>
              </a:rPr>
              <a:t>(Williams v Network Rail- 2018)</a:t>
            </a:r>
          </a:p>
          <a:p>
            <a:pPr marL="342900" indent="-342900">
              <a:buFont typeface="Courier New" panose="02070309020205020404" pitchFamily="49" charset="0"/>
              <a:buChar char="o"/>
            </a:pPr>
            <a:endParaRPr lang="en-GB" sz="2000" dirty="0">
              <a:solidFill>
                <a:schemeClr val="tx1"/>
              </a:solidFill>
            </a:endParaRPr>
          </a:p>
        </p:txBody>
      </p:sp>
      <p:sp>
        <p:nvSpPr>
          <p:cNvPr id="6" name="TextBox 5">
            <a:extLst>
              <a:ext uri="{FF2B5EF4-FFF2-40B4-BE49-F238E27FC236}">
                <a16:creationId xmlns:a16="http://schemas.microsoft.com/office/drawing/2014/main" id="{EAA5DD3F-BDD0-48E0-A977-1223E0292583}"/>
              </a:ext>
            </a:extLst>
          </p:cNvPr>
          <p:cNvSpPr txBox="1"/>
          <p:nvPr/>
        </p:nvSpPr>
        <p:spPr>
          <a:xfrm>
            <a:off x="8444543" y="5586114"/>
            <a:ext cx="1496162" cy="307777"/>
          </a:xfrm>
          <a:prstGeom prst="rect">
            <a:avLst/>
          </a:prstGeom>
          <a:noFill/>
        </p:spPr>
        <p:txBody>
          <a:bodyPr wrap="square" rtlCol="0">
            <a:spAutoFit/>
          </a:bodyPr>
          <a:lstStyle/>
          <a:p>
            <a:r>
              <a:rPr lang="en-GB" sz="1400" i="1" dirty="0"/>
              <a:t>JKsl.com</a:t>
            </a:r>
          </a:p>
        </p:txBody>
      </p:sp>
    </p:spTree>
    <p:extLst>
      <p:ext uri="{BB962C8B-B14F-4D97-AF65-F5344CB8AC3E}">
        <p14:creationId xmlns:p14="http://schemas.microsoft.com/office/powerpoint/2010/main" val="273974522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32A94-460B-4B7A-8C91-46953BFFCB2A}"/>
              </a:ext>
            </a:extLst>
          </p:cNvPr>
          <p:cNvSpPr>
            <a:spLocks noGrp="1"/>
          </p:cNvSpPr>
          <p:nvPr>
            <p:ph type="title"/>
          </p:nvPr>
        </p:nvSpPr>
        <p:spPr>
          <a:xfrm>
            <a:off x="271075" y="266700"/>
            <a:ext cx="6019800" cy="692967"/>
          </a:xfrm>
        </p:spPr>
        <p:txBody>
          <a:bodyPr/>
          <a:lstStyle/>
          <a:p>
            <a:r>
              <a:rPr lang="en-GB" u="sng"/>
              <a:t>Removal- Emyr Walters</a:t>
            </a:r>
            <a:endParaRPr lang="en-GB" u="sng" dirty="0"/>
          </a:p>
        </p:txBody>
      </p:sp>
      <p:pic>
        <p:nvPicPr>
          <p:cNvPr id="6" name="Picture Placeholder 5" descr="A person wearing a costume&#10;&#10;Description automatically generated">
            <a:extLst>
              <a:ext uri="{FF2B5EF4-FFF2-40B4-BE49-F238E27FC236}">
                <a16:creationId xmlns:a16="http://schemas.microsoft.com/office/drawing/2014/main" id="{22CAE59C-BBFE-4DFA-B950-35D0C47A7472}"/>
              </a:ext>
            </a:extLst>
          </p:cNvPr>
          <p:cNvPicPr>
            <a:picLocks noGrp="1" noChangeAspect="1"/>
          </p:cNvPicPr>
          <p:nvPr>
            <p:ph type="pic" idx="1"/>
          </p:nvPr>
        </p:nvPicPr>
        <p:blipFill>
          <a:blip r:embed="rId2"/>
          <a:srcRect l="14275" r="14275"/>
          <a:stretch>
            <a:fillRect/>
          </a:stretch>
        </p:blipFill>
        <p:spPr>
          <a:xfrm>
            <a:off x="8413750" y="842963"/>
            <a:ext cx="3279775" cy="4572000"/>
          </a:xfrm>
          <a:prstGeom prst="rect">
            <a:avLst/>
          </a:prstGeom>
        </p:spPr>
      </p:pic>
      <p:sp>
        <p:nvSpPr>
          <p:cNvPr id="4" name="Text Placeholder 3">
            <a:extLst>
              <a:ext uri="{FF2B5EF4-FFF2-40B4-BE49-F238E27FC236}">
                <a16:creationId xmlns:a16="http://schemas.microsoft.com/office/drawing/2014/main" id="{9B01F4C3-DCD8-4032-88EA-0319EE646797}"/>
              </a:ext>
            </a:extLst>
          </p:cNvPr>
          <p:cNvSpPr>
            <a:spLocks noGrp="1"/>
          </p:cNvSpPr>
          <p:nvPr>
            <p:ph type="body" sz="half" idx="2"/>
          </p:nvPr>
        </p:nvSpPr>
        <p:spPr>
          <a:xfrm>
            <a:off x="271075" y="1080549"/>
            <a:ext cx="6021388" cy="2414090"/>
          </a:xfrm>
        </p:spPr>
        <p:txBody>
          <a:bodyPr>
            <a:normAutofit fontScale="85000" lnSpcReduction="20000"/>
          </a:bodyPr>
          <a:lstStyle/>
          <a:p>
            <a:r>
              <a:rPr lang="en-GB" sz="2400" dirty="0">
                <a:solidFill>
                  <a:schemeClr val="tx1"/>
                </a:solidFill>
              </a:rPr>
              <a:t>There is no quick fix to killing Japanese knotweed infestations.</a:t>
            </a:r>
          </a:p>
          <a:p>
            <a:r>
              <a:rPr lang="en-GB" sz="2400" dirty="0">
                <a:solidFill>
                  <a:schemeClr val="tx1"/>
                </a:solidFill>
              </a:rPr>
              <a:t>No matter the size of the infestation, completely eradicating it could take years.</a:t>
            </a:r>
          </a:p>
          <a:p>
            <a:r>
              <a:rPr lang="en-GB" sz="2400" dirty="0">
                <a:solidFill>
                  <a:schemeClr val="tx1"/>
                </a:solidFill>
              </a:rPr>
              <a:t>But the landowner is legally required to keep any invasive plant on their land under control, as the plant is labelled as a controlled waste by the </a:t>
            </a:r>
            <a:r>
              <a:rPr lang="en-GB" sz="2100" i="1" dirty="0">
                <a:solidFill>
                  <a:schemeClr val="bg1"/>
                </a:solidFill>
              </a:rPr>
              <a:t>Environmental Protection Act 1990</a:t>
            </a:r>
            <a:r>
              <a:rPr lang="en-GB" sz="2400" dirty="0">
                <a:solidFill>
                  <a:schemeClr val="bg1"/>
                </a:solidFill>
              </a:rPr>
              <a:t>.</a:t>
            </a:r>
          </a:p>
          <a:p>
            <a:endParaRPr lang="en-GB" dirty="0">
              <a:solidFill>
                <a:schemeClr val="tx1"/>
              </a:solidFill>
            </a:endParaRPr>
          </a:p>
        </p:txBody>
      </p:sp>
      <p:sp>
        <p:nvSpPr>
          <p:cNvPr id="5" name="TextBox 4">
            <a:extLst>
              <a:ext uri="{FF2B5EF4-FFF2-40B4-BE49-F238E27FC236}">
                <a16:creationId xmlns:a16="http://schemas.microsoft.com/office/drawing/2014/main" id="{0418E605-294F-49D2-ADAF-FF2653D2279C}"/>
              </a:ext>
            </a:extLst>
          </p:cNvPr>
          <p:cNvSpPr txBox="1"/>
          <p:nvPr/>
        </p:nvSpPr>
        <p:spPr>
          <a:xfrm>
            <a:off x="174432" y="3615521"/>
            <a:ext cx="7502907" cy="2862322"/>
          </a:xfrm>
          <a:prstGeom prst="rect">
            <a:avLst/>
          </a:prstGeom>
          <a:noFill/>
        </p:spPr>
        <p:txBody>
          <a:bodyPr wrap="square" rtlCol="0">
            <a:spAutoFit/>
          </a:bodyPr>
          <a:lstStyle/>
          <a:p>
            <a:r>
              <a:rPr lang="en-GB" sz="2000" dirty="0"/>
              <a:t>The following methods are used for the removal of Japanese knotweed:</a:t>
            </a:r>
          </a:p>
          <a:p>
            <a:pPr marL="342900" indent="-342900">
              <a:buFont typeface="Courier New" panose="02070309020205020404" pitchFamily="49" charset="0"/>
              <a:buChar char="o"/>
            </a:pPr>
            <a:endParaRPr lang="en-GB" sz="2000" dirty="0"/>
          </a:p>
          <a:p>
            <a:pPr marL="342900" indent="-342900">
              <a:buFont typeface="Courier New" panose="02070309020205020404" pitchFamily="49" charset="0"/>
              <a:buChar char="o"/>
            </a:pPr>
            <a:r>
              <a:rPr lang="en-GB" sz="2000" dirty="0"/>
              <a:t>Herbicides </a:t>
            </a:r>
            <a:r>
              <a:rPr lang="en-GB" sz="1600" dirty="0"/>
              <a:t>(Only effective during Spring &amp; Summer)</a:t>
            </a:r>
          </a:p>
          <a:p>
            <a:pPr marL="342900" indent="-342900">
              <a:buFont typeface="Courier New" panose="02070309020205020404" pitchFamily="49" charset="0"/>
              <a:buChar char="o"/>
            </a:pPr>
            <a:r>
              <a:rPr lang="en-GB" sz="2000" dirty="0"/>
              <a:t>Stem Injection</a:t>
            </a:r>
          </a:p>
          <a:p>
            <a:pPr marL="342900" indent="-342900">
              <a:buFont typeface="Courier New" panose="02070309020205020404" pitchFamily="49" charset="0"/>
              <a:buChar char="o"/>
            </a:pPr>
            <a:r>
              <a:rPr lang="en-GB" sz="2000" dirty="0"/>
              <a:t>Dig &amp; Dump</a:t>
            </a:r>
          </a:p>
          <a:p>
            <a:pPr marL="342900" indent="-342900">
              <a:buFont typeface="Courier New" panose="02070309020205020404" pitchFamily="49" charset="0"/>
              <a:buChar char="o"/>
            </a:pPr>
            <a:r>
              <a:rPr lang="en-GB" sz="2000" dirty="0"/>
              <a:t>Burning</a:t>
            </a:r>
          </a:p>
          <a:p>
            <a:pPr marL="342900" indent="-342900">
              <a:buFont typeface="Courier New" panose="02070309020205020404" pitchFamily="49" charset="0"/>
              <a:buChar char="o"/>
            </a:pPr>
            <a:r>
              <a:rPr lang="en-GB" sz="2000" dirty="0"/>
              <a:t>Burial</a:t>
            </a:r>
          </a:p>
          <a:p>
            <a:pPr marL="342900" indent="-342900">
              <a:buFont typeface="Courier New" panose="02070309020205020404" pitchFamily="49" charset="0"/>
              <a:buChar char="o"/>
            </a:pPr>
            <a:endParaRPr lang="en-GB" sz="2000" dirty="0"/>
          </a:p>
        </p:txBody>
      </p:sp>
      <p:sp>
        <p:nvSpPr>
          <p:cNvPr id="7" name="TextBox 6">
            <a:extLst>
              <a:ext uri="{FF2B5EF4-FFF2-40B4-BE49-F238E27FC236}">
                <a16:creationId xmlns:a16="http://schemas.microsoft.com/office/drawing/2014/main" id="{A6860C66-FC3B-41B0-AAEE-9143BD8E5D4E}"/>
              </a:ext>
            </a:extLst>
          </p:cNvPr>
          <p:cNvSpPr txBox="1"/>
          <p:nvPr/>
        </p:nvSpPr>
        <p:spPr>
          <a:xfrm>
            <a:off x="8302029" y="5414963"/>
            <a:ext cx="2100404" cy="369332"/>
          </a:xfrm>
          <a:prstGeom prst="rect">
            <a:avLst/>
          </a:prstGeom>
          <a:noFill/>
        </p:spPr>
        <p:txBody>
          <a:bodyPr wrap="square" rtlCol="0">
            <a:spAutoFit/>
          </a:bodyPr>
          <a:lstStyle/>
          <a:p>
            <a:r>
              <a:rPr lang="en-GB" dirty="0"/>
              <a:t>Environet.com</a:t>
            </a:r>
          </a:p>
        </p:txBody>
      </p:sp>
    </p:spTree>
    <p:extLst>
      <p:ext uri="{BB962C8B-B14F-4D97-AF65-F5344CB8AC3E}">
        <p14:creationId xmlns:p14="http://schemas.microsoft.com/office/powerpoint/2010/main" val="385196970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0" end="0"/>
                                            </p:txEl>
                                          </p:spTgt>
                                        </p:tgtEl>
                                        <p:attrNameLst>
                                          <p:attrName>style.visibility</p:attrName>
                                        </p:attrNameLst>
                                      </p:cBhvr>
                                      <p:to>
                                        <p:strVal val="visible"/>
                                      </p:to>
                                    </p:set>
                                    <p:animEffect transition="in" filter="fade">
                                      <p:cBhvr>
                                        <p:cTn id="22" dur="500"/>
                                        <p:tgtEl>
                                          <p:spTgt spid="5">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2" end="2"/>
                                            </p:txEl>
                                          </p:spTgt>
                                        </p:tgtEl>
                                        <p:attrNameLst>
                                          <p:attrName>style.visibility</p:attrName>
                                        </p:attrNameLst>
                                      </p:cBhvr>
                                      <p:to>
                                        <p:strVal val="visible"/>
                                      </p:to>
                                    </p:set>
                                    <p:animEffect transition="in" filter="fade">
                                      <p:cBhvr>
                                        <p:cTn id="27" dur="500"/>
                                        <p:tgtEl>
                                          <p:spTgt spid="5">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
                                            <p:txEl>
                                              <p:pRg st="3" end="3"/>
                                            </p:txEl>
                                          </p:spTgt>
                                        </p:tgtEl>
                                        <p:attrNameLst>
                                          <p:attrName>style.visibility</p:attrName>
                                        </p:attrNameLst>
                                      </p:cBhvr>
                                      <p:to>
                                        <p:strVal val="visible"/>
                                      </p:to>
                                    </p:set>
                                    <p:animEffect transition="in" filter="fade">
                                      <p:cBhvr>
                                        <p:cTn id="32" dur="500"/>
                                        <p:tgtEl>
                                          <p:spTgt spid="5">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5">
                                            <p:txEl>
                                              <p:pRg st="4" end="4"/>
                                            </p:txEl>
                                          </p:spTgt>
                                        </p:tgtEl>
                                        <p:attrNameLst>
                                          <p:attrName>style.visibility</p:attrName>
                                        </p:attrNameLst>
                                      </p:cBhvr>
                                      <p:to>
                                        <p:strVal val="visible"/>
                                      </p:to>
                                    </p:set>
                                    <p:animEffect transition="in" filter="fade">
                                      <p:cBhvr>
                                        <p:cTn id="37" dur="500"/>
                                        <p:tgtEl>
                                          <p:spTgt spid="5">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5">
                                            <p:txEl>
                                              <p:pRg st="5" end="5"/>
                                            </p:txEl>
                                          </p:spTgt>
                                        </p:tgtEl>
                                        <p:attrNameLst>
                                          <p:attrName>style.visibility</p:attrName>
                                        </p:attrNameLst>
                                      </p:cBhvr>
                                      <p:to>
                                        <p:strVal val="visible"/>
                                      </p:to>
                                    </p:set>
                                    <p:animEffect transition="in" filter="fade">
                                      <p:cBhvr>
                                        <p:cTn id="42" dur="500"/>
                                        <p:tgtEl>
                                          <p:spTgt spid="5">
                                            <p:txEl>
                                              <p:pRg st="5" end="5"/>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5">
                                            <p:txEl>
                                              <p:pRg st="6" end="6"/>
                                            </p:txEl>
                                          </p:spTgt>
                                        </p:tgtEl>
                                        <p:attrNameLst>
                                          <p:attrName>style.visibility</p:attrName>
                                        </p:attrNameLst>
                                      </p:cBhvr>
                                      <p:to>
                                        <p:strVal val="visible"/>
                                      </p:to>
                                    </p:set>
                                    <p:animEffect transition="in" filter="fade">
                                      <p:cBhvr>
                                        <p:cTn id="47"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C48FC-D1E7-41EA-BD59-35751CF78830}"/>
              </a:ext>
            </a:extLst>
          </p:cNvPr>
          <p:cNvSpPr>
            <a:spLocks noGrp="1"/>
          </p:cNvSpPr>
          <p:nvPr>
            <p:ph type="title"/>
          </p:nvPr>
        </p:nvSpPr>
        <p:spPr>
          <a:xfrm>
            <a:off x="76200" y="144813"/>
            <a:ext cx="6019800" cy="633785"/>
          </a:xfrm>
        </p:spPr>
        <p:txBody>
          <a:bodyPr/>
          <a:lstStyle/>
          <a:p>
            <a:r>
              <a:rPr lang="en-GB" u="sng" dirty="0"/>
              <a:t>Legal obligations- lee thomas</a:t>
            </a:r>
          </a:p>
        </p:txBody>
      </p:sp>
      <p:pic>
        <p:nvPicPr>
          <p:cNvPr id="5" name="Picture Placeholder 4">
            <a:extLst>
              <a:ext uri="{FF2B5EF4-FFF2-40B4-BE49-F238E27FC236}">
                <a16:creationId xmlns:a16="http://schemas.microsoft.com/office/drawing/2014/main" id="{D1FE3BB2-5E82-4E7D-81E3-39F566A1A534}"/>
              </a:ext>
            </a:extLst>
          </p:cNvPr>
          <p:cNvPicPr>
            <a:picLocks noGrp="1" noChangeAspect="1"/>
          </p:cNvPicPr>
          <p:nvPr>
            <p:ph type="pic" idx="1"/>
          </p:nvPr>
        </p:nvPicPr>
        <p:blipFill>
          <a:blip r:embed="rId2"/>
          <a:srcRect t="1169" b="1169"/>
          <a:stretch>
            <a:fillRect/>
          </a:stretch>
        </p:blipFill>
        <p:spPr>
          <a:xfrm>
            <a:off x="8747125" y="941388"/>
            <a:ext cx="3281363" cy="4572000"/>
          </a:xfrm>
          <a:prstGeom prst="rect">
            <a:avLst/>
          </a:prstGeom>
        </p:spPr>
      </p:pic>
      <p:sp>
        <p:nvSpPr>
          <p:cNvPr id="4" name="Text Placeholder 3">
            <a:extLst>
              <a:ext uri="{FF2B5EF4-FFF2-40B4-BE49-F238E27FC236}">
                <a16:creationId xmlns:a16="http://schemas.microsoft.com/office/drawing/2014/main" id="{54AE248F-0F53-4513-94F5-503D7AA13F4C}"/>
              </a:ext>
            </a:extLst>
          </p:cNvPr>
          <p:cNvSpPr>
            <a:spLocks noGrp="1"/>
          </p:cNvSpPr>
          <p:nvPr>
            <p:ph type="body" sz="half" idx="2"/>
          </p:nvPr>
        </p:nvSpPr>
        <p:spPr>
          <a:xfrm>
            <a:off x="163193" y="941560"/>
            <a:ext cx="8482865" cy="5649363"/>
          </a:xfrm>
        </p:spPr>
        <p:txBody>
          <a:bodyPr>
            <a:normAutofit fontScale="85000" lnSpcReduction="20000"/>
          </a:bodyPr>
          <a:lstStyle/>
          <a:p>
            <a:r>
              <a:rPr lang="en-GB" b="1" u="sng" dirty="0">
                <a:solidFill>
                  <a:schemeClr val="tx1"/>
                </a:solidFill>
              </a:rPr>
              <a:t>Legislation</a:t>
            </a:r>
            <a:endParaRPr lang="en-GB" dirty="0">
              <a:solidFill>
                <a:schemeClr val="tx1"/>
              </a:solidFill>
            </a:endParaRPr>
          </a:p>
          <a:p>
            <a:r>
              <a:rPr lang="en-GB" dirty="0">
                <a:solidFill>
                  <a:schemeClr val="tx1"/>
                </a:solidFill>
              </a:rPr>
              <a:t> </a:t>
            </a:r>
          </a:p>
          <a:p>
            <a:r>
              <a:rPr lang="en-GB" dirty="0">
                <a:solidFill>
                  <a:schemeClr val="tx1"/>
                </a:solidFill>
              </a:rPr>
              <a:t>Japanese Knotweed is classed as a NNIS (Non Native Invasive Species) in the UK.</a:t>
            </a:r>
          </a:p>
          <a:p>
            <a:r>
              <a:rPr lang="en-GB" dirty="0">
                <a:solidFill>
                  <a:schemeClr val="tx1"/>
                </a:solidFill>
              </a:rPr>
              <a:t> </a:t>
            </a:r>
          </a:p>
          <a:p>
            <a:r>
              <a:rPr lang="en-GB" u="sng" dirty="0">
                <a:solidFill>
                  <a:schemeClr val="tx1"/>
                </a:solidFill>
              </a:rPr>
              <a:t>Environmental Protection Act 1990</a:t>
            </a:r>
            <a:endParaRPr lang="en-GB" dirty="0">
              <a:solidFill>
                <a:schemeClr val="tx1"/>
              </a:solidFill>
            </a:endParaRPr>
          </a:p>
          <a:p>
            <a:r>
              <a:rPr lang="en-GB" dirty="0">
                <a:solidFill>
                  <a:schemeClr val="tx1"/>
                </a:solidFill>
              </a:rPr>
              <a:t>The EPA 1990 sets out the appropriate methods of removing, transporting and disposal of any soil or plant materials contaminated with Japanese knotweed. The Act makes it an offence to deposit any contaminated soil in an irresponsible fashion.</a:t>
            </a:r>
          </a:p>
          <a:p>
            <a:r>
              <a:rPr lang="en-GB" dirty="0">
                <a:solidFill>
                  <a:schemeClr val="tx1"/>
                </a:solidFill>
              </a:rPr>
              <a:t> </a:t>
            </a:r>
          </a:p>
          <a:p>
            <a:r>
              <a:rPr lang="en-GB" u="sng" dirty="0">
                <a:solidFill>
                  <a:schemeClr val="tx1"/>
                </a:solidFill>
              </a:rPr>
              <a:t>Wildlife &amp; Countryside Act 1981 (Section 9)</a:t>
            </a:r>
            <a:endParaRPr lang="en-GB" dirty="0">
              <a:solidFill>
                <a:schemeClr val="tx1"/>
              </a:solidFill>
            </a:endParaRPr>
          </a:p>
          <a:p>
            <a:r>
              <a:rPr lang="en-GB" dirty="0">
                <a:solidFill>
                  <a:schemeClr val="tx1"/>
                </a:solidFill>
              </a:rPr>
              <a:t>This act states that ‘if any person plants or otherwise causes to grow in the wild any plant which is included in Part II of Schedule 9, they shall be deemed guilty of an offence. Japanese knotweed is listed as one of these plants in Schedule 9, offenders may face a £5000 fine and/or 6 months imprisonment, or 2 years and/or an unlimited fine depending on the severity of the offence.</a:t>
            </a:r>
          </a:p>
          <a:p>
            <a:r>
              <a:rPr lang="en-GB" dirty="0">
                <a:solidFill>
                  <a:schemeClr val="tx1"/>
                </a:solidFill>
              </a:rPr>
              <a:t> </a:t>
            </a:r>
          </a:p>
          <a:p>
            <a:r>
              <a:rPr lang="en-GB" u="sng" dirty="0">
                <a:solidFill>
                  <a:schemeClr val="tx1"/>
                </a:solidFill>
              </a:rPr>
              <a:t>Anti-Social Behaviour Crime &amp; Policing Act 2014</a:t>
            </a:r>
            <a:endParaRPr lang="en-GB" dirty="0">
              <a:solidFill>
                <a:schemeClr val="tx1"/>
              </a:solidFill>
            </a:endParaRPr>
          </a:p>
          <a:p>
            <a:r>
              <a:rPr lang="en-GB" dirty="0">
                <a:solidFill>
                  <a:schemeClr val="tx1"/>
                </a:solidFill>
              </a:rPr>
              <a:t>The community protection notice can be used against individuals who are acting unreasonably and who persistently or continually act in a way that has a detrimental effect on the quality of life of those in the locality. For example, an individual who continually fails to add control measures to prevent the spread of Japanese Knotweed on their property,  causing it to spread to their neighbours property.</a:t>
            </a:r>
          </a:p>
          <a:p>
            <a:endParaRPr lang="en-GB" sz="2000" dirty="0">
              <a:solidFill>
                <a:schemeClr val="tx1"/>
              </a:solidFill>
            </a:endParaRPr>
          </a:p>
        </p:txBody>
      </p:sp>
      <p:sp>
        <p:nvSpPr>
          <p:cNvPr id="6" name="TextBox 5">
            <a:extLst>
              <a:ext uri="{FF2B5EF4-FFF2-40B4-BE49-F238E27FC236}">
                <a16:creationId xmlns:a16="http://schemas.microsoft.com/office/drawing/2014/main" id="{1709ED6A-6336-4111-82FB-8DB7AA2A9F02}"/>
              </a:ext>
            </a:extLst>
          </p:cNvPr>
          <p:cNvSpPr txBox="1"/>
          <p:nvPr/>
        </p:nvSpPr>
        <p:spPr>
          <a:xfrm>
            <a:off x="8747125" y="5513388"/>
            <a:ext cx="2533493" cy="307777"/>
          </a:xfrm>
          <a:prstGeom prst="rect">
            <a:avLst/>
          </a:prstGeom>
          <a:noFill/>
        </p:spPr>
        <p:txBody>
          <a:bodyPr wrap="square" rtlCol="0">
            <a:spAutoFit/>
          </a:bodyPr>
          <a:lstStyle/>
          <a:p>
            <a:r>
              <a:rPr lang="en-GB" sz="1400" dirty="0"/>
              <a:t>Speel.me.uk</a:t>
            </a:r>
          </a:p>
        </p:txBody>
      </p:sp>
    </p:spTree>
    <p:extLst>
      <p:ext uri="{BB962C8B-B14F-4D97-AF65-F5344CB8AC3E}">
        <p14:creationId xmlns:p14="http://schemas.microsoft.com/office/powerpoint/2010/main" val="5065642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4" end="4"/>
                                            </p:txEl>
                                          </p:spTgt>
                                        </p:tgtEl>
                                        <p:attrNameLst>
                                          <p:attrName>style.visibility</p:attrName>
                                        </p:attrNameLst>
                                      </p:cBhvr>
                                      <p:to>
                                        <p:strVal val="visible"/>
                                      </p:to>
                                    </p:set>
                                    <p:animEffect transition="in" filter="fade">
                                      <p:cBhvr>
                                        <p:cTn id="7" dur="500"/>
                                        <p:tgtEl>
                                          <p:spTgt spid="4">
                                            <p:txEl>
                                              <p:pRg st="4" end="4"/>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5" end="5"/>
                                            </p:txEl>
                                          </p:spTgt>
                                        </p:tgtEl>
                                        <p:attrNameLst>
                                          <p:attrName>style.visibility</p:attrName>
                                        </p:attrNameLst>
                                      </p:cBhvr>
                                      <p:to>
                                        <p:strVal val="visible"/>
                                      </p:to>
                                    </p:set>
                                    <p:animEffect transition="in" filter="fade">
                                      <p:cBhvr>
                                        <p:cTn id="10" dur="500"/>
                                        <p:tgtEl>
                                          <p:spTgt spid="4">
                                            <p:txEl>
                                              <p:pRg st="5" end="5"/>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4">
                                            <p:txEl>
                                              <p:pRg st="7" end="7"/>
                                            </p:txEl>
                                          </p:spTgt>
                                        </p:tgtEl>
                                        <p:attrNameLst>
                                          <p:attrName>style.visibility</p:attrName>
                                        </p:attrNameLst>
                                      </p:cBhvr>
                                      <p:to>
                                        <p:strVal val="visible"/>
                                      </p:to>
                                    </p:set>
                                    <p:animEffect transition="in" filter="fade">
                                      <p:cBhvr>
                                        <p:cTn id="15" dur="500"/>
                                        <p:tgtEl>
                                          <p:spTgt spid="4">
                                            <p:txEl>
                                              <p:pRg st="7" end="7"/>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4">
                                            <p:txEl>
                                              <p:pRg st="8" end="8"/>
                                            </p:txEl>
                                          </p:spTgt>
                                        </p:tgtEl>
                                        <p:attrNameLst>
                                          <p:attrName>style.visibility</p:attrName>
                                        </p:attrNameLst>
                                      </p:cBhvr>
                                      <p:to>
                                        <p:strVal val="visible"/>
                                      </p:to>
                                    </p:set>
                                    <p:animEffect transition="in" filter="fade">
                                      <p:cBhvr>
                                        <p:cTn id="18" dur="500"/>
                                        <p:tgtEl>
                                          <p:spTgt spid="4">
                                            <p:txEl>
                                              <p:pRg st="8" end="8"/>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4">
                                            <p:txEl>
                                              <p:pRg st="10" end="10"/>
                                            </p:txEl>
                                          </p:spTgt>
                                        </p:tgtEl>
                                        <p:attrNameLst>
                                          <p:attrName>style.visibility</p:attrName>
                                        </p:attrNameLst>
                                      </p:cBhvr>
                                      <p:to>
                                        <p:strVal val="visible"/>
                                      </p:to>
                                    </p:set>
                                    <p:animEffect transition="in" filter="fade">
                                      <p:cBhvr>
                                        <p:cTn id="23" dur="500"/>
                                        <p:tgtEl>
                                          <p:spTgt spid="4">
                                            <p:txEl>
                                              <p:pRg st="10" end="10"/>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4">
                                            <p:txEl>
                                              <p:pRg st="11" end="11"/>
                                            </p:txEl>
                                          </p:spTgt>
                                        </p:tgtEl>
                                        <p:attrNameLst>
                                          <p:attrName>style.visibility</p:attrName>
                                        </p:attrNameLst>
                                      </p:cBhvr>
                                      <p:to>
                                        <p:strVal val="visible"/>
                                      </p:to>
                                    </p:set>
                                    <p:animEffect transition="in" filter="fade">
                                      <p:cBhvr>
                                        <p:cTn id="26" dur="500"/>
                                        <p:tgtEl>
                                          <p:spTgt spid="4">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C48996F-EEDB-48D2-940E-FCD3CB61C8B5}"/>
              </a:ext>
            </a:extLst>
          </p:cNvPr>
          <p:cNvSpPr txBox="1"/>
          <p:nvPr/>
        </p:nvSpPr>
        <p:spPr>
          <a:xfrm>
            <a:off x="334978" y="226337"/>
            <a:ext cx="11633703" cy="7017306"/>
          </a:xfrm>
          <a:prstGeom prst="rect">
            <a:avLst/>
          </a:prstGeom>
          <a:noFill/>
        </p:spPr>
        <p:txBody>
          <a:bodyPr wrap="square" rtlCol="0">
            <a:spAutoFit/>
          </a:bodyPr>
          <a:lstStyle/>
          <a:p>
            <a:r>
              <a:rPr lang="en-GB" b="1" u="sng" dirty="0"/>
              <a:t>Legal Obligations</a:t>
            </a:r>
            <a:endParaRPr lang="en-GB" dirty="0"/>
          </a:p>
          <a:p>
            <a:r>
              <a:rPr lang="en-GB" dirty="0"/>
              <a:t> </a:t>
            </a:r>
          </a:p>
          <a:p>
            <a:r>
              <a:rPr lang="en-GB" dirty="0"/>
              <a:t>Follow up control of Japanese Knotweed may be required beyond the usual 12-month maintenance &amp; removal period of most contracts. The designers of schemes for sites where Japanese Knotweed exists must therefore make appropriate contract arrangements to suit the control measures adopted. Options for consideration include: </a:t>
            </a:r>
          </a:p>
          <a:p>
            <a:r>
              <a:rPr lang="en-GB" dirty="0"/>
              <a:t> </a:t>
            </a:r>
          </a:p>
          <a:p>
            <a:r>
              <a:rPr lang="en-GB" b="1" dirty="0"/>
              <a:t>Option 1</a:t>
            </a:r>
            <a:r>
              <a:rPr lang="en-GB" dirty="0"/>
              <a:t> Identifying follow-up control of Japanese Knotweed as a separate section under the construction contract, with a separate completion date. The ‘main’ works can be completed, leaving the control of Japanese Knotweed to be completed by the Contractor. </a:t>
            </a:r>
          </a:p>
          <a:p>
            <a:r>
              <a:rPr lang="en-GB" dirty="0"/>
              <a:t> </a:t>
            </a:r>
          </a:p>
          <a:p>
            <a:r>
              <a:rPr lang="en-GB" b="1" dirty="0"/>
              <a:t>Option 2</a:t>
            </a:r>
            <a:r>
              <a:rPr lang="en-GB" dirty="0"/>
              <a:t> Including a period of follow-up control equivalent to the contract maintenance period and passing responsibility for completing the control of Japanese Knotweed to the client (or to a further specialist contractor). </a:t>
            </a:r>
          </a:p>
          <a:p>
            <a:r>
              <a:rPr lang="en-GB" dirty="0"/>
              <a:t> </a:t>
            </a:r>
          </a:p>
          <a:p>
            <a:r>
              <a:rPr lang="en-GB" b="1" dirty="0"/>
              <a:t>Option 3</a:t>
            </a:r>
            <a:r>
              <a:rPr lang="en-GB" dirty="0"/>
              <a:t> Nominating a specialist sub-contractor to carry out all the control measures and adding this work into a further contract once the main contract is completed. </a:t>
            </a:r>
          </a:p>
          <a:p>
            <a:r>
              <a:rPr lang="en-GB" dirty="0"/>
              <a:t> </a:t>
            </a:r>
          </a:p>
          <a:p>
            <a:r>
              <a:rPr lang="en-GB" b="1" dirty="0"/>
              <a:t>Option 4</a:t>
            </a:r>
            <a:r>
              <a:rPr lang="en-GB" dirty="0"/>
              <a:t> Excavating all Japanese Knotweed – infested soil to a control area on site and having a separate long-term contract for the control works, allowing the main works to proceed. </a:t>
            </a:r>
          </a:p>
          <a:p>
            <a:r>
              <a:rPr lang="en-GB" dirty="0"/>
              <a:t> </a:t>
            </a:r>
          </a:p>
          <a:p>
            <a:r>
              <a:rPr lang="en-GB" b="1" dirty="0"/>
              <a:t>Option 5</a:t>
            </a:r>
            <a:r>
              <a:rPr lang="en-GB" dirty="0"/>
              <a:t> Using a form of contract such as JCLI (Joint Council for Landscape Industries) to allow an extended period of maintenance works including Japanese Knotweed control. Such contracts are commonly used to ensure the establishment of native trees and shrubs. </a:t>
            </a:r>
          </a:p>
          <a:p>
            <a:endParaRPr lang="en-GB" dirty="0"/>
          </a:p>
        </p:txBody>
      </p:sp>
    </p:spTree>
    <p:extLst>
      <p:ext uri="{BB962C8B-B14F-4D97-AF65-F5344CB8AC3E}">
        <p14:creationId xmlns:p14="http://schemas.microsoft.com/office/powerpoint/2010/main" val="205468378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animEffect transition="in" filter="fade">
                                      <p:cBhvr>
                                        <p:cTn id="7" dur="500"/>
                                        <p:tgtEl>
                                          <p:spTgt spid="2">
                                            <p:txEl>
                                              <p:pRg st="4" end="4"/>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2">
                                            <p:txEl>
                                              <p:pRg st="5" end="5"/>
                                            </p:txEl>
                                          </p:spTgt>
                                        </p:tgtEl>
                                        <p:attrNameLst>
                                          <p:attrName>style.visibility</p:attrName>
                                        </p:attrNameLst>
                                      </p:cBhvr>
                                      <p:to>
                                        <p:strVal val="visible"/>
                                      </p:to>
                                    </p:set>
                                    <p:animEffect transition="in" filter="fade">
                                      <p:cBhvr>
                                        <p:cTn id="10" dur="500"/>
                                        <p:tgtEl>
                                          <p:spTgt spid="2">
                                            <p:txEl>
                                              <p:pRg st="5" end="5"/>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2">
                                            <p:txEl>
                                              <p:pRg st="6" end="6"/>
                                            </p:txEl>
                                          </p:spTgt>
                                        </p:tgtEl>
                                        <p:attrNameLst>
                                          <p:attrName>style.visibility</p:attrName>
                                        </p:attrNameLst>
                                      </p:cBhvr>
                                      <p:to>
                                        <p:strVal val="visible"/>
                                      </p:to>
                                    </p:set>
                                    <p:animEffect transition="in" filter="fade">
                                      <p:cBhvr>
                                        <p:cTn id="15" dur="500"/>
                                        <p:tgtEl>
                                          <p:spTgt spid="2">
                                            <p:txEl>
                                              <p:pRg st="6" end="6"/>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2">
                                            <p:txEl>
                                              <p:pRg st="8" end="8"/>
                                            </p:txEl>
                                          </p:spTgt>
                                        </p:tgtEl>
                                        <p:attrNameLst>
                                          <p:attrName>style.visibility</p:attrName>
                                        </p:attrNameLst>
                                      </p:cBhvr>
                                      <p:to>
                                        <p:strVal val="visible"/>
                                      </p:to>
                                    </p:set>
                                    <p:animEffect transition="in" filter="fade">
                                      <p:cBhvr>
                                        <p:cTn id="20" dur="500"/>
                                        <p:tgtEl>
                                          <p:spTgt spid="2">
                                            <p:txEl>
                                              <p:pRg st="8" end="8"/>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2">
                                            <p:txEl>
                                              <p:pRg st="10" end="10"/>
                                            </p:txEl>
                                          </p:spTgt>
                                        </p:tgtEl>
                                        <p:attrNameLst>
                                          <p:attrName>style.visibility</p:attrName>
                                        </p:attrNameLst>
                                      </p:cBhvr>
                                      <p:to>
                                        <p:strVal val="visible"/>
                                      </p:to>
                                    </p:set>
                                    <p:animEffect transition="in" filter="fade">
                                      <p:cBhvr>
                                        <p:cTn id="25" dur="500"/>
                                        <p:tgtEl>
                                          <p:spTgt spid="2">
                                            <p:txEl>
                                              <p:pRg st="10" end="10"/>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2">
                                            <p:txEl>
                                              <p:pRg st="12" end="12"/>
                                            </p:txEl>
                                          </p:spTgt>
                                        </p:tgtEl>
                                        <p:attrNameLst>
                                          <p:attrName>style.visibility</p:attrName>
                                        </p:attrNameLst>
                                      </p:cBhvr>
                                      <p:to>
                                        <p:strVal val="visible"/>
                                      </p:to>
                                    </p:set>
                                    <p:animEffect transition="in" filter="fade">
                                      <p:cBhvr>
                                        <p:cTn id="30" dur="500"/>
                                        <p:tgtEl>
                                          <p:spTgt spid="2">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57F568C-7D01-41B2-9A7B-60DBF74BCEB2}"/>
              </a:ext>
            </a:extLst>
          </p:cNvPr>
          <p:cNvSpPr txBox="1"/>
          <p:nvPr/>
        </p:nvSpPr>
        <p:spPr>
          <a:xfrm>
            <a:off x="606582" y="353085"/>
            <a:ext cx="10176095" cy="4678204"/>
          </a:xfrm>
          <a:prstGeom prst="rect">
            <a:avLst/>
          </a:prstGeom>
          <a:noFill/>
        </p:spPr>
        <p:txBody>
          <a:bodyPr wrap="square" rtlCol="0">
            <a:spAutoFit/>
          </a:bodyPr>
          <a:lstStyle/>
          <a:p>
            <a:r>
              <a:rPr lang="en-GB" sz="2000" b="1" u="sng" dirty="0"/>
              <a:t>Pesticide Legislation </a:t>
            </a:r>
            <a:endParaRPr lang="en-GB" sz="2000" dirty="0"/>
          </a:p>
          <a:p>
            <a:r>
              <a:rPr lang="en-GB" sz="2000" dirty="0"/>
              <a:t> </a:t>
            </a:r>
          </a:p>
          <a:p>
            <a:r>
              <a:rPr lang="en-GB" sz="2000" dirty="0"/>
              <a:t>The contract specification must contain clear guidelines describing the appropriate control methods for the different situations in which knotweed might be found. Control has to be carried out in a way which ensures environmental and personal safety for all parties, and which satisfies the various regulations governing pesticides use. There is a substantial amount of legislation which is concerned with the use of pesticides in the U.K. The legislation includes:</a:t>
            </a:r>
          </a:p>
          <a:p>
            <a:r>
              <a:rPr lang="en-GB" sz="2000" dirty="0"/>
              <a:t> </a:t>
            </a:r>
          </a:p>
          <a:p>
            <a:pPr marL="342900" indent="-342900">
              <a:buFont typeface="Courier New" panose="02070309020205020404" pitchFamily="49" charset="0"/>
              <a:buChar char="o"/>
            </a:pPr>
            <a:r>
              <a:rPr lang="en-GB" sz="2000" dirty="0"/>
              <a:t>The Food and Environment Protection Act (FEPA) 1985 </a:t>
            </a:r>
          </a:p>
          <a:p>
            <a:endParaRPr lang="en-GB" sz="2000" dirty="0"/>
          </a:p>
          <a:p>
            <a:pPr marL="342900" indent="-342900">
              <a:buFont typeface="Courier New" panose="02070309020205020404" pitchFamily="49" charset="0"/>
              <a:buChar char="o"/>
            </a:pPr>
            <a:r>
              <a:rPr lang="en-GB" sz="2000" dirty="0"/>
              <a:t>Control of Pesticides Regulations 1986 </a:t>
            </a:r>
          </a:p>
          <a:p>
            <a:endParaRPr lang="en-GB" sz="2000" dirty="0"/>
          </a:p>
          <a:p>
            <a:pPr marL="342900" indent="-342900">
              <a:buFont typeface="Courier New" panose="02070309020205020404" pitchFamily="49" charset="0"/>
              <a:buChar char="o"/>
            </a:pPr>
            <a:r>
              <a:rPr lang="en-GB" sz="2000" dirty="0"/>
              <a:t>The Control of Substances Hazardous to Health Regulations (COSHH) 2002. </a:t>
            </a:r>
          </a:p>
          <a:p>
            <a:endParaRPr lang="en-GB" dirty="0"/>
          </a:p>
        </p:txBody>
      </p:sp>
    </p:spTree>
    <p:extLst>
      <p:ext uri="{BB962C8B-B14F-4D97-AF65-F5344CB8AC3E}">
        <p14:creationId xmlns:p14="http://schemas.microsoft.com/office/powerpoint/2010/main" val="399640651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animEffect transition="in" filter="fade">
                                      <p:cBhvr>
                                        <p:cTn id="7" dur="500"/>
                                        <p:tgtEl>
                                          <p:spTgt spid="2">
                                            <p:txEl>
                                              <p:pRg st="4" end="4"/>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6" end="6"/>
                                            </p:txEl>
                                          </p:spTgt>
                                        </p:tgtEl>
                                        <p:attrNameLst>
                                          <p:attrName>style.visibility</p:attrName>
                                        </p:attrNameLst>
                                      </p:cBhvr>
                                      <p:to>
                                        <p:strVal val="visible"/>
                                      </p:to>
                                    </p:set>
                                    <p:animEffect transition="in" filter="fade">
                                      <p:cBhvr>
                                        <p:cTn id="12" dur="500"/>
                                        <p:tgtEl>
                                          <p:spTgt spid="2">
                                            <p:txEl>
                                              <p:pRg st="6" end="6"/>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8" end="8"/>
                                            </p:txEl>
                                          </p:spTgt>
                                        </p:tgtEl>
                                        <p:attrNameLst>
                                          <p:attrName>style.visibility</p:attrName>
                                        </p:attrNameLst>
                                      </p:cBhvr>
                                      <p:to>
                                        <p:strVal val="visible"/>
                                      </p:to>
                                    </p:set>
                                    <p:animEffect transition="in" filter="fade">
                                      <p:cBhvr>
                                        <p:cTn id="17" dur="500"/>
                                        <p:tgtEl>
                                          <p:spTgt spid="2">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C06581B-278A-4020-BE17-9FAA08BAEEEB}"/>
              </a:ext>
            </a:extLst>
          </p:cNvPr>
          <p:cNvSpPr txBox="1"/>
          <p:nvPr/>
        </p:nvSpPr>
        <p:spPr>
          <a:xfrm>
            <a:off x="479834" y="362139"/>
            <a:ext cx="10492966" cy="4524315"/>
          </a:xfrm>
          <a:prstGeom prst="rect">
            <a:avLst/>
          </a:prstGeom>
          <a:noFill/>
        </p:spPr>
        <p:txBody>
          <a:bodyPr wrap="square" rtlCol="0">
            <a:spAutoFit/>
          </a:bodyPr>
          <a:lstStyle/>
          <a:p>
            <a:r>
              <a:rPr lang="en-GB" b="1" u="sng" dirty="0"/>
              <a:t>Completing the Tender Document</a:t>
            </a:r>
            <a:endParaRPr lang="en-GB" dirty="0"/>
          </a:p>
          <a:p>
            <a:r>
              <a:rPr lang="en-GB" dirty="0"/>
              <a:t> </a:t>
            </a:r>
          </a:p>
          <a:p>
            <a:r>
              <a:rPr lang="en-GB" dirty="0"/>
              <a:t>A management plan for the contractor will be inserted into the contract. This will include the agreed assessment day and subsequent assessment days to assess the eradication of the knotweed. </a:t>
            </a:r>
          </a:p>
          <a:p>
            <a:r>
              <a:rPr lang="en-GB" dirty="0"/>
              <a:t> </a:t>
            </a:r>
          </a:p>
          <a:p>
            <a:r>
              <a:rPr lang="en-GB" dirty="0"/>
              <a:t>An original clause stating the completion project date can be amended to include The Contractor submitting a forecast of the date of completion to the Employer at the start of each treatment season or as requested by the Client. until Completion.</a:t>
            </a:r>
          </a:p>
          <a:p>
            <a:r>
              <a:rPr lang="en-GB" dirty="0"/>
              <a:t> </a:t>
            </a:r>
          </a:p>
          <a:p>
            <a:r>
              <a:rPr lang="en-GB" dirty="0"/>
              <a:t>A description of the activities of work should be carried out to between the client and contractor which needs to include the management plan of the knotweed. This should include that the knotweed locations must be identified on the relevant drawings, list the eradication activities which require method statements and provide specifications for the activity of eradicating the knotweed.</a:t>
            </a:r>
          </a:p>
          <a:p>
            <a:endParaRPr lang="en-GB" dirty="0"/>
          </a:p>
        </p:txBody>
      </p:sp>
    </p:spTree>
    <p:extLst>
      <p:ext uri="{BB962C8B-B14F-4D97-AF65-F5344CB8AC3E}">
        <p14:creationId xmlns:p14="http://schemas.microsoft.com/office/powerpoint/2010/main" val="63413221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EDC18A0-D8D0-4259-9505-7A55FED00A06}"/>
              </a:ext>
            </a:extLst>
          </p:cNvPr>
          <p:cNvSpPr txBox="1"/>
          <p:nvPr/>
        </p:nvSpPr>
        <p:spPr>
          <a:xfrm>
            <a:off x="679010" y="588475"/>
            <a:ext cx="9506139" cy="3785652"/>
          </a:xfrm>
          <a:prstGeom prst="rect">
            <a:avLst/>
          </a:prstGeom>
          <a:noFill/>
        </p:spPr>
        <p:txBody>
          <a:bodyPr wrap="square" rtlCol="0">
            <a:spAutoFit/>
          </a:bodyPr>
          <a:lstStyle/>
          <a:p>
            <a:r>
              <a:rPr lang="en-GB" sz="2000" b="1" u="sng" dirty="0"/>
              <a:t>Compensation Events</a:t>
            </a:r>
          </a:p>
          <a:p>
            <a:endParaRPr lang="en-GB" sz="2000" dirty="0"/>
          </a:p>
          <a:p>
            <a:r>
              <a:rPr lang="en-GB" sz="2000" dirty="0"/>
              <a:t>If the client decides to add further areas of contaminated land to the contract, they shall give an instruction changing the Works Information and this shall be treated as a Compensation event under a contract clause. </a:t>
            </a:r>
          </a:p>
          <a:p>
            <a:r>
              <a:rPr lang="en-GB" sz="2000" dirty="0"/>
              <a:t> </a:t>
            </a:r>
          </a:p>
          <a:p>
            <a:r>
              <a:rPr lang="en-GB" sz="2000" dirty="0"/>
              <a:t>Where the instruction is given before the treatment of the adjacent knotweed areas have taken place then the prices stated in the initial contract shall be used to assess the Compensation Event. Where treatment of adjacent areas has begun, or the method used for adjacent areas is not suitable for the treatment of the additional area then the contractor shall submit a quotation in accordance with the contract clause</a:t>
            </a:r>
          </a:p>
        </p:txBody>
      </p:sp>
    </p:spTree>
    <p:extLst>
      <p:ext uri="{BB962C8B-B14F-4D97-AF65-F5344CB8AC3E}">
        <p14:creationId xmlns:p14="http://schemas.microsoft.com/office/powerpoint/2010/main" val="40220083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fade">
                                      <p:cBhvr>
                                        <p:cTn id="7" dur="500"/>
                                        <p:tgtEl>
                                          <p:spTgt spid="2">
                                            <p:txEl>
                                              <p:pRg st="2" end="2"/>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2">
                                            <p:txEl>
                                              <p:pRg st="3" end="3"/>
                                            </p:txEl>
                                          </p:spTgt>
                                        </p:tgtEl>
                                        <p:attrNameLst>
                                          <p:attrName>style.visibility</p:attrName>
                                        </p:attrNameLst>
                                      </p:cBhvr>
                                      <p:to>
                                        <p:strVal val="visible"/>
                                      </p:to>
                                    </p:set>
                                    <p:animEffect transition="in" filter="fade">
                                      <p:cBhvr>
                                        <p:cTn id="10" dur="500"/>
                                        <p:tgtEl>
                                          <p:spTgt spid="2">
                                            <p:txEl>
                                              <p:pRg st="3" end="3"/>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Effect transition="in" filter="fade">
                                      <p:cBhvr>
                                        <p:cTn id="13"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FE6A170-2243-4EA3-879D-F9EE06AD6769}"/>
              </a:ext>
            </a:extLst>
          </p:cNvPr>
          <p:cNvSpPr txBox="1"/>
          <p:nvPr/>
        </p:nvSpPr>
        <p:spPr>
          <a:xfrm>
            <a:off x="497941" y="1312752"/>
            <a:ext cx="9614780" cy="3754874"/>
          </a:xfrm>
          <a:prstGeom prst="rect">
            <a:avLst/>
          </a:prstGeom>
          <a:noFill/>
        </p:spPr>
        <p:txBody>
          <a:bodyPr wrap="square" rtlCol="0">
            <a:spAutoFit/>
          </a:bodyPr>
          <a:lstStyle/>
          <a:p>
            <a:r>
              <a:rPr lang="en-GB" sz="2000" b="1" u="sng" dirty="0"/>
              <a:t>Client Responsibilities </a:t>
            </a:r>
            <a:endParaRPr lang="en-GB" sz="2000" dirty="0"/>
          </a:p>
          <a:p>
            <a:r>
              <a:rPr lang="en-GB" sz="2000" b="1" dirty="0"/>
              <a:t> </a:t>
            </a:r>
            <a:endParaRPr lang="en-GB" sz="2000" dirty="0"/>
          </a:p>
          <a:p>
            <a:pPr marL="342900" lvl="0" indent="-342900">
              <a:buFont typeface="Courier New" panose="02070309020205020404" pitchFamily="49" charset="0"/>
              <a:buChar char="o"/>
            </a:pPr>
            <a:r>
              <a:rPr lang="en-GB" sz="2000" dirty="0"/>
              <a:t>The client should have an environmental survey carried out by a RICS approved surveyor preferably with ISO accreditation.</a:t>
            </a:r>
          </a:p>
          <a:p>
            <a:pPr lvl="0"/>
            <a:endParaRPr lang="en-GB" sz="2000" dirty="0"/>
          </a:p>
          <a:p>
            <a:pPr marL="342900" lvl="0" indent="-342900">
              <a:buFont typeface="Courier New" panose="02070309020205020404" pitchFamily="49" charset="0"/>
              <a:buChar char="o"/>
            </a:pPr>
            <a:r>
              <a:rPr lang="en-GB" sz="2000" dirty="0"/>
              <a:t>It is not a criminal offence to have the plant growing on your land. However, under the Wildlife &amp; Countryside Act 1981 it is an offence to plant or grow certain plants, including Japanese Knotweed. </a:t>
            </a:r>
          </a:p>
          <a:p>
            <a:pPr lvl="0"/>
            <a:endParaRPr lang="en-GB" sz="2000" dirty="0"/>
          </a:p>
          <a:p>
            <a:pPr marL="342900" lvl="0" indent="-342900">
              <a:buFont typeface="Courier New" panose="02070309020205020404" pitchFamily="49" charset="0"/>
              <a:buChar char="o"/>
            </a:pPr>
            <a:r>
              <a:rPr lang="en-GB" sz="2000" dirty="0"/>
              <a:t>Failure to show due diligence or incorrect disposal can lead to unlimited fines, and up to 2 years imprisonment.</a:t>
            </a:r>
          </a:p>
          <a:p>
            <a:endParaRPr lang="en-GB" dirty="0"/>
          </a:p>
        </p:txBody>
      </p:sp>
    </p:spTree>
    <p:extLst>
      <p:ext uri="{BB962C8B-B14F-4D97-AF65-F5344CB8AC3E}">
        <p14:creationId xmlns:p14="http://schemas.microsoft.com/office/powerpoint/2010/main" val="181480489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fade">
                                      <p:cBhvr>
                                        <p:cTn id="7" dur="500"/>
                                        <p:tgtEl>
                                          <p:spTgt spid="2">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4" end="4"/>
                                            </p:txEl>
                                          </p:spTgt>
                                        </p:tgtEl>
                                        <p:attrNameLst>
                                          <p:attrName>style.visibility</p:attrName>
                                        </p:attrNameLst>
                                      </p:cBhvr>
                                      <p:to>
                                        <p:strVal val="visible"/>
                                      </p:to>
                                    </p:set>
                                    <p:animEffect transition="in" filter="fade">
                                      <p:cBhvr>
                                        <p:cTn id="12" dur="500"/>
                                        <p:tgtEl>
                                          <p:spTgt spid="2">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6" end="6"/>
                                            </p:txEl>
                                          </p:spTgt>
                                        </p:tgtEl>
                                        <p:attrNameLst>
                                          <p:attrName>style.visibility</p:attrName>
                                        </p:attrNameLst>
                                      </p:cBhvr>
                                      <p:to>
                                        <p:strVal val="visible"/>
                                      </p:to>
                                    </p:set>
                                    <p:animEffect transition="in" filter="fade">
                                      <p:cBhvr>
                                        <p:cTn id="17"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7F5211-E9F1-4BD7-9FA5-836194362C26}"/>
              </a:ext>
            </a:extLst>
          </p:cNvPr>
          <p:cNvSpPr txBox="1"/>
          <p:nvPr/>
        </p:nvSpPr>
        <p:spPr>
          <a:xfrm>
            <a:off x="986828" y="796705"/>
            <a:ext cx="9460871" cy="5909310"/>
          </a:xfrm>
          <a:prstGeom prst="rect">
            <a:avLst/>
          </a:prstGeom>
          <a:noFill/>
        </p:spPr>
        <p:txBody>
          <a:bodyPr wrap="square" rtlCol="0">
            <a:spAutoFit/>
          </a:bodyPr>
          <a:lstStyle/>
          <a:p>
            <a:r>
              <a:rPr lang="en-GB" sz="2000" b="1" u="sng" dirty="0"/>
              <a:t>Contractors Responsibilities </a:t>
            </a:r>
            <a:endParaRPr lang="en-GB" sz="2000" dirty="0"/>
          </a:p>
          <a:p>
            <a:r>
              <a:rPr lang="en-GB" sz="2000" b="1" dirty="0"/>
              <a:t> </a:t>
            </a:r>
            <a:endParaRPr lang="en-GB" sz="2000" dirty="0"/>
          </a:p>
          <a:p>
            <a:pPr marL="342900" lvl="0" indent="-342900">
              <a:buFont typeface="Courier New" panose="02070309020205020404" pitchFamily="49" charset="0"/>
              <a:buChar char="o"/>
            </a:pPr>
            <a:r>
              <a:rPr lang="en-GB" sz="2000" dirty="0"/>
              <a:t>Should be made aware by the client of the presence of knotweed during the tender process.</a:t>
            </a:r>
          </a:p>
          <a:p>
            <a:pPr marL="342900" lvl="0" indent="-342900">
              <a:buFont typeface="Courier New" panose="02070309020205020404" pitchFamily="49" charset="0"/>
              <a:buChar char="o"/>
            </a:pPr>
            <a:endParaRPr lang="en-GB" sz="2000" dirty="0"/>
          </a:p>
          <a:p>
            <a:pPr marL="342900" lvl="0" indent="-342900">
              <a:buFont typeface="Courier New" panose="02070309020205020404" pitchFamily="49" charset="0"/>
              <a:buChar char="o"/>
            </a:pPr>
            <a:r>
              <a:rPr lang="en-GB" sz="2000" dirty="0"/>
              <a:t>Make reference to the presence of knotweed in their RAMS (Risk Assessment Method Statements) and CPP (Construction Phase Plan) and have a clear management plan.</a:t>
            </a:r>
          </a:p>
          <a:p>
            <a:pPr marL="342900" lvl="0" indent="-342900">
              <a:buFont typeface="Courier New" panose="02070309020205020404" pitchFamily="49" charset="0"/>
              <a:buChar char="o"/>
            </a:pPr>
            <a:endParaRPr lang="en-GB" sz="2000" dirty="0"/>
          </a:p>
          <a:p>
            <a:pPr marL="342900" lvl="0" indent="-342900">
              <a:buFont typeface="Courier New" panose="02070309020205020404" pitchFamily="49" charset="0"/>
              <a:buChar char="o"/>
            </a:pPr>
            <a:r>
              <a:rPr lang="en-GB" sz="2000" dirty="0"/>
              <a:t>An environmental plan for NNIS (Non Native Invasive Species).</a:t>
            </a:r>
          </a:p>
          <a:p>
            <a:pPr marL="342900" lvl="0" indent="-342900">
              <a:buFont typeface="Courier New" panose="02070309020205020404" pitchFamily="49" charset="0"/>
              <a:buChar char="o"/>
            </a:pPr>
            <a:endParaRPr lang="en-GB" sz="2000" dirty="0"/>
          </a:p>
          <a:p>
            <a:pPr marL="342900" lvl="0" indent="-342900">
              <a:buFont typeface="Courier New" panose="02070309020205020404" pitchFamily="49" charset="0"/>
              <a:buChar char="o"/>
            </a:pPr>
            <a:r>
              <a:rPr lang="en-GB" sz="2000" dirty="0"/>
              <a:t>Have correct insurance cover for dealing with Japanese Knotweed or use a specialist sub-contractor who does have the correct insurance cover.</a:t>
            </a:r>
          </a:p>
          <a:p>
            <a:pPr marL="342900" lvl="0" indent="-342900">
              <a:buFont typeface="Courier New" panose="02070309020205020404" pitchFamily="49" charset="0"/>
              <a:buChar char="o"/>
            </a:pPr>
            <a:endParaRPr lang="en-GB" sz="2000" dirty="0"/>
          </a:p>
          <a:p>
            <a:pPr marL="342900" lvl="0" indent="-342900">
              <a:buFont typeface="Courier New" panose="02070309020205020404" pitchFamily="49" charset="0"/>
              <a:buChar char="o"/>
            </a:pPr>
            <a:r>
              <a:rPr lang="en-GB" sz="2000" dirty="0"/>
              <a:t>Clear escalation process for dealing with the discovery and control of the knotweed. This should be set out in the management plan as part of the contract.</a:t>
            </a:r>
          </a:p>
          <a:p>
            <a:endParaRPr lang="en-GB" dirty="0"/>
          </a:p>
        </p:txBody>
      </p:sp>
    </p:spTree>
    <p:extLst>
      <p:ext uri="{BB962C8B-B14F-4D97-AF65-F5344CB8AC3E}">
        <p14:creationId xmlns:p14="http://schemas.microsoft.com/office/powerpoint/2010/main" val="129292644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fade">
                                      <p:cBhvr>
                                        <p:cTn id="7" dur="500"/>
                                        <p:tgtEl>
                                          <p:spTgt spid="2">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4" end="4"/>
                                            </p:txEl>
                                          </p:spTgt>
                                        </p:tgtEl>
                                        <p:attrNameLst>
                                          <p:attrName>style.visibility</p:attrName>
                                        </p:attrNameLst>
                                      </p:cBhvr>
                                      <p:to>
                                        <p:strVal val="visible"/>
                                      </p:to>
                                    </p:set>
                                    <p:animEffect transition="in" filter="fade">
                                      <p:cBhvr>
                                        <p:cTn id="12" dur="500"/>
                                        <p:tgtEl>
                                          <p:spTgt spid="2">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6" end="6"/>
                                            </p:txEl>
                                          </p:spTgt>
                                        </p:tgtEl>
                                        <p:attrNameLst>
                                          <p:attrName>style.visibility</p:attrName>
                                        </p:attrNameLst>
                                      </p:cBhvr>
                                      <p:to>
                                        <p:strVal val="visible"/>
                                      </p:to>
                                    </p:set>
                                    <p:animEffect transition="in" filter="fade">
                                      <p:cBhvr>
                                        <p:cTn id="17" dur="500"/>
                                        <p:tgtEl>
                                          <p:spTgt spid="2">
                                            <p:txEl>
                                              <p:pRg st="6" end="6"/>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xEl>
                                              <p:pRg st="8" end="8"/>
                                            </p:txEl>
                                          </p:spTgt>
                                        </p:tgtEl>
                                        <p:attrNameLst>
                                          <p:attrName>style.visibility</p:attrName>
                                        </p:attrNameLst>
                                      </p:cBhvr>
                                      <p:to>
                                        <p:strVal val="visible"/>
                                      </p:to>
                                    </p:set>
                                    <p:animEffect transition="in" filter="fade">
                                      <p:cBhvr>
                                        <p:cTn id="22" dur="500"/>
                                        <p:tgtEl>
                                          <p:spTgt spid="2">
                                            <p:txEl>
                                              <p:pRg st="8" end="8"/>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
                                            <p:txEl>
                                              <p:pRg st="10" end="10"/>
                                            </p:txEl>
                                          </p:spTgt>
                                        </p:tgtEl>
                                        <p:attrNameLst>
                                          <p:attrName>style.visibility</p:attrName>
                                        </p:attrNameLst>
                                      </p:cBhvr>
                                      <p:to>
                                        <p:strVal val="visible"/>
                                      </p:to>
                                    </p:set>
                                    <p:animEffect transition="in" filter="fade">
                                      <p:cBhvr>
                                        <p:cTn id="27" dur="500"/>
                                        <p:tgtEl>
                                          <p:spTgt spid="2">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3D873-4A80-4884-ACE7-47E03D7202C5}"/>
              </a:ext>
            </a:extLst>
          </p:cNvPr>
          <p:cNvSpPr>
            <a:spLocks noGrp="1"/>
          </p:cNvSpPr>
          <p:nvPr>
            <p:ph type="title"/>
          </p:nvPr>
        </p:nvSpPr>
        <p:spPr>
          <a:xfrm>
            <a:off x="748836" y="2359768"/>
            <a:ext cx="10694327" cy="1507067"/>
          </a:xfrm>
        </p:spPr>
        <p:txBody>
          <a:bodyPr>
            <a:noAutofit/>
          </a:bodyPr>
          <a:lstStyle/>
          <a:p>
            <a:r>
              <a:rPr lang="en-GB" sz="7200" dirty="0"/>
              <a:t>Thanks for listening.</a:t>
            </a:r>
          </a:p>
        </p:txBody>
      </p:sp>
    </p:spTree>
    <p:extLst>
      <p:ext uri="{BB962C8B-B14F-4D97-AF65-F5344CB8AC3E}">
        <p14:creationId xmlns:p14="http://schemas.microsoft.com/office/powerpoint/2010/main" val="11345031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xit" presetSubtype="0" fill="hold" grpId="0" nodeType="clickEffect">
                                  <p:stCondLst>
                                    <p:cond delay="0"/>
                                  </p:stCondLst>
                                  <p:childTnLst>
                                    <p:animEffect transition="out" filter="fade">
                                      <p:cBhvr>
                                        <p:cTn id="6" dur="2000"/>
                                        <p:tgtEl>
                                          <p:spTgt spid="2"/>
                                        </p:tgtEl>
                                      </p:cBhvr>
                                    </p:animEffect>
                                    <p:anim calcmode="lin" valueType="num">
                                      <p:cBhvr>
                                        <p:cTn id="7" dur="2000"/>
                                        <p:tgtEl>
                                          <p:spTgt spid="2"/>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2"/>
                                        </p:tgtEl>
                                        <p:attrNameLst>
                                          <p:attrName>ppt_h</p:attrName>
                                        </p:attrNameLst>
                                      </p:cBhvr>
                                      <p:tavLst>
                                        <p:tav tm="0">
                                          <p:val>
                                            <p:strVal val="ppt_h"/>
                                          </p:val>
                                        </p:tav>
                                        <p:tav tm="100000">
                                          <p:val>
                                            <p:strVal val="ppt_h"/>
                                          </p:val>
                                        </p:tav>
                                      </p:tavLst>
                                    </p:anim>
                                    <p:set>
                                      <p:cBhvr>
                                        <p:cTn id="9" dur="1" fill="hold">
                                          <p:stCondLst>
                                            <p:cond delay="1999"/>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5F99DD649653D45A4215A58A05C260A" ma:contentTypeVersion="4" ma:contentTypeDescription="Create a new document." ma:contentTypeScope="" ma:versionID="c2ff1ce77c932213f07d794cca6831fa">
  <xsd:schema xmlns:xsd="http://www.w3.org/2001/XMLSchema" xmlns:xs="http://www.w3.org/2001/XMLSchema" xmlns:p="http://schemas.microsoft.com/office/2006/metadata/properties" xmlns:ns2="353d3b41-27cd-4ee4-9902-2dfdb0efb188" targetNamespace="http://schemas.microsoft.com/office/2006/metadata/properties" ma:root="true" ma:fieldsID="f1aa131b09eb0531e9cd209b646ccba6" ns2:_="">
    <xsd:import namespace="353d3b41-27cd-4ee4-9902-2dfdb0efb188"/>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3d3b41-27cd-4ee4-9902-2dfdb0efb18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68EEA17-755F-47D3-BBCE-C56F129629C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53d3b41-27cd-4ee4-9902-2dfdb0efb1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3675A7C-59CB-4B3B-9806-13D3B19EA118}">
  <ds:schemaRefs>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353d3b41-27cd-4ee4-9902-2dfdb0efb188"/>
    <ds:schemaRef ds:uri="http://purl.org/dc/elements/1.1/"/>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B7207380-7B30-4FE8-9C4C-CFE3D4DCCDD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Slice</Template>
  <TotalTime>758</TotalTime>
  <Words>1452</Words>
  <Application>Microsoft Office PowerPoint</Application>
  <PresentationFormat>Widescreen</PresentationFormat>
  <Paragraphs>108</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Century Gothic</vt:lpstr>
      <vt:lpstr>Courier New</vt:lpstr>
      <vt:lpstr>Wingdings 3</vt:lpstr>
      <vt:lpstr>Slice</vt:lpstr>
      <vt:lpstr>Application of legal obligations</vt:lpstr>
      <vt:lpstr>Contents  Introduction  Overview  Implications  removal  legal obligations  </vt:lpstr>
      <vt:lpstr>introduction</vt:lpstr>
      <vt:lpstr>Overview- Matthew Riddler</vt:lpstr>
      <vt:lpstr>PowerPoint Presentation</vt:lpstr>
      <vt:lpstr>Implications- Rhydian Jones</vt:lpstr>
      <vt:lpstr>Removal- Emyr Walters</vt:lpstr>
      <vt:lpstr>Legal obligations- lee thomas</vt:lpstr>
      <vt:lpstr>PowerPoint Presentation</vt:lpstr>
      <vt:lpstr>PowerPoint Presentation</vt:lpstr>
      <vt:lpstr>PowerPoint Presentation</vt:lpstr>
      <vt:lpstr>PowerPoint Presentation</vt:lpstr>
      <vt:lpstr>PowerPoint Presentation</vt:lpstr>
      <vt:lpstr>PowerPoint Presentation</vt:lpstr>
      <vt:lpstr>Thanks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Application of legal obligations</dc:title>
  <dc:creator>Riddler Matthew</dc:creator>
  <cp:lastModifiedBy>Lara Hopkinson</cp:lastModifiedBy>
  <cp:revision>40</cp:revision>
  <dcterms:created xsi:type="dcterms:W3CDTF">2020-05-07T09:37:12Z</dcterms:created>
  <dcterms:modified xsi:type="dcterms:W3CDTF">2020-05-12T15:31:09Z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0x010100F5F99DD649653D45A4215A58A05C260A</vt:lpwstr>
  </property>
</Properties>
</file>