
<file path=[Content_Types].xml><?xml version="1.0" encoding="utf-8"?>
<Types xmlns="http://schemas.openxmlformats.org/package/2006/content-types">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2" r:id="rId1"/>
  </p:sldMasterIdLst>
  <p:sldIdLst>
    <p:sldId id="256" r:id="rId2"/>
    <p:sldId id="257" r:id="rId3"/>
  </p:sldIdLst>
  <p:sldSz cx="15119350" cy="106918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4713"/>
  </p:normalViewPr>
  <p:slideViewPr>
    <p:cSldViewPr snapToGrid="0" snapToObjects="1">
      <p:cViewPr varScale="1">
        <p:scale>
          <a:sx n="74" d="100"/>
          <a:sy n="74" d="100"/>
        </p:scale>
        <p:origin x="133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3951" y="1749795"/>
            <a:ext cx="12851448" cy="3722335"/>
          </a:xfrm>
        </p:spPr>
        <p:txBody>
          <a:bodyPr anchor="b"/>
          <a:lstStyle>
            <a:lvl1pPr algn="ctr">
              <a:defRPr sz="9354"/>
            </a:lvl1pPr>
          </a:lstStyle>
          <a:p>
            <a:r>
              <a:rPr lang="en-GB"/>
              <a:t>Click to edit Master title style</a:t>
            </a:r>
            <a:endParaRPr lang="en-US" dirty="0"/>
          </a:p>
        </p:txBody>
      </p:sp>
      <p:sp>
        <p:nvSpPr>
          <p:cNvPr id="3" name="Subtitle 2"/>
          <p:cNvSpPr>
            <a:spLocks noGrp="1"/>
          </p:cNvSpPr>
          <p:nvPr>
            <p:ph type="subTitle" idx="1"/>
          </p:nvPr>
        </p:nvSpPr>
        <p:spPr>
          <a:xfrm>
            <a:off x="1889919" y="5615678"/>
            <a:ext cx="11339513" cy="2581379"/>
          </a:xfrm>
        </p:spPr>
        <p:txBody>
          <a:bodyPr/>
          <a:lstStyle>
            <a:lvl1pPr marL="0" indent="0" algn="ctr">
              <a:buNone/>
              <a:defRPr sz="3742"/>
            </a:lvl1pPr>
            <a:lvl2pPr marL="712775" indent="0" algn="ctr">
              <a:buNone/>
              <a:defRPr sz="3118"/>
            </a:lvl2pPr>
            <a:lvl3pPr marL="1425550" indent="0" algn="ctr">
              <a:buNone/>
              <a:defRPr sz="2806"/>
            </a:lvl3pPr>
            <a:lvl4pPr marL="2138324" indent="0" algn="ctr">
              <a:buNone/>
              <a:defRPr sz="2494"/>
            </a:lvl4pPr>
            <a:lvl5pPr marL="2851099" indent="0" algn="ctr">
              <a:buNone/>
              <a:defRPr sz="2494"/>
            </a:lvl5pPr>
            <a:lvl6pPr marL="3563874" indent="0" algn="ctr">
              <a:buNone/>
              <a:defRPr sz="2494"/>
            </a:lvl6pPr>
            <a:lvl7pPr marL="4276649" indent="0" algn="ctr">
              <a:buNone/>
              <a:defRPr sz="2494"/>
            </a:lvl7pPr>
            <a:lvl8pPr marL="4989424" indent="0" algn="ctr">
              <a:buNone/>
              <a:defRPr sz="2494"/>
            </a:lvl8pPr>
            <a:lvl9pPr marL="5702198" indent="0" algn="ctr">
              <a:buNone/>
              <a:defRPr sz="2494"/>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9F3D5C5-8FE7-9A44-884B-7F26E9F7E6BD}" type="datetimeFigureOut">
              <a:rPr lang="en-US" smtClean="0"/>
              <a:t>1/5/20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E0DEDB-0D9A-3A4E-9F74-666365A16CB9}" type="slidenum">
              <a:rPr lang="en-US" smtClean="0"/>
              <a:t>‹#›</a:t>
            </a:fld>
            <a:endParaRPr lang="en-US"/>
          </a:p>
        </p:txBody>
      </p:sp>
    </p:spTree>
    <p:extLst>
      <p:ext uri="{BB962C8B-B14F-4D97-AF65-F5344CB8AC3E}">
        <p14:creationId xmlns:p14="http://schemas.microsoft.com/office/powerpoint/2010/main" val="519613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9F3D5C5-8FE7-9A44-884B-7F26E9F7E6BD}" type="datetimeFigureOut">
              <a:rPr lang="en-US" smtClean="0"/>
              <a:t>1/5/20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E0DEDB-0D9A-3A4E-9F74-666365A16CB9}" type="slidenum">
              <a:rPr lang="en-US" smtClean="0"/>
              <a:t>‹#›</a:t>
            </a:fld>
            <a:endParaRPr lang="en-US"/>
          </a:p>
        </p:txBody>
      </p:sp>
    </p:spTree>
    <p:extLst>
      <p:ext uri="{BB962C8B-B14F-4D97-AF65-F5344CB8AC3E}">
        <p14:creationId xmlns:p14="http://schemas.microsoft.com/office/powerpoint/2010/main" val="916647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31582" y="2665532"/>
            <a:ext cx="13040439" cy="4447496"/>
          </a:xfrm>
        </p:spPr>
        <p:txBody>
          <a:bodyPr anchor="b"/>
          <a:lstStyle>
            <a:lvl1pPr>
              <a:defRPr sz="9354"/>
            </a:lvl1pPr>
          </a:lstStyle>
          <a:p>
            <a:r>
              <a:rPr lang="en-GB"/>
              <a:t>Click to edit Master title style</a:t>
            </a:r>
            <a:endParaRPr lang="en-US" dirty="0"/>
          </a:p>
        </p:txBody>
      </p:sp>
      <p:sp>
        <p:nvSpPr>
          <p:cNvPr id="3" name="Text Placeholder 2"/>
          <p:cNvSpPr>
            <a:spLocks noGrp="1"/>
          </p:cNvSpPr>
          <p:nvPr>
            <p:ph type="body" idx="1"/>
          </p:nvPr>
        </p:nvSpPr>
        <p:spPr>
          <a:xfrm>
            <a:off x="1031582" y="7155103"/>
            <a:ext cx="13040439" cy="2338833"/>
          </a:xfrm>
        </p:spPr>
        <p:txBody>
          <a:bodyPr/>
          <a:lstStyle>
            <a:lvl1pPr marL="0" indent="0">
              <a:buNone/>
              <a:defRPr sz="3742">
                <a:solidFill>
                  <a:schemeClr val="tx1"/>
                </a:solidFill>
              </a:defRPr>
            </a:lvl1pPr>
            <a:lvl2pPr marL="712775" indent="0">
              <a:buNone/>
              <a:defRPr sz="3118">
                <a:solidFill>
                  <a:schemeClr val="tx1">
                    <a:tint val="75000"/>
                  </a:schemeClr>
                </a:solidFill>
              </a:defRPr>
            </a:lvl2pPr>
            <a:lvl3pPr marL="1425550" indent="0">
              <a:buNone/>
              <a:defRPr sz="2806">
                <a:solidFill>
                  <a:schemeClr val="tx1">
                    <a:tint val="75000"/>
                  </a:schemeClr>
                </a:solidFill>
              </a:defRPr>
            </a:lvl3pPr>
            <a:lvl4pPr marL="2138324" indent="0">
              <a:buNone/>
              <a:defRPr sz="2494">
                <a:solidFill>
                  <a:schemeClr val="tx1">
                    <a:tint val="75000"/>
                  </a:schemeClr>
                </a:solidFill>
              </a:defRPr>
            </a:lvl4pPr>
            <a:lvl5pPr marL="2851099" indent="0">
              <a:buNone/>
              <a:defRPr sz="2494">
                <a:solidFill>
                  <a:schemeClr val="tx1">
                    <a:tint val="75000"/>
                  </a:schemeClr>
                </a:solidFill>
              </a:defRPr>
            </a:lvl5pPr>
            <a:lvl6pPr marL="3563874" indent="0">
              <a:buNone/>
              <a:defRPr sz="2494">
                <a:solidFill>
                  <a:schemeClr val="tx1">
                    <a:tint val="75000"/>
                  </a:schemeClr>
                </a:solidFill>
              </a:defRPr>
            </a:lvl6pPr>
            <a:lvl7pPr marL="4276649" indent="0">
              <a:buNone/>
              <a:defRPr sz="2494">
                <a:solidFill>
                  <a:schemeClr val="tx1">
                    <a:tint val="75000"/>
                  </a:schemeClr>
                </a:solidFill>
              </a:defRPr>
            </a:lvl7pPr>
            <a:lvl8pPr marL="4989424" indent="0">
              <a:buNone/>
              <a:defRPr sz="2494">
                <a:solidFill>
                  <a:schemeClr val="tx1">
                    <a:tint val="75000"/>
                  </a:schemeClr>
                </a:solidFill>
              </a:defRPr>
            </a:lvl8pPr>
            <a:lvl9pPr marL="5702198" indent="0">
              <a:buNone/>
              <a:defRPr sz="2494">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9F3D5C5-8FE7-9A44-884B-7F26E9F7E6BD}" type="datetimeFigureOut">
              <a:rPr lang="en-US" smtClean="0"/>
              <a:t>1/5/20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E0DEDB-0D9A-3A4E-9F74-666365A16CB9}" type="slidenum">
              <a:rPr lang="en-US" smtClean="0"/>
              <a:t>‹#›</a:t>
            </a:fld>
            <a:endParaRPr lang="en-US"/>
          </a:p>
        </p:txBody>
      </p:sp>
    </p:spTree>
    <p:extLst>
      <p:ext uri="{BB962C8B-B14F-4D97-AF65-F5344CB8AC3E}">
        <p14:creationId xmlns:p14="http://schemas.microsoft.com/office/powerpoint/2010/main" val="2062394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39455" y="2846200"/>
            <a:ext cx="6425724" cy="67838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654171" y="2846200"/>
            <a:ext cx="6425724" cy="67838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9F3D5C5-8FE7-9A44-884B-7F26E9F7E6BD}" type="datetimeFigureOut">
              <a:rPr lang="en-US" smtClean="0"/>
              <a:t>1/5/20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E0DEDB-0D9A-3A4E-9F74-666365A16CB9}" type="slidenum">
              <a:rPr lang="en-US" smtClean="0"/>
              <a:t>‹#›</a:t>
            </a:fld>
            <a:endParaRPr lang="en-US"/>
          </a:p>
        </p:txBody>
      </p:sp>
    </p:spTree>
    <p:extLst>
      <p:ext uri="{BB962C8B-B14F-4D97-AF65-F5344CB8AC3E}">
        <p14:creationId xmlns:p14="http://schemas.microsoft.com/office/powerpoint/2010/main" val="1407848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41425" y="569242"/>
            <a:ext cx="13040439" cy="2066590"/>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41426" y="2620980"/>
            <a:ext cx="6396193" cy="1284502"/>
          </a:xfrm>
        </p:spPr>
        <p:txBody>
          <a:bodyPr anchor="b"/>
          <a:lstStyle>
            <a:lvl1pPr marL="0" indent="0">
              <a:buNone/>
              <a:defRPr sz="3742" b="1"/>
            </a:lvl1pPr>
            <a:lvl2pPr marL="712775" indent="0">
              <a:buNone/>
              <a:defRPr sz="3118" b="1"/>
            </a:lvl2pPr>
            <a:lvl3pPr marL="1425550" indent="0">
              <a:buNone/>
              <a:defRPr sz="2806" b="1"/>
            </a:lvl3pPr>
            <a:lvl4pPr marL="2138324" indent="0">
              <a:buNone/>
              <a:defRPr sz="2494" b="1"/>
            </a:lvl4pPr>
            <a:lvl5pPr marL="2851099" indent="0">
              <a:buNone/>
              <a:defRPr sz="2494" b="1"/>
            </a:lvl5pPr>
            <a:lvl6pPr marL="3563874" indent="0">
              <a:buNone/>
              <a:defRPr sz="2494" b="1"/>
            </a:lvl6pPr>
            <a:lvl7pPr marL="4276649" indent="0">
              <a:buNone/>
              <a:defRPr sz="2494" b="1"/>
            </a:lvl7pPr>
            <a:lvl8pPr marL="4989424" indent="0">
              <a:buNone/>
              <a:defRPr sz="2494" b="1"/>
            </a:lvl8pPr>
            <a:lvl9pPr marL="5702198" indent="0">
              <a:buNone/>
              <a:defRPr sz="2494" b="1"/>
            </a:lvl9pPr>
          </a:lstStyle>
          <a:p>
            <a:pPr lvl="0"/>
            <a:r>
              <a:rPr lang="en-GB"/>
              <a:t>Click to edit Master text styles</a:t>
            </a:r>
          </a:p>
        </p:txBody>
      </p:sp>
      <p:sp>
        <p:nvSpPr>
          <p:cNvPr id="4" name="Content Placeholder 3"/>
          <p:cNvSpPr>
            <a:spLocks noGrp="1"/>
          </p:cNvSpPr>
          <p:nvPr>
            <p:ph sz="half" idx="2"/>
          </p:nvPr>
        </p:nvSpPr>
        <p:spPr>
          <a:xfrm>
            <a:off x="1041426" y="3905482"/>
            <a:ext cx="6396193" cy="574437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654172" y="2620980"/>
            <a:ext cx="6427693" cy="1284502"/>
          </a:xfrm>
        </p:spPr>
        <p:txBody>
          <a:bodyPr anchor="b"/>
          <a:lstStyle>
            <a:lvl1pPr marL="0" indent="0">
              <a:buNone/>
              <a:defRPr sz="3742" b="1"/>
            </a:lvl1pPr>
            <a:lvl2pPr marL="712775" indent="0">
              <a:buNone/>
              <a:defRPr sz="3118" b="1"/>
            </a:lvl2pPr>
            <a:lvl3pPr marL="1425550" indent="0">
              <a:buNone/>
              <a:defRPr sz="2806" b="1"/>
            </a:lvl3pPr>
            <a:lvl4pPr marL="2138324" indent="0">
              <a:buNone/>
              <a:defRPr sz="2494" b="1"/>
            </a:lvl4pPr>
            <a:lvl5pPr marL="2851099" indent="0">
              <a:buNone/>
              <a:defRPr sz="2494" b="1"/>
            </a:lvl5pPr>
            <a:lvl6pPr marL="3563874" indent="0">
              <a:buNone/>
              <a:defRPr sz="2494" b="1"/>
            </a:lvl6pPr>
            <a:lvl7pPr marL="4276649" indent="0">
              <a:buNone/>
              <a:defRPr sz="2494" b="1"/>
            </a:lvl7pPr>
            <a:lvl8pPr marL="4989424" indent="0">
              <a:buNone/>
              <a:defRPr sz="2494" b="1"/>
            </a:lvl8pPr>
            <a:lvl9pPr marL="5702198" indent="0">
              <a:buNone/>
              <a:defRPr sz="2494" b="1"/>
            </a:lvl9pPr>
          </a:lstStyle>
          <a:p>
            <a:pPr lvl="0"/>
            <a:r>
              <a:rPr lang="en-GB"/>
              <a:t>Click to edit Master text styles</a:t>
            </a:r>
          </a:p>
        </p:txBody>
      </p:sp>
      <p:sp>
        <p:nvSpPr>
          <p:cNvPr id="6" name="Content Placeholder 5"/>
          <p:cNvSpPr>
            <a:spLocks noGrp="1"/>
          </p:cNvSpPr>
          <p:nvPr>
            <p:ph sz="quarter" idx="4"/>
          </p:nvPr>
        </p:nvSpPr>
        <p:spPr>
          <a:xfrm>
            <a:off x="7654172" y="3905482"/>
            <a:ext cx="6427693" cy="574437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9F3D5C5-8FE7-9A44-884B-7F26E9F7E6BD}" type="datetimeFigureOut">
              <a:rPr lang="en-US" smtClean="0"/>
              <a:t>1/5/20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2E0DEDB-0D9A-3A4E-9F74-666365A16CB9}" type="slidenum">
              <a:rPr lang="en-US" smtClean="0"/>
              <a:t>‹#›</a:t>
            </a:fld>
            <a:endParaRPr lang="en-US"/>
          </a:p>
        </p:txBody>
      </p:sp>
    </p:spTree>
    <p:extLst>
      <p:ext uri="{BB962C8B-B14F-4D97-AF65-F5344CB8AC3E}">
        <p14:creationId xmlns:p14="http://schemas.microsoft.com/office/powerpoint/2010/main" val="280257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9F3D5C5-8FE7-9A44-884B-7F26E9F7E6BD}" type="datetimeFigureOut">
              <a:rPr lang="en-US" smtClean="0"/>
              <a:t>1/5/20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2E0DEDB-0D9A-3A4E-9F74-666365A16CB9}" type="slidenum">
              <a:rPr lang="en-US" smtClean="0"/>
              <a:t>‹#›</a:t>
            </a:fld>
            <a:endParaRPr lang="en-US"/>
          </a:p>
        </p:txBody>
      </p:sp>
    </p:spTree>
    <p:extLst>
      <p:ext uri="{BB962C8B-B14F-4D97-AF65-F5344CB8AC3E}">
        <p14:creationId xmlns:p14="http://schemas.microsoft.com/office/powerpoint/2010/main" val="1395714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F3D5C5-8FE7-9A44-884B-7F26E9F7E6BD}" type="datetimeFigureOut">
              <a:rPr lang="en-US" smtClean="0"/>
              <a:t>1/5/20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2E0DEDB-0D9A-3A4E-9F74-666365A16CB9}" type="slidenum">
              <a:rPr lang="en-US" smtClean="0"/>
              <a:t>‹#›</a:t>
            </a:fld>
            <a:endParaRPr lang="en-US"/>
          </a:p>
        </p:txBody>
      </p:sp>
    </p:spTree>
    <p:extLst>
      <p:ext uri="{BB962C8B-B14F-4D97-AF65-F5344CB8AC3E}">
        <p14:creationId xmlns:p14="http://schemas.microsoft.com/office/powerpoint/2010/main" val="3445902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712788"/>
            <a:ext cx="4876384" cy="2494756"/>
          </a:xfrm>
        </p:spPr>
        <p:txBody>
          <a:bodyPr anchor="b"/>
          <a:lstStyle>
            <a:lvl1pPr>
              <a:defRPr sz="4989"/>
            </a:lvl1pPr>
          </a:lstStyle>
          <a:p>
            <a:r>
              <a:rPr lang="en-GB"/>
              <a:t>Click to edit Master title style</a:t>
            </a:r>
            <a:endParaRPr lang="en-US" dirty="0"/>
          </a:p>
        </p:txBody>
      </p:sp>
      <p:sp>
        <p:nvSpPr>
          <p:cNvPr id="3" name="Content Placeholder 2"/>
          <p:cNvSpPr>
            <a:spLocks noGrp="1"/>
          </p:cNvSpPr>
          <p:nvPr>
            <p:ph idx="1"/>
          </p:nvPr>
        </p:nvSpPr>
        <p:spPr>
          <a:xfrm>
            <a:off x="6427693" y="1539425"/>
            <a:ext cx="7654171" cy="7598117"/>
          </a:xfrm>
        </p:spPr>
        <p:txBody>
          <a:bodyPr/>
          <a:lstStyle>
            <a:lvl1pPr>
              <a:defRPr sz="4989"/>
            </a:lvl1pPr>
            <a:lvl2pPr>
              <a:defRPr sz="4365"/>
            </a:lvl2pPr>
            <a:lvl3pPr>
              <a:defRPr sz="3742"/>
            </a:lvl3pPr>
            <a:lvl4pPr>
              <a:defRPr sz="3118"/>
            </a:lvl4pPr>
            <a:lvl5pPr>
              <a:defRPr sz="3118"/>
            </a:lvl5pPr>
            <a:lvl6pPr>
              <a:defRPr sz="3118"/>
            </a:lvl6pPr>
            <a:lvl7pPr>
              <a:defRPr sz="3118"/>
            </a:lvl7pPr>
            <a:lvl8pPr>
              <a:defRPr sz="3118"/>
            </a:lvl8pPr>
            <a:lvl9pPr>
              <a:defRPr sz="3118"/>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41425" y="3207544"/>
            <a:ext cx="4876384" cy="5942372"/>
          </a:xfrm>
        </p:spPr>
        <p:txBody>
          <a:bodyPr/>
          <a:lstStyle>
            <a:lvl1pPr marL="0" indent="0">
              <a:buNone/>
              <a:defRPr sz="2494"/>
            </a:lvl1pPr>
            <a:lvl2pPr marL="712775" indent="0">
              <a:buNone/>
              <a:defRPr sz="2183"/>
            </a:lvl2pPr>
            <a:lvl3pPr marL="1425550" indent="0">
              <a:buNone/>
              <a:defRPr sz="1871"/>
            </a:lvl3pPr>
            <a:lvl4pPr marL="2138324" indent="0">
              <a:buNone/>
              <a:defRPr sz="1559"/>
            </a:lvl4pPr>
            <a:lvl5pPr marL="2851099" indent="0">
              <a:buNone/>
              <a:defRPr sz="1559"/>
            </a:lvl5pPr>
            <a:lvl6pPr marL="3563874" indent="0">
              <a:buNone/>
              <a:defRPr sz="1559"/>
            </a:lvl6pPr>
            <a:lvl7pPr marL="4276649" indent="0">
              <a:buNone/>
              <a:defRPr sz="1559"/>
            </a:lvl7pPr>
            <a:lvl8pPr marL="4989424" indent="0">
              <a:buNone/>
              <a:defRPr sz="1559"/>
            </a:lvl8pPr>
            <a:lvl9pPr marL="5702198" indent="0">
              <a:buNone/>
              <a:defRPr sz="1559"/>
            </a:lvl9pPr>
          </a:lstStyle>
          <a:p>
            <a:pPr lvl="0"/>
            <a:r>
              <a:rPr lang="en-GB"/>
              <a:t>Click to edit Master text styles</a:t>
            </a:r>
          </a:p>
        </p:txBody>
      </p:sp>
      <p:sp>
        <p:nvSpPr>
          <p:cNvPr id="5" name="Date Placeholder 4"/>
          <p:cNvSpPr>
            <a:spLocks noGrp="1"/>
          </p:cNvSpPr>
          <p:nvPr>
            <p:ph type="dt" sz="half" idx="10"/>
          </p:nvPr>
        </p:nvSpPr>
        <p:spPr/>
        <p:txBody>
          <a:bodyPr/>
          <a:lstStyle/>
          <a:p>
            <a:fld id="{39F3D5C5-8FE7-9A44-884B-7F26E9F7E6BD}" type="datetimeFigureOut">
              <a:rPr lang="en-US" smtClean="0"/>
              <a:t>1/5/20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E0DEDB-0D9A-3A4E-9F74-666365A16CB9}" type="slidenum">
              <a:rPr lang="en-US" smtClean="0"/>
              <a:t>‹#›</a:t>
            </a:fld>
            <a:endParaRPr lang="en-US"/>
          </a:p>
        </p:txBody>
      </p:sp>
    </p:spTree>
    <p:extLst>
      <p:ext uri="{BB962C8B-B14F-4D97-AF65-F5344CB8AC3E}">
        <p14:creationId xmlns:p14="http://schemas.microsoft.com/office/powerpoint/2010/main" val="23273292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712788"/>
            <a:ext cx="4876384" cy="2494756"/>
          </a:xfrm>
        </p:spPr>
        <p:txBody>
          <a:bodyPr anchor="b"/>
          <a:lstStyle>
            <a:lvl1pPr>
              <a:defRPr sz="4989"/>
            </a:lvl1pPr>
          </a:lstStyle>
          <a:p>
            <a:r>
              <a:rPr lang="en-GB"/>
              <a:t>Click to edit Master title style</a:t>
            </a:r>
            <a:endParaRPr lang="en-US" dirty="0"/>
          </a:p>
        </p:txBody>
      </p:sp>
      <p:sp>
        <p:nvSpPr>
          <p:cNvPr id="3" name="Picture Placeholder 2"/>
          <p:cNvSpPr>
            <a:spLocks noGrp="1" noChangeAspect="1"/>
          </p:cNvSpPr>
          <p:nvPr>
            <p:ph type="pic" idx="1"/>
          </p:nvPr>
        </p:nvSpPr>
        <p:spPr>
          <a:xfrm>
            <a:off x="6427693" y="1539425"/>
            <a:ext cx="7654171" cy="7598117"/>
          </a:xfrm>
        </p:spPr>
        <p:txBody>
          <a:bodyPr anchor="t"/>
          <a:lstStyle>
            <a:lvl1pPr marL="0" indent="0">
              <a:buNone/>
              <a:defRPr sz="4989"/>
            </a:lvl1pPr>
            <a:lvl2pPr marL="712775" indent="0">
              <a:buNone/>
              <a:defRPr sz="4365"/>
            </a:lvl2pPr>
            <a:lvl3pPr marL="1425550" indent="0">
              <a:buNone/>
              <a:defRPr sz="3742"/>
            </a:lvl3pPr>
            <a:lvl4pPr marL="2138324" indent="0">
              <a:buNone/>
              <a:defRPr sz="3118"/>
            </a:lvl4pPr>
            <a:lvl5pPr marL="2851099" indent="0">
              <a:buNone/>
              <a:defRPr sz="3118"/>
            </a:lvl5pPr>
            <a:lvl6pPr marL="3563874" indent="0">
              <a:buNone/>
              <a:defRPr sz="3118"/>
            </a:lvl6pPr>
            <a:lvl7pPr marL="4276649" indent="0">
              <a:buNone/>
              <a:defRPr sz="3118"/>
            </a:lvl7pPr>
            <a:lvl8pPr marL="4989424" indent="0">
              <a:buNone/>
              <a:defRPr sz="3118"/>
            </a:lvl8pPr>
            <a:lvl9pPr marL="5702198" indent="0">
              <a:buNone/>
              <a:defRPr sz="3118"/>
            </a:lvl9pPr>
          </a:lstStyle>
          <a:p>
            <a:r>
              <a:rPr lang="en-GB"/>
              <a:t>Click icon to add picture</a:t>
            </a:r>
            <a:endParaRPr lang="en-US" dirty="0"/>
          </a:p>
        </p:txBody>
      </p:sp>
      <p:sp>
        <p:nvSpPr>
          <p:cNvPr id="4" name="Text Placeholder 3"/>
          <p:cNvSpPr>
            <a:spLocks noGrp="1"/>
          </p:cNvSpPr>
          <p:nvPr>
            <p:ph type="body" sz="half" idx="2"/>
          </p:nvPr>
        </p:nvSpPr>
        <p:spPr>
          <a:xfrm>
            <a:off x="1041425" y="3207544"/>
            <a:ext cx="4876384" cy="5942372"/>
          </a:xfrm>
        </p:spPr>
        <p:txBody>
          <a:bodyPr/>
          <a:lstStyle>
            <a:lvl1pPr marL="0" indent="0">
              <a:buNone/>
              <a:defRPr sz="2494"/>
            </a:lvl1pPr>
            <a:lvl2pPr marL="712775" indent="0">
              <a:buNone/>
              <a:defRPr sz="2183"/>
            </a:lvl2pPr>
            <a:lvl3pPr marL="1425550" indent="0">
              <a:buNone/>
              <a:defRPr sz="1871"/>
            </a:lvl3pPr>
            <a:lvl4pPr marL="2138324" indent="0">
              <a:buNone/>
              <a:defRPr sz="1559"/>
            </a:lvl4pPr>
            <a:lvl5pPr marL="2851099" indent="0">
              <a:buNone/>
              <a:defRPr sz="1559"/>
            </a:lvl5pPr>
            <a:lvl6pPr marL="3563874" indent="0">
              <a:buNone/>
              <a:defRPr sz="1559"/>
            </a:lvl6pPr>
            <a:lvl7pPr marL="4276649" indent="0">
              <a:buNone/>
              <a:defRPr sz="1559"/>
            </a:lvl7pPr>
            <a:lvl8pPr marL="4989424" indent="0">
              <a:buNone/>
              <a:defRPr sz="1559"/>
            </a:lvl8pPr>
            <a:lvl9pPr marL="5702198" indent="0">
              <a:buNone/>
              <a:defRPr sz="1559"/>
            </a:lvl9pPr>
          </a:lstStyle>
          <a:p>
            <a:pPr lvl="0"/>
            <a:r>
              <a:rPr lang="en-GB"/>
              <a:t>Click to edit Master text styles</a:t>
            </a:r>
          </a:p>
        </p:txBody>
      </p:sp>
      <p:sp>
        <p:nvSpPr>
          <p:cNvPr id="5" name="Date Placeholder 4"/>
          <p:cNvSpPr>
            <a:spLocks noGrp="1"/>
          </p:cNvSpPr>
          <p:nvPr>
            <p:ph type="dt" sz="half" idx="10"/>
          </p:nvPr>
        </p:nvSpPr>
        <p:spPr/>
        <p:txBody>
          <a:bodyPr/>
          <a:lstStyle/>
          <a:p>
            <a:fld id="{39F3D5C5-8FE7-9A44-884B-7F26E9F7E6BD}" type="datetimeFigureOut">
              <a:rPr lang="en-US" smtClean="0"/>
              <a:t>1/5/20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E0DEDB-0D9A-3A4E-9F74-666365A16CB9}" type="slidenum">
              <a:rPr lang="en-US" smtClean="0"/>
              <a:t>‹#›</a:t>
            </a:fld>
            <a:endParaRPr lang="en-US"/>
          </a:p>
        </p:txBody>
      </p:sp>
    </p:spTree>
    <p:extLst>
      <p:ext uri="{BB962C8B-B14F-4D97-AF65-F5344CB8AC3E}">
        <p14:creationId xmlns:p14="http://schemas.microsoft.com/office/powerpoint/2010/main" val="5834583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9F3D5C5-8FE7-9A44-884B-7F26E9F7E6BD}" type="datetimeFigureOut">
              <a:rPr lang="en-US" smtClean="0"/>
              <a:t>1/5/20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E0DEDB-0D9A-3A4E-9F74-666365A16CB9}" type="slidenum">
              <a:rPr lang="en-US" smtClean="0"/>
              <a:t>‹#›</a:t>
            </a:fld>
            <a:endParaRPr lang="en-US"/>
          </a:p>
        </p:txBody>
      </p:sp>
    </p:spTree>
    <p:extLst>
      <p:ext uri="{BB962C8B-B14F-4D97-AF65-F5344CB8AC3E}">
        <p14:creationId xmlns:p14="http://schemas.microsoft.com/office/powerpoint/2010/main" val="8275839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819786" y="569240"/>
            <a:ext cx="3260110" cy="9060817"/>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39456" y="569240"/>
            <a:ext cx="9591338" cy="9060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9F3D5C5-8FE7-9A44-884B-7F26E9F7E6BD}" type="datetimeFigureOut">
              <a:rPr lang="en-US" smtClean="0"/>
              <a:t>1/5/20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E0DEDB-0D9A-3A4E-9F74-666365A16CB9}" type="slidenum">
              <a:rPr lang="en-US" smtClean="0"/>
              <a:t>‹#›</a:t>
            </a:fld>
            <a:endParaRPr lang="en-US"/>
          </a:p>
        </p:txBody>
      </p:sp>
    </p:spTree>
    <p:extLst>
      <p:ext uri="{BB962C8B-B14F-4D97-AF65-F5344CB8AC3E}">
        <p14:creationId xmlns:p14="http://schemas.microsoft.com/office/powerpoint/2010/main" val="41139953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39456" y="569242"/>
            <a:ext cx="13040439" cy="206659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39456" y="2846200"/>
            <a:ext cx="13040439" cy="678385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9455" y="9909729"/>
            <a:ext cx="3401854" cy="569240"/>
          </a:xfrm>
          <a:prstGeom prst="rect">
            <a:avLst/>
          </a:prstGeom>
        </p:spPr>
        <p:txBody>
          <a:bodyPr vert="horz" lIns="91440" tIns="45720" rIns="91440" bIns="45720" rtlCol="0" anchor="ctr"/>
          <a:lstStyle>
            <a:lvl1pPr algn="l">
              <a:defRPr sz="1871">
                <a:solidFill>
                  <a:schemeClr val="tx1">
                    <a:tint val="75000"/>
                  </a:schemeClr>
                </a:solidFill>
              </a:defRPr>
            </a:lvl1pPr>
          </a:lstStyle>
          <a:p>
            <a:fld id="{39F3D5C5-8FE7-9A44-884B-7F26E9F7E6BD}" type="datetimeFigureOut">
              <a:rPr lang="en-US" smtClean="0"/>
              <a:t>1/5/20</a:t>
            </a:fld>
            <a:endParaRPr lang="en-US"/>
          </a:p>
        </p:txBody>
      </p:sp>
      <p:sp>
        <p:nvSpPr>
          <p:cNvPr id="5" name="Footer Placeholder 4"/>
          <p:cNvSpPr>
            <a:spLocks noGrp="1"/>
          </p:cNvSpPr>
          <p:nvPr>
            <p:ph type="ftr" sz="quarter" idx="3"/>
          </p:nvPr>
        </p:nvSpPr>
        <p:spPr>
          <a:xfrm>
            <a:off x="5008285" y="9909729"/>
            <a:ext cx="5102781" cy="569240"/>
          </a:xfrm>
          <a:prstGeom prst="rect">
            <a:avLst/>
          </a:prstGeom>
        </p:spPr>
        <p:txBody>
          <a:bodyPr vert="horz" lIns="91440" tIns="45720" rIns="91440" bIns="45720" rtlCol="0" anchor="ctr"/>
          <a:lstStyle>
            <a:lvl1pPr algn="ctr">
              <a:defRPr sz="1871">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678041" y="9909729"/>
            <a:ext cx="3401854" cy="569240"/>
          </a:xfrm>
          <a:prstGeom prst="rect">
            <a:avLst/>
          </a:prstGeom>
        </p:spPr>
        <p:txBody>
          <a:bodyPr vert="horz" lIns="91440" tIns="45720" rIns="91440" bIns="45720" rtlCol="0" anchor="ctr"/>
          <a:lstStyle>
            <a:lvl1pPr algn="r">
              <a:defRPr sz="1871">
                <a:solidFill>
                  <a:schemeClr val="tx1">
                    <a:tint val="75000"/>
                  </a:schemeClr>
                </a:solidFill>
              </a:defRPr>
            </a:lvl1pPr>
          </a:lstStyle>
          <a:p>
            <a:fld id="{D2E0DEDB-0D9A-3A4E-9F74-666365A16CB9}" type="slidenum">
              <a:rPr lang="en-US" smtClean="0"/>
              <a:t>‹#›</a:t>
            </a:fld>
            <a:endParaRPr lang="en-US"/>
          </a:p>
        </p:txBody>
      </p:sp>
    </p:spTree>
    <p:extLst>
      <p:ext uri="{BB962C8B-B14F-4D97-AF65-F5344CB8AC3E}">
        <p14:creationId xmlns:p14="http://schemas.microsoft.com/office/powerpoint/2010/main" val="3290169590"/>
      </p:ext>
    </p:extLst>
  </p:cSld>
  <p:clrMap bg1="dk1" tx1="lt1" bg2="dk2" tx2="lt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txStyles>
    <p:titleStyle>
      <a:lvl1pPr algn="l" defTabSz="1425550" rtl="0" eaLnBrk="1" latinLnBrk="0" hangingPunct="1">
        <a:lnSpc>
          <a:spcPct val="90000"/>
        </a:lnSpc>
        <a:spcBef>
          <a:spcPct val="0"/>
        </a:spcBef>
        <a:buNone/>
        <a:defRPr sz="6860" kern="1200">
          <a:solidFill>
            <a:schemeClr val="tx1"/>
          </a:solidFill>
          <a:latin typeface="+mj-lt"/>
          <a:ea typeface="+mj-ea"/>
          <a:cs typeface="+mj-cs"/>
        </a:defRPr>
      </a:lvl1pPr>
    </p:titleStyle>
    <p:bodyStyle>
      <a:lvl1pPr marL="356387" indent="-356387" algn="l" defTabSz="1425550" rtl="0" eaLnBrk="1" latinLnBrk="0" hangingPunct="1">
        <a:lnSpc>
          <a:spcPct val="90000"/>
        </a:lnSpc>
        <a:spcBef>
          <a:spcPts val="1559"/>
        </a:spcBef>
        <a:buFont typeface="Arial" panose="020B0604020202020204" pitchFamily="34" charset="0"/>
        <a:buChar char="•"/>
        <a:defRPr sz="4365" kern="1200">
          <a:solidFill>
            <a:schemeClr val="tx1"/>
          </a:solidFill>
          <a:latin typeface="+mn-lt"/>
          <a:ea typeface="+mn-ea"/>
          <a:cs typeface="+mn-cs"/>
        </a:defRPr>
      </a:lvl1pPr>
      <a:lvl2pPr marL="1069162" indent="-356387" algn="l" defTabSz="1425550" rtl="0" eaLnBrk="1" latinLnBrk="0" hangingPunct="1">
        <a:lnSpc>
          <a:spcPct val="90000"/>
        </a:lnSpc>
        <a:spcBef>
          <a:spcPts val="780"/>
        </a:spcBef>
        <a:buFont typeface="Arial" panose="020B0604020202020204" pitchFamily="34" charset="0"/>
        <a:buChar char="•"/>
        <a:defRPr sz="3742" kern="1200">
          <a:solidFill>
            <a:schemeClr val="tx1"/>
          </a:solidFill>
          <a:latin typeface="+mn-lt"/>
          <a:ea typeface="+mn-ea"/>
          <a:cs typeface="+mn-cs"/>
        </a:defRPr>
      </a:lvl2pPr>
      <a:lvl3pPr marL="1781937" indent="-356387" algn="l" defTabSz="1425550" rtl="0" eaLnBrk="1" latinLnBrk="0" hangingPunct="1">
        <a:lnSpc>
          <a:spcPct val="90000"/>
        </a:lnSpc>
        <a:spcBef>
          <a:spcPts val="780"/>
        </a:spcBef>
        <a:buFont typeface="Arial" panose="020B0604020202020204" pitchFamily="34" charset="0"/>
        <a:buChar char="•"/>
        <a:defRPr sz="3118" kern="1200">
          <a:solidFill>
            <a:schemeClr val="tx1"/>
          </a:solidFill>
          <a:latin typeface="+mn-lt"/>
          <a:ea typeface="+mn-ea"/>
          <a:cs typeface="+mn-cs"/>
        </a:defRPr>
      </a:lvl3pPr>
      <a:lvl4pPr marL="2494712"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4pPr>
      <a:lvl5pPr marL="3207487"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5pPr>
      <a:lvl6pPr marL="392026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6pPr>
      <a:lvl7pPr marL="463303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7pPr>
      <a:lvl8pPr marL="534581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8pPr>
      <a:lvl9pPr marL="605858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9pPr>
    </p:bodyStyle>
    <p:otherStyle>
      <a:defPPr>
        <a:defRPr lang="en-US"/>
      </a:defPPr>
      <a:lvl1pPr marL="0" algn="l" defTabSz="1425550" rtl="0" eaLnBrk="1" latinLnBrk="0" hangingPunct="1">
        <a:defRPr sz="2806" kern="1200">
          <a:solidFill>
            <a:schemeClr val="tx1"/>
          </a:solidFill>
          <a:latin typeface="+mn-lt"/>
          <a:ea typeface="+mn-ea"/>
          <a:cs typeface="+mn-cs"/>
        </a:defRPr>
      </a:lvl1pPr>
      <a:lvl2pPr marL="712775" algn="l" defTabSz="1425550" rtl="0" eaLnBrk="1" latinLnBrk="0" hangingPunct="1">
        <a:defRPr sz="2806" kern="1200">
          <a:solidFill>
            <a:schemeClr val="tx1"/>
          </a:solidFill>
          <a:latin typeface="+mn-lt"/>
          <a:ea typeface="+mn-ea"/>
          <a:cs typeface="+mn-cs"/>
        </a:defRPr>
      </a:lvl2pPr>
      <a:lvl3pPr marL="1425550" algn="l" defTabSz="1425550" rtl="0" eaLnBrk="1" latinLnBrk="0" hangingPunct="1">
        <a:defRPr sz="2806" kern="1200">
          <a:solidFill>
            <a:schemeClr val="tx1"/>
          </a:solidFill>
          <a:latin typeface="+mn-lt"/>
          <a:ea typeface="+mn-ea"/>
          <a:cs typeface="+mn-cs"/>
        </a:defRPr>
      </a:lvl3pPr>
      <a:lvl4pPr marL="2138324" algn="l" defTabSz="1425550" rtl="0" eaLnBrk="1" latinLnBrk="0" hangingPunct="1">
        <a:defRPr sz="2806" kern="1200">
          <a:solidFill>
            <a:schemeClr val="tx1"/>
          </a:solidFill>
          <a:latin typeface="+mn-lt"/>
          <a:ea typeface="+mn-ea"/>
          <a:cs typeface="+mn-cs"/>
        </a:defRPr>
      </a:lvl4pPr>
      <a:lvl5pPr marL="2851099" algn="l" defTabSz="1425550" rtl="0" eaLnBrk="1" latinLnBrk="0" hangingPunct="1">
        <a:defRPr sz="2806" kern="1200">
          <a:solidFill>
            <a:schemeClr val="tx1"/>
          </a:solidFill>
          <a:latin typeface="+mn-lt"/>
          <a:ea typeface="+mn-ea"/>
          <a:cs typeface="+mn-cs"/>
        </a:defRPr>
      </a:lvl5pPr>
      <a:lvl6pPr marL="3563874" algn="l" defTabSz="1425550" rtl="0" eaLnBrk="1" latinLnBrk="0" hangingPunct="1">
        <a:defRPr sz="2806" kern="1200">
          <a:solidFill>
            <a:schemeClr val="tx1"/>
          </a:solidFill>
          <a:latin typeface="+mn-lt"/>
          <a:ea typeface="+mn-ea"/>
          <a:cs typeface="+mn-cs"/>
        </a:defRPr>
      </a:lvl6pPr>
      <a:lvl7pPr marL="4276649" algn="l" defTabSz="1425550" rtl="0" eaLnBrk="1" latinLnBrk="0" hangingPunct="1">
        <a:defRPr sz="2806" kern="1200">
          <a:solidFill>
            <a:schemeClr val="tx1"/>
          </a:solidFill>
          <a:latin typeface="+mn-lt"/>
          <a:ea typeface="+mn-ea"/>
          <a:cs typeface="+mn-cs"/>
        </a:defRPr>
      </a:lvl7pPr>
      <a:lvl8pPr marL="4989424" algn="l" defTabSz="1425550" rtl="0" eaLnBrk="1" latinLnBrk="0" hangingPunct="1">
        <a:defRPr sz="2806" kern="1200">
          <a:solidFill>
            <a:schemeClr val="tx1"/>
          </a:solidFill>
          <a:latin typeface="+mn-lt"/>
          <a:ea typeface="+mn-ea"/>
          <a:cs typeface="+mn-cs"/>
        </a:defRPr>
      </a:lvl8pPr>
      <a:lvl9pPr marL="5702198" algn="l" defTabSz="1425550" rtl="0" eaLnBrk="1" latinLnBrk="0" hangingPunct="1">
        <a:defRPr sz="280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tiff"/><Relationship Id="rId1" Type="http://schemas.openxmlformats.org/officeDocument/2006/relationships/slideLayout" Target="../slideLayouts/slideLayout1.xml"/><Relationship Id="rId5" Type="http://schemas.openxmlformats.org/officeDocument/2006/relationships/image" Target="../media/image4.tiff"/><Relationship Id="rId4" Type="http://schemas.openxmlformats.org/officeDocument/2006/relationships/image" Target="../media/image3.tiff"/></Relationships>
</file>

<file path=ppt/slides/_rels/slide2.xml.rels><?xml version="1.0" encoding="UTF-8" standalone="yes"?>
<Relationships xmlns="http://schemas.openxmlformats.org/package/2006/relationships"><Relationship Id="rId8" Type="http://schemas.openxmlformats.org/officeDocument/2006/relationships/hyperlink" Target="https://www.postermywall.com/index.php/l/school-posters#.XhJccC10dQI" TargetMode="External"/><Relationship Id="rId3" Type="http://schemas.openxmlformats.org/officeDocument/2006/relationships/hyperlink" Target="https://helpfulprofessor.com/hidden-curriculum-in-schools-definition-examples-advantages-2019/" TargetMode="External"/><Relationship Id="rId7" Type="http://schemas.openxmlformats.org/officeDocument/2006/relationships/hyperlink" Target="https://prezi.com/ncxvdhai3ruh/open-curriculum-vs-hidden-curriculum/" TargetMode="External"/><Relationship Id="rId2" Type="http://schemas.openxmlformats.org/officeDocument/2006/relationships/hyperlink" Target="https://files.eric.ed.gov/fulltext/EJ1083566.pdf" TargetMode="External"/><Relationship Id="rId1" Type="http://schemas.openxmlformats.org/officeDocument/2006/relationships/slideLayout" Target="../slideLayouts/slideLayout2.xml"/><Relationship Id="rId6" Type="http://schemas.openxmlformats.org/officeDocument/2006/relationships/hyperlink" Target="https://www-jstor-org.ezproxy.uwtsd.ac.uk/stable/3216617?seq=1#metadata_info_tab_contents" TargetMode="External"/><Relationship Id="rId5" Type="http://schemas.openxmlformats.org/officeDocument/2006/relationships/hyperlink" Target="https://www.edglossary.org/hidden-curriculum/" TargetMode="External"/><Relationship Id="rId10" Type="http://schemas.openxmlformats.org/officeDocument/2006/relationships/hyperlink" Target="https://cain.ulster.ac.uk/issues/education/docs/valuesc6.htm" TargetMode="External"/><Relationship Id="rId4" Type="http://schemas.openxmlformats.org/officeDocument/2006/relationships/hyperlink" Target="https://soundout.org/ladder-of-student-involvement/" TargetMode="External"/><Relationship Id="rId9" Type="http://schemas.openxmlformats.org/officeDocument/2006/relationships/hyperlink" Target="https://psycnet.apa.org/doi/10.1037/h004518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extBox 69">
            <a:extLst>
              <a:ext uri="{FF2B5EF4-FFF2-40B4-BE49-F238E27FC236}">
                <a16:creationId xmlns:a16="http://schemas.microsoft.com/office/drawing/2014/main" id="{30885C0E-F115-534D-9D67-28AB82F3B390}"/>
              </a:ext>
            </a:extLst>
          </p:cNvPr>
          <p:cNvSpPr txBox="1"/>
          <p:nvPr/>
        </p:nvSpPr>
        <p:spPr>
          <a:xfrm>
            <a:off x="10939075" y="6224201"/>
            <a:ext cx="4025099" cy="4401205"/>
          </a:xfrm>
          <a:prstGeom prst="rect">
            <a:avLst/>
          </a:prstGeom>
        </p:spPr>
        <p:style>
          <a:lnRef idx="2">
            <a:schemeClr val="dk1"/>
          </a:lnRef>
          <a:fillRef idx="1">
            <a:schemeClr val="lt1"/>
          </a:fillRef>
          <a:effectRef idx="0">
            <a:schemeClr val="dk1"/>
          </a:effectRef>
          <a:fontRef idx="minor">
            <a:schemeClr val="dk1"/>
          </a:fontRef>
        </p:style>
        <p:txBody>
          <a:bodyPr wrap="square" lIns="111609" rtlCol="0" anchor="t">
            <a:spAutoFit/>
          </a:bodyPr>
          <a:lstStyle/>
          <a:p>
            <a:pPr algn="ctr"/>
            <a:r>
              <a:rPr lang="en-US" sz="2000" b="1" u="sng" dirty="0"/>
              <a:t>Impact of hidden curriculum on pupil involvement</a:t>
            </a:r>
          </a:p>
          <a:p>
            <a:pPr marL="342900" indent="-342900">
              <a:buFont typeface="Arial" panose="020B0604020202020204" pitchFamily="34" charset="0"/>
              <a:buChar char="•"/>
            </a:pPr>
            <a:r>
              <a:rPr lang="en-US" sz="1600" dirty="0"/>
              <a:t>Pupils feel part of the school</a:t>
            </a:r>
          </a:p>
          <a:p>
            <a:pPr marL="342900" indent="-342900">
              <a:buFont typeface="Arial" panose="020B0604020202020204" pitchFamily="34" charset="0"/>
              <a:buChar char="•"/>
            </a:pPr>
            <a:r>
              <a:rPr lang="en-US" sz="1600" dirty="0"/>
              <a:t>Pupils feel they have a say in how the school is run</a:t>
            </a:r>
          </a:p>
          <a:p>
            <a:pPr marL="342900" indent="-342900">
              <a:buFont typeface="Arial" panose="020B0604020202020204" pitchFamily="34" charset="0"/>
              <a:buChar char="•"/>
            </a:pPr>
            <a:r>
              <a:rPr lang="en-US" sz="1600" dirty="0"/>
              <a:t>The higher up the ladder, the more involved pupils feel</a:t>
            </a:r>
          </a:p>
          <a:p>
            <a:endParaRPr lang="en-US" sz="2000" dirty="0"/>
          </a:p>
          <a:p>
            <a:endParaRPr lang="en-US" sz="2000" dirty="0"/>
          </a:p>
          <a:p>
            <a:endParaRPr lang="en-US" sz="2000" dirty="0"/>
          </a:p>
          <a:p>
            <a:endParaRPr lang="en-US" sz="2000" dirty="0"/>
          </a:p>
          <a:p>
            <a:endParaRPr lang="en-US" sz="2000" dirty="0"/>
          </a:p>
          <a:p>
            <a:endParaRPr lang="en-US" sz="2000" dirty="0"/>
          </a:p>
          <a:p>
            <a:endParaRPr lang="en-US" sz="2000" dirty="0"/>
          </a:p>
          <a:p>
            <a:endParaRPr lang="en-US" sz="2000" dirty="0"/>
          </a:p>
        </p:txBody>
      </p:sp>
      <p:sp>
        <p:nvSpPr>
          <p:cNvPr id="58" name="TextBox 57">
            <a:extLst>
              <a:ext uri="{FF2B5EF4-FFF2-40B4-BE49-F238E27FC236}">
                <a16:creationId xmlns:a16="http://schemas.microsoft.com/office/drawing/2014/main" id="{874903B3-7754-154F-8C5B-FA5AAD6A75A7}"/>
              </a:ext>
            </a:extLst>
          </p:cNvPr>
          <p:cNvSpPr txBox="1"/>
          <p:nvPr/>
        </p:nvSpPr>
        <p:spPr>
          <a:xfrm>
            <a:off x="4367920" y="4330423"/>
            <a:ext cx="6334486" cy="76944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sz="4400" dirty="0"/>
              <a:t>The Hidden Curriculum</a:t>
            </a:r>
          </a:p>
        </p:txBody>
      </p:sp>
      <p:sp>
        <p:nvSpPr>
          <p:cNvPr id="59" name="TextBox 58">
            <a:extLst>
              <a:ext uri="{FF2B5EF4-FFF2-40B4-BE49-F238E27FC236}">
                <a16:creationId xmlns:a16="http://schemas.microsoft.com/office/drawing/2014/main" id="{3B742C5C-7057-E547-99C4-17C6D7856B9E}"/>
              </a:ext>
            </a:extLst>
          </p:cNvPr>
          <p:cNvSpPr txBox="1"/>
          <p:nvPr/>
        </p:nvSpPr>
        <p:spPr>
          <a:xfrm>
            <a:off x="218965" y="210167"/>
            <a:ext cx="3894923" cy="2062103"/>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sz="2000" b="1" u="sng" dirty="0"/>
              <a:t>What is the hidden curriculum?</a:t>
            </a:r>
          </a:p>
          <a:p>
            <a:r>
              <a:rPr lang="en-US" sz="1600" dirty="0"/>
              <a:t>It refers to the ‘unwritten, unofficial and unintended’ lessons and values that pupils learn. It consists of the indirect academic, social and cultural messages that are communicated to pupils while they are in school. </a:t>
            </a:r>
          </a:p>
          <a:p>
            <a:pPr algn="r"/>
            <a:r>
              <a:rPr lang="en-US" sz="1200" dirty="0"/>
              <a:t>(Glossary of Education Reform, 2015)</a:t>
            </a:r>
          </a:p>
        </p:txBody>
      </p:sp>
      <p:sp>
        <p:nvSpPr>
          <p:cNvPr id="60" name="TextBox 59">
            <a:extLst>
              <a:ext uri="{FF2B5EF4-FFF2-40B4-BE49-F238E27FC236}">
                <a16:creationId xmlns:a16="http://schemas.microsoft.com/office/drawing/2014/main" id="{0CD73C11-68ED-FF44-98F9-4C0E1AA2BEC2}"/>
              </a:ext>
            </a:extLst>
          </p:cNvPr>
          <p:cNvSpPr txBox="1"/>
          <p:nvPr/>
        </p:nvSpPr>
        <p:spPr>
          <a:xfrm>
            <a:off x="237086" y="2558989"/>
            <a:ext cx="3858679" cy="3662541"/>
          </a:xfrm>
          <a:prstGeom prst="rect">
            <a:avLst/>
          </a:prstGeom>
          <a:noFill/>
          <a:ln>
            <a:solidFill>
              <a:schemeClr val="tx1"/>
            </a:solidFill>
          </a:ln>
        </p:spPr>
        <p:txBody>
          <a:bodyPr wrap="square" rtlCol="0">
            <a:spAutoFit/>
          </a:bodyPr>
          <a:lstStyle/>
          <a:p>
            <a:pPr algn="ctr"/>
            <a:r>
              <a:rPr lang="en-US" sz="2000" b="1" u="sng" dirty="0"/>
              <a:t>Where the hidden curriculum is present in school? </a:t>
            </a:r>
          </a:p>
          <a:p>
            <a:pPr marL="354359" indent="-354359">
              <a:buFont typeface="Arial" panose="020B0604020202020204" pitchFamily="34" charset="0"/>
              <a:buChar char="•"/>
            </a:pPr>
            <a:r>
              <a:rPr lang="en-US" sz="1600" dirty="0"/>
              <a:t>Pupil voice</a:t>
            </a:r>
          </a:p>
          <a:p>
            <a:pPr marL="354359" indent="-354359">
              <a:buFont typeface="Arial" panose="020B0604020202020204" pitchFamily="34" charset="0"/>
              <a:buChar char="•"/>
            </a:pPr>
            <a:r>
              <a:rPr lang="en-US" sz="1600" dirty="0"/>
              <a:t>School Council</a:t>
            </a:r>
          </a:p>
          <a:p>
            <a:pPr marL="354359" indent="-354359">
              <a:buFont typeface="Arial" panose="020B0604020202020204" pitchFamily="34" charset="0"/>
              <a:buChar char="•"/>
            </a:pPr>
            <a:r>
              <a:rPr lang="en-US" sz="1600" dirty="0"/>
              <a:t>Assemblies</a:t>
            </a:r>
          </a:p>
          <a:p>
            <a:pPr marL="354359" indent="-354359">
              <a:buFont typeface="Arial" panose="020B0604020202020204" pitchFamily="34" charset="0"/>
              <a:buChar char="•"/>
            </a:pPr>
            <a:r>
              <a:rPr lang="en-US" sz="1600" dirty="0"/>
              <a:t>Values, beliefs and ethos of the school</a:t>
            </a:r>
          </a:p>
          <a:p>
            <a:pPr marL="354359" indent="-354359">
              <a:buFont typeface="Arial" panose="020B0604020202020204" pitchFamily="34" charset="0"/>
              <a:buChar char="•"/>
            </a:pPr>
            <a:r>
              <a:rPr lang="en-US" sz="1600" dirty="0"/>
              <a:t>School Concerts</a:t>
            </a:r>
          </a:p>
          <a:p>
            <a:pPr marL="354359" indent="-354359">
              <a:buFont typeface="Arial" panose="020B0604020202020204" pitchFamily="34" charset="0"/>
              <a:buChar char="•"/>
            </a:pPr>
            <a:r>
              <a:rPr lang="en-US" sz="1600" dirty="0"/>
              <a:t>Extra-curricular activities</a:t>
            </a:r>
          </a:p>
          <a:p>
            <a:pPr marL="354359" indent="-354359">
              <a:buFont typeface="Arial" panose="020B0604020202020204" pitchFamily="34" charset="0"/>
              <a:buChar char="•"/>
            </a:pPr>
            <a:r>
              <a:rPr lang="en-US" sz="1600" dirty="0"/>
              <a:t>Posters</a:t>
            </a:r>
          </a:p>
          <a:p>
            <a:pPr marL="354359" indent="-354359">
              <a:buFont typeface="Arial" panose="020B0604020202020204" pitchFamily="34" charset="0"/>
              <a:buChar char="•"/>
            </a:pPr>
            <a:r>
              <a:rPr lang="en-US" sz="1600" dirty="0"/>
              <a:t>Rewards system</a:t>
            </a:r>
          </a:p>
          <a:p>
            <a:pPr marL="354359" indent="-354359">
              <a:buFont typeface="Arial" panose="020B0604020202020204" pitchFamily="34" charset="0"/>
              <a:buChar char="•"/>
            </a:pPr>
            <a:r>
              <a:rPr lang="en-US" sz="1600" dirty="0"/>
              <a:t>Class setting</a:t>
            </a:r>
          </a:p>
          <a:p>
            <a:pPr marL="354359" indent="-354359">
              <a:buFont typeface="Arial" panose="020B0604020202020204" pitchFamily="34" charset="0"/>
              <a:buChar char="•"/>
            </a:pPr>
            <a:r>
              <a:rPr lang="en-US" sz="1600" dirty="0"/>
              <a:t>Classroom layout</a:t>
            </a:r>
          </a:p>
          <a:p>
            <a:pPr marL="354359" indent="-354359">
              <a:buFont typeface="Arial" panose="020B0604020202020204" pitchFamily="34" charset="0"/>
              <a:buChar char="•"/>
            </a:pPr>
            <a:r>
              <a:rPr lang="en-US" sz="1600" dirty="0"/>
              <a:t>Seating plans</a:t>
            </a:r>
          </a:p>
          <a:p>
            <a:pPr marL="354359" indent="-354359">
              <a:buFont typeface="Arial" panose="020B0604020202020204" pitchFamily="34" charset="0"/>
              <a:buChar char="•"/>
            </a:pPr>
            <a:r>
              <a:rPr lang="en-US" sz="1600" dirty="0"/>
              <a:t>Classroom expectations</a:t>
            </a:r>
          </a:p>
        </p:txBody>
      </p:sp>
      <p:sp>
        <p:nvSpPr>
          <p:cNvPr id="61" name="TextBox 60">
            <a:extLst>
              <a:ext uri="{FF2B5EF4-FFF2-40B4-BE49-F238E27FC236}">
                <a16:creationId xmlns:a16="http://schemas.microsoft.com/office/drawing/2014/main" id="{870F0F72-8E62-6441-81A9-3A6B0689D829}"/>
              </a:ext>
            </a:extLst>
          </p:cNvPr>
          <p:cNvSpPr txBox="1"/>
          <p:nvPr/>
        </p:nvSpPr>
        <p:spPr>
          <a:xfrm>
            <a:off x="10939075" y="195879"/>
            <a:ext cx="3943189" cy="3600986"/>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sz="2000" b="1" u="sng" dirty="0"/>
              <a:t>Positive outcomes and attitudes of the hidden curriculum for pupils</a:t>
            </a:r>
          </a:p>
          <a:p>
            <a:pPr marL="354359" indent="-354359">
              <a:buFont typeface="Arial" panose="020B0604020202020204" pitchFamily="34" charset="0"/>
              <a:buChar char="•"/>
            </a:pPr>
            <a:r>
              <a:rPr lang="en-US" sz="1600" dirty="0"/>
              <a:t>Improved socialization skills</a:t>
            </a:r>
          </a:p>
          <a:p>
            <a:pPr marL="354359" indent="-354359">
              <a:buFont typeface="Arial" panose="020B0604020202020204" pitchFamily="34" charset="0"/>
              <a:buChar char="•"/>
            </a:pPr>
            <a:r>
              <a:rPr lang="en-US" sz="1600" dirty="0"/>
              <a:t>Norms are understood</a:t>
            </a:r>
          </a:p>
          <a:p>
            <a:pPr marL="354359" indent="-354359">
              <a:buFont typeface="Arial" panose="020B0604020202020204" pitchFamily="34" charset="0"/>
              <a:buChar char="•"/>
            </a:pPr>
            <a:r>
              <a:rPr lang="en-US" sz="1600" dirty="0"/>
              <a:t>Values are adhered to</a:t>
            </a:r>
          </a:p>
          <a:p>
            <a:pPr marL="354359" indent="-354359">
              <a:buFont typeface="Arial" panose="020B0604020202020204" pitchFamily="34" charset="0"/>
              <a:buChar char="•"/>
            </a:pPr>
            <a:r>
              <a:rPr lang="en-US" sz="1600" dirty="0"/>
              <a:t>Behaviour is improved</a:t>
            </a:r>
          </a:p>
          <a:p>
            <a:pPr marL="354359" indent="-354359">
              <a:buFont typeface="Arial" panose="020B0604020202020204" pitchFamily="34" charset="0"/>
              <a:buChar char="•"/>
            </a:pPr>
            <a:r>
              <a:rPr lang="en-US" sz="1600" dirty="0"/>
              <a:t>Punctuality is understood</a:t>
            </a:r>
          </a:p>
          <a:p>
            <a:pPr marL="354359" indent="-354359">
              <a:buFont typeface="Arial" panose="020B0604020202020204" pitchFamily="34" charset="0"/>
              <a:buChar char="•"/>
            </a:pPr>
            <a:r>
              <a:rPr lang="en-US" sz="1600" dirty="0"/>
              <a:t>Perseverance is learned</a:t>
            </a:r>
          </a:p>
          <a:p>
            <a:pPr marL="354359" indent="-354359">
              <a:buFont typeface="Arial" panose="020B0604020202020204" pitchFamily="34" charset="0"/>
              <a:buChar char="•"/>
            </a:pPr>
            <a:r>
              <a:rPr lang="en-US" sz="1600" dirty="0"/>
              <a:t>Self-confidence is built</a:t>
            </a:r>
          </a:p>
          <a:p>
            <a:pPr algn="r"/>
            <a:r>
              <a:rPr lang="en-US" sz="1200" dirty="0"/>
              <a:t>(LeCompte, 1978)</a:t>
            </a:r>
          </a:p>
          <a:p>
            <a:pPr marL="285750" indent="-285750">
              <a:buFont typeface="Arial" panose="020B0604020202020204" pitchFamily="34" charset="0"/>
              <a:buChar char="•"/>
            </a:pPr>
            <a:r>
              <a:rPr lang="en-US" sz="1600" dirty="0"/>
              <a:t>Reinforces what is taught through a formal curriculum</a:t>
            </a:r>
          </a:p>
          <a:p>
            <a:pPr marL="285750" indent="-285750">
              <a:buFont typeface="Arial" panose="020B0604020202020204" pitchFamily="34" charset="0"/>
              <a:buChar char="•"/>
            </a:pPr>
            <a:r>
              <a:rPr lang="en-US" sz="1600" dirty="0"/>
              <a:t>Promotes good ethics </a:t>
            </a:r>
          </a:p>
          <a:p>
            <a:pPr algn="r"/>
            <a:r>
              <a:rPr lang="en-US" sz="1200" dirty="0"/>
              <a:t>(Mulder, 2014)</a:t>
            </a:r>
          </a:p>
        </p:txBody>
      </p:sp>
      <p:pic>
        <p:nvPicPr>
          <p:cNvPr id="62" name="Picture 61">
            <a:extLst>
              <a:ext uri="{FF2B5EF4-FFF2-40B4-BE49-F238E27FC236}">
                <a16:creationId xmlns:a16="http://schemas.microsoft.com/office/drawing/2014/main" id="{A26A18F1-80BD-194E-8BE1-2BC77F31C612}"/>
              </a:ext>
            </a:extLst>
          </p:cNvPr>
          <p:cNvPicPr>
            <a:picLocks noChangeAspect="1"/>
          </p:cNvPicPr>
          <p:nvPr/>
        </p:nvPicPr>
        <p:blipFill rotWithShape="1">
          <a:blip r:embed="rId2"/>
          <a:srcRect t="26033"/>
          <a:stretch/>
        </p:blipFill>
        <p:spPr>
          <a:xfrm>
            <a:off x="11158538" y="8206842"/>
            <a:ext cx="3654051" cy="2370667"/>
          </a:xfrm>
          <a:prstGeom prst="rect">
            <a:avLst/>
          </a:prstGeom>
        </p:spPr>
      </p:pic>
      <p:sp>
        <p:nvSpPr>
          <p:cNvPr id="63" name="TextBox 62">
            <a:extLst>
              <a:ext uri="{FF2B5EF4-FFF2-40B4-BE49-F238E27FC236}">
                <a16:creationId xmlns:a16="http://schemas.microsoft.com/office/drawing/2014/main" id="{6BFFA5E0-1497-674A-B2AB-CEFE76F1E6E5}"/>
              </a:ext>
            </a:extLst>
          </p:cNvPr>
          <p:cNvSpPr txBox="1"/>
          <p:nvPr/>
        </p:nvSpPr>
        <p:spPr>
          <a:xfrm>
            <a:off x="13083199" y="10048326"/>
            <a:ext cx="1535620" cy="302262"/>
          </a:xfrm>
          <a:prstGeom prst="rect">
            <a:avLst/>
          </a:prstGeom>
          <a:noFill/>
        </p:spPr>
        <p:txBody>
          <a:bodyPr wrap="square" rtlCol="0">
            <a:spAutoFit/>
          </a:bodyPr>
          <a:lstStyle/>
          <a:p>
            <a:r>
              <a:rPr lang="en-US" sz="1364" dirty="0">
                <a:solidFill>
                  <a:schemeClr val="bg1"/>
                </a:solidFill>
              </a:rPr>
              <a:t>(Fletcher, 2017)</a:t>
            </a:r>
            <a:endParaRPr lang="en-US" sz="1364" dirty="0"/>
          </a:p>
        </p:txBody>
      </p:sp>
      <p:sp>
        <p:nvSpPr>
          <p:cNvPr id="64" name="TextBox 63">
            <a:extLst>
              <a:ext uri="{FF2B5EF4-FFF2-40B4-BE49-F238E27FC236}">
                <a16:creationId xmlns:a16="http://schemas.microsoft.com/office/drawing/2014/main" id="{054C822C-8116-204C-96DC-F0121876B1D2}"/>
              </a:ext>
            </a:extLst>
          </p:cNvPr>
          <p:cNvSpPr txBox="1"/>
          <p:nvPr/>
        </p:nvSpPr>
        <p:spPr>
          <a:xfrm>
            <a:off x="4376982" y="210167"/>
            <a:ext cx="6334487" cy="4004943"/>
          </a:xfrm>
          <a:prstGeom prst="rect">
            <a:avLst/>
          </a:prstGeom>
          <a:noFill/>
          <a:ln>
            <a:solidFill>
              <a:schemeClr val="tx1"/>
            </a:solidFill>
          </a:ln>
        </p:spPr>
        <p:txBody>
          <a:bodyPr wrap="square" rtlCol="0">
            <a:spAutoFit/>
          </a:bodyPr>
          <a:lstStyle/>
          <a:p>
            <a:r>
              <a:rPr lang="en-US" sz="2000" b="1" u="sng" dirty="0"/>
              <a:t>Educational theorists that support the hidden curriculum </a:t>
            </a:r>
            <a:r>
              <a:rPr lang="en-US" b="1" dirty="0"/>
              <a:t>Vygotsky’s educational theory</a:t>
            </a:r>
            <a:r>
              <a:rPr lang="en-US" sz="3025" b="1" dirty="0"/>
              <a:t>              </a:t>
            </a:r>
          </a:p>
          <a:p>
            <a:pPr marL="285750" indent="-285750">
              <a:buFont typeface="Arial" panose="020B0604020202020204" pitchFamily="34" charset="0"/>
              <a:buChar char="•"/>
            </a:pPr>
            <a:r>
              <a:rPr lang="en-US" sz="1600" dirty="0"/>
              <a:t>Supports some areas of the hidden curriculum;</a:t>
            </a:r>
          </a:p>
          <a:p>
            <a:pPr marL="285750" indent="-285750">
              <a:buFont typeface="Arial" panose="020B0604020202020204" pitchFamily="34" charset="0"/>
              <a:buChar char="•"/>
            </a:pPr>
            <a:r>
              <a:rPr lang="en-US" sz="1600" dirty="0"/>
              <a:t>Teaches morals and values</a:t>
            </a:r>
          </a:p>
          <a:p>
            <a:pPr marL="285750" indent="-285750">
              <a:buFont typeface="Arial" panose="020B0604020202020204" pitchFamily="34" charset="0"/>
              <a:buChar char="•"/>
            </a:pPr>
            <a:r>
              <a:rPr lang="en-US" sz="1600" dirty="0"/>
              <a:t>Encourages pupils to  socially communicate ideas</a:t>
            </a:r>
          </a:p>
          <a:p>
            <a:pPr marL="285750" indent="-285750">
              <a:buFont typeface="Arial" panose="020B0604020202020204" pitchFamily="34" charset="0"/>
              <a:buChar char="•"/>
            </a:pPr>
            <a:r>
              <a:rPr lang="en-US" sz="1600" dirty="0"/>
              <a:t>Teaches caring nature, responsiveness and concern </a:t>
            </a:r>
          </a:p>
          <a:p>
            <a:pPr algn="r"/>
            <a:r>
              <a:rPr lang="en-US" sz="1200" dirty="0"/>
              <a:t>(Vygotsky, 1978)</a:t>
            </a:r>
            <a:endParaRPr lang="en-US" sz="1200" u="sng" dirty="0"/>
          </a:p>
          <a:p>
            <a:r>
              <a:rPr lang="en-US" b="1" dirty="0" err="1"/>
              <a:t>Schiro’s</a:t>
            </a:r>
            <a:r>
              <a:rPr lang="en-US" b="1" dirty="0"/>
              <a:t> curriculum theory</a:t>
            </a:r>
          </a:p>
          <a:p>
            <a:pPr marL="285750" indent="-285750">
              <a:buFont typeface="Arial" panose="020B0604020202020204" pitchFamily="34" charset="0"/>
              <a:buChar char="•"/>
            </a:pPr>
            <a:r>
              <a:rPr lang="en-US" sz="1600" dirty="0"/>
              <a:t>Schools need to be pupil centered</a:t>
            </a:r>
          </a:p>
          <a:p>
            <a:pPr marL="285750" indent="-285750">
              <a:buFont typeface="Arial" panose="020B0604020202020204" pitchFamily="34" charset="0"/>
              <a:buChar char="•"/>
            </a:pPr>
            <a:r>
              <a:rPr lang="en-US" sz="1600" dirty="0"/>
              <a:t>Pupils needs  and interests need to be considered</a:t>
            </a:r>
          </a:p>
          <a:p>
            <a:pPr algn="r"/>
            <a:r>
              <a:rPr lang="en-US" sz="1200" dirty="0"/>
              <a:t>(</a:t>
            </a:r>
            <a:r>
              <a:rPr lang="en-US" sz="1200" dirty="0" err="1"/>
              <a:t>Schiro</a:t>
            </a:r>
            <a:r>
              <a:rPr lang="en-US" sz="1200" dirty="0"/>
              <a:t>, 2008, cited in </a:t>
            </a:r>
            <a:r>
              <a:rPr lang="en-US" sz="1200" dirty="0" err="1"/>
              <a:t>Alsubaie</a:t>
            </a:r>
            <a:r>
              <a:rPr lang="en-US" sz="1200" dirty="0"/>
              <a:t>, 2015, p. 126)</a:t>
            </a:r>
          </a:p>
          <a:p>
            <a:r>
              <a:rPr lang="en-US" b="1" dirty="0"/>
              <a:t>Skinner’s Operant Conditioning</a:t>
            </a:r>
          </a:p>
          <a:p>
            <a:pPr marL="285750" indent="-285750">
              <a:buFont typeface="Arial" panose="020B0604020202020204" pitchFamily="34" charset="0"/>
              <a:buChar char="•"/>
            </a:pPr>
            <a:r>
              <a:rPr lang="en-US" sz="1600" dirty="0"/>
              <a:t>Supports the use of rewards system.</a:t>
            </a:r>
          </a:p>
          <a:p>
            <a:pPr marL="285750" indent="-285750">
              <a:buFont typeface="Arial" panose="020B0604020202020204" pitchFamily="34" charset="0"/>
              <a:buChar char="•"/>
            </a:pPr>
            <a:r>
              <a:rPr lang="en-US" sz="1600" dirty="0"/>
              <a:t>Supports school and classroom expectations and behaviour.</a:t>
            </a:r>
          </a:p>
          <a:p>
            <a:pPr algn="r"/>
            <a:r>
              <a:rPr lang="en-US" sz="1200" dirty="0"/>
              <a:t>(Skinner,  1963)</a:t>
            </a:r>
          </a:p>
        </p:txBody>
      </p:sp>
      <p:sp>
        <p:nvSpPr>
          <p:cNvPr id="69" name="TextBox 68">
            <a:extLst>
              <a:ext uri="{FF2B5EF4-FFF2-40B4-BE49-F238E27FC236}">
                <a16:creationId xmlns:a16="http://schemas.microsoft.com/office/drawing/2014/main" id="{D344A6C4-7579-1940-A9F0-04AEF4E5585D}"/>
              </a:ext>
            </a:extLst>
          </p:cNvPr>
          <p:cNvSpPr txBox="1"/>
          <p:nvPr/>
        </p:nvSpPr>
        <p:spPr>
          <a:xfrm>
            <a:off x="224310" y="6523639"/>
            <a:ext cx="3980959" cy="395800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sz="2000" b="1" u="sng" dirty="0"/>
              <a:t>Sociological perspectives to the</a:t>
            </a:r>
          </a:p>
          <a:p>
            <a:pPr algn="ctr"/>
            <a:r>
              <a:rPr lang="en-US" sz="2000" b="1" u="sng" dirty="0"/>
              <a:t>hidden curriculum</a:t>
            </a:r>
          </a:p>
          <a:p>
            <a:pPr marL="354359" indent="-354359">
              <a:buFont typeface="Arial" panose="020B0604020202020204" pitchFamily="34" charset="0"/>
              <a:buChar char="•"/>
            </a:pPr>
            <a:r>
              <a:rPr lang="en-US" b="1" dirty="0"/>
              <a:t>Functionalist</a:t>
            </a:r>
          </a:p>
          <a:p>
            <a:r>
              <a:rPr lang="en-US" sz="1600" dirty="0"/>
              <a:t>Social norms and values are taught through socialization in the classroom</a:t>
            </a:r>
            <a:r>
              <a:rPr lang="en-US" sz="1736" dirty="0"/>
              <a:t>.</a:t>
            </a:r>
          </a:p>
          <a:p>
            <a:pPr algn="r"/>
            <a:r>
              <a:rPr lang="en-US" sz="1364" dirty="0"/>
              <a:t> (</a:t>
            </a:r>
            <a:r>
              <a:rPr lang="en-US" sz="1200" dirty="0"/>
              <a:t>Giroux, 1983, quoted in Skelton, 1997, p. 178)</a:t>
            </a:r>
          </a:p>
          <a:p>
            <a:pPr marL="354359" indent="-354359">
              <a:buFont typeface="Arial" panose="020B0604020202020204" pitchFamily="34" charset="0"/>
              <a:buChar char="•"/>
            </a:pPr>
            <a:r>
              <a:rPr lang="en-US" b="1" dirty="0"/>
              <a:t>Liberal</a:t>
            </a:r>
          </a:p>
          <a:p>
            <a:r>
              <a:rPr lang="en-US" sz="1600" dirty="0"/>
              <a:t>The taken-for-granted assumptions and practices of the school that are accepted as the norm.</a:t>
            </a:r>
          </a:p>
          <a:p>
            <a:pPr algn="r"/>
            <a:r>
              <a:rPr lang="en-US" sz="1200" dirty="0"/>
              <a:t>(Skelton, 1997)</a:t>
            </a:r>
          </a:p>
          <a:p>
            <a:pPr marL="212615" indent="-212615">
              <a:buFont typeface="Arial" panose="020B0604020202020204" pitchFamily="34" charset="0"/>
              <a:buChar char="•"/>
            </a:pPr>
            <a:r>
              <a:rPr lang="en-US" b="1" dirty="0"/>
              <a:t>Critical/Marxist</a:t>
            </a:r>
          </a:p>
          <a:p>
            <a:r>
              <a:rPr lang="en-US" sz="1600" dirty="0"/>
              <a:t>Teaches the hierarchical position of society and ranks education with class</a:t>
            </a:r>
          </a:p>
          <a:p>
            <a:pPr algn="r"/>
            <a:r>
              <a:rPr lang="en-US" sz="1200" dirty="0"/>
              <a:t>(Skelton, 1997)</a:t>
            </a:r>
          </a:p>
        </p:txBody>
      </p:sp>
      <p:sp>
        <p:nvSpPr>
          <p:cNvPr id="74" name="TextBox 73">
            <a:extLst>
              <a:ext uri="{FF2B5EF4-FFF2-40B4-BE49-F238E27FC236}">
                <a16:creationId xmlns:a16="http://schemas.microsoft.com/office/drawing/2014/main" id="{92CB1556-2946-5E41-A8FD-0414AC738E1D}"/>
              </a:ext>
            </a:extLst>
          </p:cNvPr>
          <p:cNvSpPr txBox="1"/>
          <p:nvPr/>
        </p:nvSpPr>
        <p:spPr>
          <a:xfrm>
            <a:off x="10974562" y="3856054"/>
            <a:ext cx="3907701" cy="2308324"/>
          </a:xfrm>
          <a:prstGeom prst="rect">
            <a:avLst/>
          </a:prstGeom>
          <a:noFill/>
          <a:ln>
            <a:solidFill>
              <a:schemeClr val="tx1"/>
            </a:solidFill>
          </a:ln>
        </p:spPr>
        <p:txBody>
          <a:bodyPr wrap="square" rtlCol="0">
            <a:spAutoFit/>
          </a:bodyPr>
          <a:lstStyle/>
          <a:p>
            <a:pPr algn="ctr"/>
            <a:r>
              <a:rPr lang="en-US" sz="2000" u="sng" dirty="0"/>
              <a:t>Negative outcomes of the hidden curriculum for pupils</a:t>
            </a:r>
          </a:p>
          <a:p>
            <a:pPr marL="285750" indent="-285750">
              <a:buFont typeface="Arial" panose="020B0604020202020204" pitchFamily="34" charset="0"/>
              <a:buChar char="•"/>
            </a:pPr>
            <a:r>
              <a:rPr lang="en-US" sz="1600" dirty="0"/>
              <a:t>Formal curriculum can be contradicted</a:t>
            </a:r>
          </a:p>
          <a:p>
            <a:pPr marL="285750" indent="-285750">
              <a:buFont typeface="Arial" panose="020B0604020202020204" pitchFamily="34" charset="0"/>
              <a:buChar char="•"/>
            </a:pPr>
            <a:r>
              <a:rPr lang="en-US" sz="1600" dirty="0"/>
              <a:t>Can promote bad ethics and values</a:t>
            </a:r>
          </a:p>
          <a:p>
            <a:pPr algn="r"/>
            <a:r>
              <a:rPr lang="en-US" sz="1200" dirty="0"/>
              <a:t>(Mulder, 2014)</a:t>
            </a:r>
          </a:p>
          <a:p>
            <a:pPr marL="171450" indent="-171450">
              <a:buFont typeface="Arial" panose="020B0604020202020204" pitchFamily="34" charset="0"/>
              <a:buChar char="•"/>
            </a:pPr>
            <a:r>
              <a:rPr lang="en-US" sz="1600" dirty="0"/>
              <a:t>Can have an adverse effect on behaviour  and beliefs</a:t>
            </a:r>
          </a:p>
          <a:p>
            <a:pPr marL="171450" indent="-171450">
              <a:buFont typeface="Arial" panose="020B0604020202020204" pitchFamily="34" charset="0"/>
              <a:buChar char="•"/>
            </a:pPr>
            <a:r>
              <a:rPr lang="en-US" sz="1600" dirty="0"/>
              <a:t>Teachers do not use them effectively</a:t>
            </a:r>
          </a:p>
          <a:p>
            <a:pPr algn="r"/>
            <a:r>
              <a:rPr lang="en-US" sz="1200" dirty="0"/>
              <a:t>(</a:t>
            </a:r>
            <a:r>
              <a:rPr lang="en-US" sz="1200" dirty="0" err="1"/>
              <a:t>Alsubaie</a:t>
            </a:r>
            <a:r>
              <a:rPr lang="en-US" sz="1200" dirty="0"/>
              <a:t>, 2015)</a:t>
            </a:r>
          </a:p>
        </p:txBody>
      </p:sp>
      <p:sp>
        <p:nvSpPr>
          <p:cNvPr id="76" name="TextBox 75">
            <a:extLst>
              <a:ext uri="{FF2B5EF4-FFF2-40B4-BE49-F238E27FC236}">
                <a16:creationId xmlns:a16="http://schemas.microsoft.com/office/drawing/2014/main" id="{9EB5B16B-5421-B04D-AAF1-DA8BB6648A90}"/>
              </a:ext>
            </a:extLst>
          </p:cNvPr>
          <p:cNvSpPr txBox="1"/>
          <p:nvPr/>
        </p:nvSpPr>
        <p:spPr>
          <a:xfrm>
            <a:off x="4415669" y="5215177"/>
            <a:ext cx="6286737" cy="3416320"/>
          </a:xfrm>
          <a:prstGeom prst="rect">
            <a:avLst/>
          </a:prstGeom>
          <a:noFill/>
          <a:ln>
            <a:solidFill>
              <a:schemeClr val="tx1"/>
            </a:solidFill>
          </a:ln>
        </p:spPr>
        <p:txBody>
          <a:bodyPr wrap="square" rtlCol="0">
            <a:spAutoFit/>
          </a:bodyPr>
          <a:lstStyle/>
          <a:p>
            <a:pPr algn="ctr"/>
            <a:r>
              <a:rPr lang="en-US" sz="2000" b="1" u="sng" dirty="0"/>
              <a:t>Message to families and pupils from the hidden curriculum </a:t>
            </a:r>
          </a:p>
          <a:p>
            <a:pPr marL="342900" indent="-342900">
              <a:buFont typeface="Arial" panose="020B0604020202020204" pitchFamily="34" charset="0"/>
              <a:buChar char="•"/>
            </a:pPr>
            <a:r>
              <a:rPr lang="en-US" sz="1600" dirty="0"/>
              <a:t>Although it is hidden it can be known through schools prospectus therefore families use it to decide which school to send pupils to </a:t>
            </a:r>
          </a:p>
          <a:p>
            <a:pPr algn="r"/>
            <a:r>
              <a:rPr lang="en-US" sz="1200" dirty="0"/>
              <a:t>(</a:t>
            </a:r>
            <a:r>
              <a:rPr lang="en-US" sz="1200" dirty="0" err="1"/>
              <a:t>Sahan</a:t>
            </a:r>
            <a:r>
              <a:rPr lang="en-US" sz="1200" dirty="0"/>
              <a:t>, 2014)</a:t>
            </a:r>
          </a:p>
          <a:p>
            <a:pPr marL="342900" indent="-342900">
              <a:buFont typeface="Arial" panose="020B0604020202020204" pitchFamily="34" charset="0"/>
              <a:buChar char="•"/>
            </a:pPr>
            <a:r>
              <a:rPr lang="en-US" sz="1600" dirty="0"/>
              <a:t>Families and pupils understand the values,  beliefs and ethos of the school.</a:t>
            </a:r>
          </a:p>
          <a:p>
            <a:pPr algn="r"/>
            <a:r>
              <a:rPr lang="en-US" sz="1200" dirty="0"/>
              <a:t>(</a:t>
            </a:r>
            <a:r>
              <a:rPr lang="en-US" sz="1200" dirty="0" err="1"/>
              <a:t>Sahan</a:t>
            </a:r>
            <a:r>
              <a:rPr lang="en-US" sz="1200" dirty="0"/>
              <a:t>, 2014)</a:t>
            </a:r>
          </a:p>
          <a:p>
            <a:pPr marL="342900" indent="-342900">
              <a:buFont typeface="Arial" panose="020B0604020202020204" pitchFamily="34" charset="0"/>
              <a:buChar char="•"/>
            </a:pPr>
            <a:r>
              <a:rPr lang="en-US" sz="1600" dirty="0"/>
              <a:t>Prepares the pupils for further or higher education and the workplace</a:t>
            </a:r>
          </a:p>
          <a:p>
            <a:pPr algn="r"/>
            <a:r>
              <a:rPr lang="en-US" sz="1200" dirty="0"/>
              <a:t>(Drew, 2020)</a:t>
            </a:r>
          </a:p>
          <a:p>
            <a:pPr marL="285750" indent="-285750">
              <a:buFont typeface="Arial" panose="020B0604020202020204" pitchFamily="34" charset="0"/>
              <a:buChar char="•"/>
            </a:pPr>
            <a:r>
              <a:rPr lang="en-US" sz="1600" dirty="0"/>
              <a:t>Creates a good relationship between schools, parents and pupils</a:t>
            </a:r>
          </a:p>
          <a:p>
            <a:pPr algn="r"/>
            <a:r>
              <a:rPr lang="en-US" sz="1200" dirty="0"/>
              <a:t>(Smith and Montgomery, 2019)</a:t>
            </a:r>
          </a:p>
          <a:p>
            <a:pPr marL="285750" indent="-285750">
              <a:buFont typeface="Arial" panose="020B0604020202020204" pitchFamily="34" charset="0"/>
              <a:buChar char="•"/>
            </a:pPr>
            <a:r>
              <a:rPr lang="en-US" sz="1600" dirty="0"/>
              <a:t>Families are encouraged to support their children in concerts and      extra-curricular activities</a:t>
            </a:r>
          </a:p>
        </p:txBody>
      </p:sp>
      <p:pic>
        <p:nvPicPr>
          <p:cNvPr id="3" name="Picture 2">
            <a:extLst>
              <a:ext uri="{FF2B5EF4-FFF2-40B4-BE49-F238E27FC236}">
                <a16:creationId xmlns:a16="http://schemas.microsoft.com/office/drawing/2014/main" id="{93AD014D-DAA6-3D4C-B934-C6416E3211C7}"/>
              </a:ext>
            </a:extLst>
          </p:cNvPr>
          <p:cNvPicPr>
            <a:picLocks noChangeAspect="1"/>
          </p:cNvPicPr>
          <p:nvPr/>
        </p:nvPicPr>
        <p:blipFill>
          <a:blip r:embed="rId3"/>
          <a:stretch>
            <a:fillRect/>
          </a:stretch>
        </p:blipFill>
        <p:spPr>
          <a:xfrm>
            <a:off x="6292873" y="8822727"/>
            <a:ext cx="2602223" cy="1734815"/>
          </a:xfrm>
          <a:prstGeom prst="rect">
            <a:avLst/>
          </a:prstGeom>
          <a:ln>
            <a:solidFill>
              <a:schemeClr val="tx1"/>
            </a:solidFill>
          </a:ln>
        </p:spPr>
      </p:pic>
      <p:pic>
        <p:nvPicPr>
          <p:cNvPr id="5" name="Picture 4">
            <a:extLst>
              <a:ext uri="{FF2B5EF4-FFF2-40B4-BE49-F238E27FC236}">
                <a16:creationId xmlns:a16="http://schemas.microsoft.com/office/drawing/2014/main" id="{814B588E-90F2-E84E-A575-934B9D324D00}"/>
              </a:ext>
            </a:extLst>
          </p:cNvPr>
          <p:cNvPicPr>
            <a:picLocks noChangeAspect="1"/>
          </p:cNvPicPr>
          <p:nvPr/>
        </p:nvPicPr>
        <p:blipFill>
          <a:blip r:embed="rId4"/>
          <a:stretch>
            <a:fillRect/>
          </a:stretch>
        </p:blipFill>
        <p:spPr>
          <a:xfrm>
            <a:off x="9387476" y="8760820"/>
            <a:ext cx="1357829" cy="1758691"/>
          </a:xfrm>
          <a:prstGeom prst="rect">
            <a:avLst/>
          </a:prstGeom>
        </p:spPr>
      </p:pic>
      <p:pic>
        <p:nvPicPr>
          <p:cNvPr id="6" name="Picture 5">
            <a:extLst>
              <a:ext uri="{FF2B5EF4-FFF2-40B4-BE49-F238E27FC236}">
                <a16:creationId xmlns:a16="http://schemas.microsoft.com/office/drawing/2014/main" id="{B214D968-C031-434B-A969-49D97D6B30BC}"/>
              </a:ext>
            </a:extLst>
          </p:cNvPr>
          <p:cNvPicPr>
            <a:picLocks noChangeAspect="1"/>
          </p:cNvPicPr>
          <p:nvPr/>
        </p:nvPicPr>
        <p:blipFill>
          <a:blip r:embed="rId5"/>
          <a:stretch>
            <a:fillRect/>
          </a:stretch>
        </p:blipFill>
        <p:spPr>
          <a:xfrm>
            <a:off x="4502430" y="8746810"/>
            <a:ext cx="1357829" cy="1810732"/>
          </a:xfrm>
          <a:prstGeom prst="rect">
            <a:avLst/>
          </a:prstGeom>
        </p:spPr>
      </p:pic>
      <p:sp>
        <p:nvSpPr>
          <p:cNvPr id="7" name="TextBox 6">
            <a:extLst>
              <a:ext uri="{FF2B5EF4-FFF2-40B4-BE49-F238E27FC236}">
                <a16:creationId xmlns:a16="http://schemas.microsoft.com/office/drawing/2014/main" id="{3D73505F-7488-EF40-BEB6-AE626F786A9C}"/>
              </a:ext>
            </a:extLst>
          </p:cNvPr>
          <p:cNvSpPr txBox="1"/>
          <p:nvPr/>
        </p:nvSpPr>
        <p:spPr>
          <a:xfrm>
            <a:off x="9308329" y="10371835"/>
            <a:ext cx="1850209" cy="276999"/>
          </a:xfrm>
          <a:prstGeom prst="rect">
            <a:avLst/>
          </a:prstGeom>
          <a:noFill/>
        </p:spPr>
        <p:txBody>
          <a:bodyPr wrap="square" rtlCol="0">
            <a:spAutoFit/>
          </a:bodyPr>
          <a:lstStyle/>
          <a:p>
            <a:r>
              <a:rPr lang="en-US" sz="1200" dirty="0"/>
              <a:t>(Poster My Wall, 2019)</a:t>
            </a:r>
          </a:p>
        </p:txBody>
      </p:sp>
      <p:sp>
        <p:nvSpPr>
          <p:cNvPr id="19" name="TextBox 18">
            <a:extLst>
              <a:ext uri="{FF2B5EF4-FFF2-40B4-BE49-F238E27FC236}">
                <a16:creationId xmlns:a16="http://schemas.microsoft.com/office/drawing/2014/main" id="{77BB4E33-FAB5-8046-91AF-758A178E9018}"/>
              </a:ext>
            </a:extLst>
          </p:cNvPr>
          <p:cNvSpPr txBox="1"/>
          <p:nvPr/>
        </p:nvSpPr>
        <p:spPr>
          <a:xfrm>
            <a:off x="4367107" y="10348407"/>
            <a:ext cx="1850209" cy="276999"/>
          </a:xfrm>
          <a:prstGeom prst="rect">
            <a:avLst/>
          </a:prstGeom>
          <a:noFill/>
        </p:spPr>
        <p:txBody>
          <a:bodyPr wrap="square" rtlCol="0">
            <a:spAutoFit/>
          </a:bodyPr>
          <a:lstStyle/>
          <a:p>
            <a:r>
              <a:rPr lang="en-US" sz="1200" dirty="0"/>
              <a:t>(Poster My Wall, 2019)</a:t>
            </a:r>
          </a:p>
        </p:txBody>
      </p:sp>
      <p:sp>
        <p:nvSpPr>
          <p:cNvPr id="20" name="TextBox 19">
            <a:extLst>
              <a:ext uri="{FF2B5EF4-FFF2-40B4-BE49-F238E27FC236}">
                <a16:creationId xmlns:a16="http://schemas.microsoft.com/office/drawing/2014/main" id="{771470F6-BA5E-C942-A10C-228CA8A90BCC}"/>
              </a:ext>
            </a:extLst>
          </p:cNvPr>
          <p:cNvSpPr txBox="1"/>
          <p:nvPr/>
        </p:nvSpPr>
        <p:spPr>
          <a:xfrm>
            <a:off x="7361235" y="10381011"/>
            <a:ext cx="1850209" cy="276999"/>
          </a:xfrm>
          <a:prstGeom prst="rect">
            <a:avLst/>
          </a:prstGeom>
          <a:noFill/>
        </p:spPr>
        <p:txBody>
          <a:bodyPr wrap="square" rtlCol="0">
            <a:spAutoFit/>
          </a:bodyPr>
          <a:lstStyle/>
          <a:p>
            <a:r>
              <a:rPr lang="en-US" sz="1200" dirty="0">
                <a:solidFill>
                  <a:schemeClr val="bg1"/>
                </a:solidFill>
              </a:rPr>
              <a:t>(Poster My Wall, 2019)</a:t>
            </a:r>
          </a:p>
        </p:txBody>
      </p:sp>
    </p:spTree>
    <p:extLst>
      <p:ext uri="{BB962C8B-B14F-4D97-AF65-F5344CB8AC3E}">
        <p14:creationId xmlns:p14="http://schemas.microsoft.com/office/powerpoint/2010/main" val="29426777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B597D3-1E72-574A-BC06-86188E29672E}"/>
              </a:ext>
            </a:extLst>
          </p:cNvPr>
          <p:cNvSpPr>
            <a:spLocks noGrp="1"/>
          </p:cNvSpPr>
          <p:nvPr>
            <p:ph idx="1"/>
          </p:nvPr>
        </p:nvSpPr>
        <p:spPr>
          <a:xfrm>
            <a:off x="1039456" y="552092"/>
            <a:ext cx="13040439" cy="9765100"/>
          </a:xfrm>
        </p:spPr>
        <p:txBody>
          <a:bodyPr/>
          <a:lstStyle/>
          <a:p>
            <a:pPr marL="0" indent="0" algn="ctr">
              <a:buNone/>
            </a:pPr>
            <a:r>
              <a:rPr lang="en-US" sz="2000" u="sng" dirty="0"/>
              <a:t>References</a:t>
            </a:r>
          </a:p>
          <a:p>
            <a:pPr marL="0" indent="0">
              <a:buNone/>
            </a:pPr>
            <a:r>
              <a:rPr lang="en-US" sz="2000" dirty="0" err="1"/>
              <a:t>Alsubaie</a:t>
            </a:r>
            <a:r>
              <a:rPr lang="en-US" sz="2000" dirty="0"/>
              <a:t>, M.A. (2015) ‘Hidden Curriculum as One of Current Issue of Curriculum’, </a:t>
            </a:r>
            <a:r>
              <a:rPr lang="en-US" sz="2000" i="1" dirty="0"/>
              <a:t>Journal of Education and Practice, </a:t>
            </a:r>
            <a:r>
              <a:rPr lang="en-US" sz="2000" dirty="0"/>
              <a:t>6(33) pp. 125 – 128. Available at: </a:t>
            </a:r>
            <a:r>
              <a:rPr lang="en-US" sz="2000" dirty="0">
                <a:hlinkClick r:id="rId2"/>
              </a:rPr>
              <a:t>https://files.eric.ed.gov/fulltext/EJ1083566.pdf</a:t>
            </a:r>
            <a:r>
              <a:rPr lang="en-US" sz="2000" dirty="0"/>
              <a:t> (Accessed: 4</a:t>
            </a:r>
            <a:r>
              <a:rPr lang="en-US" sz="2000" baseline="30000" dirty="0"/>
              <a:t>th</a:t>
            </a:r>
            <a:r>
              <a:rPr lang="en-US" sz="2000" dirty="0"/>
              <a:t> January 2020)</a:t>
            </a:r>
            <a:endParaRPr lang="en-US" sz="2000" i="1" dirty="0"/>
          </a:p>
          <a:p>
            <a:pPr marL="0" indent="0">
              <a:buNone/>
            </a:pPr>
            <a:r>
              <a:rPr lang="en-US" sz="2000" dirty="0"/>
              <a:t>Drew, C. (2020) </a:t>
            </a:r>
            <a:r>
              <a:rPr lang="en-US" sz="2000" i="1" dirty="0"/>
              <a:t>What is the Hidden Curriculum? Available at: </a:t>
            </a:r>
            <a:r>
              <a:rPr lang="en-US" sz="2000" i="1" dirty="0">
                <a:hlinkClick r:id="rId3"/>
              </a:rPr>
              <a:t>https://helpfulprofessor.com/hidden-curriculum-in-schools-definition-examples-advantages-2019/</a:t>
            </a:r>
            <a:r>
              <a:rPr lang="en-US" sz="2000" i="1" dirty="0"/>
              <a:t> (Accessed: 5</a:t>
            </a:r>
            <a:r>
              <a:rPr lang="en-US" sz="2000" i="1" baseline="30000" dirty="0"/>
              <a:t>th</a:t>
            </a:r>
            <a:r>
              <a:rPr lang="en-US" sz="2000" i="1" dirty="0"/>
              <a:t> January 2020)</a:t>
            </a:r>
          </a:p>
          <a:p>
            <a:pPr marL="0" indent="0">
              <a:buNone/>
            </a:pPr>
            <a:r>
              <a:rPr lang="en-US" sz="2000" dirty="0"/>
              <a:t>Fletcher, A. (2017) </a:t>
            </a:r>
            <a:r>
              <a:rPr lang="en-US" sz="2000" i="1" dirty="0"/>
              <a:t>The Ladder of Student Involvement [Diagram] . Available at: </a:t>
            </a:r>
            <a:r>
              <a:rPr lang="en-US" sz="2000" i="1" dirty="0">
                <a:hlinkClick r:id="rId4"/>
              </a:rPr>
              <a:t>https://soundout.org/ladder-of-student-involvement/</a:t>
            </a:r>
            <a:r>
              <a:rPr lang="en-US" sz="2000" i="1" dirty="0"/>
              <a:t> (Accessed: 5</a:t>
            </a:r>
            <a:r>
              <a:rPr lang="en-US" sz="2000" i="1" baseline="30000" dirty="0"/>
              <a:t>th</a:t>
            </a:r>
            <a:r>
              <a:rPr lang="en-US" sz="2000" i="1" dirty="0"/>
              <a:t> January 2020)</a:t>
            </a:r>
            <a:endParaRPr lang="en-US" sz="2000" dirty="0"/>
          </a:p>
          <a:p>
            <a:pPr marL="0" indent="0">
              <a:buNone/>
            </a:pPr>
            <a:r>
              <a:rPr lang="en-US" sz="2000" dirty="0"/>
              <a:t>Glossary of Education Reform (2015) </a:t>
            </a:r>
            <a:r>
              <a:rPr lang="en-US" sz="2000" i="1" dirty="0"/>
              <a:t>Hidden Curriculum. </a:t>
            </a:r>
            <a:r>
              <a:rPr lang="en-US" sz="2000" dirty="0"/>
              <a:t>Available at: </a:t>
            </a:r>
            <a:r>
              <a:rPr lang="en-US" sz="2000" dirty="0">
                <a:hlinkClick r:id="rId5"/>
              </a:rPr>
              <a:t>https://www.edglossary.org/hidden-curriculum/</a:t>
            </a:r>
            <a:r>
              <a:rPr lang="en-US" sz="2000" dirty="0"/>
              <a:t> (Accessed 4</a:t>
            </a:r>
            <a:r>
              <a:rPr lang="en-US" sz="2000" baseline="30000" dirty="0"/>
              <a:t>th</a:t>
            </a:r>
            <a:r>
              <a:rPr lang="en-US" sz="2000" dirty="0"/>
              <a:t> January 2020)</a:t>
            </a:r>
          </a:p>
          <a:p>
            <a:pPr marL="0" indent="0">
              <a:buNone/>
            </a:pPr>
            <a:r>
              <a:rPr lang="en-US" sz="2000" dirty="0"/>
              <a:t>Le </a:t>
            </a:r>
            <a:r>
              <a:rPr lang="en-US" sz="2000" dirty="0" err="1"/>
              <a:t>Compte</a:t>
            </a:r>
            <a:r>
              <a:rPr lang="en-US" sz="2000" dirty="0"/>
              <a:t>, M. (1978) ‘Learning to Work: The Hidden Curriculum of the Classroom’, </a:t>
            </a:r>
            <a:r>
              <a:rPr lang="en-US" sz="2000" i="1" dirty="0"/>
              <a:t>Anthropology &amp; Education Quarterly, </a:t>
            </a:r>
            <a:r>
              <a:rPr lang="en-US" sz="2000" dirty="0"/>
              <a:t> 9(1), pp. 22 – 37. Available at: </a:t>
            </a:r>
            <a:r>
              <a:rPr lang="en-US" sz="2000" dirty="0">
                <a:hlinkClick r:id="rId6"/>
              </a:rPr>
              <a:t>https://www-jstor-org.ezproxy.uwtsd.ac.uk/stable/3216617?seq=1#metadata_info_tab_contents</a:t>
            </a:r>
            <a:r>
              <a:rPr lang="en-US" sz="2000" dirty="0"/>
              <a:t> (Accessed: 5</a:t>
            </a:r>
            <a:r>
              <a:rPr lang="en-US" sz="2000" baseline="30000" dirty="0"/>
              <a:t>th</a:t>
            </a:r>
            <a:r>
              <a:rPr lang="en-US" sz="2000" dirty="0"/>
              <a:t> January 2020)</a:t>
            </a:r>
          </a:p>
          <a:p>
            <a:pPr marL="0" indent="0">
              <a:buNone/>
            </a:pPr>
            <a:r>
              <a:rPr lang="en-US" sz="2000" dirty="0"/>
              <a:t>Mulder, M. (2014) </a:t>
            </a:r>
            <a:r>
              <a:rPr lang="en-US" sz="2000" i="1" dirty="0"/>
              <a:t>Open Curriculum v’s Hidden Curriculum. </a:t>
            </a:r>
            <a:r>
              <a:rPr lang="en-US" sz="2000" dirty="0"/>
              <a:t>Available at: </a:t>
            </a:r>
            <a:r>
              <a:rPr lang="en-US" sz="2000" dirty="0">
                <a:hlinkClick r:id="rId7"/>
              </a:rPr>
              <a:t>https://prezi.com/ncxvdhai3ruh/open-curriculum-vs-hidden-curriculum/</a:t>
            </a:r>
            <a:r>
              <a:rPr lang="en-US" sz="2000" dirty="0"/>
              <a:t> (Accessed 5</a:t>
            </a:r>
            <a:r>
              <a:rPr lang="en-US" sz="2000" baseline="30000" dirty="0"/>
              <a:t>th</a:t>
            </a:r>
            <a:r>
              <a:rPr lang="en-US" sz="2000" dirty="0"/>
              <a:t> January 2020)</a:t>
            </a:r>
          </a:p>
          <a:p>
            <a:pPr marL="0" indent="0">
              <a:buNone/>
            </a:pPr>
            <a:r>
              <a:rPr lang="en-US" sz="2000" dirty="0"/>
              <a:t>Poster My Wall (2019) </a:t>
            </a:r>
            <a:r>
              <a:rPr lang="en-US" sz="2000" i="1" dirty="0"/>
              <a:t>Bullying Stops Here, Our School Rules, Upcoming Events [Posters]. Available at: </a:t>
            </a:r>
            <a:r>
              <a:rPr lang="en-US" sz="2000" i="1" dirty="0">
                <a:hlinkClick r:id="rId8"/>
              </a:rPr>
              <a:t>https://www.postermywall.com/index.php/l/school-posters#.XhJccC10dQI</a:t>
            </a:r>
            <a:r>
              <a:rPr lang="en-US" sz="2000" i="1" dirty="0"/>
              <a:t> (Accessed: 5</a:t>
            </a:r>
            <a:r>
              <a:rPr lang="en-US" sz="2000" i="1" baseline="30000" dirty="0"/>
              <a:t>th</a:t>
            </a:r>
            <a:r>
              <a:rPr lang="en-US" sz="2000" i="1" dirty="0"/>
              <a:t> January 2020)</a:t>
            </a:r>
            <a:endParaRPr lang="en-US" sz="2000" dirty="0"/>
          </a:p>
          <a:p>
            <a:pPr marL="0" indent="0">
              <a:buNone/>
            </a:pPr>
            <a:r>
              <a:rPr lang="en-US" sz="2000" dirty="0" err="1"/>
              <a:t>Sahan</a:t>
            </a:r>
            <a:r>
              <a:rPr lang="en-US" sz="2000" dirty="0"/>
              <a:t>, H.H. (2014) ‘The effect of hidden curriculum on the criteria parents use to select schools and teachers’, </a:t>
            </a:r>
            <a:r>
              <a:rPr lang="en-US" sz="2000" i="1" dirty="0"/>
              <a:t>education Research and Reviews, 9(23), pp. 1291 – 1300. DOI: 10.5897/ERR2014.1880 (Accessed: 4</a:t>
            </a:r>
            <a:r>
              <a:rPr lang="en-US" sz="2000" i="1" baseline="30000" dirty="0"/>
              <a:t>th</a:t>
            </a:r>
            <a:r>
              <a:rPr lang="en-US" sz="2000" i="1" dirty="0"/>
              <a:t> January 2020)</a:t>
            </a:r>
            <a:endParaRPr lang="en-US" sz="2000" dirty="0"/>
          </a:p>
          <a:p>
            <a:pPr marL="0" indent="0">
              <a:buNone/>
            </a:pPr>
            <a:r>
              <a:rPr lang="en-US" sz="2000" dirty="0"/>
              <a:t>Skelton, A. (1997) ‘Studying hidden curricula: developing a perspective in the light of postmodern insights’, </a:t>
            </a:r>
            <a:r>
              <a:rPr lang="en-US" sz="2000" i="1" dirty="0"/>
              <a:t>Curriculum Studies</a:t>
            </a:r>
            <a:r>
              <a:rPr lang="en-US" sz="2000" dirty="0"/>
              <a:t>, 5</a:t>
            </a:r>
            <a:r>
              <a:rPr lang="en-US" sz="2000" dirty="0">
                <a:sym typeface="Wingdings" pitchFamily="2" charset="2"/>
              </a:rPr>
              <a:t>(</a:t>
            </a:r>
            <a:r>
              <a:rPr lang="en-US" sz="2000" dirty="0"/>
              <a:t>2), pp. 177 – 193. DOI: 10.1080/14681369700200007 (Accessed: 4</a:t>
            </a:r>
            <a:r>
              <a:rPr lang="en-US" sz="2000" baseline="30000" dirty="0"/>
              <a:t>th</a:t>
            </a:r>
            <a:r>
              <a:rPr lang="en-US" sz="2000" dirty="0"/>
              <a:t> January 2020)</a:t>
            </a:r>
          </a:p>
          <a:p>
            <a:pPr marL="0" indent="0">
              <a:buNone/>
            </a:pPr>
            <a:r>
              <a:rPr lang="en-US" sz="2000" dirty="0"/>
              <a:t>Skinner, B. F. (1963). ‘Operant behavior’ , </a:t>
            </a:r>
            <a:r>
              <a:rPr lang="en-US" sz="2000" i="1" dirty="0"/>
              <a:t>American Psychologist</a:t>
            </a:r>
            <a:r>
              <a:rPr lang="en-US" sz="2000" dirty="0"/>
              <a:t>, 18(8), pp. 503–515.Available at:  </a:t>
            </a:r>
            <a:r>
              <a:rPr lang="en-US" sz="2000" dirty="0">
                <a:hlinkClick r:id="rId9"/>
              </a:rPr>
              <a:t>https://psycnet.apa.org/doi/10.1037/h0045185</a:t>
            </a:r>
            <a:r>
              <a:rPr lang="en-US" sz="2000" dirty="0"/>
              <a:t> (Accessed: 5</a:t>
            </a:r>
            <a:r>
              <a:rPr lang="en-US" sz="2000" baseline="30000" dirty="0"/>
              <a:t>th</a:t>
            </a:r>
            <a:r>
              <a:rPr lang="en-US" sz="2000" dirty="0"/>
              <a:t> January 2020)</a:t>
            </a:r>
          </a:p>
          <a:p>
            <a:pPr marL="0" indent="0">
              <a:buNone/>
            </a:pPr>
            <a:r>
              <a:rPr lang="en-US" sz="2000" dirty="0"/>
              <a:t>Smith, A. and Montgomery, A. (2019) </a:t>
            </a:r>
            <a:r>
              <a:rPr lang="en-US" sz="2000" i="1" dirty="0"/>
              <a:t>Values in Education in Northern Ireland. </a:t>
            </a:r>
            <a:r>
              <a:rPr lang="en-US" sz="2000" dirty="0"/>
              <a:t>Available at:  </a:t>
            </a:r>
            <a:r>
              <a:rPr lang="en-US" sz="2000" dirty="0">
                <a:hlinkClick r:id="rId10"/>
              </a:rPr>
              <a:t>https://cain.ulster.ac.uk/issues/education/docs/valuesc6.htm</a:t>
            </a:r>
            <a:r>
              <a:rPr lang="en-US" sz="2000" dirty="0"/>
              <a:t>  (Accessed: 5</a:t>
            </a:r>
            <a:r>
              <a:rPr lang="en-US" sz="2000" baseline="30000" dirty="0"/>
              <a:t>th</a:t>
            </a:r>
            <a:r>
              <a:rPr lang="en-US" sz="2000" dirty="0"/>
              <a:t> January 2020)</a:t>
            </a:r>
          </a:p>
          <a:p>
            <a:pPr marL="0" indent="0">
              <a:buNone/>
            </a:pPr>
            <a:r>
              <a:rPr lang="en-US" sz="2000" dirty="0"/>
              <a:t>Vygotsky, L.S. (1978) </a:t>
            </a:r>
            <a:r>
              <a:rPr lang="en-US" sz="2000" i="1" dirty="0"/>
              <a:t>Mind in Society . USA: Harvard University Press.</a:t>
            </a:r>
          </a:p>
          <a:p>
            <a:pPr marL="0" indent="0">
              <a:buNone/>
            </a:pPr>
            <a:endParaRPr lang="en-US" dirty="0"/>
          </a:p>
        </p:txBody>
      </p:sp>
    </p:spTree>
    <p:extLst>
      <p:ext uri="{BB962C8B-B14F-4D97-AF65-F5344CB8AC3E}">
        <p14:creationId xmlns:p14="http://schemas.microsoft.com/office/powerpoint/2010/main" val="370733002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3198</TotalTime>
  <Words>1033</Words>
  <Application>Microsoft Macintosh PowerPoint</Application>
  <PresentationFormat>Custom</PresentationFormat>
  <Paragraphs>98</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Lorna Sharp (1602467)</dc:creator>
  <cp:lastModifiedBy>Lorna Sharp (1602467)</cp:lastModifiedBy>
  <cp:revision>45</cp:revision>
  <dcterms:created xsi:type="dcterms:W3CDTF">2020-01-03T16:40:33Z</dcterms:created>
  <dcterms:modified xsi:type="dcterms:W3CDTF">2020-01-05T22:11:09Z</dcterms:modified>
</cp:coreProperties>
</file>