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7" r:id="rId3"/>
    <p:sldId id="264" r:id="rId4"/>
    <p:sldId id="268" r:id="rId5"/>
    <p:sldId id="261" r:id="rId6"/>
    <p:sldId id="270" r:id="rId7"/>
    <p:sldId id="269" r:id="rId8"/>
    <p:sldId id="260" r:id="rId9"/>
    <p:sldId id="257" r:id="rId10"/>
    <p:sldId id="262" r:id="rId11"/>
    <p:sldId id="265" r:id="rId12"/>
    <p:sldId id="266" r:id="rId13"/>
    <p:sldId id="27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65805" autoAdjust="0"/>
  </p:normalViewPr>
  <p:slideViewPr>
    <p:cSldViewPr>
      <p:cViewPr varScale="1">
        <p:scale>
          <a:sx n="75" d="100"/>
          <a:sy n="75" d="100"/>
        </p:scale>
        <p:origin x="2634" y="6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2D6A27-0FF3-4413-B6EC-C2FA8B59CA9B}" type="datetimeFigureOut">
              <a:rPr lang="en-GB" smtClean="0"/>
              <a:t>14/02/2018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19CA6A-2E2B-44D9-A70C-CB13EC61A023}" type="slidenum">
              <a:rPr lang="en-GB" smtClean="0"/>
              <a:t>‹#›</a:t>
            </a:fld>
            <a:endParaRPr lang="en-GB"/>
          </a:p>
        </p:txBody>
      </p:sp>
    </p:spTree>
    <p:extLst>
      <p:ext uri="{BB962C8B-B14F-4D97-AF65-F5344CB8AC3E}">
        <p14:creationId xmlns:p14="http://schemas.microsoft.com/office/powerpoint/2010/main" val="4223296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Oxfam - Important points – Codes of conduct, Government intervention, disciplinaries and dismissals, effect on reputation/employer brand.</a:t>
            </a:r>
          </a:p>
          <a:p>
            <a:endParaRPr lang="en-GB" dirty="0"/>
          </a:p>
        </p:txBody>
      </p:sp>
      <p:sp>
        <p:nvSpPr>
          <p:cNvPr id="4" name="Slide Number Placeholder 3"/>
          <p:cNvSpPr>
            <a:spLocks noGrp="1"/>
          </p:cNvSpPr>
          <p:nvPr>
            <p:ph type="sldNum" sz="quarter" idx="10"/>
          </p:nvPr>
        </p:nvSpPr>
        <p:spPr/>
        <p:txBody>
          <a:bodyPr/>
          <a:lstStyle/>
          <a:p>
            <a:fld id="{1919CA6A-2E2B-44D9-A70C-CB13EC61A023}" type="slidenum">
              <a:rPr lang="en-GB" smtClean="0"/>
              <a:t>2</a:t>
            </a:fld>
            <a:endParaRPr lang="en-GB"/>
          </a:p>
        </p:txBody>
      </p:sp>
    </p:spTree>
    <p:extLst>
      <p:ext uri="{BB962C8B-B14F-4D97-AF65-F5344CB8AC3E}">
        <p14:creationId xmlns:p14="http://schemas.microsoft.com/office/powerpoint/2010/main" val="2018999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Employment relations is voluntarist – parties have large degree of freedom to agree/modify terms and conditions of relationship.</a:t>
            </a:r>
          </a:p>
          <a:p>
            <a:r>
              <a:rPr lang="en-GB" dirty="0"/>
              <a:t>Sharp divide between unionised and non-unionised organisations. </a:t>
            </a:r>
          </a:p>
          <a:p>
            <a:r>
              <a:rPr lang="en-GB" dirty="0"/>
              <a:t>Trade union membership down so highly collectivised systems of ER now confined to large, unionised organisations and to the public sector. </a:t>
            </a:r>
          </a:p>
          <a:p>
            <a:r>
              <a:rPr lang="en-GB" dirty="0"/>
              <a:t>Many ER issues now handled in smaller, non-unionised workplaces in the private sector –hotels, restaurants, call-centres.</a:t>
            </a:r>
          </a:p>
          <a:p>
            <a:r>
              <a:rPr lang="en-GB" dirty="0"/>
              <a:t>Many have pay set by management. Many work in temporary, agency jobs. </a:t>
            </a:r>
          </a:p>
          <a:p>
            <a:r>
              <a:rPr lang="en-GB" dirty="0"/>
              <a:t>Variety of ER systems – more use of HR techniques now – pay on merit and multi-skilling, possibly in order to break down trade unionism/collectivism.</a:t>
            </a:r>
          </a:p>
          <a:p>
            <a:r>
              <a:rPr lang="en-GB" dirty="0"/>
              <a:t>Changes in industry, recessionary pressure and changes in composition of the workforce (more women/ageing) has meant job security is harder to achieve and more workers are at risk of exploitation. Management have more power because of recession and trade union legislation. This has led to less industrial action over time. </a:t>
            </a:r>
          </a:p>
        </p:txBody>
      </p:sp>
      <p:sp>
        <p:nvSpPr>
          <p:cNvPr id="4" name="Slide Number Placeholder 3"/>
          <p:cNvSpPr>
            <a:spLocks noGrp="1"/>
          </p:cNvSpPr>
          <p:nvPr>
            <p:ph type="sldNum" sz="quarter" idx="10"/>
          </p:nvPr>
        </p:nvSpPr>
        <p:spPr/>
        <p:txBody>
          <a:bodyPr/>
          <a:lstStyle/>
          <a:p>
            <a:fld id="{1919CA6A-2E2B-44D9-A70C-CB13EC61A023}" type="slidenum">
              <a:rPr lang="en-GB" smtClean="0"/>
              <a:t>5</a:t>
            </a:fld>
            <a:endParaRPr lang="en-GB"/>
          </a:p>
        </p:txBody>
      </p:sp>
    </p:spTree>
    <p:extLst>
      <p:ext uri="{BB962C8B-B14F-4D97-AF65-F5344CB8AC3E}">
        <p14:creationId xmlns:p14="http://schemas.microsoft.com/office/powerpoint/2010/main" val="830362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B1D8E8-403C-40A4-9B23-DAC88B11BDD7}" type="datetimeFigureOut">
              <a:rPr lang="en-GB" smtClean="0"/>
              <a:pPr/>
              <a:t>14/02/2018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C02FB5-10BE-424F-A9DD-90E021BB68D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B1D8E8-403C-40A4-9B23-DAC88B11BDD7}" type="datetimeFigureOut">
              <a:rPr lang="en-GB" smtClean="0"/>
              <a:pPr/>
              <a:t>14/02/2018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C02FB5-10BE-424F-A9DD-90E021BB68D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gu.com/p/45pg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t>Employment Relations &amp; Reward</a:t>
            </a:r>
          </a:p>
        </p:txBody>
      </p:sp>
      <p:sp>
        <p:nvSpPr>
          <p:cNvPr id="3" name="Subtitle 2"/>
          <p:cNvSpPr>
            <a:spLocks noGrp="1"/>
          </p:cNvSpPr>
          <p:nvPr>
            <p:ph type="subTitle" idx="1"/>
          </p:nvPr>
        </p:nvSpPr>
        <p:spPr/>
        <p:txBody>
          <a:bodyPr/>
          <a:lstStyle/>
          <a:p>
            <a:r>
              <a:rPr lang="en-GB" b="1" dirty="0">
                <a:solidFill>
                  <a:schemeClr val="tx1"/>
                </a:solidFill>
              </a:rPr>
              <a:t>Comparing Employment Relations Systems</a:t>
            </a:r>
          </a:p>
        </p:txBody>
      </p:sp>
      <p:pic>
        <p:nvPicPr>
          <p:cNvPr id="1026" name="Picture 2" descr="D:\Jayne\Desktop\tsd-logo.png"/>
          <p:cNvPicPr>
            <a:picLocks noChangeAspect="1" noChangeArrowheads="1"/>
          </p:cNvPicPr>
          <p:nvPr/>
        </p:nvPicPr>
        <p:blipFill>
          <a:blip r:embed="rId2" cstate="print"/>
          <a:srcRect/>
          <a:stretch>
            <a:fillRect/>
          </a:stretch>
        </p:blipFill>
        <p:spPr bwMode="auto">
          <a:xfrm>
            <a:off x="5940152" y="764704"/>
            <a:ext cx="2592288" cy="115212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11044-2C84-4E14-AE7D-6ACC2F9430F1}"/>
              </a:ext>
            </a:extLst>
          </p:cNvPr>
          <p:cNvSpPr>
            <a:spLocks noGrp="1"/>
          </p:cNvSpPr>
          <p:nvPr>
            <p:ph type="title"/>
          </p:nvPr>
        </p:nvSpPr>
        <p:spPr/>
        <p:txBody>
          <a:bodyPr/>
          <a:lstStyle/>
          <a:p>
            <a:r>
              <a:rPr lang="en-GB" dirty="0"/>
              <a:t>Employment Relations in the News</a:t>
            </a:r>
          </a:p>
        </p:txBody>
      </p:sp>
      <p:sp>
        <p:nvSpPr>
          <p:cNvPr id="3" name="Content Placeholder 2">
            <a:extLst>
              <a:ext uri="{FF2B5EF4-FFF2-40B4-BE49-F238E27FC236}">
                <a16:creationId xmlns:a16="http://schemas.microsoft.com/office/drawing/2014/main" id="{F0A8AEE4-60C7-4B4F-B61B-5F85029DA9B0}"/>
              </a:ext>
            </a:extLst>
          </p:cNvPr>
          <p:cNvSpPr>
            <a:spLocks noGrp="1"/>
          </p:cNvSpPr>
          <p:nvPr>
            <p:ph idx="1"/>
          </p:nvPr>
        </p:nvSpPr>
        <p:spPr/>
        <p:txBody>
          <a:bodyPr/>
          <a:lstStyle/>
          <a:p>
            <a:r>
              <a:rPr lang="en-GB" dirty="0"/>
              <a:t>Last week – Government Response to Taylor Review</a:t>
            </a:r>
          </a:p>
          <a:p>
            <a:r>
              <a:rPr lang="en-GB" dirty="0"/>
              <a:t>This week - Oxfam scandal (Haiti)</a:t>
            </a:r>
          </a:p>
          <a:p>
            <a:r>
              <a:rPr lang="en-GB" dirty="0"/>
              <a:t>Premier Inn – employment practices</a:t>
            </a:r>
          </a:p>
          <a:p>
            <a:endParaRPr lang="en-GB" dirty="0"/>
          </a:p>
          <a:p>
            <a:pPr marL="0" indent="0">
              <a:buNone/>
            </a:pPr>
            <a:r>
              <a:rPr lang="en-GB" dirty="0"/>
              <a:t>Activity – please read the Oxfam article and summarise the points relevant to the topic of employment relations. </a:t>
            </a:r>
          </a:p>
        </p:txBody>
      </p:sp>
    </p:spTree>
    <p:extLst>
      <p:ext uri="{BB962C8B-B14F-4D97-AF65-F5344CB8AC3E}">
        <p14:creationId xmlns:p14="http://schemas.microsoft.com/office/powerpoint/2010/main" val="224823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of lecture 2</a:t>
            </a:r>
          </a:p>
        </p:txBody>
      </p:sp>
      <p:sp>
        <p:nvSpPr>
          <p:cNvPr id="3" name="Content Placeholder 2"/>
          <p:cNvSpPr>
            <a:spLocks noGrp="1"/>
          </p:cNvSpPr>
          <p:nvPr>
            <p:ph idx="1"/>
          </p:nvPr>
        </p:nvSpPr>
        <p:spPr/>
        <p:txBody>
          <a:bodyPr>
            <a:normAutofit fontScale="92500" lnSpcReduction="20000"/>
          </a:bodyPr>
          <a:lstStyle/>
          <a:p>
            <a:r>
              <a:rPr lang="en-US" dirty="0"/>
              <a:t>Understanding the employment relationship relies on the understanding of power</a:t>
            </a:r>
          </a:p>
          <a:p>
            <a:r>
              <a:rPr lang="en-US" dirty="0"/>
              <a:t>External influences can alter the balance of power in work and therefore the employment relationship</a:t>
            </a:r>
          </a:p>
          <a:p>
            <a:r>
              <a:rPr lang="en-US" dirty="0"/>
              <a:t>Employers are buyers of </a:t>
            </a:r>
            <a:r>
              <a:rPr lang="en-US" dirty="0" err="1"/>
              <a:t>labour</a:t>
            </a:r>
            <a:r>
              <a:rPr lang="en-US" dirty="0"/>
              <a:t>, employees are sellers, which can lead to conflict</a:t>
            </a:r>
          </a:p>
          <a:p>
            <a:r>
              <a:rPr lang="en-US" dirty="0"/>
              <a:t>Balance of power is often with management, which can lead to exploitation</a:t>
            </a:r>
          </a:p>
          <a:p>
            <a:r>
              <a:rPr lang="en-US" dirty="0"/>
              <a:t>Notion of ‘good work’ – good for individuals, employers and society</a:t>
            </a:r>
          </a:p>
        </p:txBody>
      </p:sp>
    </p:spTree>
    <p:extLst>
      <p:ext uri="{BB962C8B-B14F-4D97-AF65-F5344CB8AC3E}">
        <p14:creationId xmlns:p14="http://schemas.microsoft.com/office/powerpoint/2010/main" val="3566072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C1B-C945-4297-A663-A007E1040DB2}"/>
              </a:ext>
            </a:extLst>
          </p:cNvPr>
          <p:cNvSpPr>
            <a:spLocks noGrp="1"/>
          </p:cNvSpPr>
          <p:nvPr>
            <p:ph type="title"/>
          </p:nvPr>
        </p:nvSpPr>
        <p:spPr/>
        <p:txBody>
          <a:bodyPr/>
          <a:lstStyle/>
          <a:p>
            <a:r>
              <a:rPr lang="en-GB" dirty="0"/>
              <a:t>Contextual Factors</a:t>
            </a:r>
          </a:p>
        </p:txBody>
      </p:sp>
      <p:sp>
        <p:nvSpPr>
          <p:cNvPr id="3" name="Content Placeholder 2">
            <a:extLst>
              <a:ext uri="{FF2B5EF4-FFF2-40B4-BE49-F238E27FC236}">
                <a16:creationId xmlns:a16="http://schemas.microsoft.com/office/drawing/2014/main" id="{6057CD6E-7B01-4CCF-BA58-A35CA86BA2B7}"/>
              </a:ext>
            </a:extLst>
          </p:cNvPr>
          <p:cNvSpPr>
            <a:spLocks noGrp="1"/>
          </p:cNvSpPr>
          <p:nvPr>
            <p:ph idx="1"/>
          </p:nvPr>
        </p:nvSpPr>
        <p:spPr/>
        <p:txBody>
          <a:bodyPr>
            <a:normAutofit lnSpcReduction="10000"/>
          </a:bodyPr>
          <a:lstStyle/>
          <a:p>
            <a:r>
              <a:rPr lang="en-GB" dirty="0"/>
              <a:t>There are four main groups of contextual factors that influence and shape the general nature of employment relations – PEST</a:t>
            </a:r>
          </a:p>
          <a:p>
            <a:r>
              <a:rPr lang="en-GB" dirty="0"/>
              <a:t>Three organisational factors are affected by contextual change – employees and unions, employers and managers, and organisational climates and cultures, all of which interact to give rise to different processes and outcomes in employment relations.</a:t>
            </a:r>
          </a:p>
        </p:txBody>
      </p:sp>
    </p:spTree>
    <p:extLst>
      <p:ext uri="{BB962C8B-B14F-4D97-AF65-F5344CB8AC3E}">
        <p14:creationId xmlns:p14="http://schemas.microsoft.com/office/powerpoint/2010/main" val="3793443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United Kingdom</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45560225"/>
              </p:ext>
            </p:extLst>
          </p:nvPr>
        </p:nvGraphicFramePr>
        <p:xfrm>
          <a:off x="179512" y="1124665"/>
          <a:ext cx="8712968" cy="6309360"/>
        </p:xfrm>
        <a:graphic>
          <a:graphicData uri="http://schemas.openxmlformats.org/drawingml/2006/table">
            <a:tbl>
              <a:tblPr firstRow="1" bandRow="1">
                <a:tableStyleId>{5C22544A-7EE6-4342-B048-85BDC9FD1C3A}</a:tableStyleId>
              </a:tblPr>
              <a:tblGrid>
                <a:gridCol w="4356484">
                  <a:extLst>
                    <a:ext uri="{9D8B030D-6E8A-4147-A177-3AD203B41FA5}">
                      <a16:colId xmlns:a16="http://schemas.microsoft.com/office/drawing/2014/main" val="20000"/>
                    </a:ext>
                  </a:extLst>
                </a:gridCol>
                <a:gridCol w="4356484">
                  <a:extLst>
                    <a:ext uri="{9D8B030D-6E8A-4147-A177-3AD203B41FA5}">
                      <a16:colId xmlns:a16="http://schemas.microsoft.com/office/drawing/2014/main" val="20001"/>
                    </a:ext>
                  </a:extLst>
                </a:gridCol>
              </a:tblGrid>
              <a:tr h="338323">
                <a:tc>
                  <a:txBody>
                    <a:bodyPr/>
                    <a:lstStyle/>
                    <a:p>
                      <a:r>
                        <a:rPr lang="en-GB" dirty="0"/>
                        <a:t>Context</a:t>
                      </a:r>
                    </a:p>
                  </a:txBody>
                  <a:tcPr/>
                </a:tc>
                <a:tc>
                  <a:txBody>
                    <a:bodyPr/>
                    <a:lstStyle/>
                    <a:p>
                      <a:endParaRPr lang="en-GB"/>
                    </a:p>
                  </a:txBody>
                  <a:tcPr/>
                </a:tc>
                <a:extLst>
                  <a:ext uri="{0D108BD9-81ED-4DB2-BD59-A6C34878D82A}">
                    <a16:rowId xmlns:a16="http://schemas.microsoft.com/office/drawing/2014/main" val="10000"/>
                  </a:ext>
                </a:extLst>
              </a:tr>
              <a:tr h="845808">
                <a:tc>
                  <a:txBody>
                    <a:bodyPr/>
                    <a:lstStyle/>
                    <a:p>
                      <a:r>
                        <a:rPr lang="en-GB" b="1" dirty="0"/>
                        <a:t>Political/Legal</a:t>
                      </a:r>
                    </a:p>
                  </a:txBody>
                  <a:tcPr/>
                </a:tc>
                <a:tc>
                  <a:txBody>
                    <a:bodyPr/>
                    <a:lstStyle/>
                    <a:p>
                      <a:r>
                        <a:rPr lang="en-GB" dirty="0"/>
                        <a:t>Some</a:t>
                      </a:r>
                      <a:r>
                        <a:rPr lang="en-GB" baseline="0" dirty="0"/>
                        <a:t> direct intervention. Laws framed to protect individual employee rights, but also restrict TU activity.  </a:t>
                      </a:r>
                      <a:r>
                        <a:rPr lang="en-GB" baseline="0"/>
                        <a:t>Effect of May </a:t>
                      </a:r>
                      <a:r>
                        <a:rPr lang="en-GB" baseline="0" dirty="0"/>
                        <a:t>2015 election - right wing government</a:t>
                      </a:r>
                      <a:endParaRPr lang="en-GB" dirty="0"/>
                    </a:p>
                  </a:txBody>
                  <a:tcPr/>
                </a:tc>
                <a:extLst>
                  <a:ext uri="{0D108BD9-81ED-4DB2-BD59-A6C34878D82A}">
                    <a16:rowId xmlns:a16="http://schemas.microsoft.com/office/drawing/2014/main" val="10001"/>
                  </a:ext>
                </a:extLst>
              </a:tr>
              <a:tr h="592066">
                <a:tc>
                  <a:txBody>
                    <a:bodyPr/>
                    <a:lstStyle/>
                    <a:p>
                      <a:r>
                        <a:rPr lang="en-GB" b="1" dirty="0"/>
                        <a:t>Economic</a:t>
                      </a:r>
                    </a:p>
                  </a:txBody>
                  <a:tcPr/>
                </a:tc>
                <a:tc>
                  <a:txBody>
                    <a:bodyPr/>
                    <a:lstStyle/>
                    <a:p>
                      <a:r>
                        <a:rPr lang="en-GB" dirty="0"/>
                        <a:t>Age of Austerity. Affected by banking crisis</a:t>
                      </a:r>
                      <a:r>
                        <a:rPr lang="en-GB" baseline="0" dirty="0"/>
                        <a:t> and global economy. </a:t>
                      </a:r>
                      <a:endParaRPr lang="en-GB" dirty="0"/>
                    </a:p>
                  </a:txBody>
                  <a:tcPr/>
                </a:tc>
                <a:extLst>
                  <a:ext uri="{0D108BD9-81ED-4DB2-BD59-A6C34878D82A}">
                    <a16:rowId xmlns:a16="http://schemas.microsoft.com/office/drawing/2014/main" val="10002"/>
                  </a:ext>
                </a:extLst>
              </a:tr>
              <a:tr h="592066">
                <a:tc>
                  <a:txBody>
                    <a:bodyPr/>
                    <a:lstStyle/>
                    <a:p>
                      <a:r>
                        <a:rPr lang="en-GB" b="1" dirty="0"/>
                        <a:t>Social</a:t>
                      </a:r>
                    </a:p>
                  </a:txBody>
                  <a:tcPr/>
                </a:tc>
                <a:tc>
                  <a:txBody>
                    <a:bodyPr/>
                    <a:lstStyle/>
                    <a:p>
                      <a:r>
                        <a:rPr lang="en-GB" dirty="0"/>
                        <a:t>Increasingly individualistic.</a:t>
                      </a:r>
                      <a:r>
                        <a:rPr lang="en-GB" baseline="0" dirty="0"/>
                        <a:t> Few collective ideals.  Poverty. Increasingly divided society.</a:t>
                      </a:r>
                      <a:endParaRPr lang="en-GB" dirty="0"/>
                    </a:p>
                  </a:txBody>
                  <a:tcPr/>
                </a:tc>
                <a:extLst>
                  <a:ext uri="{0D108BD9-81ED-4DB2-BD59-A6C34878D82A}">
                    <a16:rowId xmlns:a16="http://schemas.microsoft.com/office/drawing/2014/main" val="10003"/>
                  </a:ext>
                </a:extLst>
              </a:tr>
              <a:tr h="338323">
                <a:tc>
                  <a:txBody>
                    <a:bodyPr/>
                    <a:lstStyle/>
                    <a:p>
                      <a:r>
                        <a:rPr lang="en-GB" b="1" dirty="0"/>
                        <a:t>Technological</a:t>
                      </a:r>
                    </a:p>
                  </a:txBody>
                  <a:tcPr/>
                </a:tc>
                <a:tc>
                  <a:txBody>
                    <a:bodyPr/>
                    <a:lstStyle/>
                    <a:p>
                      <a:r>
                        <a:rPr lang="en-GB" dirty="0"/>
                        <a:t>Medium technology based society.</a:t>
                      </a:r>
                    </a:p>
                  </a:txBody>
                  <a:tcPr/>
                </a:tc>
                <a:extLst>
                  <a:ext uri="{0D108BD9-81ED-4DB2-BD59-A6C34878D82A}">
                    <a16:rowId xmlns:a16="http://schemas.microsoft.com/office/drawing/2014/main" val="10004"/>
                  </a:ext>
                </a:extLst>
              </a:tr>
              <a:tr h="5920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Employees and their Associations</a:t>
                      </a:r>
                    </a:p>
                    <a:p>
                      <a:endParaRPr lang="en-GB" dirty="0"/>
                    </a:p>
                  </a:txBody>
                  <a:tcPr/>
                </a:tc>
                <a:tc>
                  <a:txBody>
                    <a:bodyPr/>
                    <a:lstStyle/>
                    <a:p>
                      <a:r>
                        <a:rPr lang="en-GB" dirty="0"/>
                        <a:t>Independent TUs: smaller and less influential than</a:t>
                      </a:r>
                      <a:r>
                        <a:rPr lang="en-GB" baseline="0" dirty="0"/>
                        <a:t> the past. 73.4% without TU membership.</a:t>
                      </a:r>
                      <a:endParaRPr lang="en-GB" dirty="0"/>
                    </a:p>
                  </a:txBody>
                  <a:tcPr/>
                </a:tc>
                <a:extLst>
                  <a:ext uri="{0D108BD9-81ED-4DB2-BD59-A6C34878D82A}">
                    <a16:rowId xmlns:a16="http://schemas.microsoft.com/office/drawing/2014/main" val="10005"/>
                  </a:ext>
                </a:extLst>
              </a:tr>
              <a:tr h="5920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Employers and Managers</a:t>
                      </a:r>
                    </a:p>
                    <a:p>
                      <a:endParaRPr lang="en-GB" dirty="0"/>
                    </a:p>
                  </a:txBody>
                  <a:tcPr/>
                </a:tc>
                <a:tc>
                  <a:txBody>
                    <a:bodyPr/>
                    <a:lstStyle/>
                    <a:p>
                      <a:r>
                        <a:rPr lang="en-GB" dirty="0"/>
                        <a:t>Increasingly assertive about their right to manage.</a:t>
                      </a:r>
                    </a:p>
                  </a:txBody>
                  <a:tcPr/>
                </a:tc>
                <a:extLst>
                  <a:ext uri="{0D108BD9-81ED-4DB2-BD59-A6C34878D82A}">
                    <a16:rowId xmlns:a16="http://schemas.microsoft.com/office/drawing/2014/main" val="10006"/>
                  </a:ext>
                </a:extLst>
              </a:tr>
              <a:tr h="59206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Organisational</a:t>
                      </a:r>
                      <a:r>
                        <a:rPr lang="en-GB" b="1" baseline="0" dirty="0"/>
                        <a:t> Climates and Cultures</a:t>
                      </a:r>
                      <a:endParaRPr lang="en-GB" b="1" dirty="0"/>
                    </a:p>
                    <a:p>
                      <a:endParaRPr lang="en-GB" dirty="0"/>
                    </a:p>
                  </a:txBody>
                  <a:tcPr/>
                </a:tc>
                <a:tc>
                  <a:txBody>
                    <a:bodyPr/>
                    <a:lstStyle/>
                    <a:p>
                      <a:r>
                        <a:rPr lang="en-GB" dirty="0"/>
                        <a:t>Highly variable:</a:t>
                      </a:r>
                      <a:r>
                        <a:rPr lang="en-GB" baseline="0" dirty="0"/>
                        <a:t> from hostile to benign.</a:t>
                      </a:r>
                      <a:endParaRPr lang="en-GB" dirty="0"/>
                    </a:p>
                  </a:txBody>
                  <a:tcPr/>
                </a:tc>
                <a:extLst>
                  <a:ext uri="{0D108BD9-81ED-4DB2-BD59-A6C34878D82A}">
                    <a16:rowId xmlns:a16="http://schemas.microsoft.com/office/drawing/2014/main" val="10007"/>
                  </a:ext>
                </a:extLst>
              </a:tr>
              <a:tr h="77030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dirty="0"/>
                        <a:t>Employment Relations Processes</a:t>
                      </a:r>
                      <a:r>
                        <a:rPr lang="en-GB" b="1" baseline="0" dirty="0"/>
                        <a:t> and Outcomes</a:t>
                      </a:r>
                      <a:endParaRPr lang="en-GB" b="1" dirty="0"/>
                    </a:p>
                    <a:p>
                      <a:endParaRPr lang="en-GB" dirty="0"/>
                    </a:p>
                  </a:txBody>
                  <a:tcPr/>
                </a:tc>
                <a:tc>
                  <a:txBody>
                    <a:bodyPr/>
                    <a:lstStyle/>
                    <a:p>
                      <a:r>
                        <a:rPr lang="en-GB" dirty="0"/>
                        <a:t>Where unions</a:t>
                      </a:r>
                      <a:r>
                        <a:rPr lang="en-GB" baseline="0" dirty="0"/>
                        <a:t> recognised variation from social partnerships to adversarial processes.</a:t>
                      </a:r>
                      <a:endParaRPr lang="en-GB" dirty="0"/>
                    </a:p>
                  </a:txBody>
                  <a:tcPr/>
                </a:tc>
                <a:extLst>
                  <a:ext uri="{0D108BD9-81ED-4DB2-BD59-A6C34878D82A}">
                    <a16:rowId xmlns:a16="http://schemas.microsoft.com/office/drawing/2014/main" val="10008"/>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0A23F-ED5A-48A3-975D-F138919D1380}"/>
              </a:ext>
            </a:extLst>
          </p:cNvPr>
          <p:cNvSpPr>
            <a:spLocks noGrp="1"/>
          </p:cNvSpPr>
          <p:nvPr>
            <p:ph type="title"/>
          </p:nvPr>
        </p:nvSpPr>
        <p:spPr/>
        <p:txBody>
          <a:bodyPr/>
          <a:lstStyle/>
          <a:p>
            <a:r>
              <a:rPr lang="en-GB" dirty="0"/>
              <a:t>Exercise - BA</a:t>
            </a:r>
          </a:p>
        </p:txBody>
      </p:sp>
      <p:sp>
        <p:nvSpPr>
          <p:cNvPr id="3" name="Content Placeholder 2">
            <a:extLst>
              <a:ext uri="{FF2B5EF4-FFF2-40B4-BE49-F238E27FC236}">
                <a16:creationId xmlns:a16="http://schemas.microsoft.com/office/drawing/2014/main" id="{C253AA9B-620C-4E1C-B747-A5D182014A8D}"/>
              </a:ext>
            </a:extLst>
          </p:cNvPr>
          <p:cNvSpPr>
            <a:spLocks noGrp="1"/>
          </p:cNvSpPr>
          <p:nvPr>
            <p:ph idx="1"/>
          </p:nvPr>
        </p:nvSpPr>
        <p:spPr/>
        <p:txBody>
          <a:bodyPr/>
          <a:lstStyle/>
          <a:p>
            <a:r>
              <a:rPr lang="en-GB" dirty="0"/>
              <a:t>Please read the case study and answer the questions in your groups. </a:t>
            </a:r>
          </a:p>
        </p:txBody>
      </p:sp>
    </p:spTree>
    <p:extLst>
      <p:ext uri="{BB962C8B-B14F-4D97-AF65-F5344CB8AC3E}">
        <p14:creationId xmlns:p14="http://schemas.microsoft.com/office/powerpoint/2010/main" val="483831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FA45F-CFC2-4F07-B474-A1F301968AE4}"/>
              </a:ext>
            </a:extLst>
          </p:cNvPr>
          <p:cNvSpPr>
            <a:spLocks noGrp="1"/>
          </p:cNvSpPr>
          <p:nvPr>
            <p:ph type="title"/>
          </p:nvPr>
        </p:nvSpPr>
        <p:spPr/>
        <p:txBody>
          <a:bodyPr>
            <a:normAutofit fontScale="90000"/>
          </a:bodyPr>
          <a:lstStyle/>
          <a:p>
            <a:r>
              <a:rPr lang="en-GB" dirty="0"/>
              <a:t>Employment Relations in Other Countries</a:t>
            </a:r>
          </a:p>
        </p:txBody>
      </p:sp>
      <p:sp>
        <p:nvSpPr>
          <p:cNvPr id="3" name="Content Placeholder 2">
            <a:extLst>
              <a:ext uri="{FF2B5EF4-FFF2-40B4-BE49-F238E27FC236}">
                <a16:creationId xmlns:a16="http://schemas.microsoft.com/office/drawing/2014/main" id="{31123E20-58A9-4CA8-ABBC-04B2C3045368}"/>
              </a:ext>
            </a:extLst>
          </p:cNvPr>
          <p:cNvSpPr>
            <a:spLocks noGrp="1"/>
          </p:cNvSpPr>
          <p:nvPr>
            <p:ph idx="1"/>
          </p:nvPr>
        </p:nvSpPr>
        <p:spPr/>
        <p:txBody>
          <a:bodyPr>
            <a:normAutofit fontScale="92500" lnSpcReduction="20000"/>
          </a:bodyPr>
          <a:lstStyle/>
          <a:p>
            <a:r>
              <a:rPr lang="en-GB" dirty="0"/>
              <a:t>Contextual factors have very different employment relations outcomes in different countries.</a:t>
            </a:r>
          </a:p>
          <a:p>
            <a:r>
              <a:rPr lang="en-GB" dirty="0"/>
              <a:t>Not just a response to contextual factors but reflect certain in-built features such as national cultures that change more slowly.</a:t>
            </a:r>
          </a:p>
          <a:p>
            <a:r>
              <a:rPr lang="en-GB" dirty="0"/>
              <a:t>Important to study as tendency for the UK to import some employment relations practices such as HRM from America, HPWS from Japan, employee participation/involvement from Germany. </a:t>
            </a:r>
          </a:p>
        </p:txBody>
      </p:sp>
    </p:spTree>
    <p:extLst>
      <p:ext uri="{BB962C8B-B14F-4D97-AF65-F5344CB8AC3E}">
        <p14:creationId xmlns:p14="http://schemas.microsoft.com/office/powerpoint/2010/main" val="1346305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1143000"/>
          </a:xfrm>
        </p:spPr>
        <p:txBody>
          <a:bodyPr>
            <a:normAutofit fontScale="90000"/>
          </a:bodyPr>
          <a:lstStyle/>
          <a:p>
            <a:br>
              <a:rPr lang="en-GB" b="1" dirty="0">
                <a:solidFill>
                  <a:schemeClr val="tx1"/>
                </a:solidFill>
              </a:rPr>
            </a:br>
            <a:r>
              <a:rPr lang="en-GB" b="1" dirty="0">
                <a:solidFill>
                  <a:schemeClr val="tx1"/>
                </a:solidFill>
              </a:rPr>
              <a:t>Comparing Employment Relations Systems</a:t>
            </a:r>
            <a:br>
              <a:rPr lang="en-GB" b="1" dirty="0">
                <a:solidFill>
                  <a:schemeClr val="tx1"/>
                </a:solidFill>
              </a:rPr>
            </a:b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dirty="0"/>
              <a:t>Using the headings from last week:</a:t>
            </a:r>
          </a:p>
          <a:p>
            <a:r>
              <a:rPr lang="en-GB" dirty="0"/>
              <a:t>Political/legal context</a:t>
            </a:r>
          </a:p>
          <a:p>
            <a:r>
              <a:rPr lang="en-GB" dirty="0"/>
              <a:t>Economic context</a:t>
            </a:r>
          </a:p>
          <a:p>
            <a:r>
              <a:rPr lang="en-GB" dirty="0"/>
              <a:t>Social context</a:t>
            </a:r>
          </a:p>
          <a:p>
            <a:r>
              <a:rPr lang="en-GB" dirty="0"/>
              <a:t>Technological context</a:t>
            </a:r>
          </a:p>
          <a:p>
            <a:r>
              <a:rPr lang="en-GB" dirty="0"/>
              <a:t>Employees and their associations</a:t>
            </a:r>
          </a:p>
          <a:p>
            <a:r>
              <a:rPr lang="en-GB" dirty="0"/>
              <a:t>Employers and managers</a:t>
            </a:r>
          </a:p>
          <a:p>
            <a:r>
              <a:rPr lang="en-GB" dirty="0"/>
              <a:t>Organisational climates and cultures</a:t>
            </a:r>
          </a:p>
          <a:p>
            <a:r>
              <a:rPr lang="en-GB" dirty="0"/>
              <a:t>Employment relations processes and outcomes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Please Research the Following Countries</a:t>
            </a:r>
          </a:p>
        </p:txBody>
      </p:sp>
      <p:sp>
        <p:nvSpPr>
          <p:cNvPr id="3" name="Content Placeholder 2"/>
          <p:cNvSpPr>
            <a:spLocks noGrp="1"/>
          </p:cNvSpPr>
          <p:nvPr>
            <p:ph idx="1"/>
          </p:nvPr>
        </p:nvSpPr>
        <p:spPr/>
        <p:txBody>
          <a:bodyPr/>
          <a:lstStyle/>
          <a:p>
            <a:r>
              <a:rPr lang="en-GB" dirty="0"/>
              <a:t>Japan</a:t>
            </a:r>
          </a:p>
          <a:p>
            <a:r>
              <a:rPr lang="en-GB" dirty="0"/>
              <a:t>Germany</a:t>
            </a:r>
          </a:p>
          <a:p>
            <a:r>
              <a:rPr lang="en-GB" dirty="0"/>
              <a:t>America</a:t>
            </a:r>
          </a:p>
          <a:p>
            <a:endParaRPr lang="en-GB" dirty="0"/>
          </a:p>
          <a:p>
            <a:pPr marL="0" indent="0">
              <a:buNone/>
            </a:pPr>
            <a:r>
              <a:rPr lang="en-GB" dirty="0"/>
              <a:t>Prepare a 3 minute presentation on your findings.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Guidelines</a:t>
            </a:r>
          </a:p>
        </p:txBody>
      </p:sp>
      <p:sp>
        <p:nvSpPr>
          <p:cNvPr id="3" name="Content Placeholder 2"/>
          <p:cNvSpPr>
            <a:spLocks noGrp="1"/>
          </p:cNvSpPr>
          <p:nvPr>
            <p:ph idx="1"/>
          </p:nvPr>
        </p:nvSpPr>
        <p:spPr/>
        <p:txBody>
          <a:bodyPr>
            <a:normAutofit fontScale="70000" lnSpcReduction="20000"/>
          </a:bodyPr>
          <a:lstStyle/>
          <a:p>
            <a:r>
              <a:rPr lang="en-GB" dirty="0"/>
              <a:t>P – explore the power of the state, extent of intervention, legislation on employment rights and trade union activity</a:t>
            </a:r>
          </a:p>
          <a:p>
            <a:r>
              <a:rPr lang="en-GB" dirty="0"/>
              <a:t>E – explore the state of the economy, effect of globalisation</a:t>
            </a:r>
          </a:p>
          <a:p>
            <a:r>
              <a:rPr lang="en-GB" dirty="0"/>
              <a:t>S – explore social values such as paternalism, individualism, meritocracy, gerontocracy</a:t>
            </a:r>
          </a:p>
          <a:p>
            <a:r>
              <a:rPr lang="en-GB" dirty="0"/>
              <a:t>T – explore attitudes towards technology and extent technological development has been supported by government</a:t>
            </a:r>
          </a:p>
          <a:p>
            <a:r>
              <a:rPr lang="en-GB" dirty="0"/>
              <a:t>Employees/Associations – trade unions/works councils</a:t>
            </a:r>
          </a:p>
          <a:p>
            <a:r>
              <a:rPr lang="en-GB" dirty="0"/>
              <a:t>Employers/Management – right to manage/collaborative/anti-union</a:t>
            </a:r>
          </a:p>
          <a:p>
            <a:r>
              <a:rPr lang="en-GB" dirty="0"/>
              <a:t>Climates and culture – extent of conflict, trust, co-operation</a:t>
            </a:r>
          </a:p>
          <a:p>
            <a:r>
              <a:rPr lang="en-GB" dirty="0"/>
              <a:t>ER processes – collective/individual. HRM approach.  </a:t>
            </a:r>
          </a:p>
        </p:txBody>
      </p:sp>
    </p:spTree>
    <p:extLst>
      <p:ext uri="{BB962C8B-B14F-4D97-AF65-F5344CB8AC3E}">
        <p14:creationId xmlns:p14="http://schemas.microsoft.com/office/powerpoint/2010/main" val="335051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Guardian Article</a:t>
            </a:r>
          </a:p>
        </p:txBody>
      </p:sp>
      <p:sp>
        <p:nvSpPr>
          <p:cNvPr id="3" name="Content Placeholder 2"/>
          <p:cNvSpPr>
            <a:spLocks noGrp="1"/>
          </p:cNvSpPr>
          <p:nvPr>
            <p:ph idx="1"/>
          </p:nvPr>
        </p:nvSpPr>
        <p:spPr/>
        <p:txBody>
          <a:bodyPr/>
          <a:lstStyle/>
          <a:p>
            <a:r>
              <a:rPr lang="en-GB" dirty="0"/>
              <a:t>London Maybe Rich but Many of its </a:t>
            </a:r>
            <a:br>
              <a:rPr lang="en-GB" dirty="0"/>
            </a:br>
            <a:r>
              <a:rPr lang="en-GB" dirty="0"/>
              <a:t>People are Poor</a:t>
            </a:r>
          </a:p>
          <a:p>
            <a:r>
              <a:rPr lang="en-GB" dirty="0">
                <a:hlinkClick r:id="rId2"/>
              </a:rPr>
              <a:t>http://gu.com/p/45pgf</a:t>
            </a:r>
            <a:br>
              <a:rPr lang="en-GB" dirty="0"/>
            </a:br>
            <a:endParaRPr lang="en-GB" dirty="0"/>
          </a:p>
        </p:txBody>
      </p:sp>
    </p:spTree>
    <p:extLst>
      <p:ext uri="{BB962C8B-B14F-4D97-AF65-F5344CB8AC3E}">
        <p14:creationId xmlns:p14="http://schemas.microsoft.com/office/powerpoint/2010/main" val="4034715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Group Work</a:t>
            </a:r>
          </a:p>
        </p:txBody>
      </p:sp>
      <p:sp>
        <p:nvSpPr>
          <p:cNvPr id="3" name="Content Placeholder 2"/>
          <p:cNvSpPr>
            <a:spLocks noGrp="1"/>
          </p:cNvSpPr>
          <p:nvPr>
            <p:ph idx="1"/>
          </p:nvPr>
        </p:nvSpPr>
        <p:spPr/>
        <p:txBody>
          <a:bodyPr/>
          <a:lstStyle/>
          <a:p>
            <a:r>
              <a:rPr lang="en-US" dirty="0"/>
              <a:t>What is your power?</a:t>
            </a:r>
          </a:p>
          <a:p>
            <a:r>
              <a:rPr lang="en-US" dirty="0"/>
              <a:t>How are you affected by the country PEST?</a:t>
            </a:r>
          </a:p>
          <a:p>
            <a:r>
              <a:rPr lang="en-US" dirty="0"/>
              <a:t>How can you influence the situation?</a:t>
            </a:r>
          </a:p>
          <a:p>
            <a:endParaRPr lang="en-US" dirty="0"/>
          </a:p>
        </p:txBody>
      </p:sp>
    </p:spTree>
    <p:extLst>
      <p:ext uri="{BB962C8B-B14F-4D97-AF65-F5344CB8AC3E}">
        <p14:creationId xmlns:p14="http://schemas.microsoft.com/office/powerpoint/2010/main" val="18154086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D3E46-C0BC-4AD9-AEAC-858EDD2DB4D1}"/>
              </a:ext>
            </a:extLst>
          </p:cNvPr>
          <p:cNvSpPr>
            <a:spLocks noGrp="1"/>
          </p:cNvSpPr>
          <p:nvPr>
            <p:ph type="title"/>
          </p:nvPr>
        </p:nvSpPr>
        <p:spPr/>
        <p:txBody>
          <a:bodyPr/>
          <a:lstStyle/>
          <a:p>
            <a:r>
              <a:rPr lang="en-GB" dirty="0"/>
              <a:t>CIPD Fact-sheet</a:t>
            </a:r>
          </a:p>
        </p:txBody>
      </p:sp>
      <p:sp>
        <p:nvSpPr>
          <p:cNvPr id="3" name="Content Placeholder 2">
            <a:extLst>
              <a:ext uri="{FF2B5EF4-FFF2-40B4-BE49-F238E27FC236}">
                <a16:creationId xmlns:a16="http://schemas.microsoft.com/office/drawing/2014/main" id="{E4E90CA3-BF45-4E97-98C0-6BBC5A64E5F0}"/>
              </a:ext>
            </a:extLst>
          </p:cNvPr>
          <p:cNvSpPr>
            <a:spLocks noGrp="1"/>
          </p:cNvSpPr>
          <p:nvPr>
            <p:ph idx="1"/>
          </p:nvPr>
        </p:nvSpPr>
        <p:spPr/>
        <p:txBody>
          <a:bodyPr/>
          <a:lstStyle/>
          <a:p>
            <a:r>
              <a:rPr lang="en-GB" dirty="0"/>
              <a:t>Please read before next week’s session. </a:t>
            </a:r>
          </a:p>
        </p:txBody>
      </p:sp>
    </p:spTree>
    <p:extLst>
      <p:ext uri="{BB962C8B-B14F-4D97-AF65-F5344CB8AC3E}">
        <p14:creationId xmlns:p14="http://schemas.microsoft.com/office/powerpoint/2010/main" val="12163179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791</Words>
  <Application>Microsoft Office PowerPoint</Application>
  <PresentationFormat>On-screen Show (4:3)</PresentationFormat>
  <Paragraphs>85</Paragraphs>
  <Slides>13</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Calibri</vt:lpstr>
      <vt:lpstr>Office Theme</vt:lpstr>
      <vt:lpstr>Employment Relations &amp; Reward</vt:lpstr>
      <vt:lpstr>Employment Relations in the News</vt:lpstr>
      <vt:lpstr>Review of lecture 2</vt:lpstr>
      <vt:lpstr>Contextual Factors</vt:lpstr>
      <vt:lpstr>United Kingdom</vt:lpstr>
      <vt:lpstr>Exercise - BA</vt:lpstr>
      <vt:lpstr>Employment Relations in Other Countries</vt:lpstr>
      <vt:lpstr> Comparing Employment Relations Systems </vt:lpstr>
      <vt:lpstr>Please Research the Following Countries</vt:lpstr>
      <vt:lpstr>Guidelines</vt:lpstr>
      <vt:lpstr>Guardian Article</vt:lpstr>
      <vt:lpstr>Group Work</vt:lpstr>
      <vt:lpstr>CIPD Fact-sheet</vt:lpstr>
    </vt:vector>
  </TitlesOfParts>
  <Company>Deftones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Employment Relations</dc:title>
  <dc:creator>Jayne</dc:creator>
  <cp:lastModifiedBy>Julie Thomas</cp:lastModifiedBy>
  <cp:revision>20</cp:revision>
  <dcterms:created xsi:type="dcterms:W3CDTF">2015-02-06T12:01:20Z</dcterms:created>
  <dcterms:modified xsi:type="dcterms:W3CDTF">2018-02-14T12:08:10Z</dcterms:modified>
</cp:coreProperties>
</file>