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3BF1D8-FB09-4C27-B645-0B11010CB754}" v="25" dt="2023-11-12T17:23:47.8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389604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39954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86201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15354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010004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854239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22743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26586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86510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95148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08412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3C2B07E4-CDF9-4C88-A2F3-04620E58224D}" type="datetimeFigureOut">
              <a:rPr lang="en-US" smtClean="0"/>
              <a:pPr/>
              <a:t>11/12/2023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413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inkedin.com/advice/1/what-some-best-practices-maintaining-hotel-hygiene#implement-a-hygiene-protocol" TargetMode="External"/><Relationship Id="rId3" Type="http://schemas.openxmlformats.org/officeDocument/2006/relationships/hyperlink" Target="https://www.valamis.com/hub/employee-engagement" TargetMode="External"/><Relationship Id="rId7" Type="http://schemas.openxmlformats.org/officeDocument/2006/relationships/hyperlink" Target="https://trailapp.com/blog/brand-standards-in-hospitality" TargetMode="External"/><Relationship Id="rId2" Type="http://schemas.openxmlformats.org/officeDocument/2006/relationships/hyperlink" Target="https://www.culturemonkey.io/employee-engagement/employee-engagement-model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ubbermaidcommercial.com.au/blog/hospitality/how-to-improve-cleaning-standards-in-hotel-housekeeping/" TargetMode="External"/><Relationship Id="rId5" Type="http://schemas.openxmlformats.org/officeDocument/2006/relationships/hyperlink" Target="https://www.zenmaid.com/magazine/thirteen-tips-to-brand-your-cleaning-business/" TargetMode="External"/><Relationship Id="rId10" Type="http://schemas.openxmlformats.org/officeDocument/2006/relationships/hyperlink" Target="https://www.fma.org/assets/docs/newyork/Marriott%20Commitment%20to%20Clean.pdf" TargetMode="External"/><Relationship Id="rId4" Type="http://schemas.openxmlformats.org/officeDocument/2006/relationships/hyperlink" Target="https://www.hrcloud.com/blog/8-employee-engagement-strategies-for-improved-workplace-environment" TargetMode="External"/><Relationship Id="rId9" Type="http://schemas.openxmlformats.org/officeDocument/2006/relationships/hyperlink" Target="https://hotel-deals.marriott.com/wp-content/uploads/2020/06/Cleaning-Protocol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E906F54D-04EF-4345-A564-7A7B57B6C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 descr="Gradient pastel colors on a top view">
            <a:extLst>
              <a:ext uri="{FF2B5EF4-FFF2-40B4-BE49-F238E27FC236}">
                <a16:creationId xmlns:a16="http://schemas.microsoft.com/office/drawing/2014/main" id="{35BFF405-2405-279E-7621-2328294558E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12031" b="3730"/>
          <a:stretch/>
        </p:blipFill>
        <p:spPr>
          <a:xfrm>
            <a:off x="0" y="2520"/>
            <a:ext cx="12192000" cy="6855480"/>
          </a:xfrm>
          <a:prstGeom prst="rect">
            <a:avLst/>
          </a:prstGeom>
        </p:spPr>
      </p:pic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AFF52CA6-0F1C-4393-B3A6-930C4BA72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1" y="762000"/>
            <a:ext cx="10664150" cy="533399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3823D4-F7AD-B7A8-C028-6C9265948F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524000"/>
            <a:ext cx="4572000" cy="2581369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Congenial Black" panose="020F0502020204030204" pitchFamily="2" charset="0"/>
              </a:rPr>
              <a:t>Training presentation </a:t>
            </a:r>
            <a:br>
              <a:rPr lang="en-GB" dirty="0">
                <a:latin typeface="Congenial Black" panose="020F0502020204030204" pitchFamily="2" charset="0"/>
              </a:rPr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F0A55F-72EA-114A-7CDB-1DDD838172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867369"/>
            <a:ext cx="4584798" cy="789300"/>
          </a:xfrm>
        </p:spPr>
        <p:txBody>
          <a:bodyPr>
            <a:normAutofit/>
          </a:bodyPr>
          <a:lstStyle/>
          <a:p>
            <a:r>
              <a:rPr lang="en-GB" dirty="0">
                <a:latin typeface="Congenial Black" panose="020F0502020204030204" pitchFamily="2" charset="0"/>
              </a:rPr>
              <a:t>How to reach high standards and how to engage the employees </a:t>
            </a:r>
          </a:p>
        </p:txBody>
      </p:sp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33C82FFC-A4A8-E346-2A9F-684252114E9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49" r="22000" b="-1"/>
          <a:stretch/>
        </p:blipFill>
        <p:spPr>
          <a:xfrm>
            <a:off x="6770136" y="1423723"/>
            <a:ext cx="3994685" cy="3994685"/>
          </a:xfrm>
          <a:custGeom>
            <a:avLst/>
            <a:gdLst/>
            <a:ahLst/>
            <a:cxnLst/>
            <a:rect l="l" t="t" r="r" b="b"/>
            <a:pathLst>
              <a:path w="3486864" h="3486864">
                <a:moveTo>
                  <a:pt x="1743432" y="0"/>
                </a:moveTo>
                <a:cubicBezTo>
                  <a:pt x="2706303" y="0"/>
                  <a:pt x="3486864" y="780561"/>
                  <a:pt x="3486864" y="1743432"/>
                </a:cubicBezTo>
                <a:cubicBezTo>
                  <a:pt x="3486864" y="2706303"/>
                  <a:pt x="2706303" y="3486864"/>
                  <a:pt x="1743432" y="3486864"/>
                </a:cubicBezTo>
                <a:cubicBezTo>
                  <a:pt x="780561" y="3486864"/>
                  <a:pt x="0" y="2706303"/>
                  <a:pt x="0" y="1743432"/>
                </a:cubicBezTo>
                <a:cubicBezTo>
                  <a:pt x="0" y="780561"/>
                  <a:pt x="780561" y="0"/>
                  <a:pt x="1743432" y="0"/>
                </a:cubicBezTo>
                <a:close/>
              </a:path>
            </a:pathLst>
          </a:cu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B20D3D82-8B25-4DD9-9924-4CEAD450C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31206" y="4572000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483622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slow">
        <p159:morph option="byWord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265911B-1E2F-489E-97EF-A15A9299E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119D4F1-CE65-4D74-A168-F27C15F1B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Picture 29" descr="Empty desk and whiteboard">
            <a:extLst>
              <a:ext uri="{FF2B5EF4-FFF2-40B4-BE49-F238E27FC236}">
                <a16:creationId xmlns:a16="http://schemas.microsoft.com/office/drawing/2014/main" id="{DCEC7D8C-439C-8A7C-ABBA-012C5E6279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l="5554" r="27780"/>
          <a:stretch/>
        </p:blipFill>
        <p:spPr>
          <a:xfrm>
            <a:off x="20" y="10"/>
            <a:ext cx="6095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DDFFEA-FC42-7001-ABAB-3287239AC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025718"/>
            <a:ext cx="4057650" cy="4770783"/>
          </a:xfrm>
        </p:spPr>
        <p:txBody>
          <a:bodyPr anchor="ctr"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Table of content</a:t>
            </a:r>
          </a:p>
        </p:txBody>
      </p:sp>
      <p:sp>
        <p:nvSpPr>
          <p:cNvPr id="31" name="Content Placeholder 6">
            <a:extLst>
              <a:ext uri="{FF2B5EF4-FFF2-40B4-BE49-F238E27FC236}">
                <a16:creationId xmlns:a16="http://schemas.microsoft.com/office/drawing/2014/main" id="{4C3CCB42-8715-219E-006A-F5B066D8BA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79972" y="762000"/>
            <a:ext cx="4615788" cy="5334000"/>
          </a:xfrm>
        </p:spPr>
        <p:txBody>
          <a:bodyPr anchor="ctr">
            <a:normAutofit/>
          </a:bodyPr>
          <a:lstStyle/>
          <a:p>
            <a:r>
              <a:rPr lang="en-GB" dirty="0"/>
              <a:t>1. TRAINING PRESENTATION </a:t>
            </a:r>
          </a:p>
          <a:p>
            <a:r>
              <a:rPr lang="en-GB" dirty="0"/>
              <a:t>3. COMMITMENT TO CLEANLINESS</a:t>
            </a:r>
          </a:p>
          <a:p>
            <a:r>
              <a:rPr lang="en-GB" dirty="0"/>
              <a:t>3.COMMITMENT TO CLEANLINESS</a:t>
            </a:r>
          </a:p>
          <a:p>
            <a:r>
              <a:rPr lang="en-GB" dirty="0"/>
              <a:t>5. CARING FOR THE TEAM</a:t>
            </a:r>
          </a:p>
          <a:p>
            <a:r>
              <a:rPr lang="en-GB" dirty="0"/>
              <a:t>6. TRAINING THE TEAM</a:t>
            </a:r>
          </a:p>
          <a:p>
            <a:r>
              <a:rPr lang="en-GB" dirty="0"/>
              <a:t>7 .HYGIENE STANDARDS</a:t>
            </a:r>
          </a:p>
          <a:p>
            <a:r>
              <a:rPr lang="en-GB" dirty="0"/>
              <a:t>8. CHECKLIST</a:t>
            </a:r>
          </a:p>
          <a:p>
            <a:r>
              <a:rPr lang="en-GB" dirty="0"/>
              <a:t>9. SUMMARY</a:t>
            </a:r>
          </a:p>
          <a:p>
            <a:r>
              <a:rPr lang="en-GB" dirty="0"/>
              <a:t>10 SUMMARY CHECK LIST</a:t>
            </a:r>
          </a:p>
          <a:p>
            <a:r>
              <a:rPr lang="en-GB" dirty="0"/>
              <a:t>11. REFERENCES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073114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7218290-08E7-4AB8-8549-F625B01F0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2B093D-9DAC-CF49-0607-62C806B5C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762001"/>
            <a:ext cx="5008696" cy="1141004"/>
          </a:xfrm>
        </p:spPr>
        <p:txBody>
          <a:bodyPr>
            <a:normAutofit fontScale="90000"/>
          </a:bodyPr>
          <a:lstStyle/>
          <a:p>
            <a:br>
              <a:rPr lang="en-GB" i="1" dirty="0">
                <a:latin typeface="Baguet Script" panose="020F0502020204030204" pitchFamily="2" charset="0"/>
              </a:rPr>
            </a:br>
            <a:r>
              <a:rPr lang="en-GB" i="1" dirty="0">
                <a:latin typeface="Congenial Light" panose="02000503040000020004" pitchFamily="2" charset="0"/>
              </a:rPr>
              <a:t>Commitment to cleanliness </a:t>
            </a:r>
            <a:endParaRPr lang="en-GB" i="1" dirty="0">
              <a:latin typeface="Baguet Script" panose="020F0502020204030204" pitchFamily="2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EAD0E74-DF9C-13AC-3766-B28CD3E4E8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59698"/>
            <a:ext cx="4479398" cy="3836301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The </a:t>
            </a:r>
            <a:r>
              <a:rPr lang="en-US" dirty="0" err="1"/>
              <a:t>housekpeeping</a:t>
            </a:r>
            <a:r>
              <a:rPr lang="en-US" dirty="0"/>
              <a:t> team is committed to offer a high standard in cleaning, having rigorous training and aiming for high standards regarding cleaning levels. </a:t>
            </a:r>
          </a:p>
          <a:p>
            <a:endParaRPr lang="en-US" dirty="0"/>
          </a:p>
          <a:p>
            <a:r>
              <a:rPr lang="en-GB" dirty="0"/>
              <a:t>“take care of our guests and associates.”</a:t>
            </a:r>
            <a:r>
              <a:rPr lang="en-US" dirty="0"/>
              <a:t> is the core value of Marriott Hotels. </a:t>
            </a:r>
          </a:p>
          <a:p>
            <a:endParaRPr lang="en-US" dirty="0"/>
          </a:p>
          <a:p>
            <a:r>
              <a:rPr lang="en-US" dirty="0"/>
              <a:t>Follow clear guidelines and increase the frequency of cleaning and disinfection has been a goal that  it has been achieved every time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Content Placeholder 4" descr="A logo of a hotel&#10;&#10;Description automatically generated">
            <a:extLst>
              <a:ext uri="{FF2B5EF4-FFF2-40B4-BE49-F238E27FC236}">
                <a16:creationId xmlns:a16="http://schemas.microsoft.com/office/drawing/2014/main" id="{35A7E09B-5F3C-B884-695A-2F0C39E1137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445"/>
          <a:stretch/>
        </p:blipFill>
        <p:spPr>
          <a:xfrm>
            <a:off x="6639965" y="1114197"/>
            <a:ext cx="4629606" cy="4629606"/>
          </a:xfrm>
          <a:custGeom>
            <a:avLst/>
            <a:gdLst/>
            <a:ahLst/>
            <a:cxnLst/>
            <a:rect l="l" t="t" r="r" b="b"/>
            <a:pathLst>
              <a:path w="4629606" h="4629606">
                <a:moveTo>
                  <a:pt x="2314803" y="0"/>
                </a:moveTo>
                <a:cubicBezTo>
                  <a:pt x="3593233" y="0"/>
                  <a:pt x="4629606" y="1036373"/>
                  <a:pt x="4629606" y="2314803"/>
                </a:cubicBezTo>
                <a:cubicBezTo>
                  <a:pt x="4629606" y="3593233"/>
                  <a:pt x="3593233" y="4629606"/>
                  <a:pt x="2314803" y="4629606"/>
                </a:cubicBezTo>
                <a:cubicBezTo>
                  <a:pt x="1036373" y="4629606"/>
                  <a:pt x="0" y="3593233"/>
                  <a:pt x="0" y="2314803"/>
                </a:cubicBezTo>
                <a:cubicBezTo>
                  <a:pt x="0" y="1036373"/>
                  <a:pt x="1036373" y="0"/>
                  <a:pt x="2314803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4708607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8AA74-05AC-EC38-B638-A88F8C35E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4524194" cy="3577355"/>
          </a:xfrm>
        </p:spPr>
        <p:txBody>
          <a:bodyPr/>
          <a:lstStyle/>
          <a:p>
            <a:r>
              <a:rPr lang="en-GB" sz="1800" dirty="0">
                <a:latin typeface="Dubai Medium" panose="020B0603030403030204" pitchFamily="34" charset="-78"/>
                <a:cs typeface="Dubai Medium" panose="020B0603030403030204" pitchFamily="34" charset="-78"/>
              </a:rPr>
              <a:t>To ensure we offer our guests a clean and sanitised rooms and facilities, we offer our employees a friendly, pleasant and free- pressure work environment. </a:t>
            </a:r>
          </a:p>
        </p:txBody>
      </p:sp>
      <p:pic>
        <p:nvPicPr>
          <p:cNvPr id="5" name="Content Placeholder 4" descr="A building with many windows&#10;&#10;Description automatically generated">
            <a:extLst>
              <a:ext uri="{FF2B5EF4-FFF2-40B4-BE49-F238E27FC236}">
                <a16:creationId xmlns:a16="http://schemas.microsoft.com/office/drawing/2014/main" id="{32A50225-7DEA-8171-1C56-3861864FC9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8783" y="812800"/>
            <a:ext cx="5712210" cy="3810000"/>
          </a:xfrm>
        </p:spPr>
      </p:pic>
    </p:spTree>
    <p:extLst>
      <p:ext uri="{BB962C8B-B14F-4D97-AF65-F5344CB8AC3E}">
        <p14:creationId xmlns:p14="http://schemas.microsoft.com/office/powerpoint/2010/main" val="25981618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AE31A-4E92-980A-E86D-FE4DF9CC2B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dirty="0">
                <a:latin typeface="Lucida Handwriting" panose="03010101010101010101" pitchFamily="66" charset="0"/>
              </a:rPr>
              <a:t>. </a:t>
            </a:r>
            <a:br>
              <a:rPr lang="en-GB" sz="1800" dirty="0">
                <a:latin typeface="Lucida Handwriting" panose="03010101010101010101" pitchFamily="66" charset="0"/>
              </a:rPr>
            </a:br>
            <a:br>
              <a:rPr lang="en-GB" sz="1800" dirty="0">
                <a:latin typeface="Lucida Handwriting" panose="03010101010101010101" pitchFamily="66" charset="0"/>
              </a:rPr>
            </a:br>
            <a:r>
              <a:rPr lang="en-GB" sz="1800" dirty="0">
                <a:latin typeface="Lucida Handwriting" panose="03010101010101010101" pitchFamily="66" charset="0"/>
              </a:rPr>
              <a:t>We care about our team and we offer team protective equipment, training and machines to help them in the process of cleaning</a:t>
            </a:r>
          </a:p>
        </p:txBody>
      </p:sp>
      <p:pic>
        <p:nvPicPr>
          <p:cNvPr id="5" name="Content Placeholder 4" descr="A logo with text on it&#10;&#10;Description automatically generated">
            <a:extLst>
              <a:ext uri="{FF2B5EF4-FFF2-40B4-BE49-F238E27FC236}">
                <a16:creationId xmlns:a16="http://schemas.microsoft.com/office/drawing/2014/main" id="{A7F3CA8F-748B-5979-0889-B6CFD9626C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3219" y="3586162"/>
            <a:ext cx="3771900" cy="1209675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B02135D-1CE7-4BE8-006A-1629B2AE85DF}"/>
              </a:ext>
            </a:extLst>
          </p:cNvPr>
          <p:cNvSpPr txBox="1"/>
          <p:nvPr/>
        </p:nvSpPr>
        <p:spPr>
          <a:xfrm>
            <a:off x="3048000" y="2403455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Lucida Handwriting" panose="03010101010101010101" pitchFamily="66" charset="0"/>
              </a:rPr>
              <a:t>But also we care for their well being and mental health and we encourage them to talk about every concern they have.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211868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185A3-BB88-9BA9-D5F4-28159A842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5438594" cy="4319035"/>
          </a:xfrm>
        </p:spPr>
        <p:txBody>
          <a:bodyPr/>
          <a:lstStyle/>
          <a:p>
            <a:r>
              <a:rPr lang="en-GB" dirty="0"/>
              <a:t>Our team is always up to date with the latest trends in hygiene level and safety standards.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The check list is updated whenever is necessary. </a:t>
            </a:r>
          </a:p>
        </p:txBody>
      </p:sp>
      <p:pic>
        <p:nvPicPr>
          <p:cNvPr id="5" name="Content Placeholder 4" descr="A logo of a hotel&#10;&#10;Description automatically generated">
            <a:extLst>
              <a:ext uri="{FF2B5EF4-FFF2-40B4-BE49-F238E27FC236}">
                <a16:creationId xmlns:a16="http://schemas.microsoft.com/office/drawing/2014/main" id="{94A10494-91FC-444E-C301-41C963B83E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4400" y="1903004"/>
            <a:ext cx="4673600" cy="4694464"/>
          </a:xfrm>
        </p:spPr>
      </p:pic>
    </p:spTree>
    <p:extLst>
      <p:ext uri="{BB962C8B-B14F-4D97-AF65-F5344CB8AC3E}">
        <p14:creationId xmlns:p14="http://schemas.microsoft.com/office/powerpoint/2010/main" val="316180632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A027DD1-A31E-4BED-83B8-ED31F386F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61C2FB6-1414-4D9D-BE7A-1FF2A7AAE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1999" y="762000"/>
            <a:ext cx="10664151" cy="5334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9AC8F2-3057-439F-112D-5C4E11A32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374753"/>
            <a:ext cx="4849314" cy="1490367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We always have a hygiene plan that is in line with our check list. </a:t>
            </a:r>
          </a:p>
        </p:txBody>
      </p:sp>
      <p:sp>
        <p:nvSpPr>
          <p:cNvPr id="18" name="Content Placeholder 8">
            <a:extLst>
              <a:ext uri="{FF2B5EF4-FFF2-40B4-BE49-F238E27FC236}">
                <a16:creationId xmlns:a16="http://schemas.microsoft.com/office/drawing/2014/main" id="{6B30E920-FF4D-9C5A-7F87-2CBD6B9B0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3114263"/>
            <a:ext cx="4666434" cy="236898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Our </a:t>
            </a:r>
            <a:r>
              <a:rPr lang="en-US" dirty="0" err="1">
                <a:solidFill>
                  <a:schemeClr val="bg1"/>
                </a:solidFill>
              </a:rPr>
              <a:t>housekeepeing</a:t>
            </a:r>
            <a:r>
              <a:rPr lang="en-US" dirty="0">
                <a:solidFill>
                  <a:schemeClr val="bg1"/>
                </a:solidFill>
              </a:rPr>
              <a:t> team committed to a more frequent deep cleaning following a rigorous check list . </a:t>
            </a:r>
          </a:p>
        </p:txBody>
      </p:sp>
      <p:pic>
        <p:nvPicPr>
          <p:cNvPr id="5" name="Content Placeholder 4" descr="A black and white logo&#10;&#10;Description automatically generated">
            <a:extLst>
              <a:ext uri="{FF2B5EF4-FFF2-40B4-BE49-F238E27FC236}">
                <a16:creationId xmlns:a16="http://schemas.microsoft.com/office/drawing/2014/main" id="{BEEBE5C9-2AED-685C-9B44-D235CD65DA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2673" y="1518502"/>
            <a:ext cx="3815498" cy="3815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42829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E52E7-C88A-3DC2-535F-8DC9C5B9A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ucida Calligraphy" panose="03010101010101010101" pitchFamily="66" charset="0"/>
              </a:rPr>
              <a:t>Check list</a:t>
            </a:r>
          </a:p>
        </p:txBody>
      </p:sp>
      <p:pic>
        <p:nvPicPr>
          <p:cNvPr id="4" name="Beige Minimalist Professional Cleaning Checklist">
            <a:hlinkClick r:id="" action="ppaction://media"/>
            <a:extLst>
              <a:ext uri="{FF2B5EF4-FFF2-40B4-BE49-F238E27FC236}">
                <a16:creationId xmlns:a16="http://schemas.microsoft.com/office/drawing/2014/main" id="{0821D6FE-659E-A820-3AE4-49D62013743C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921637" y="-44819"/>
            <a:ext cx="3543163" cy="6880514"/>
          </a:xfrm>
        </p:spPr>
      </p:pic>
    </p:spTree>
    <p:extLst>
      <p:ext uri="{BB962C8B-B14F-4D97-AF65-F5344CB8AC3E}">
        <p14:creationId xmlns:p14="http://schemas.microsoft.com/office/powerpoint/2010/main" val="56196708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265911B-1E2F-489E-97EF-A15A9299E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19D4F1-CE65-4D74-A168-F27C15F1B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oup of cleaning supplies&#10;&#10;Description automatically generated">
            <a:extLst>
              <a:ext uri="{FF2B5EF4-FFF2-40B4-BE49-F238E27FC236}">
                <a16:creationId xmlns:a16="http://schemas.microsoft.com/office/drawing/2014/main" id="{C8C5859C-6229-4972-9FFC-98D2D1ABB4C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666" b="-1"/>
          <a:stretch/>
        </p:blipFill>
        <p:spPr>
          <a:xfrm>
            <a:off x="20" y="10"/>
            <a:ext cx="6095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3C86BA-7C6F-6C38-FA75-0BA13E5A4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025718"/>
            <a:ext cx="4057650" cy="4770783"/>
          </a:xfrm>
        </p:spPr>
        <p:txBody>
          <a:bodyPr anchor="ctr">
            <a:norm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Lucida Calligraphy" panose="03010101010101010101" pitchFamily="66" charset="0"/>
              </a:rPr>
              <a:t>Summary</a:t>
            </a:r>
            <a:r>
              <a:rPr lang="en-GB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833BA59-2829-DEF1-0804-97299113A0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79972" y="762000"/>
            <a:ext cx="3825025" cy="5334000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Lucida Calligraphy" panose="03010101010101010101" pitchFamily="66" charset="0"/>
              </a:rPr>
              <a:t>To improve the team’s effectiveness, they should avoid burnout and being overwhelmed.</a:t>
            </a:r>
          </a:p>
          <a:p>
            <a:endParaRPr lang="en-US" dirty="0">
              <a:latin typeface="Lucida Calligraphy" panose="03010101010101010101" pitchFamily="66" charset="0"/>
            </a:endParaRPr>
          </a:p>
          <a:p>
            <a:r>
              <a:rPr lang="en-US" dirty="0">
                <a:latin typeface="Lucida Calligraphy" panose="03010101010101010101" pitchFamily="66" charset="0"/>
              </a:rPr>
              <a:t>Also their mental health should be taken care of.</a:t>
            </a:r>
          </a:p>
          <a:p>
            <a:endParaRPr lang="en-US" dirty="0">
              <a:latin typeface="Lucida Calligraphy" panose="03010101010101010101" pitchFamily="66" charset="0"/>
            </a:endParaRPr>
          </a:p>
          <a:p>
            <a:r>
              <a:rPr lang="en-US" dirty="0">
                <a:latin typeface="Lucida Calligraphy" panose="03010101010101010101" pitchFamily="66" charset="0"/>
              </a:rPr>
              <a:t>Communication is very important between each member of the team. </a:t>
            </a:r>
          </a:p>
        </p:txBody>
      </p:sp>
    </p:spTree>
    <p:extLst>
      <p:ext uri="{BB962C8B-B14F-4D97-AF65-F5344CB8AC3E}">
        <p14:creationId xmlns:p14="http://schemas.microsoft.com/office/powerpoint/2010/main" val="362603821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AD7C6-F61B-17B4-5DB6-8AA271D16E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ucida Calligraphy" panose="03010101010101010101" pitchFamily="66" charset="0"/>
              </a:rPr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67B495-1B19-10E6-72E9-8CF8F96938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Dubai Medium" panose="020B0603030403030204" pitchFamily="34" charset="-78"/>
                <a:cs typeface="Dubai Medium" panose="020B0603030403030204" pitchFamily="34" charset="-78"/>
              </a:rPr>
              <a:t>Check list helps you keep everything under control, being organized and avoid time waste.</a:t>
            </a:r>
          </a:p>
          <a:p>
            <a:r>
              <a:rPr lang="en-GB" dirty="0">
                <a:latin typeface="Dubai Medium" panose="020B0603030403030204" pitchFamily="34" charset="-78"/>
                <a:cs typeface="Dubai Medium" panose="020B0603030403030204" pitchFamily="34" charset="-78"/>
              </a:rPr>
              <a:t>You can split your tasks make it easier to finish the day to day cleaning. </a:t>
            </a:r>
          </a:p>
          <a:p>
            <a:r>
              <a:rPr lang="en-GB" dirty="0">
                <a:latin typeface="Dubai Medium" panose="020B0603030403030204" pitchFamily="34" charset="-78"/>
                <a:cs typeface="Dubai Medium" panose="020B0603030403030204" pitchFamily="34" charset="-78"/>
              </a:rPr>
              <a:t>Leaves few room for mistakes and </a:t>
            </a:r>
            <a:r>
              <a:rPr lang="en-GB" dirty="0" err="1">
                <a:latin typeface="Dubai Medium" panose="020B0603030403030204" pitchFamily="34" charset="-78"/>
                <a:cs typeface="Dubai Medium" panose="020B0603030403030204" pitchFamily="34" charset="-78"/>
              </a:rPr>
              <a:t>forgeting</a:t>
            </a:r>
            <a:r>
              <a:rPr lang="en-GB" dirty="0">
                <a:latin typeface="Dubai Medium" panose="020B0603030403030204" pitchFamily="34" charset="-78"/>
                <a:cs typeface="Dubai Medium" panose="020B0603030403030204" pitchFamily="34" charset="-78"/>
              </a:rPr>
              <a:t> something to be checked. </a:t>
            </a:r>
          </a:p>
          <a:p>
            <a:r>
              <a:rPr lang="en-GB" dirty="0">
                <a:latin typeface="Dubai Medium" panose="020B0603030403030204" pitchFamily="34" charset="-78"/>
                <a:cs typeface="Dubai Medium" panose="020B0603030403030204" pitchFamily="34" charset="-78"/>
              </a:rPr>
              <a:t>Maximises efficiency .</a:t>
            </a:r>
          </a:p>
          <a:p>
            <a:r>
              <a:rPr lang="en-GB" dirty="0">
                <a:latin typeface="Dubai Medium" panose="020B0603030403030204" pitchFamily="34" charset="-78"/>
                <a:cs typeface="Dubai Medium" panose="020B0603030403030204" pitchFamily="34" charset="-78"/>
              </a:rPr>
              <a:t>Minimises the risk of doing twice a job.</a:t>
            </a:r>
          </a:p>
        </p:txBody>
      </p:sp>
    </p:spTree>
    <p:extLst>
      <p:ext uri="{BB962C8B-B14F-4D97-AF65-F5344CB8AC3E}">
        <p14:creationId xmlns:p14="http://schemas.microsoft.com/office/powerpoint/2010/main" val="10295892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B636A-9F15-E253-CD9A-E0C54C772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232645"/>
            <a:ext cx="9238434" cy="857559"/>
          </a:xfrm>
        </p:spPr>
        <p:txBody>
          <a:bodyPr/>
          <a:lstStyle/>
          <a:p>
            <a:r>
              <a:rPr lang="en-GB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7B436-AAC9-B457-A63C-7519C4B522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1219200"/>
            <a:ext cx="9238434" cy="5303520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hlinkClick r:id="rId2"/>
              </a:rPr>
              <a:t>https://www.culturemonkey.io/employee-engagement/employee-engagement-model/</a:t>
            </a:r>
            <a:endParaRPr lang="en-GB" dirty="0"/>
          </a:p>
          <a:p>
            <a:r>
              <a:rPr lang="en-GB" dirty="0">
                <a:hlinkClick r:id="rId3"/>
              </a:rPr>
              <a:t>https://www.valamis.com/hub/employee-engagement</a:t>
            </a:r>
            <a:endParaRPr lang="en-GB" dirty="0"/>
          </a:p>
          <a:p>
            <a:r>
              <a:rPr lang="en-GB" dirty="0">
                <a:hlinkClick r:id="rId4"/>
              </a:rPr>
              <a:t>https://www.hrcloud.com/blog/8-employee-engagement-strategies-for-improved-workplace-environment</a:t>
            </a:r>
            <a:endParaRPr lang="en-GB" dirty="0"/>
          </a:p>
          <a:p>
            <a:r>
              <a:rPr lang="en-GB" dirty="0">
                <a:hlinkClick r:id="rId5"/>
              </a:rPr>
              <a:t>https://www.zenmaid.com/magazine/thirteen-tips-to-brand-your-cleaning-business/</a:t>
            </a:r>
            <a:endParaRPr lang="en-GB" dirty="0"/>
          </a:p>
          <a:p>
            <a:r>
              <a:rPr lang="en-GB" dirty="0">
                <a:hlinkClick r:id="rId6"/>
              </a:rPr>
              <a:t>https://www.rubbermaidcommercial.com.au/blog/hospitality/how-to-improve-cleaning-standards-in-hotel-housekeeping/</a:t>
            </a:r>
            <a:endParaRPr lang="en-GB" dirty="0"/>
          </a:p>
          <a:p>
            <a:r>
              <a:rPr lang="en-GB" dirty="0">
                <a:hlinkClick r:id="rId7"/>
              </a:rPr>
              <a:t>https://trailapp.com/blog/brand-standards-in-hospitality</a:t>
            </a:r>
            <a:endParaRPr lang="en-GB" dirty="0"/>
          </a:p>
          <a:p>
            <a:r>
              <a:rPr lang="en-GB" dirty="0">
                <a:hlinkClick r:id="rId8"/>
              </a:rPr>
              <a:t>https://www.linkedin.com/advice/1/what-some-best-practices-maintaining-hotel-hygiene#implement-a-hygiene-protocol</a:t>
            </a:r>
            <a:endParaRPr lang="en-GB" dirty="0"/>
          </a:p>
          <a:p>
            <a:r>
              <a:rPr lang="en-GB" dirty="0">
                <a:hlinkClick r:id="rId9"/>
              </a:rPr>
              <a:t>https://hotel-deals.marriott.com/wp-content/uploads/2020/06/Cleaning-Protocols.pdf</a:t>
            </a:r>
            <a:endParaRPr lang="en-GB" dirty="0"/>
          </a:p>
          <a:p>
            <a:r>
              <a:rPr lang="en-GB" dirty="0">
                <a:hlinkClick r:id="rId10"/>
              </a:rPr>
              <a:t>https://www.fma.org/assets/docs/newyork/Marriott%20Commitment%20to%20Clean.pdf</a:t>
            </a:r>
            <a:endParaRPr lang="en-GB" dirty="0"/>
          </a:p>
          <a:p>
            <a:r>
              <a:rPr lang="en-GB" dirty="0">
                <a:hlinkClick r:id="rId8"/>
              </a:rPr>
              <a:t>https://www.linkedin.com/advice/1/what-some-best-practices-maintaining-hotel-hygiene#implement-a-hygiene-protocol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727026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PortalVTI">
  <a:themeElements>
    <a:clrScheme name="AnalogousFromLightSeedLeftStep">
      <a:dk1>
        <a:srgbClr val="000000"/>
      </a:dk1>
      <a:lt1>
        <a:srgbClr val="FFFFFF"/>
      </a:lt1>
      <a:dk2>
        <a:srgbClr val="41243E"/>
      </a:dk2>
      <a:lt2>
        <a:srgbClr val="E2E6E8"/>
      </a:lt2>
      <a:accent1>
        <a:srgbClr val="C39983"/>
      </a:accent1>
      <a:accent2>
        <a:srgbClr val="BF7A7F"/>
      </a:accent2>
      <a:accent3>
        <a:srgbClr val="CB92AE"/>
      </a:accent3>
      <a:accent4>
        <a:srgbClr val="BF7AB9"/>
      </a:accent4>
      <a:accent5>
        <a:srgbClr val="B892CB"/>
      </a:accent5>
      <a:accent6>
        <a:srgbClr val="8B7ABF"/>
      </a:accent6>
      <a:hlink>
        <a:srgbClr val="5B879D"/>
      </a:hlink>
      <a:folHlink>
        <a:srgbClr val="7F7F7F"/>
      </a:folHlink>
    </a:clrScheme>
    <a:fontScheme name="Earth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0E0D5035-C7F2-4607-91F4-D5D5F886A15A}" vid="{EAFF3D8B-AC13-4E90-80A9-182200FBC86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445</TotalTime>
  <Words>501</Words>
  <Application>Microsoft Office PowerPoint</Application>
  <PresentationFormat>Widescreen</PresentationFormat>
  <Paragraphs>49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1" baseType="lpstr">
      <vt:lpstr>Arial</vt:lpstr>
      <vt:lpstr>Baguet Script</vt:lpstr>
      <vt:lpstr>Congenial Black</vt:lpstr>
      <vt:lpstr>Congenial Light</vt:lpstr>
      <vt:lpstr>Dubai Medium</vt:lpstr>
      <vt:lpstr>Lucida Calligraphy</vt:lpstr>
      <vt:lpstr>Lucida Handwriting</vt:lpstr>
      <vt:lpstr>Trade Gothic Next Cond</vt:lpstr>
      <vt:lpstr>Trade Gothic Next Light</vt:lpstr>
      <vt:lpstr>PortalVTI</vt:lpstr>
      <vt:lpstr>Training presentation  </vt:lpstr>
      <vt:lpstr>Table of content</vt:lpstr>
      <vt:lpstr> Commitment to cleanliness </vt:lpstr>
      <vt:lpstr>To ensure we offer our guests a clean and sanitised rooms and facilities, we offer our employees a friendly, pleasant and free- pressure work environment. </vt:lpstr>
      <vt:lpstr>.   We care about our team and we offer team protective equipment, training and machines to help them in the process of cleaning</vt:lpstr>
      <vt:lpstr>Our team is always up to date with the latest trends in hygiene level and safety standards.  The check list is updated whenever is necessary. </vt:lpstr>
      <vt:lpstr>We always have a hygiene plan that is in line with our check list. </vt:lpstr>
      <vt:lpstr>Check list</vt:lpstr>
      <vt:lpstr>Summary </vt:lpstr>
      <vt:lpstr>Summary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Training presentation</dc:title>
  <dc:creator>Ana Maria</dc:creator>
  <cp:lastModifiedBy>Ana Maria</cp:lastModifiedBy>
  <cp:revision>2</cp:revision>
  <dcterms:created xsi:type="dcterms:W3CDTF">2023-11-12T10:03:26Z</dcterms:created>
  <dcterms:modified xsi:type="dcterms:W3CDTF">2023-11-12T17:29:22Z</dcterms:modified>
</cp:coreProperties>
</file>