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8"/>
  </p:notesMasterIdLst>
  <p:handoutMasterIdLst>
    <p:handoutMasterId r:id="rId29"/>
  </p:handoutMasterIdLst>
  <p:sldIdLst>
    <p:sldId id="256" r:id="rId2"/>
    <p:sldId id="270" r:id="rId3"/>
    <p:sldId id="272" r:id="rId4"/>
    <p:sldId id="258" r:id="rId5"/>
    <p:sldId id="271" r:id="rId6"/>
    <p:sldId id="264" r:id="rId7"/>
    <p:sldId id="257" r:id="rId8"/>
    <p:sldId id="266" r:id="rId9"/>
    <p:sldId id="281" r:id="rId10"/>
    <p:sldId id="277" r:id="rId11"/>
    <p:sldId id="261" r:id="rId12"/>
    <p:sldId id="274" r:id="rId13"/>
    <p:sldId id="275" r:id="rId14"/>
    <p:sldId id="279" r:id="rId15"/>
    <p:sldId id="267" r:id="rId16"/>
    <p:sldId id="276" r:id="rId17"/>
    <p:sldId id="268" r:id="rId18"/>
    <p:sldId id="262" r:id="rId19"/>
    <p:sldId id="273" r:id="rId20"/>
    <p:sldId id="282" r:id="rId21"/>
    <p:sldId id="260" r:id="rId22"/>
    <p:sldId id="269" r:id="rId23"/>
    <p:sldId id="280" r:id="rId24"/>
    <p:sldId id="263" r:id="rId25"/>
    <p:sldId id="265" r:id="rId26"/>
    <p:sldId id="278" r:id="rId2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1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4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00" d="100"/>
          <a:sy n="100" d="100"/>
        </p:scale>
        <p:origin x="1968" y="-5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00C218-F3F6-489B-9AD0-4649F31AFE89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DE3C95-576D-4ABC-959B-9D5D5B13E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3608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6DBAA-A8F7-4095-8DBB-36CE3AC4D731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BACFBF-7C45-4363-9792-472F81083E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222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0688" y="1055688"/>
            <a:ext cx="5956300" cy="33512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BACFBF-7C45-4363-9792-472F81083ED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95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BACFBF-7C45-4363-9792-472F81083ED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2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166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54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00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63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28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067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04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759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830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17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53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6F029-A7DC-402E-9F87-2EB0A26A99D7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CEEF4-0082-4600-BD96-32828165F0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34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g"/><Relationship Id="rId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17249"/>
            <a:ext cx="9144000" cy="2387600"/>
          </a:xfrm>
        </p:spPr>
        <p:txBody>
          <a:bodyPr/>
          <a:lstStyle/>
          <a:p>
            <a:r>
              <a:rPr lang="en-GB" dirty="0"/>
              <a:t>Indus Valley Civilisation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684116" y="3119527"/>
            <a:ext cx="9076481" cy="1655762"/>
          </a:xfrm>
        </p:spPr>
        <p:txBody>
          <a:bodyPr/>
          <a:lstStyle/>
          <a:p>
            <a:r>
              <a:rPr lang="en-GB" dirty="0" err="1"/>
              <a:t>Harappan</a:t>
            </a:r>
            <a:r>
              <a:rPr lang="en-GB" dirty="0"/>
              <a:t> Culture: Bronze Age ca.</a:t>
            </a:r>
            <a:r>
              <a:rPr lang="en-GB" dirty="0">
                <a:effectLst/>
              </a:rPr>
              <a:t>3300–1300 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749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sites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36814" y="1825624"/>
            <a:ext cx="5347297" cy="4518025"/>
          </a:xfrm>
        </p:spPr>
        <p:txBody>
          <a:bodyPr/>
          <a:lstStyle/>
          <a:p>
            <a:r>
              <a:rPr lang="en-GB" b="1" dirty="0" err="1"/>
              <a:t>Harrapa</a:t>
            </a:r>
            <a:endParaRPr lang="en-GB" b="1" dirty="0"/>
          </a:p>
          <a:p>
            <a:r>
              <a:rPr lang="en-GB" b="1" dirty="0" err="1"/>
              <a:t>Mohenjo-daro</a:t>
            </a:r>
            <a:endParaRPr lang="en-GB" b="1" dirty="0"/>
          </a:p>
          <a:p>
            <a:r>
              <a:rPr lang="en-GB" dirty="0"/>
              <a:t>Dholavira</a:t>
            </a:r>
          </a:p>
          <a:p>
            <a:r>
              <a:rPr lang="en-GB" dirty="0" err="1"/>
              <a:t>Ganwerlwala</a:t>
            </a:r>
            <a:endParaRPr lang="en-GB" dirty="0"/>
          </a:p>
          <a:p>
            <a:r>
              <a:rPr lang="en-GB" dirty="0" err="1"/>
              <a:t>Rakhigari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0012" y="269632"/>
            <a:ext cx="7357006" cy="641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887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IDV Geography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470" y="1251176"/>
            <a:ext cx="7051221" cy="501249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81694" y="1391858"/>
            <a:ext cx="415562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Located in geologically active area</a:t>
            </a:r>
          </a:p>
          <a:p>
            <a:endParaRPr lang="en-US" sz="2400" dirty="0"/>
          </a:p>
          <a:p>
            <a:r>
              <a:rPr lang="en-US" sz="2400" dirty="0"/>
              <a:t>Uplift from the Indian Sub-Continent hitting Eurasia</a:t>
            </a:r>
          </a:p>
          <a:p>
            <a:endParaRPr lang="en-US" sz="2400" dirty="0"/>
          </a:p>
          <a:p>
            <a:r>
              <a:rPr lang="en-US" sz="2400" dirty="0"/>
              <a:t>Major rivers, Indus to the west and Ganges to the east.</a:t>
            </a:r>
          </a:p>
          <a:p>
            <a:endParaRPr lang="en-US" sz="2400" dirty="0"/>
          </a:p>
          <a:p>
            <a:r>
              <a:rPr lang="en-US" sz="2400" dirty="0"/>
              <a:t>Situated on flood plains</a:t>
            </a:r>
          </a:p>
          <a:p>
            <a:endParaRPr lang="en-US" sz="2400" dirty="0"/>
          </a:p>
          <a:p>
            <a:r>
              <a:rPr lang="en-US" sz="2400" dirty="0"/>
              <a:t>Theses are all important factors….</a:t>
            </a:r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4581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 civilisation?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" y="1614488"/>
            <a:ext cx="7278750" cy="51215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Often cited as one of the three great ‘Old World’ civilisations</a:t>
            </a:r>
          </a:p>
          <a:p>
            <a:pPr lvl="1"/>
            <a:r>
              <a:rPr lang="en-GB" dirty="0"/>
              <a:t>Ancient Egypt</a:t>
            </a:r>
          </a:p>
          <a:p>
            <a:pPr lvl="1"/>
            <a:r>
              <a:rPr lang="en-GB" dirty="0"/>
              <a:t>Mesopotamia</a:t>
            </a:r>
          </a:p>
          <a:p>
            <a:pPr lvl="1"/>
            <a:r>
              <a:rPr lang="en-GB" dirty="0"/>
              <a:t>Indus Valley (IVC = Indus Valley Culture)</a:t>
            </a:r>
          </a:p>
          <a:p>
            <a:pPr marL="0" indent="0">
              <a:buNone/>
            </a:pPr>
            <a:r>
              <a:rPr lang="en-GB" dirty="0"/>
              <a:t>Town planning, streets, courtyards, amenities, baths, sewers, hydraulic lifting of water, = central or controlled organisation</a:t>
            </a:r>
          </a:p>
          <a:p>
            <a:pPr marL="0" indent="0">
              <a:buNone/>
            </a:pPr>
            <a:r>
              <a:rPr lang="en-GB" dirty="0"/>
              <a:t>Town walls, brick platforms, massive protective walls – protection, containment, control (citizens, borders)</a:t>
            </a:r>
          </a:p>
          <a:p>
            <a:pPr marL="0" indent="0">
              <a:buNone/>
            </a:pPr>
            <a:r>
              <a:rPr lang="en-GB" dirty="0"/>
              <a:t>Citadel, seals, writing, iconography = Ritual/religion</a:t>
            </a:r>
          </a:p>
          <a:p>
            <a:pPr marL="0" indent="0">
              <a:buNone/>
            </a:pPr>
            <a:r>
              <a:rPr lang="en-GB" dirty="0"/>
              <a:t>Focus on animal and geometric decoration,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5590" y="733266"/>
            <a:ext cx="2958339" cy="3000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244" y="3939779"/>
            <a:ext cx="3388996" cy="207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90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557"/>
          <a:stretch/>
        </p:blipFill>
        <p:spPr>
          <a:xfrm rot="5400000">
            <a:off x="2350208" y="-2506963"/>
            <a:ext cx="7437401" cy="1245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005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Vital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711462" cy="4351338"/>
          </a:xfrm>
        </p:spPr>
        <p:txBody>
          <a:bodyPr/>
          <a:lstStyle/>
          <a:p>
            <a:r>
              <a:rPr lang="en-GB" dirty="0"/>
              <a:t>Estimated to cover around 1.25 million kilometres</a:t>
            </a:r>
          </a:p>
          <a:p>
            <a:r>
              <a:rPr lang="en-GB" dirty="0"/>
              <a:t>Territory had five million people in it</a:t>
            </a:r>
          </a:p>
          <a:p>
            <a:r>
              <a:rPr lang="en-GB" dirty="0"/>
              <a:t>Around 40,000 to 80,000 people in a single city (= Bath, Batley, Bedford)</a:t>
            </a:r>
          </a:p>
          <a:p>
            <a:r>
              <a:rPr lang="en-GB" dirty="0"/>
              <a:t>On significant trade routes</a:t>
            </a:r>
          </a:p>
          <a:p>
            <a:r>
              <a:rPr lang="en-GB" dirty="0"/>
              <a:t>There-by ensuring wealth and stability from 3,500-1,800 BC (1,300)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614" y="924656"/>
            <a:ext cx="4192323" cy="5575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518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Discovery: at the height of the Raj.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048" y="1604908"/>
            <a:ext cx="7202214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ffectLst/>
              </a:rPr>
              <a:t>1842 by Charles Masson ‘</a:t>
            </a:r>
            <a:r>
              <a:rPr lang="en-GB" i="1" dirty="0">
                <a:effectLst/>
              </a:rPr>
              <a:t>Narrative of Various Journeys in </a:t>
            </a:r>
            <a:r>
              <a:rPr lang="en-GB" i="1" dirty="0" err="1">
                <a:effectLst/>
              </a:rPr>
              <a:t>Balochistan</a:t>
            </a:r>
            <a:r>
              <a:rPr lang="en-GB" i="1" dirty="0">
                <a:effectLst/>
              </a:rPr>
              <a:t>, Afghanistan, and the Punjab’ </a:t>
            </a:r>
            <a:r>
              <a:rPr lang="en-GB" sz="1600" i="1" dirty="0">
                <a:solidFill>
                  <a:srgbClr val="0070C0"/>
                </a:solidFill>
              </a:rPr>
              <a:t>(see @ https://www.wdl.org/en/item/17684/view/1/1)</a:t>
            </a:r>
            <a:endParaRPr lang="en-GB" sz="1600" i="1" dirty="0">
              <a:solidFill>
                <a:srgbClr val="0070C0"/>
              </a:solidFill>
              <a:effectLst/>
            </a:endParaRPr>
          </a:p>
          <a:p>
            <a:r>
              <a:rPr lang="en-GB" dirty="0"/>
              <a:t>Sites, Harappa, for example exploited for ‘ballast’ main building of the Karachi-Lahore railway line…….</a:t>
            </a:r>
          </a:p>
          <a:p>
            <a:r>
              <a:rPr lang="en-GB" dirty="0"/>
              <a:t>Early exploration as part of the Archaeological Survey of India</a:t>
            </a:r>
          </a:p>
          <a:p>
            <a:endParaRPr lang="en-GB" dirty="0"/>
          </a:p>
          <a:p>
            <a:r>
              <a:rPr lang="en-GB" dirty="0"/>
              <a:t>My discovery – because the sites are sitting on top of well defined Pleistocene deposits…… I was looking for Pleistocene sites…..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8992" y="1878177"/>
            <a:ext cx="4878503" cy="2977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49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13" b="2"/>
          <a:stretch/>
        </p:blipFill>
        <p:spPr>
          <a:xfrm>
            <a:off x="6338316" y="1904281"/>
            <a:ext cx="5074070" cy="42726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What came before…and after?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015484" cy="43513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600"/>
              <a:t>Hunter-gather groups of the Palaeolithic gave way to post glacial groups reliant on growing and keeping their own crops and animals.</a:t>
            </a:r>
          </a:p>
          <a:p>
            <a:pPr>
              <a:lnSpc>
                <a:spcPct val="80000"/>
              </a:lnSpc>
            </a:pPr>
            <a:r>
              <a:rPr lang="en-GB" sz="2600"/>
              <a:t>Groups of the Neolithic are categorised into those having no pottery and pottery groups (called early </a:t>
            </a:r>
            <a:r>
              <a:rPr lang="en-GB" sz="2600" err="1"/>
              <a:t>aceramic</a:t>
            </a:r>
            <a:r>
              <a:rPr lang="en-GB" sz="2600"/>
              <a:t> groups).</a:t>
            </a:r>
          </a:p>
          <a:p>
            <a:pPr>
              <a:lnSpc>
                <a:spcPct val="80000"/>
              </a:lnSpc>
            </a:pPr>
            <a:r>
              <a:rPr lang="en-GB" sz="2600"/>
              <a:t>Sites such as </a:t>
            </a:r>
            <a:r>
              <a:rPr lang="en-GB" sz="2600" err="1"/>
              <a:t>Mehrgrah</a:t>
            </a:r>
            <a:r>
              <a:rPr lang="en-GB" sz="2600"/>
              <a:t> in Baluchistan. Wheat, barley, plum and date ca. 6,000BC</a:t>
            </a:r>
          </a:p>
          <a:p>
            <a:pPr>
              <a:lnSpc>
                <a:spcPct val="80000"/>
              </a:lnSpc>
            </a:pPr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4244690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8130" y="1741170"/>
            <a:ext cx="63500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886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Dholavira: typical town structure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90" y="1945957"/>
            <a:ext cx="7592377" cy="511181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198167" y="3094405"/>
            <a:ext cx="315563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Town structure: A Citadel often fortified with walls and a bailey, Separated into a Middle and a Lower town, Cemeteries are common and show mostly extended inhumations.</a:t>
            </a:r>
          </a:p>
        </p:txBody>
      </p:sp>
    </p:spTree>
    <p:extLst>
      <p:ext uri="{BB962C8B-B14F-4D97-AF65-F5344CB8AC3E}">
        <p14:creationId xmlns:p14="http://schemas.microsoft.com/office/powerpoint/2010/main" val="1156881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57" y="365125"/>
            <a:ext cx="11826643" cy="1325563"/>
          </a:xfrm>
        </p:spPr>
        <p:txBody>
          <a:bodyPr/>
          <a:lstStyle/>
          <a:p>
            <a:r>
              <a:rPr lang="en-GB" dirty="0" err="1"/>
              <a:t>Mohenjo-daro</a:t>
            </a:r>
            <a:r>
              <a:rPr lang="en-GB" dirty="0"/>
              <a:t>, showing the ‘Great Bath’ and citadel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72248" y="1572469"/>
            <a:ext cx="4309085" cy="4351338"/>
          </a:xfrm>
        </p:spPr>
        <p:txBody>
          <a:bodyPr>
            <a:normAutofit/>
          </a:bodyPr>
          <a:lstStyle/>
          <a:p>
            <a:r>
              <a:rPr lang="en-GB" dirty="0"/>
              <a:t>Major IVC city, Sindh Provence, Pakistan, now a world heritage centre.</a:t>
            </a:r>
          </a:p>
          <a:p>
            <a:r>
              <a:rPr lang="en-GB" dirty="0"/>
              <a:t>These are seriously big baths (I was told for elephants- a joke)</a:t>
            </a:r>
          </a:p>
          <a:p>
            <a:r>
              <a:rPr lang="en-GB" dirty="0"/>
              <a:t>One of the largest ‘cities’ dating to around 2,500 BC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8502" y="1572468"/>
            <a:ext cx="6575276" cy="44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684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2" r="11244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4100"/>
              <a:t>Wealth, agriculture and trade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600"/>
              <a:t>Huge grain stores, aired by underground ducts to keep mould away.</a:t>
            </a:r>
          </a:p>
          <a:p>
            <a:pPr>
              <a:lnSpc>
                <a:spcPct val="80000"/>
              </a:lnSpc>
            </a:pPr>
            <a:r>
              <a:rPr lang="en-GB" sz="2600"/>
              <a:t>Vast buildings built to keep food for central storage and central distribution</a:t>
            </a:r>
          </a:p>
          <a:p>
            <a:pPr>
              <a:lnSpc>
                <a:spcPct val="80000"/>
              </a:lnSpc>
            </a:pPr>
            <a:r>
              <a:rPr lang="en-GB" sz="2600"/>
              <a:t>A reliance on the ‘state’</a:t>
            </a:r>
          </a:p>
          <a:p>
            <a:pPr>
              <a:lnSpc>
                <a:spcPct val="80000"/>
              </a:lnSpc>
            </a:pPr>
            <a:r>
              <a:rPr lang="en-GB" sz="2600"/>
              <a:t>Animals, main domesticates and wild…</a:t>
            </a:r>
          </a:p>
        </p:txBody>
      </p:sp>
    </p:spTree>
    <p:extLst>
      <p:ext uri="{BB962C8B-B14F-4D97-AF65-F5344CB8AC3E}">
        <p14:creationId xmlns:p14="http://schemas.microsoft.com/office/powerpoint/2010/main" val="2790558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1" r="9893"/>
          <a:stretch/>
        </p:blipFill>
        <p:spPr>
          <a:xfrm>
            <a:off x="4772526" y="321732"/>
            <a:ext cx="7097742" cy="621453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50" r="32028" b="-1"/>
          <a:stretch/>
        </p:blipFill>
        <p:spPr>
          <a:xfrm>
            <a:off x="321732" y="321732"/>
            <a:ext cx="4367277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897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River Boat: depiction from Harappa.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3" y="3182144"/>
            <a:ext cx="11972968" cy="2681446"/>
          </a:xfrm>
        </p:spPr>
      </p:pic>
    </p:spTree>
    <p:extLst>
      <p:ext uri="{BB962C8B-B14F-4D97-AF65-F5344CB8AC3E}">
        <p14:creationId xmlns:p14="http://schemas.microsoft.com/office/powerpoint/2010/main" val="703759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and ideology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5840392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700 wells, shallow open and large closed drains, baths</a:t>
            </a:r>
          </a:p>
          <a:p>
            <a:r>
              <a:rPr lang="en-GB" dirty="0"/>
              <a:t>Baths, small personal to large</a:t>
            </a:r>
          </a:p>
          <a:p>
            <a:pPr lvl="1"/>
            <a:r>
              <a:rPr lang="en-GB" dirty="0"/>
              <a:t>Not clear if public or restricted ritual use</a:t>
            </a:r>
          </a:p>
          <a:p>
            <a:r>
              <a:rPr lang="en-GB" dirty="0"/>
              <a:t>Wells 2-4 metres wide, stone walled and then plaster lined</a:t>
            </a:r>
          </a:p>
          <a:p>
            <a:pPr lvl="1"/>
            <a:r>
              <a:rPr lang="en-GB" dirty="0"/>
              <a:t>Built up as the city (land level) rose. </a:t>
            </a:r>
          </a:p>
          <a:p>
            <a:pPr lvl="1"/>
            <a:r>
              <a:rPr lang="en-GB" dirty="0"/>
              <a:t>Very little debris, offerings in them</a:t>
            </a:r>
          </a:p>
          <a:p>
            <a:pPr lvl="1"/>
            <a:r>
              <a:rPr lang="en-GB" dirty="0"/>
              <a:t>Distance between baths very equal, organised and planned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816" y="1690688"/>
            <a:ext cx="5671184" cy="392620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20816" y="6131244"/>
            <a:ext cx="5480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Harappa, showing one of the wells and the open drains </a:t>
            </a:r>
          </a:p>
        </p:txBody>
      </p:sp>
    </p:spTree>
    <p:extLst>
      <p:ext uri="{BB962C8B-B14F-4D97-AF65-F5344CB8AC3E}">
        <p14:creationId xmlns:p14="http://schemas.microsoft.com/office/powerpoint/2010/main" val="1530451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7885" y="480061"/>
            <a:ext cx="8304115" cy="60121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Dholavira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62768" y="1805624"/>
            <a:ext cx="4385310" cy="4351338"/>
          </a:xfrm>
        </p:spPr>
        <p:txBody>
          <a:bodyPr/>
          <a:lstStyle/>
          <a:p>
            <a:r>
              <a:rPr lang="en-GB" dirty="0"/>
              <a:t>Great </a:t>
            </a:r>
            <a:r>
              <a:rPr lang="en-GB" dirty="0" err="1"/>
              <a:t>Rann</a:t>
            </a:r>
            <a:r>
              <a:rPr lang="en-GB" dirty="0"/>
              <a:t> of Kutch, Gujarat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Essentially an Island in the middle of a seasonal salt marsh in the </a:t>
            </a:r>
            <a:r>
              <a:rPr lang="en-GB" dirty="0" err="1"/>
              <a:t>Thar</a:t>
            </a:r>
            <a:r>
              <a:rPr lang="en-GB" dirty="0"/>
              <a:t> Desert</a:t>
            </a:r>
          </a:p>
          <a:p>
            <a:endParaRPr lang="en-GB" dirty="0"/>
          </a:p>
          <a:p>
            <a:r>
              <a:rPr lang="en-GB" dirty="0"/>
              <a:t>Sounds less than ideal!</a:t>
            </a:r>
          </a:p>
        </p:txBody>
      </p:sp>
    </p:spTree>
    <p:extLst>
      <p:ext uri="{BB962C8B-B14F-4D97-AF65-F5344CB8AC3E}">
        <p14:creationId xmlns:p14="http://schemas.microsoft.com/office/powerpoint/2010/main" val="3091037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Animals and ideology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359" y="1524682"/>
            <a:ext cx="5574175" cy="5171271"/>
          </a:xfrm>
        </p:spPr>
        <p:txBody>
          <a:bodyPr/>
          <a:lstStyle/>
          <a:p>
            <a:r>
              <a:rPr lang="en-GB" dirty="0"/>
              <a:t>Some domesticates evident by bones</a:t>
            </a:r>
          </a:p>
          <a:p>
            <a:r>
              <a:rPr lang="en-GB" dirty="0"/>
              <a:t>Widely used as statues, virtually all are domesticates</a:t>
            </a:r>
          </a:p>
          <a:p>
            <a:r>
              <a:rPr lang="en-GB" dirty="0"/>
              <a:t>But incorporate the wild, dangerous and exotic</a:t>
            </a:r>
          </a:p>
          <a:p>
            <a:r>
              <a:rPr lang="en-GB" dirty="0"/>
              <a:t>Have an eye for detail, capture the essence if not the likeness</a:t>
            </a:r>
          </a:p>
          <a:p>
            <a:r>
              <a:rPr lang="en-GB" dirty="0"/>
              <a:t>Observe species, even breed…….</a:t>
            </a:r>
          </a:p>
          <a:p>
            <a:r>
              <a:rPr lang="en-GB" dirty="0"/>
              <a:t>Small, intimate, familiar not grand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420" y="3588593"/>
            <a:ext cx="4820856" cy="29105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461" y="365125"/>
            <a:ext cx="2958339" cy="300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6061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4"/>
          <p:cNvPicPr>
            <a:picLocks noChangeAspect="1"/>
          </p:cNvPicPr>
          <p:nvPr/>
        </p:nvPicPr>
        <p:blipFill rotWithShape="1">
          <a:blip r:embed="rId2"/>
          <a:srcRect l="5276" r="7766" b="3"/>
          <a:stretch/>
        </p:blipFill>
        <p:spPr>
          <a:xfrm>
            <a:off x="9117280" y="3468012"/>
            <a:ext cx="2434639" cy="2740127"/>
          </a:xfrm>
          <a:prstGeom prst="rect">
            <a:avLst/>
          </a:prstGeom>
        </p:spPr>
      </p:pic>
      <p:pic>
        <p:nvPicPr>
          <p:cNvPr id="15" name="Content Placeholder 4"/>
          <p:cNvPicPr>
            <a:picLocks noChangeAspect="1"/>
          </p:cNvPicPr>
          <p:nvPr/>
        </p:nvPicPr>
        <p:blipFill rotWithShape="1">
          <a:blip r:embed="rId3"/>
          <a:srcRect l="10543" r="3567" b="3"/>
          <a:stretch/>
        </p:blipFill>
        <p:spPr>
          <a:xfrm>
            <a:off x="6542347" y="3483183"/>
            <a:ext cx="2404738" cy="27401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2" r="8673"/>
          <a:stretch/>
        </p:blipFill>
        <p:spPr>
          <a:xfrm>
            <a:off x="9117281" y="634690"/>
            <a:ext cx="2434638" cy="26935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8" r="6270"/>
          <a:stretch/>
        </p:blipFill>
        <p:spPr>
          <a:xfrm>
            <a:off x="6525859" y="634690"/>
            <a:ext cx="2400970" cy="2693535"/>
          </a:xfrm>
          <a:prstGeom prst="rect">
            <a:avLst/>
          </a:prstGeom>
        </p:spPr>
      </p:pic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38174" y="639401"/>
            <a:ext cx="5374005" cy="5577162"/>
          </a:xfrm>
          <a:prstGeom prst="rect">
            <a:avLst/>
          </a:prstGeom>
          <a:solidFill>
            <a:schemeClr val="tx1">
              <a:lumMod val="75000"/>
              <a:lumOff val="25000"/>
              <a:alpha val="93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38225" y="890907"/>
            <a:ext cx="4600575" cy="1156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Steatite stone seals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idx="1"/>
          </p:nvPr>
        </p:nvSpPr>
        <p:spPr>
          <a:xfrm>
            <a:off x="1038225" y="2187256"/>
            <a:ext cx="4600575" cy="3651569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Zebu, ‘unicorns’ and rhinoceros are common images. Most face to the left, have the ‘trough’ symbol below their heads. No-one really knows what this symbol represent</a:t>
            </a:r>
          </a:p>
          <a:p>
            <a:r>
              <a:rPr lang="en-US" sz="1800" dirty="0">
                <a:solidFill>
                  <a:schemeClr val="bg1"/>
                </a:solidFill>
              </a:rPr>
              <a:t>The other common attribute, the text, as yet not deciphered.</a:t>
            </a:r>
          </a:p>
          <a:p>
            <a:r>
              <a:rPr lang="en-US" sz="1800" dirty="0">
                <a:solidFill>
                  <a:schemeClr val="bg1"/>
                </a:solidFill>
              </a:rPr>
              <a:t>Associated with traded goods. Often broken.</a:t>
            </a:r>
          </a:p>
          <a:p>
            <a:r>
              <a:rPr lang="en-US" sz="1800" dirty="0">
                <a:solidFill>
                  <a:schemeClr val="bg1"/>
                </a:solidFill>
              </a:rPr>
              <a:t>Made from polished stone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395506" y="6148661"/>
            <a:ext cx="5665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Zebu – </a:t>
            </a:r>
            <a:r>
              <a:rPr lang="en-US" sz="18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Bos</a:t>
            </a:r>
            <a:r>
              <a:rPr lang="en-US" sz="18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800" i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indicus</a:t>
            </a: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so like the </a:t>
            </a:r>
            <a:r>
              <a:rPr lang="en-US" dirty="0"/>
              <a:t>Red Sindhi </a:t>
            </a: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cattle of today, and rhino below (</a:t>
            </a:r>
            <a:r>
              <a:rPr lang="en-US" dirty="0"/>
              <a:t>nearly</a:t>
            </a: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extinct, restricted distribution)</a:t>
            </a:r>
          </a:p>
        </p:txBody>
      </p:sp>
    </p:spTree>
    <p:extLst>
      <p:ext uri="{BB962C8B-B14F-4D97-AF65-F5344CB8AC3E}">
        <p14:creationId xmlns:p14="http://schemas.microsoft.com/office/powerpoint/2010/main" val="4273768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8" r="6270"/>
          <a:stretch/>
        </p:blipFill>
        <p:spPr>
          <a:xfrm>
            <a:off x="1532708" y="124458"/>
            <a:ext cx="2708909" cy="303899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45284" y="49245"/>
            <a:ext cx="4365713" cy="3114210"/>
          </a:xfrm>
          <a:prstGeom prst="rect">
            <a:avLst/>
          </a:prstGeom>
        </p:spPr>
      </p:pic>
      <p:pic>
        <p:nvPicPr>
          <p:cNvPr id="4" name="Content Placeholder 4"/>
          <p:cNvPicPr>
            <a:picLocks noChangeAspect="1"/>
          </p:cNvPicPr>
          <p:nvPr/>
        </p:nvPicPr>
        <p:blipFill rotWithShape="1">
          <a:blip r:embed="rId4"/>
          <a:srcRect l="10543" r="3567" b="3"/>
          <a:stretch/>
        </p:blipFill>
        <p:spPr>
          <a:xfrm>
            <a:off x="1428207" y="3546183"/>
            <a:ext cx="2926080" cy="33341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56315" y="3316757"/>
            <a:ext cx="4554681" cy="356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953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sites</a:t>
            </a:r>
            <a:br>
              <a:rPr lang="en-GB" dirty="0"/>
            </a:br>
            <a:r>
              <a:rPr lang="en-GB" dirty="0"/>
              <a:t>and trade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8246" y="1825624"/>
            <a:ext cx="3381065" cy="4282099"/>
          </a:xfrm>
        </p:spPr>
        <p:txBody>
          <a:bodyPr/>
          <a:lstStyle/>
          <a:p>
            <a:r>
              <a:rPr lang="en-GB" dirty="0"/>
              <a:t>Not actually easy to see if it is direct, or indirect</a:t>
            </a:r>
          </a:p>
          <a:p>
            <a:r>
              <a:rPr lang="en-GB" dirty="0"/>
              <a:t>Dilmun, evidence from Mesopotamia of copper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311" y="561893"/>
            <a:ext cx="8082037" cy="567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866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Mortimer Wheeler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6400800" cy="435133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Mohenjo-daro</a:t>
            </a:r>
            <a:r>
              <a:rPr lang="en-GB" dirty="0"/>
              <a:t>, ‘mound of the dead men’, and associated with cockerels and cock fighting, taken from imagery, iconography possibly early domestication of the chicken….</a:t>
            </a:r>
          </a:p>
          <a:p>
            <a:r>
              <a:rPr lang="en-GB" dirty="0"/>
              <a:t>He excavated in 1944-47 (Partition)</a:t>
            </a:r>
          </a:p>
          <a:p>
            <a:r>
              <a:rPr lang="en-GB" dirty="0"/>
              <a:t>She, The Dancing Girl’ is one of very few bronze statues from the site, now in New Delhi Museum</a:t>
            </a:r>
          </a:p>
          <a:p>
            <a:r>
              <a:rPr lang="en-GB" dirty="0"/>
              <a:t>Was sir Mort's favourite figurine – note elongate limbs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7548880" y="749808"/>
            <a:ext cx="3164840" cy="5696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259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man of his time……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1" y="1487347"/>
            <a:ext cx="5319532" cy="46896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Highly educated, privilege classes, media star way before </a:t>
            </a:r>
            <a:r>
              <a:rPr lang="en-GB" dirty="0" err="1"/>
              <a:t>Timeteam</a:t>
            </a:r>
            <a:r>
              <a:rPr lang="en-GB" dirty="0"/>
              <a:t> (ask grandparents about the BBC Animal, Vegetable or Mineral)</a:t>
            </a:r>
          </a:p>
          <a:p>
            <a:r>
              <a:rPr lang="en-GB" dirty="0"/>
              <a:t>Decorated war hero, a Brigadier, knighted. Stood men around an archaeological site in Libya to protect it in the war. Won the British Academy Television Award for Best Personality in 1955.</a:t>
            </a:r>
          </a:p>
          <a:p>
            <a:r>
              <a:rPr lang="en-GB" dirty="0"/>
              <a:t>A smooth operator!</a:t>
            </a:r>
          </a:p>
          <a:p>
            <a:r>
              <a:rPr lang="en-GB" dirty="0"/>
              <a:t>Lay decline at Aryan invaders…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7228" y="259948"/>
            <a:ext cx="4732807" cy="631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553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…being led by </a:t>
            </a:r>
            <a:r>
              <a:rPr lang="en-GB" dirty="0" err="1"/>
              <a:t>Indra</a:t>
            </a:r>
            <a:r>
              <a:rPr lang="en-GB" dirty="0"/>
              <a:t>, God of war and of rain, thunder, lightening, – a known later </a:t>
            </a:r>
            <a:r>
              <a:rPr lang="en-GB" dirty="0" err="1"/>
              <a:t>Vadic</a:t>
            </a:r>
            <a:r>
              <a:rPr lang="en-GB" dirty="0"/>
              <a:t> god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063" y="1794511"/>
            <a:ext cx="3667581" cy="499299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994" y="1657350"/>
            <a:ext cx="2561075" cy="5130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012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1106873" cy="1325563"/>
          </a:xfrm>
        </p:spPr>
        <p:txBody>
          <a:bodyPr/>
          <a:lstStyle/>
          <a:p>
            <a:r>
              <a:rPr lang="en-GB" dirty="0"/>
              <a:t>Abandonment: climate or culture or continuity?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860" y="2057118"/>
            <a:ext cx="4850757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Possibly due to </a:t>
            </a:r>
            <a:r>
              <a:rPr lang="en-GB" dirty="0" err="1"/>
              <a:t>aridification</a:t>
            </a:r>
            <a:r>
              <a:rPr lang="en-GB" dirty="0"/>
              <a:t>?</a:t>
            </a:r>
          </a:p>
          <a:p>
            <a:r>
              <a:rPr lang="en-GB" dirty="0"/>
              <a:t>On a flood plain, floods were and are ferocious</a:t>
            </a:r>
          </a:p>
          <a:p>
            <a:r>
              <a:rPr lang="en-GB" dirty="0"/>
              <a:t>Explanations of decline centre on dramatic climate change</a:t>
            </a:r>
          </a:p>
          <a:p>
            <a:r>
              <a:rPr lang="en-GB" dirty="0"/>
              <a:t>Major rivers may well have changed course and cut off water supplies</a:t>
            </a:r>
          </a:p>
          <a:p>
            <a:r>
              <a:rPr lang="en-GB" dirty="0"/>
              <a:t>Earthquakes: active tectonic zone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776" y="1946143"/>
            <a:ext cx="6319224" cy="402060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72776" y="6085290"/>
            <a:ext cx="5746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Walls slumped and then built on top off, showing expediency.  Dales excavation and interpretation is flooding</a:t>
            </a:r>
          </a:p>
        </p:txBody>
      </p:sp>
    </p:spTree>
    <p:extLst>
      <p:ext uri="{BB962C8B-B14F-4D97-AF65-F5344CB8AC3E}">
        <p14:creationId xmlns:p14="http://schemas.microsoft.com/office/powerpoint/2010/main" val="20457044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45" y="365125"/>
            <a:ext cx="12086699" cy="1325563"/>
          </a:xfrm>
        </p:spPr>
        <p:txBody>
          <a:bodyPr/>
          <a:lstStyle/>
          <a:p>
            <a:r>
              <a:rPr lang="en-GB" dirty="0"/>
              <a:t>It’s just what happens…in archaeological explanation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891" y="1825625"/>
            <a:ext cx="5480345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A.J. Toynbee, things start, grow and then decline it’s the natural order</a:t>
            </a:r>
          </a:p>
          <a:p>
            <a:r>
              <a:rPr lang="en-GB" dirty="0"/>
              <a:t>Invasion: Aryans blamed (myth?)</a:t>
            </a:r>
          </a:p>
          <a:p>
            <a:pPr lvl="1"/>
            <a:r>
              <a:rPr lang="en-GB" dirty="0"/>
              <a:t>Use of horses alien to </a:t>
            </a:r>
            <a:r>
              <a:rPr lang="en-GB" dirty="0" err="1"/>
              <a:t>Harappans</a:t>
            </a:r>
            <a:endParaRPr lang="en-GB" dirty="0"/>
          </a:p>
          <a:p>
            <a:r>
              <a:rPr lang="en-GB" dirty="0"/>
              <a:t>The plague: always is! </a:t>
            </a:r>
          </a:p>
          <a:p>
            <a:pPr lvl="1"/>
            <a:r>
              <a:rPr lang="en-GB" dirty="0"/>
              <a:t>Some skeletons do show distress but nothing to suggest plague</a:t>
            </a:r>
          </a:p>
          <a:p>
            <a:pPr lvl="1"/>
            <a:r>
              <a:rPr lang="en-GB" dirty="0"/>
              <a:t>Some skeletons poorly and hurriedly buried, scattered, and unburied. Genocide revealing iron weapon wounds evident but not common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078" y="1825625"/>
            <a:ext cx="6286922" cy="41846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61933" y="6311900"/>
            <a:ext cx="6173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 nose and blunt force trauma a victim of </a:t>
            </a:r>
            <a:r>
              <a: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some violence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46303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919" y="365125"/>
            <a:ext cx="11852475" cy="1325563"/>
          </a:xfrm>
        </p:spPr>
        <p:txBody>
          <a:bodyPr/>
          <a:lstStyle/>
          <a:p>
            <a:r>
              <a:rPr lang="en-GB" dirty="0" err="1"/>
              <a:t>Pasupati</a:t>
            </a:r>
            <a:r>
              <a:rPr lang="en-GB" dirty="0"/>
              <a:t> (</a:t>
            </a:r>
            <a:r>
              <a:rPr lang="en-GB" dirty="0" err="1"/>
              <a:t>Pashupati</a:t>
            </a:r>
            <a:r>
              <a:rPr lang="en-GB" dirty="0"/>
              <a:t>) seal – evidence of Lord Siva?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937812" y="1377387"/>
            <a:ext cx="5363901" cy="498868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Marshall’s 1920 interpretation of the M-d seal</a:t>
            </a:r>
          </a:p>
          <a:p>
            <a:r>
              <a:rPr lang="en-GB" dirty="0"/>
              <a:t>Three faces, like Hindu god Siva</a:t>
            </a:r>
          </a:p>
          <a:p>
            <a:r>
              <a:rPr lang="en-GB" dirty="0"/>
              <a:t>Dominance over animals </a:t>
            </a:r>
          </a:p>
          <a:p>
            <a:r>
              <a:rPr lang="en-GB" dirty="0" err="1"/>
              <a:t>Pasupati</a:t>
            </a:r>
            <a:r>
              <a:rPr lang="en-GB" dirty="0"/>
              <a:t> = Lord of the Cattle, or Master of the Animals</a:t>
            </a:r>
          </a:p>
          <a:p>
            <a:r>
              <a:rPr lang="en-GB" dirty="0"/>
              <a:t>Horned male (exposed phallus, politely interpreted as a tassel hanging from he waistband)</a:t>
            </a:r>
          </a:p>
          <a:p>
            <a:r>
              <a:rPr lang="en-GB" dirty="0"/>
              <a:t>Yogic position </a:t>
            </a:r>
          </a:p>
          <a:p>
            <a:r>
              <a:rPr lang="en-GB" dirty="0"/>
              <a:t>All interpretations have been criticised BUT even if NOT the continuity is  still evident in the iconography into </a:t>
            </a:r>
            <a:r>
              <a:rPr lang="en-GB" dirty="0" err="1"/>
              <a:t>Vadic</a:t>
            </a:r>
            <a:r>
              <a:rPr lang="en-GB" dirty="0"/>
              <a:t> period</a:t>
            </a: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69" r="15605"/>
          <a:stretch/>
        </p:blipFill>
        <p:spPr>
          <a:xfrm>
            <a:off x="879676" y="1769117"/>
            <a:ext cx="4838218" cy="4906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344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1159</Words>
  <Application>Microsoft Office PowerPoint</Application>
  <PresentationFormat>Widescreen</PresentationFormat>
  <Paragraphs>123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Indus Valley Civilisation</vt:lpstr>
      <vt:lpstr>Major sites</vt:lpstr>
      <vt:lpstr>IDV Geography</vt:lpstr>
      <vt:lpstr>Why a civilisation?</vt:lpstr>
      <vt:lpstr>PowerPoint Presentation</vt:lpstr>
      <vt:lpstr>Vital statistics</vt:lpstr>
      <vt:lpstr>Discovery: at the height of the Raj.</vt:lpstr>
      <vt:lpstr>What came before…and after?</vt:lpstr>
      <vt:lpstr>PowerPoint Presentation</vt:lpstr>
      <vt:lpstr>Dholavira: typical town structure</vt:lpstr>
      <vt:lpstr>Mohenjo-daro, showing the ‘Great Bath’ and citadel</vt:lpstr>
      <vt:lpstr>Wealth, agriculture and trade</vt:lpstr>
      <vt:lpstr>PowerPoint Presentation</vt:lpstr>
      <vt:lpstr>River Boat: depiction from Harappa.</vt:lpstr>
      <vt:lpstr>Water and ideology</vt:lpstr>
      <vt:lpstr>Dholavira</vt:lpstr>
      <vt:lpstr>Animals and ideology</vt:lpstr>
      <vt:lpstr>Steatite stone seals</vt:lpstr>
      <vt:lpstr>PowerPoint Presentation</vt:lpstr>
      <vt:lpstr>Major sites and trade</vt:lpstr>
      <vt:lpstr>Sir Mortimer Wheeler</vt:lpstr>
      <vt:lpstr>A man of his time……</vt:lpstr>
      <vt:lpstr>…being led by Indra, God of war and of rain, thunder, lightening, – a known later Vadic god</vt:lpstr>
      <vt:lpstr>Abandonment: climate or culture or continuity?</vt:lpstr>
      <vt:lpstr>It’s just what happens…in archaeological explanation</vt:lpstr>
      <vt:lpstr>Pasupati (Pashupati) seal – evidence of Lord Siva?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 Valley Civilisation</dc:title>
  <dc:creator>ros coard</dc:creator>
  <cp:lastModifiedBy>K Zinn</cp:lastModifiedBy>
  <cp:revision>56</cp:revision>
  <cp:lastPrinted>2016-10-12T08:36:09Z</cp:lastPrinted>
  <dcterms:created xsi:type="dcterms:W3CDTF">2016-09-25T13:02:21Z</dcterms:created>
  <dcterms:modified xsi:type="dcterms:W3CDTF">2019-01-09T14:00:02Z</dcterms:modified>
</cp:coreProperties>
</file>