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310" r:id="rId3"/>
    <p:sldId id="311" r:id="rId4"/>
    <p:sldId id="312" r:id="rId5"/>
    <p:sldId id="314" r:id="rId6"/>
    <p:sldId id="315" r:id="rId7"/>
    <p:sldId id="316" r:id="rId8"/>
    <p:sldId id="317" r:id="rId9"/>
    <p:sldId id="318" r:id="rId10"/>
    <p:sldId id="319" r:id="rId11"/>
    <p:sldId id="313" r:id="rId12"/>
  </p:sldIdLst>
  <p:sldSz cx="9144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70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DB575EB-653E-A018-3FCE-050D19A70492}"/>
              </a:ext>
            </a:extLst>
          </p:cNvPr>
          <p:cNvSpPr txBox="1">
            <a:spLocks noGrp="1"/>
          </p:cNvSpPr>
          <p:nvPr>
            <p:ph type="hdr" sz="quarter"/>
          </p:nvPr>
        </p:nvSpPr>
        <p:spPr>
          <a:xfrm>
            <a:off x="0" y="0"/>
            <a:ext cx="2889247" cy="48736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itchFamily="34"/>
                <a:cs typeface="Arial" pitchFamily="34"/>
              </a:defRPr>
            </a:lvl1pPr>
          </a:lstStyle>
          <a:p>
            <a:pPr lvl="0"/>
            <a:endParaRPr lang="en-GB"/>
          </a:p>
        </p:txBody>
      </p:sp>
      <p:sp>
        <p:nvSpPr>
          <p:cNvPr id="3" name="Rectangle 3">
            <a:extLst>
              <a:ext uri="{FF2B5EF4-FFF2-40B4-BE49-F238E27FC236}">
                <a16:creationId xmlns:a16="http://schemas.microsoft.com/office/drawing/2014/main" id="{83239475-5620-DD6F-08CE-5DC5EAD8A0BE}"/>
              </a:ext>
            </a:extLst>
          </p:cNvPr>
          <p:cNvSpPr txBox="1">
            <a:spLocks noGrp="1"/>
          </p:cNvSpPr>
          <p:nvPr>
            <p:ph type="dt" idx="1"/>
          </p:nvPr>
        </p:nvSpPr>
        <p:spPr>
          <a:xfrm>
            <a:off x="3778245" y="0"/>
            <a:ext cx="2889247" cy="48736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itchFamily="34"/>
                <a:cs typeface="Arial" pitchFamily="34"/>
              </a:defRPr>
            </a:lvl1pPr>
          </a:lstStyle>
          <a:p>
            <a:pPr lvl="0"/>
            <a:endParaRPr lang="en-GB"/>
          </a:p>
        </p:txBody>
      </p:sp>
      <p:sp>
        <p:nvSpPr>
          <p:cNvPr id="4" name="Rectangle 4">
            <a:extLst>
              <a:ext uri="{FF2B5EF4-FFF2-40B4-BE49-F238E27FC236}">
                <a16:creationId xmlns:a16="http://schemas.microsoft.com/office/drawing/2014/main" id="{644612C6-19C4-D4E7-727D-8E20735781AC}"/>
              </a:ext>
            </a:extLst>
          </p:cNvPr>
          <p:cNvSpPr>
            <a:spLocks noGrp="1" noRot="1" noChangeAspect="1"/>
          </p:cNvSpPr>
          <p:nvPr>
            <p:ph type="sldImg" idx="2"/>
          </p:nvPr>
        </p:nvSpPr>
        <p:spPr>
          <a:xfrm>
            <a:off x="896934" y="731840"/>
            <a:ext cx="4875215" cy="3657600"/>
          </a:xfrm>
          <a:prstGeom prst="rect">
            <a:avLst/>
          </a:prstGeom>
          <a:noFill/>
          <a:ln w="9528" cap="flat">
            <a:solidFill>
              <a:srgbClr val="000000"/>
            </a:solidFill>
            <a:prstDash val="solid"/>
            <a:miter/>
          </a:ln>
        </p:spPr>
      </p:sp>
      <p:sp>
        <p:nvSpPr>
          <p:cNvPr id="5" name="Rectangle 5">
            <a:extLst>
              <a:ext uri="{FF2B5EF4-FFF2-40B4-BE49-F238E27FC236}">
                <a16:creationId xmlns:a16="http://schemas.microsoft.com/office/drawing/2014/main" id="{18A29933-FBB9-56BB-D8CB-D912F478FE60}"/>
              </a:ext>
            </a:extLst>
          </p:cNvPr>
          <p:cNvSpPr txBox="1">
            <a:spLocks noGrp="1"/>
          </p:cNvSpPr>
          <p:nvPr>
            <p:ph type="body" sz="quarter" idx="3"/>
          </p:nvPr>
        </p:nvSpPr>
        <p:spPr>
          <a:xfrm>
            <a:off x="666753" y="4632322"/>
            <a:ext cx="5335588" cy="438944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Rectangle 6">
            <a:extLst>
              <a:ext uri="{FF2B5EF4-FFF2-40B4-BE49-F238E27FC236}">
                <a16:creationId xmlns:a16="http://schemas.microsoft.com/office/drawing/2014/main" id="{2C24E68B-7D49-9C5C-A8B7-C07408A552B1}"/>
              </a:ext>
            </a:extLst>
          </p:cNvPr>
          <p:cNvSpPr txBox="1">
            <a:spLocks noGrp="1"/>
          </p:cNvSpPr>
          <p:nvPr>
            <p:ph type="ftr" sz="quarter" idx="4"/>
          </p:nvPr>
        </p:nvSpPr>
        <p:spPr>
          <a:xfrm>
            <a:off x="0" y="9264645"/>
            <a:ext cx="2889247" cy="48736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itchFamily="34"/>
                <a:cs typeface="Arial" pitchFamily="34"/>
              </a:defRPr>
            </a:lvl1pPr>
          </a:lstStyle>
          <a:p>
            <a:pPr lvl="0"/>
            <a:endParaRPr lang="en-GB"/>
          </a:p>
        </p:txBody>
      </p:sp>
      <p:sp>
        <p:nvSpPr>
          <p:cNvPr id="7" name="Rectangle 7">
            <a:extLst>
              <a:ext uri="{FF2B5EF4-FFF2-40B4-BE49-F238E27FC236}">
                <a16:creationId xmlns:a16="http://schemas.microsoft.com/office/drawing/2014/main" id="{DD422533-9165-E693-9FD6-2D8A7B6D8AEE}"/>
              </a:ext>
            </a:extLst>
          </p:cNvPr>
          <p:cNvSpPr txBox="1">
            <a:spLocks noGrp="1"/>
          </p:cNvSpPr>
          <p:nvPr>
            <p:ph type="sldNum" sz="quarter" idx="5"/>
          </p:nvPr>
        </p:nvSpPr>
        <p:spPr>
          <a:xfrm>
            <a:off x="3778245" y="9264645"/>
            <a:ext cx="2889247" cy="48736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pitchFamily="34"/>
              </a:defRPr>
            </a:lvl1pPr>
          </a:lstStyle>
          <a:p>
            <a:pPr lvl="0"/>
            <a:fld id="{46FCDCC0-9A97-4FA8-887B-D34A083B3E7F}" type="slidenum">
              <a:t>‹#›</a:t>
            </a:fld>
            <a:endParaRPr lang="en-GB"/>
          </a:p>
        </p:txBody>
      </p:sp>
    </p:spTree>
    <p:extLst>
      <p:ext uri="{BB962C8B-B14F-4D97-AF65-F5344CB8AC3E}">
        <p14:creationId xmlns:p14="http://schemas.microsoft.com/office/powerpoint/2010/main" val="3515466313"/>
      </p:ext>
    </p:extLst>
  </p:cSld>
  <p:clrMap bg1="lt1" tx1="dk1" bg2="lt2" tx2="dk2" accent1="accent1" accent2="accent2" accent3="accent3" accent4="accent4" accent5="accent5" accent6="accent6" hlink="hlink" folHlink="folHlink"/>
  <p:notesStyle>
    <a:lvl1pPr marL="0" marR="0" lvl="0"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cs typeface="Arial" pitchFamily="34"/>
      </a:defRPr>
    </a:lvl1pPr>
    <a:lvl2pPr marL="457200" marR="0" lvl="1"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cs typeface="Arial" pitchFamily="34"/>
      </a:defRPr>
    </a:lvl2pPr>
    <a:lvl3pPr marL="914400" marR="0" lvl="2"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cs typeface="Arial" pitchFamily="34"/>
      </a:defRPr>
    </a:lvl3pPr>
    <a:lvl4pPr marL="1371600" marR="0" lvl="3"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cs typeface="Arial" pitchFamily="34"/>
      </a:defRPr>
    </a:lvl4pPr>
    <a:lvl5pPr marL="1828800" marR="0" lvl="4"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cs typeface="Arial" pitchFamily="34"/>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F6A22FD-923E-07A1-A1EB-B4DA31639047}"/>
              </a:ext>
            </a:extLst>
          </p:cNvPr>
          <p:cNvSpPr txBox="1"/>
          <p:nvPr/>
        </p:nvSpPr>
        <p:spPr>
          <a:xfrm>
            <a:off x="3778245" y="9264645"/>
            <a:ext cx="2889247" cy="48736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83DB70-1CE2-4010-93F3-A48C89626091}" type="slidenum">
              <a:t>1</a:t>
            </a:fld>
            <a:endParaRPr lang="en-GB" sz="1200" b="0" i="0" u="none" strike="noStrike" kern="1200" cap="none" spc="0" baseline="0">
              <a:solidFill>
                <a:srgbClr val="000000"/>
              </a:solidFill>
              <a:uFillTx/>
              <a:latin typeface="Arial" pitchFamily="34"/>
              <a:ea typeface="Arial" pitchFamily="34"/>
              <a:cs typeface="Arial" pitchFamily="34"/>
            </a:endParaRPr>
          </a:p>
        </p:txBody>
      </p:sp>
      <p:sp>
        <p:nvSpPr>
          <p:cNvPr id="3" name="Slide Image Placeholder 2">
            <a:extLst>
              <a:ext uri="{FF2B5EF4-FFF2-40B4-BE49-F238E27FC236}">
                <a16:creationId xmlns:a16="http://schemas.microsoft.com/office/drawing/2014/main" id="{4D07F13F-26D8-DF32-41F3-C718A4A1BA27}"/>
              </a:ext>
            </a:extLst>
          </p:cNvPr>
          <p:cNvSpPr>
            <a:spLocks noGrp="1" noRot="1" noChangeAspect="1"/>
          </p:cNvSpPr>
          <p:nvPr>
            <p:ph type="sldImg"/>
          </p:nvPr>
        </p:nvSpPr>
        <p:spPr/>
      </p:sp>
      <p:sp>
        <p:nvSpPr>
          <p:cNvPr id="4" name="Rectangle 3">
            <a:extLst>
              <a:ext uri="{FF2B5EF4-FFF2-40B4-BE49-F238E27FC236}">
                <a16:creationId xmlns:a16="http://schemas.microsoft.com/office/drawing/2014/main" id="{335C9D3E-B20D-C19C-AFDA-FB51134A51A9}"/>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04E5E6-B864-495C-D87A-7179603F3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5CB7A1-B55E-FBD2-B337-2889BF44A506}"/>
              </a:ext>
            </a:extLst>
          </p:cNvPr>
          <p:cNvSpPr txBox="1">
            <a:spLocks noGrp="1"/>
          </p:cNvSpPr>
          <p:nvPr>
            <p:ph type="body" sz="quarter" idx="1"/>
          </p:nvPr>
        </p:nvSpPr>
        <p:spPr/>
        <p:txBody>
          <a:bodyPr/>
          <a:lstStyle/>
          <a:p>
            <a:pPr lvl="0"/>
            <a:r>
              <a:rPr lang="en-GB"/>
              <a:t>Lecturers to take some time and introduce students to the requirements of assignment task 1.</a:t>
            </a:r>
          </a:p>
        </p:txBody>
      </p:sp>
      <p:sp>
        <p:nvSpPr>
          <p:cNvPr id="4" name="Slide Number Placeholder 3">
            <a:extLst>
              <a:ext uri="{FF2B5EF4-FFF2-40B4-BE49-F238E27FC236}">
                <a16:creationId xmlns:a16="http://schemas.microsoft.com/office/drawing/2014/main" id="{B9637256-D4D0-2A70-A907-8A8D62A1C55A}"/>
              </a:ext>
            </a:extLst>
          </p:cNvPr>
          <p:cNvSpPr txBox="1"/>
          <p:nvPr/>
        </p:nvSpPr>
        <p:spPr>
          <a:xfrm>
            <a:off x="3778245" y="9264645"/>
            <a:ext cx="2889247" cy="48736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525F949-ABDC-40F3-B8F6-AB2BCCC9BEAC}" type="slidenum">
              <a:t>2</a:t>
            </a:fld>
            <a:endParaRPr lang="en-GB" sz="1200" b="0" i="0" u="none" strike="noStrike" kern="1200" cap="none" spc="0" baseline="0">
              <a:solidFill>
                <a:srgbClr val="000000"/>
              </a:solidFill>
              <a:uFillTx/>
              <a:latin typeface="Calibri" pitchFamily="34"/>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40271-8BE7-3282-A6AD-9E98C92CE978}"/>
              </a:ext>
            </a:extLst>
          </p:cNvPr>
          <p:cNvSpPr txBox="1">
            <a:spLocks noGrp="1"/>
          </p:cNvSpPr>
          <p:nvPr>
            <p:ph type="ctrTitle"/>
          </p:nvPr>
        </p:nvSpPr>
        <p:spPr>
          <a:xfrm>
            <a:off x="683568" y="1988838"/>
            <a:ext cx="7772400"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7938A2AA-ADF1-0AD3-8F9F-C0399F6EA9E7}"/>
              </a:ext>
            </a:extLst>
          </p:cNvPr>
          <p:cNvSpPr txBox="1">
            <a:spLocks noGrp="1"/>
          </p:cNvSpPr>
          <p:nvPr>
            <p:ph type="subTitle" idx="1"/>
          </p:nvPr>
        </p:nvSpPr>
        <p:spPr>
          <a:xfrm>
            <a:off x="1369368" y="3744614"/>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17C7A8E8-AA27-7B88-70AB-78000264936D}"/>
              </a:ext>
            </a:extLst>
          </p:cNvPr>
          <p:cNvSpPr txBox="1">
            <a:spLocks noGrp="1"/>
          </p:cNvSpPr>
          <p:nvPr>
            <p:ph type="dt" sz="half" idx="7"/>
          </p:nvPr>
        </p:nvSpPr>
        <p:spPr>
          <a:xfrm>
            <a:off x="395285" y="6524628"/>
            <a:ext cx="971550" cy="219071"/>
          </a:xfrm>
        </p:spPr>
        <p:txBody>
          <a:bodyPr/>
          <a:lstStyle>
            <a:lvl1pPr>
              <a:defRPr/>
            </a:lvl1pPr>
          </a:lstStyle>
          <a:p>
            <a:pPr lvl="0"/>
            <a:endParaRPr lang="en-GB"/>
          </a:p>
        </p:txBody>
      </p:sp>
      <p:sp>
        <p:nvSpPr>
          <p:cNvPr id="5" name="Footer Placeholder 4">
            <a:extLst>
              <a:ext uri="{FF2B5EF4-FFF2-40B4-BE49-F238E27FC236}">
                <a16:creationId xmlns:a16="http://schemas.microsoft.com/office/drawing/2014/main" id="{66C1C50B-CF80-7FCF-FD8B-6B36B77089F1}"/>
              </a:ext>
            </a:extLst>
          </p:cNvPr>
          <p:cNvSpPr txBox="1">
            <a:spLocks noGrp="1"/>
          </p:cNvSpPr>
          <p:nvPr>
            <p:ph type="ftr" sz="quarter" idx="9"/>
          </p:nvPr>
        </p:nvSpPr>
        <p:spPr>
          <a:xfrm>
            <a:off x="4140202" y="6381753"/>
            <a:ext cx="2895603"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12BA5510-D48A-B2A5-40A5-7C973450B70A}"/>
              </a:ext>
            </a:extLst>
          </p:cNvPr>
          <p:cNvSpPr txBox="1">
            <a:spLocks noGrp="1"/>
          </p:cNvSpPr>
          <p:nvPr>
            <p:ph type="sldNum" sz="quarter" idx="8"/>
          </p:nvPr>
        </p:nvSpPr>
        <p:spPr/>
        <p:txBody>
          <a:bodyPr/>
          <a:lstStyle>
            <a:lvl1pPr>
              <a:defRPr/>
            </a:lvl1pPr>
          </a:lstStyle>
          <a:p>
            <a:pPr lvl="0"/>
            <a:fld id="{BFFFCA02-5735-4E5E-9BD9-A2DD954FC429}" type="slidenum">
              <a:t>‹#›</a:t>
            </a:fld>
            <a:endParaRPr lang="en-GB"/>
          </a:p>
        </p:txBody>
      </p:sp>
    </p:spTree>
    <p:extLst>
      <p:ext uri="{BB962C8B-B14F-4D97-AF65-F5344CB8AC3E}">
        <p14:creationId xmlns:p14="http://schemas.microsoft.com/office/powerpoint/2010/main" val="320133900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C05D-8422-2593-085D-4CEE8B4DDE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F1D60E3-B4A7-8D73-E9F9-8786ED0895CA}"/>
              </a:ext>
            </a:extLst>
          </p:cNvPr>
          <p:cNvSpPr txBox="1">
            <a:spLocks noGrp="1"/>
          </p:cNvSpPr>
          <p:nvPr>
            <p:ph idx="1"/>
          </p:nvPr>
        </p:nvSpPr>
        <p:spPr>
          <a:xfrm>
            <a:off x="457200" y="1600200"/>
            <a:ext cx="8229600" cy="391703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6ED64-4F03-0763-2AAF-C0C6AB72C428}"/>
              </a:ext>
            </a:extLst>
          </p:cNvPr>
          <p:cNvSpPr txBox="1">
            <a:spLocks noGrp="1"/>
          </p:cNvSpPr>
          <p:nvPr>
            <p:ph type="dt" sz="half" idx="7"/>
          </p:nvPr>
        </p:nvSpPr>
        <p:spPr/>
        <p:txBody>
          <a:bodyPr/>
          <a:lstStyle>
            <a:lvl1pPr>
              <a:defRPr/>
            </a:lvl1pPr>
          </a:lstStyle>
          <a:p>
            <a:pPr lvl="0"/>
            <a:endParaRPr lang="en-GB"/>
          </a:p>
        </p:txBody>
      </p:sp>
      <p:sp>
        <p:nvSpPr>
          <p:cNvPr id="5" name="Footer Placeholder 4">
            <a:extLst>
              <a:ext uri="{FF2B5EF4-FFF2-40B4-BE49-F238E27FC236}">
                <a16:creationId xmlns:a16="http://schemas.microsoft.com/office/drawing/2014/main" id="{67C5346A-6198-9BDA-C3FC-2084391B19CC}"/>
              </a:ext>
            </a:extLst>
          </p:cNvPr>
          <p:cNvSpPr txBox="1">
            <a:spLocks noGrp="1"/>
          </p:cNvSpPr>
          <p:nvPr>
            <p:ph type="ftr" sz="quarter" idx="9"/>
          </p:nvPr>
        </p:nvSpPr>
        <p:spPr>
          <a:xfrm>
            <a:off x="3132140" y="6461122"/>
            <a:ext cx="2895603"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BCA60A32-E9A5-5081-2241-614F6349C73F}"/>
              </a:ext>
            </a:extLst>
          </p:cNvPr>
          <p:cNvSpPr txBox="1">
            <a:spLocks noGrp="1"/>
          </p:cNvSpPr>
          <p:nvPr>
            <p:ph type="sldNum" sz="quarter" idx="8"/>
          </p:nvPr>
        </p:nvSpPr>
        <p:spPr/>
        <p:txBody>
          <a:bodyPr/>
          <a:lstStyle>
            <a:lvl1pPr>
              <a:defRPr/>
            </a:lvl1pPr>
          </a:lstStyle>
          <a:p>
            <a:pPr lvl="0"/>
            <a:fld id="{FD2F5DE9-319E-4CD2-940F-EBE66561C2D6}" type="slidenum">
              <a:t>‹#›</a:t>
            </a:fld>
            <a:endParaRPr lang="en-GB"/>
          </a:p>
        </p:txBody>
      </p:sp>
    </p:spTree>
    <p:extLst>
      <p:ext uri="{BB962C8B-B14F-4D97-AF65-F5344CB8AC3E}">
        <p14:creationId xmlns:p14="http://schemas.microsoft.com/office/powerpoint/2010/main" val="15549256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32E5-8450-DACB-AE34-2EB6CF8F1187}"/>
              </a:ext>
            </a:extLst>
          </p:cNvPr>
          <p:cNvSpPr txBox="1">
            <a:spLocks noGrp="1"/>
          </p:cNvSpPr>
          <p:nvPr>
            <p:ph type="title"/>
          </p:nvPr>
        </p:nvSpPr>
        <p:spPr>
          <a:xfrm>
            <a:off x="683568" y="3993084"/>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0BE1304-BEC8-2D5B-C2DE-4B3BB75A225F}"/>
              </a:ext>
            </a:extLst>
          </p:cNvPr>
          <p:cNvSpPr txBox="1">
            <a:spLocks noGrp="1"/>
          </p:cNvSpPr>
          <p:nvPr>
            <p:ph type="body" idx="1"/>
          </p:nvPr>
        </p:nvSpPr>
        <p:spPr>
          <a:xfrm>
            <a:off x="683568" y="2492892"/>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6231A12-62BA-4BCE-9ADA-66FC8B34DF09}"/>
              </a:ext>
            </a:extLst>
          </p:cNvPr>
          <p:cNvSpPr txBox="1">
            <a:spLocks noGrp="1"/>
          </p:cNvSpPr>
          <p:nvPr>
            <p:ph type="dt" sz="half" idx="7"/>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D2292F7-8130-E2CF-8EA6-DD8EC2777E2C}"/>
              </a:ext>
            </a:extLst>
          </p:cNvPr>
          <p:cNvSpPr txBox="1">
            <a:spLocks noGrp="1"/>
          </p:cNvSpPr>
          <p:nvPr>
            <p:ph type="sldNum" sz="quarter" idx="8"/>
          </p:nvPr>
        </p:nvSpPr>
        <p:spPr/>
        <p:txBody>
          <a:bodyPr/>
          <a:lstStyle>
            <a:lvl1pPr>
              <a:defRPr/>
            </a:lvl1pPr>
          </a:lstStyle>
          <a:p>
            <a:pPr lvl="0"/>
            <a:fld id="{FA59AC06-4DE6-4ED4-832C-8B10E92B45F1}" type="slidenum">
              <a:t>‹#›</a:t>
            </a:fld>
            <a:endParaRPr lang="en-GB"/>
          </a:p>
        </p:txBody>
      </p:sp>
    </p:spTree>
    <p:extLst>
      <p:ext uri="{BB962C8B-B14F-4D97-AF65-F5344CB8AC3E}">
        <p14:creationId xmlns:p14="http://schemas.microsoft.com/office/powerpoint/2010/main" val="3384410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E0036-6B2C-BAC3-0B33-28D7FB4751D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DF80D1A-18A8-3DC8-6F75-53178AA18737}"/>
              </a:ext>
            </a:extLst>
          </p:cNvPr>
          <p:cNvSpPr txBox="1">
            <a:spLocks noGrp="1"/>
          </p:cNvSpPr>
          <p:nvPr>
            <p:ph idx="1"/>
          </p:nvPr>
        </p:nvSpPr>
        <p:spPr>
          <a:xfrm>
            <a:off x="457200" y="1600200"/>
            <a:ext cx="4038603"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535131-C308-7C12-1DB5-68083FD2EB05}"/>
              </a:ext>
            </a:extLst>
          </p:cNvPr>
          <p:cNvSpPr txBox="1">
            <a:spLocks noGrp="1"/>
          </p:cNvSpPr>
          <p:nvPr>
            <p:ph idx="2"/>
          </p:nvPr>
        </p:nvSpPr>
        <p:spPr>
          <a:xfrm>
            <a:off x="4648196" y="1600200"/>
            <a:ext cx="4038603"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329E51-DCE2-72A4-8A57-688D0A931D37}"/>
              </a:ext>
            </a:extLst>
          </p:cNvPr>
          <p:cNvSpPr txBox="1">
            <a:spLocks noGrp="1"/>
          </p:cNvSpPr>
          <p:nvPr>
            <p:ph type="dt" sz="half" idx="7"/>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0A8F9D8-92F1-0A34-0B10-613F2774E89D}"/>
              </a:ext>
            </a:extLst>
          </p:cNvPr>
          <p:cNvSpPr txBox="1">
            <a:spLocks noGrp="1"/>
          </p:cNvSpPr>
          <p:nvPr>
            <p:ph type="sldNum" sz="quarter" idx="8"/>
          </p:nvPr>
        </p:nvSpPr>
        <p:spPr/>
        <p:txBody>
          <a:bodyPr/>
          <a:lstStyle>
            <a:lvl1pPr>
              <a:defRPr/>
            </a:lvl1pPr>
          </a:lstStyle>
          <a:p>
            <a:pPr lvl="0"/>
            <a:fld id="{119A44A9-D74D-4269-89A3-F13A7EBDF1AD}" type="slidenum">
              <a:t>‹#›</a:t>
            </a:fld>
            <a:endParaRPr lang="en-GB"/>
          </a:p>
        </p:txBody>
      </p:sp>
    </p:spTree>
    <p:extLst>
      <p:ext uri="{BB962C8B-B14F-4D97-AF65-F5344CB8AC3E}">
        <p14:creationId xmlns:p14="http://schemas.microsoft.com/office/powerpoint/2010/main" val="2583962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A08E6-8D87-B5BC-DE2D-E32552CECE3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F4533E6-48C5-2616-A5EB-24BF2D2AC501}"/>
              </a:ext>
            </a:extLst>
          </p:cNvPr>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0F68166-3FFC-1CFC-2E3A-FE9DE06413B5}"/>
              </a:ext>
            </a:extLst>
          </p:cNvPr>
          <p:cNvSpPr txBox="1">
            <a:spLocks noGrp="1"/>
          </p:cNvSpPr>
          <p:nvPr>
            <p:ph idx="2"/>
          </p:nvPr>
        </p:nvSpPr>
        <p:spPr>
          <a:xfrm>
            <a:off x="457200" y="2174872"/>
            <a:ext cx="4040184" cy="3414360"/>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1B04B7-11C5-5132-F29E-7EF2BD8D5CC1}"/>
              </a:ext>
            </a:extLst>
          </p:cNvPr>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642B65E0-B111-663C-88B7-42FA27E444EE}"/>
              </a:ext>
            </a:extLst>
          </p:cNvPr>
          <p:cNvSpPr txBox="1">
            <a:spLocks noGrp="1"/>
          </p:cNvSpPr>
          <p:nvPr>
            <p:ph idx="4"/>
          </p:nvPr>
        </p:nvSpPr>
        <p:spPr>
          <a:xfrm>
            <a:off x="4645023" y="2174872"/>
            <a:ext cx="4041776" cy="3414360"/>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933940-D9B3-2FF8-A4E1-534DF08D5BFF}"/>
              </a:ext>
            </a:extLst>
          </p:cNvPr>
          <p:cNvSpPr txBox="1">
            <a:spLocks noGrp="1"/>
          </p:cNvSpPr>
          <p:nvPr>
            <p:ph type="dt" sz="half" idx="7"/>
          </p:nvPr>
        </p:nvSpPr>
        <p:spPr/>
        <p:txBody>
          <a:bodyPr/>
          <a:lstStyle>
            <a:lvl1pPr>
              <a:defRPr/>
            </a:lvl1pPr>
          </a:lstStyle>
          <a:p>
            <a:pPr lvl="0"/>
            <a:endParaRPr lang="en-GB"/>
          </a:p>
        </p:txBody>
      </p:sp>
      <p:sp>
        <p:nvSpPr>
          <p:cNvPr id="8" name="Slide Number Placeholder 7">
            <a:extLst>
              <a:ext uri="{FF2B5EF4-FFF2-40B4-BE49-F238E27FC236}">
                <a16:creationId xmlns:a16="http://schemas.microsoft.com/office/drawing/2014/main" id="{94379E1C-F27D-8899-F241-CABE5F463989}"/>
              </a:ext>
            </a:extLst>
          </p:cNvPr>
          <p:cNvSpPr txBox="1">
            <a:spLocks noGrp="1"/>
          </p:cNvSpPr>
          <p:nvPr>
            <p:ph type="sldNum" sz="quarter" idx="8"/>
          </p:nvPr>
        </p:nvSpPr>
        <p:spPr/>
        <p:txBody>
          <a:bodyPr/>
          <a:lstStyle>
            <a:lvl1pPr>
              <a:defRPr/>
            </a:lvl1pPr>
          </a:lstStyle>
          <a:p>
            <a:pPr lvl="0"/>
            <a:fld id="{C920058D-A80D-45EF-BF8F-94A7BB614478}" type="slidenum">
              <a:t>‹#›</a:t>
            </a:fld>
            <a:endParaRPr lang="en-GB"/>
          </a:p>
        </p:txBody>
      </p:sp>
    </p:spTree>
    <p:extLst>
      <p:ext uri="{BB962C8B-B14F-4D97-AF65-F5344CB8AC3E}">
        <p14:creationId xmlns:p14="http://schemas.microsoft.com/office/powerpoint/2010/main" val="3898231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10C3F-9CCF-0739-8179-F33D2FBDE78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C42EB460-43B4-CCD2-9533-BC9C2B0B3F59}"/>
              </a:ext>
            </a:extLst>
          </p:cNvPr>
          <p:cNvSpPr txBox="1">
            <a:spLocks noGrp="1"/>
          </p:cNvSpPr>
          <p:nvPr>
            <p:ph type="dt" sz="half" idx="7"/>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4DD1DEF-D9FA-4808-DF48-84FA8F0BE938}"/>
              </a:ext>
            </a:extLst>
          </p:cNvPr>
          <p:cNvSpPr txBox="1">
            <a:spLocks noGrp="1"/>
          </p:cNvSpPr>
          <p:nvPr>
            <p:ph type="sldNum" sz="quarter" idx="8"/>
          </p:nvPr>
        </p:nvSpPr>
        <p:spPr/>
        <p:txBody>
          <a:bodyPr/>
          <a:lstStyle>
            <a:lvl1pPr>
              <a:defRPr/>
            </a:lvl1pPr>
          </a:lstStyle>
          <a:p>
            <a:pPr lvl="0"/>
            <a:fld id="{8FA0EBE7-F3AB-44B8-9284-4C62475FB1C3}" type="slidenum">
              <a:t>‹#›</a:t>
            </a:fld>
            <a:endParaRPr lang="en-GB"/>
          </a:p>
        </p:txBody>
      </p:sp>
    </p:spTree>
    <p:extLst>
      <p:ext uri="{BB962C8B-B14F-4D97-AF65-F5344CB8AC3E}">
        <p14:creationId xmlns:p14="http://schemas.microsoft.com/office/powerpoint/2010/main" val="288485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43E9C0-3A3C-BF36-D323-4E87CA799045}"/>
              </a:ext>
            </a:extLst>
          </p:cNvPr>
          <p:cNvSpPr txBox="1">
            <a:spLocks noGrp="1"/>
          </p:cNvSpPr>
          <p:nvPr>
            <p:ph type="dt" sz="half" idx="7"/>
          </p:nvPr>
        </p:nvSpPr>
        <p:spPr/>
        <p:txBody>
          <a:bodyPr/>
          <a:lstStyle>
            <a:lvl1pPr>
              <a:defRPr/>
            </a:lvl1pPr>
          </a:lstStyle>
          <a:p>
            <a:pPr lvl="0"/>
            <a:endParaRPr lang="en-GB"/>
          </a:p>
        </p:txBody>
      </p:sp>
      <p:sp>
        <p:nvSpPr>
          <p:cNvPr id="3" name="Slide Number Placeholder 2">
            <a:extLst>
              <a:ext uri="{FF2B5EF4-FFF2-40B4-BE49-F238E27FC236}">
                <a16:creationId xmlns:a16="http://schemas.microsoft.com/office/drawing/2014/main" id="{C79CD97E-ED20-D959-1B9C-A726AD2F53F2}"/>
              </a:ext>
            </a:extLst>
          </p:cNvPr>
          <p:cNvSpPr txBox="1">
            <a:spLocks noGrp="1"/>
          </p:cNvSpPr>
          <p:nvPr>
            <p:ph type="sldNum" sz="quarter" idx="8"/>
          </p:nvPr>
        </p:nvSpPr>
        <p:spPr/>
        <p:txBody>
          <a:bodyPr/>
          <a:lstStyle>
            <a:lvl1pPr>
              <a:defRPr/>
            </a:lvl1pPr>
          </a:lstStyle>
          <a:p>
            <a:pPr lvl="0"/>
            <a:fld id="{D60F7A65-25EA-4C8E-8393-6674329A0640}" type="slidenum">
              <a:t>‹#›</a:t>
            </a:fld>
            <a:endParaRPr lang="en-GB"/>
          </a:p>
        </p:txBody>
      </p:sp>
    </p:spTree>
    <p:extLst>
      <p:ext uri="{BB962C8B-B14F-4D97-AF65-F5344CB8AC3E}">
        <p14:creationId xmlns:p14="http://schemas.microsoft.com/office/powerpoint/2010/main" val="2749163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A530F-7F45-CC43-1A3C-8B9AC755BB7E}"/>
              </a:ext>
            </a:extLst>
          </p:cNvPr>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CE92025-9200-FCF2-9DDE-D81B6548136A}"/>
              </a:ext>
            </a:extLst>
          </p:cNvPr>
          <p:cNvSpPr txBox="1">
            <a:spLocks noGrp="1"/>
          </p:cNvSpPr>
          <p:nvPr>
            <p:ph idx="1"/>
          </p:nvPr>
        </p:nvSpPr>
        <p:spPr>
          <a:xfrm>
            <a:off x="3575047" y="273048"/>
            <a:ext cx="5111752" cy="517217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1495FD-7495-9083-F906-79B10268189A}"/>
              </a:ext>
            </a:extLst>
          </p:cNvPr>
          <p:cNvSpPr txBox="1">
            <a:spLocks noGrp="1"/>
          </p:cNvSpPr>
          <p:nvPr>
            <p:ph type="body" idx="2"/>
          </p:nvPr>
        </p:nvSpPr>
        <p:spPr>
          <a:xfrm>
            <a:off x="457200" y="1435095"/>
            <a:ext cx="3008311" cy="4029888"/>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4844345-1223-2C43-81EA-A7824B8E94F4}"/>
              </a:ext>
            </a:extLst>
          </p:cNvPr>
          <p:cNvSpPr txBox="1">
            <a:spLocks noGrp="1"/>
          </p:cNvSpPr>
          <p:nvPr>
            <p:ph type="dt" sz="half" idx="7"/>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E7B2AB5-5F54-996A-26DB-3C7DA99F5251}"/>
              </a:ext>
            </a:extLst>
          </p:cNvPr>
          <p:cNvSpPr txBox="1">
            <a:spLocks noGrp="1"/>
          </p:cNvSpPr>
          <p:nvPr>
            <p:ph type="sldNum" sz="quarter" idx="8"/>
          </p:nvPr>
        </p:nvSpPr>
        <p:spPr/>
        <p:txBody>
          <a:bodyPr/>
          <a:lstStyle>
            <a:lvl1pPr>
              <a:defRPr/>
            </a:lvl1pPr>
          </a:lstStyle>
          <a:p>
            <a:pPr lvl="0"/>
            <a:fld id="{AE3BDBA8-B331-4FCA-B54C-CC4C428F9D0A}" type="slidenum">
              <a:t>‹#›</a:t>
            </a:fld>
            <a:endParaRPr lang="en-GB"/>
          </a:p>
        </p:txBody>
      </p:sp>
    </p:spTree>
    <p:extLst>
      <p:ext uri="{BB962C8B-B14F-4D97-AF65-F5344CB8AC3E}">
        <p14:creationId xmlns:p14="http://schemas.microsoft.com/office/powerpoint/2010/main" val="322597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0291-A205-9BFC-135D-1CD9E7FFF770}"/>
              </a:ext>
            </a:extLst>
          </p:cNvPr>
          <p:cNvSpPr txBox="1">
            <a:spLocks noGrp="1"/>
          </p:cNvSpPr>
          <p:nvPr>
            <p:ph type="title"/>
          </p:nvPr>
        </p:nvSpPr>
        <p:spPr>
          <a:xfrm>
            <a:off x="1792288" y="4509116"/>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C3F88FF7-98E6-C8EA-6DB7-DB8AEE77940E}"/>
              </a:ext>
            </a:extLst>
          </p:cNvPr>
          <p:cNvSpPr txBox="1">
            <a:spLocks noGrp="1"/>
          </p:cNvSpPr>
          <p:nvPr>
            <p:ph type="pic" idx="1"/>
          </p:nvPr>
        </p:nvSpPr>
        <p:spPr>
          <a:xfrm>
            <a:off x="1792288" y="612776"/>
            <a:ext cx="5486400" cy="3824340"/>
          </a:xfrm>
        </p:spPr>
        <p:txBody>
          <a:bodyPr>
            <a:normAutofit/>
          </a:bodyPr>
          <a:lstStyle>
            <a:lvl1pPr marL="0" indent="0" hangingPunct="0">
              <a:buNone/>
              <a:defRPr/>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A4CF75F2-9916-492A-ACAB-0DCF7A5097E7}"/>
              </a:ext>
            </a:extLst>
          </p:cNvPr>
          <p:cNvSpPr txBox="1">
            <a:spLocks noGrp="1"/>
          </p:cNvSpPr>
          <p:nvPr>
            <p:ph type="body" idx="2"/>
          </p:nvPr>
        </p:nvSpPr>
        <p:spPr>
          <a:xfrm>
            <a:off x="1792288" y="5157188"/>
            <a:ext cx="5486400" cy="43204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CB52C019-664C-FCFE-3682-D7889B654D03}"/>
              </a:ext>
            </a:extLst>
          </p:cNvPr>
          <p:cNvSpPr txBox="1">
            <a:spLocks noGrp="1"/>
          </p:cNvSpPr>
          <p:nvPr>
            <p:ph type="dt" sz="half" idx="7"/>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76CDEB1-2E4E-217A-6985-F248E9077176}"/>
              </a:ext>
            </a:extLst>
          </p:cNvPr>
          <p:cNvSpPr txBox="1">
            <a:spLocks noGrp="1"/>
          </p:cNvSpPr>
          <p:nvPr>
            <p:ph type="sldNum" sz="quarter" idx="8"/>
          </p:nvPr>
        </p:nvSpPr>
        <p:spPr/>
        <p:txBody>
          <a:bodyPr/>
          <a:lstStyle>
            <a:lvl1pPr>
              <a:defRPr/>
            </a:lvl1pPr>
          </a:lstStyle>
          <a:p>
            <a:pPr lvl="0"/>
            <a:fld id="{91FB8908-C578-478B-9510-FC7B171AE863}" type="slidenum">
              <a:t>‹#›</a:t>
            </a:fld>
            <a:endParaRPr lang="en-GB"/>
          </a:p>
        </p:txBody>
      </p:sp>
    </p:spTree>
    <p:extLst>
      <p:ext uri="{BB962C8B-B14F-4D97-AF65-F5344CB8AC3E}">
        <p14:creationId xmlns:p14="http://schemas.microsoft.com/office/powerpoint/2010/main" val="1706502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C012A-A1B8-1753-4392-DC3A267034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498F2519-7A37-42B5-D140-9685595A45A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91969-C51B-6F89-588C-7C0A39FB6AC2}"/>
              </a:ext>
            </a:extLst>
          </p:cNvPr>
          <p:cNvSpPr txBox="1">
            <a:spLocks noGrp="1"/>
          </p:cNvSpPr>
          <p:nvPr>
            <p:ph type="dt" sz="half" idx="7"/>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4D5DF54-3C8D-9DF6-B347-640F5BEFC0CC}"/>
              </a:ext>
            </a:extLst>
          </p:cNvPr>
          <p:cNvSpPr txBox="1">
            <a:spLocks noGrp="1"/>
          </p:cNvSpPr>
          <p:nvPr>
            <p:ph type="sldNum" sz="quarter" idx="8"/>
          </p:nvPr>
        </p:nvSpPr>
        <p:spPr/>
        <p:txBody>
          <a:bodyPr/>
          <a:lstStyle>
            <a:lvl1pPr>
              <a:defRPr/>
            </a:lvl1pPr>
          </a:lstStyle>
          <a:p>
            <a:pPr lvl="0"/>
            <a:fld id="{B946EA65-1CB4-499B-804D-BA6890F09545}" type="slidenum">
              <a:t>‹#›</a:t>
            </a:fld>
            <a:endParaRPr lang="en-GB"/>
          </a:p>
        </p:txBody>
      </p:sp>
    </p:spTree>
    <p:extLst>
      <p:ext uri="{BB962C8B-B14F-4D97-AF65-F5344CB8AC3E}">
        <p14:creationId xmlns:p14="http://schemas.microsoft.com/office/powerpoint/2010/main" val="989672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5F806-6593-7F37-8F0C-F4E0CE549394}"/>
              </a:ext>
            </a:extLst>
          </p:cNvPr>
          <p:cNvSpPr txBox="1">
            <a:spLocks noGrp="1"/>
          </p:cNvSpPr>
          <p:nvPr>
            <p:ph type="title" orient="vert"/>
          </p:nvPr>
        </p:nvSpPr>
        <p:spPr>
          <a:xfrm>
            <a:off x="6629400" y="274640"/>
            <a:ext cx="2057400" cy="5242593"/>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A902C32-3CA1-ABA5-DE55-35BFB6101CBE}"/>
              </a:ext>
            </a:extLst>
          </p:cNvPr>
          <p:cNvSpPr txBox="1">
            <a:spLocks noGrp="1"/>
          </p:cNvSpPr>
          <p:nvPr>
            <p:ph type="body" orient="vert" idx="1"/>
          </p:nvPr>
        </p:nvSpPr>
        <p:spPr>
          <a:xfrm>
            <a:off x="457200" y="274640"/>
            <a:ext cx="6019796" cy="524259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351DB-952B-2B2F-CB58-6C36ED65A3B0}"/>
              </a:ext>
            </a:extLst>
          </p:cNvPr>
          <p:cNvSpPr txBox="1">
            <a:spLocks noGrp="1"/>
          </p:cNvSpPr>
          <p:nvPr>
            <p:ph type="dt" sz="half" idx="7"/>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3D50416-D75A-03DD-5847-4277FA09A538}"/>
              </a:ext>
            </a:extLst>
          </p:cNvPr>
          <p:cNvSpPr txBox="1">
            <a:spLocks noGrp="1"/>
          </p:cNvSpPr>
          <p:nvPr>
            <p:ph type="sldNum" sz="quarter" idx="8"/>
          </p:nvPr>
        </p:nvSpPr>
        <p:spPr/>
        <p:txBody>
          <a:bodyPr/>
          <a:lstStyle>
            <a:lvl1pPr>
              <a:defRPr/>
            </a:lvl1pPr>
          </a:lstStyle>
          <a:p>
            <a:pPr lvl="0"/>
            <a:fld id="{47F3C2CA-1132-459C-81E7-D7B2B93B146E}" type="slidenum">
              <a:t>‹#›</a:t>
            </a:fld>
            <a:endParaRPr lang="en-GB"/>
          </a:p>
        </p:txBody>
      </p:sp>
    </p:spTree>
    <p:extLst>
      <p:ext uri="{BB962C8B-B14F-4D97-AF65-F5344CB8AC3E}">
        <p14:creationId xmlns:p14="http://schemas.microsoft.com/office/powerpoint/2010/main" val="149805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57BD2B-F0ED-D3E2-330C-540D1BA97D79}"/>
              </a:ext>
            </a:extLst>
          </p:cNvPr>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7C70EA8-21D0-0F05-576F-6B5A11506412}"/>
              </a:ext>
            </a:extLst>
          </p:cNvPr>
          <p:cNvSpPr txBox="1">
            <a:spLocks noGrp="1"/>
          </p:cNvSpPr>
          <p:nvPr>
            <p:ph type="body" idx="1"/>
          </p:nvPr>
        </p:nvSpPr>
        <p:spPr>
          <a:xfrm>
            <a:off x="457200" y="1600200"/>
            <a:ext cx="8229600" cy="3916366"/>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E931A-BDF9-FDF7-EBCE-E1DF87594131}"/>
              </a:ext>
            </a:extLst>
          </p:cNvPr>
          <p:cNvSpPr txBox="1">
            <a:spLocks noGrp="1"/>
          </p:cNvSpPr>
          <p:nvPr>
            <p:ph type="dt" sz="half" idx="2"/>
          </p:nvPr>
        </p:nvSpPr>
        <p:spPr>
          <a:xfrm>
            <a:off x="250829" y="6524628"/>
            <a:ext cx="971550" cy="21907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Myriad Pro"/>
              </a:defRPr>
            </a:lvl1pPr>
          </a:lstStyle>
          <a:p>
            <a:pPr lvl="0"/>
            <a:endParaRPr lang="en-GB"/>
          </a:p>
        </p:txBody>
      </p:sp>
      <p:sp>
        <p:nvSpPr>
          <p:cNvPr id="5" name="Slide Number Placeholder 5">
            <a:extLst>
              <a:ext uri="{FF2B5EF4-FFF2-40B4-BE49-F238E27FC236}">
                <a16:creationId xmlns:a16="http://schemas.microsoft.com/office/drawing/2014/main" id="{BB305E73-D13B-FBA5-6DF8-258665213586}"/>
              </a:ext>
            </a:extLst>
          </p:cNvPr>
          <p:cNvSpPr txBox="1">
            <a:spLocks noGrp="1"/>
          </p:cNvSpPr>
          <p:nvPr>
            <p:ph type="sldNum" sz="quarter" idx="4"/>
          </p:nvPr>
        </p:nvSpPr>
        <p:spPr>
          <a:xfrm>
            <a:off x="7956551" y="6381753"/>
            <a:ext cx="730248" cy="339727"/>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Myriad Pro"/>
              </a:defRPr>
            </a:lvl1pPr>
          </a:lstStyle>
          <a:p>
            <a:pPr lvl="0"/>
            <a:fld id="{564519D1-17CF-41BF-80C9-7B64070B782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Myriad Pro"/>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Myriad Pro"/>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Myriad Pro"/>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Myriad Pro"/>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5A70AB5-2E57-364D-E402-3BA5856A5599}"/>
              </a:ext>
            </a:extLst>
          </p:cNvPr>
          <p:cNvSpPr txBox="1">
            <a:spLocks noGrp="1"/>
          </p:cNvSpPr>
          <p:nvPr>
            <p:ph type="subTitle" idx="1"/>
          </p:nvPr>
        </p:nvSpPr>
        <p:spPr>
          <a:xfrm>
            <a:off x="1370008" y="3047996"/>
            <a:ext cx="6400800" cy="2469227"/>
          </a:xfrm>
        </p:spPr>
        <p:txBody>
          <a:bodyPr/>
          <a:lstStyle/>
          <a:p>
            <a:pPr lvl="0">
              <a:spcBef>
                <a:spcPts val="500"/>
              </a:spcBef>
            </a:pPr>
            <a:r>
              <a:rPr lang="en-US" sz="2000" b="1">
                <a:solidFill>
                  <a:srgbClr val="FFFF66"/>
                </a:solidFill>
              </a:rPr>
              <a:t>PowerPoint Presentation</a:t>
            </a:r>
          </a:p>
          <a:p>
            <a:pPr lvl="0">
              <a:spcBef>
                <a:spcPts val="500"/>
              </a:spcBef>
            </a:pPr>
            <a:r>
              <a:rPr lang="en-US" sz="2000" b="1">
                <a:solidFill>
                  <a:srgbClr val="FFFF66"/>
                </a:solidFill>
              </a:rPr>
              <a:t>Developing Relationships and Workplace Achievement (May 2023)</a:t>
            </a:r>
          </a:p>
          <a:p>
            <a:pPr lvl="0">
              <a:spcBef>
                <a:spcPts val="500"/>
              </a:spcBef>
            </a:pPr>
            <a:r>
              <a:rPr lang="en-US" sz="2000" b="1">
                <a:solidFill>
                  <a:srgbClr val="FFFF66"/>
                </a:solidFill>
              </a:rPr>
              <a:t>Student Number: 2119063</a:t>
            </a:r>
          </a:p>
          <a:p>
            <a:pPr lvl="0">
              <a:spcBef>
                <a:spcPts val="500"/>
              </a:spcBef>
            </a:pPr>
            <a:r>
              <a:rPr lang="en-US" sz="2000" b="1">
                <a:solidFill>
                  <a:srgbClr val="FFFF66"/>
                </a:solidFill>
              </a:rPr>
              <a:t>Student Name: Natalia Cojocaru</a:t>
            </a:r>
          </a:p>
          <a:p>
            <a:pPr lvl="0">
              <a:spcBef>
                <a:spcPts val="500"/>
              </a:spcBef>
            </a:pPr>
            <a:r>
              <a:rPr lang="en-US" sz="2000" b="1">
                <a:solidFill>
                  <a:srgbClr val="FFFF66"/>
                </a:solidFill>
              </a:rPr>
              <a:t>Lecturer: Dr. Doreen Nyaa Amundam</a:t>
            </a:r>
            <a:endParaRPr lang="en-GB" sz="1200">
              <a:latin typeface="Times New Roman" pitchFamily="18"/>
            </a:endParaRPr>
          </a:p>
          <a:p>
            <a:pPr lvl="0">
              <a:spcBef>
                <a:spcPts val="500"/>
              </a:spcBef>
            </a:pPr>
            <a:endParaRPr lang="en-US" sz="2000" b="1">
              <a:solidFill>
                <a:srgbClr val="FFFF66"/>
              </a:solidFill>
            </a:endParaRPr>
          </a:p>
        </p:txBody>
      </p:sp>
      <p:sp>
        <p:nvSpPr>
          <p:cNvPr id="3" name="Title 1">
            <a:extLst>
              <a:ext uri="{FF2B5EF4-FFF2-40B4-BE49-F238E27FC236}">
                <a16:creationId xmlns:a16="http://schemas.microsoft.com/office/drawing/2014/main" id="{CFC401A1-4365-CCD4-19C2-7CA29185E857}"/>
              </a:ext>
            </a:extLst>
          </p:cNvPr>
          <p:cNvSpPr txBox="1">
            <a:spLocks noGrp="1"/>
          </p:cNvSpPr>
          <p:nvPr>
            <p:ph type="ctrTitle"/>
          </p:nvPr>
        </p:nvSpPr>
        <p:spPr>
          <a:xfrm>
            <a:off x="684208" y="1052739"/>
            <a:ext cx="7772400" cy="1656179"/>
          </a:xfrm>
        </p:spPr>
        <p:txBody>
          <a:bodyPr/>
          <a:lstStyle/>
          <a:p>
            <a:pPr lvl="0"/>
            <a:r>
              <a:rPr lang="en-GB" sz="2800" b="1">
                <a:solidFill>
                  <a:srgbClr val="FFFFFF"/>
                </a:solidFill>
              </a:rPr>
              <a:t>BMSW5102 </a:t>
            </a:r>
            <a:br>
              <a:rPr lang="en-GB" sz="2800" b="1">
                <a:solidFill>
                  <a:srgbClr val="FFFFFF"/>
                </a:solidFill>
              </a:rPr>
            </a:br>
            <a:r>
              <a:rPr lang="en-GB" sz="2800" b="1">
                <a:solidFill>
                  <a:srgbClr val="FFFFFF"/>
                </a:solidFill>
              </a:rPr>
              <a:t>Developing Relationships and Workplace Achievement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A3A32-070A-EC81-4026-FBA7A0537023}"/>
              </a:ext>
            </a:extLst>
          </p:cNvPr>
          <p:cNvSpPr txBox="1">
            <a:spLocks noGrp="1"/>
          </p:cNvSpPr>
          <p:nvPr>
            <p:ph type="title"/>
          </p:nvPr>
        </p:nvSpPr>
        <p:spPr>
          <a:xfrm>
            <a:off x="457200" y="274640"/>
            <a:ext cx="8229600" cy="715966"/>
          </a:xfrm>
        </p:spPr>
        <p:txBody>
          <a:bodyPr/>
          <a:lstStyle/>
          <a:p>
            <a:pPr lvl="0"/>
            <a:r>
              <a:rPr lang="en-GB"/>
              <a:t>Table of Content</a:t>
            </a:r>
          </a:p>
        </p:txBody>
      </p:sp>
      <p:sp>
        <p:nvSpPr>
          <p:cNvPr id="3" name="Content Placeholder 2">
            <a:extLst>
              <a:ext uri="{FF2B5EF4-FFF2-40B4-BE49-F238E27FC236}">
                <a16:creationId xmlns:a16="http://schemas.microsoft.com/office/drawing/2014/main" id="{617F84CC-154B-7403-43D2-13FF2AF3670F}"/>
              </a:ext>
            </a:extLst>
          </p:cNvPr>
          <p:cNvSpPr txBox="1">
            <a:spLocks noGrp="1"/>
          </p:cNvSpPr>
          <p:nvPr>
            <p:ph idx="1"/>
          </p:nvPr>
        </p:nvSpPr>
        <p:spPr>
          <a:xfrm>
            <a:off x="457200" y="990596"/>
            <a:ext cx="8229600" cy="3916366"/>
          </a:xfrm>
        </p:spPr>
        <p:txBody>
          <a:bodyPr/>
          <a:lstStyle/>
          <a:p>
            <a:pPr marL="514350" lvl="0" indent="-514350">
              <a:spcBef>
                <a:spcPts val="600"/>
              </a:spcBef>
              <a:buAutoNum type="arabicPeriod"/>
            </a:pPr>
            <a:r>
              <a:rPr lang="en-GB" sz="2400"/>
              <a:t>Introduction</a:t>
            </a:r>
          </a:p>
          <a:p>
            <a:pPr marL="514350" lvl="0" indent="-514350">
              <a:spcBef>
                <a:spcPts val="600"/>
              </a:spcBef>
              <a:buAutoNum type="arabicPeriod"/>
            </a:pPr>
            <a:r>
              <a:rPr lang="en-GB" sz="2400"/>
              <a:t>Importance and meaning of employee motivation</a:t>
            </a:r>
          </a:p>
          <a:p>
            <a:pPr marL="514350" lvl="0" indent="-514350">
              <a:spcBef>
                <a:spcPts val="600"/>
              </a:spcBef>
              <a:buAutoNum type="arabicPeriod"/>
            </a:pPr>
            <a:r>
              <a:rPr lang="en-GB" sz="2400"/>
              <a:t>Extrinsic and Intrinsic Motivation</a:t>
            </a:r>
          </a:p>
          <a:p>
            <a:pPr marL="514350" lvl="0" indent="-514350">
              <a:spcBef>
                <a:spcPts val="600"/>
              </a:spcBef>
              <a:buAutoNum type="arabicPeriod"/>
            </a:pPr>
            <a:r>
              <a:rPr lang="en-US" sz="2400"/>
              <a:t>My Primary Motivation Type at Work</a:t>
            </a:r>
          </a:p>
          <a:p>
            <a:pPr marL="514350" lvl="0" indent="-514350">
              <a:spcBef>
                <a:spcPts val="600"/>
              </a:spcBef>
              <a:buAutoNum type="arabicPeriod"/>
            </a:pPr>
            <a:r>
              <a:rPr lang="en-US" sz="2400"/>
              <a:t>Advantages of </a:t>
            </a:r>
            <a:r>
              <a:rPr lang="en-GB" sz="2400"/>
              <a:t>Extrinsic and Intrinsic </a:t>
            </a:r>
            <a:endParaRPr lang="en-US" sz="2400"/>
          </a:p>
          <a:p>
            <a:pPr marL="514350" lvl="0" indent="-514350">
              <a:spcBef>
                <a:spcPts val="600"/>
              </a:spcBef>
              <a:buAutoNum type="arabicPeriod"/>
            </a:pPr>
            <a:r>
              <a:rPr lang="en-US" sz="2400"/>
              <a:t>Disadvantages of </a:t>
            </a:r>
            <a:r>
              <a:rPr lang="en-GB" sz="2400"/>
              <a:t>Extrinsic and Intrinsic </a:t>
            </a:r>
          </a:p>
          <a:p>
            <a:pPr marL="514350" lvl="0" indent="-514350">
              <a:spcBef>
                <a:spcPts val="600"/>
              </a:spcBef>
              <a:buAutoNum type="arabicPeriod"/>
            </a:pPr>
            <a:r>
              <a:rPr lang="en-US" sz="2400"/>
              <a:t>Key Motivation Theories</a:t>
            </a:r>
            <a:endParaRPr lang="en-GB" sz="2400"/>
          </a:p>
          <a:p>
            <a:pPr marL="514350" lvl="0" indent="-514350">
              <a:spcBef>
                <a:spcPts val="600"/>
              </a:spcBef>
              <a:buAutoNum type="arabicPeriod"/>
            </a:pPr>
            <a:r>
              <a:rPr lang="en-GB" sz="2400"/>
              <a:t>Conclusion</a:t>
            </a:r>
          </a:p>
          <a:p>
            <a:pPr marL="0" lvl="0" indent="0">
              <a:spcBef>
                <a:spcPts val="600"/>
              </a:spcBef>
              <a:buNone/>
            </a:pPr>
            <a:r>
              <a:rPr lang="en-GB" sz="2400"/>
              <a:t>9.   References</a:t>
            </a:r>
            <a:endParaRPr lang="en-US" sz="2400"/>
          </a:p>
          <a:p>
            <a:pPr marL="514350" lvl="0" indent="-514350">
              <a:spcBef>
                <a:spcPts val="600"/>
              </a:spcBef>
              <a:buAutoNum type="arabicPeriod"/>
            </a:pPr>
            <a:endParaRPr lang="en-GB" sz="2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A3EB0-454B-F891-9A1F-86D82C779919}"/>
              </a:ext>
            </a:extLst>
          </p:cNvPr>
          <p:cNvSpPr txBox="1">
            <a:spLocks noGrp="1"/>
          </p:cNvSpPr>
          <p:nvPr>
            <p:ph type="title"/>
          </p:nvPr>
        </p:nvSpPr>
        <p:spPr/>
        <p:txBody>
          <a:bodyPr/>
          <a:lstStyle/>
          <a:p>
            <a:pPr lvl="0"/>
            <a:r>
              <a:rPr lang="en-GB"/>
              <a:t>1. Introduction</a:t>
            </a:r>
          </a:p>
        </p:txBody>
      </p:sp>
      <p:sp>
        <p:nvSpPr>
          <p:cNvPr id="3" name="Content Placeholder 2">
            <a:extLst>
              <a:ext uri="{FF2B5EF4-FFF2-40B4-BE49-F238E27FC236}">
                <a16:creationId xmlns:a16="http://schemas.microsoft.com/office/drawing/2014/main" id="{E7498E77-50DE-3870-1C89-680DCB605433}"/>
              </a:ext>
            </a:extLst>
          </p:cNvPr>
          <p:cNvSpPr txBox="1">
            <a:spLocks noGrp="1"/>
          </p:cNvSpPr>
          <p:nvPr>
            <p:ph idx="1"/>
          </p:nvPr>
        </p:nvSpPr>
        <p:spPr>
          <a:xfrm>
            <a:off x="457200" y="1600200"/>
            <a:ext cx="8229600" cy="2548880"/>
          </a:xfrm>
        </p:spPr>
        <p:txBody>
          <a:bodyPr anchor="ctr"/>
          <a:lstStyle/>
          <a:p>
            <a:pPr marL="0" lvl="0" indent="0">
              <a:spcBef>
                <a:spcPts val="600"/>
              </a:spcBef>
              <a:buNone/>
            </a:pPr>
            <a:r>
              <a:rPr lang="en-GB" sz="2400"/>
              <a:t>One of the most important aspect of any company success is how the managers can </a:t>
            </a:r>
            <a:r>
              <a:rPr lang="en-US" sz="2400"/>
              <a:t>motivate employees to surpass themselves and achieve maximum performance.</a:t>
            </a:r>
          </a:p>
          <a:p>
            <a:pPr marL="0" lvl="0" indent="0">
              <a:spcBef>
                <a:spcPts val="600"/>
              </a:spcBef>
              <a:buNone/>
            </a:pPr>
            <a:r>
              <a:rPr lang="en-US" sz="2400"/>
              <a:t>We will examine different strategies of motivation. </a:t>
            </a:r>
            <a:endParaRPr lang="en-GB"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8D1AF-B5CA-B157-6B1C-B6F8272C5AAE}"/>
              </a:ext>
            </a:extLst>
          </p:cNvPr>
          <p:cNvSpPr txBox="1">
            <a:spLocks noGrp="1"/>
          </p:cNvSpPr>
          <p:nvPr>
            <p:ph type="title"/>
          </p:nvPr>
        </p:nvSpPr>
        <p:spPr/>
        <p:txBody>
          <a:bodyPr/>
          <a:lstStyle/>
          <a:p>
            <a:pPr lvl="0"/>
            <a:br>
              <a:rPr lang="en-GB" sz="3600"/>
            </a:br>
            <a:r>
              <a:rPr lang="en-GB" sz="3600"/>
              <a:t>2. Importance and meaning of employee motivation</a:t>
            </a:r>
            <a:br>
              <a:rPr lang="en-GB" sz="3600"/>
            </a:br>
            <a:endParaRPr lang="en-GB" sz="3600"/>
          </a:p>
        </p:txBody>
      </p:sp>
      <p:sp>
        <p:nvSpPr>
          <p:cNvPr id="3" name="Content Placeholder 2">
            <a:extLst>
              <a:ext uri="{FF2B5EF4-FFF2-40B4-BE49-F238E27FC236}">
                <a16:creationId xmlns:a16="http://schemas.microsoft.com/office/drawing/2014/main" id="{4DA542F7-7E29-D1B3-D969-FCCA28FE4011}"/>
              </a:ext>
            </a:extLst>
          </p:cNvPr>
          <p:cNvSpPr txBox="1">
            <a:spLocks noGrp="1"/>
          </p:cNvSpPr>
          <p:nvPr>
            <p:ph idx="1"/>
          </p:nvPr>
        </p:nvSpPr>
        <p:spPr>
          <a:xfrm>
            <a:off x="457200" y="1600200"/>
            <a:ext cx="8237344" cy="3917033"/>
          </a:xfrm>
        </p:spPr>
        <p:txBody>
          <a:bodyPr/>
          <a:lstStyle/>
          <a:p>
            <a:pPr lvl="0">
              <a:spcBef>
                <a:spcPts val="600"/>
              </a:spcBef>
            </a:pPr>
            <a:r>
              <a:rPr lang="en-US" sz="2400"/>
              <a:t>When we speak about employee motivation, we refer to the internal and external factors that led the employers to surpass themselves and bring value in any organization.</a:t>
            </a:r>
          </a:p>
          <a:p>
            <a:pPr lvl="0">
              <a:spcBef>
                <a:spcPts val="600"/>
              </a:spcBef>
            </a:pPr>
            <a:endParaRPr lang="en-US" sz="2400"/>
          </a:p>
          <a:p>
            <a:pPr lvl="0">
              <a:spcBef>
                <a:spcPts val="600"/>
              </a:spcBef>
            </a:pPr>
            <a:r>
              <a:rPr lang="en-US" sz="2400"/>
              <a:t>The importance of motivation is playing a crucial role in every organization, if an employer feel motivated and will fit in their role they will stay committed and create a long term relationship with the organization, and will have a higher level of productivity. </a:t>
            </a:r>
            <a:r>
              <a:rPr lang="en-GB" sz="2400">
                <a:solidFill>
                  <a:srgbClr val="222222"/>
                </a:solidFill>
                <a:latin typeface="Arial" pitchFamily="34"/>
              </a:rPr>
              <a:t>Varma, C. (2017)</a:t>
            </a:r>
            <a:endParaRPr lang="en-GB"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B8168-FB3D-B91F-02FE-0DA845203BC2}"/>
              </a:ext>
            </a:extLst>
          </p:cNvPr>
          <p:cNvSpPr txBox="1">
            <a:spLocks noGrp="1"/>
          </p:cNvSpPr>
          <p:nvPr>
            <p:ph type="title"/>
          </p:nvPr>
        </p:nvSpPr>
        <p:spPr>
          <a:xfrm>
            <a:off x="457200" y="476667"/>
            <a:ext cx="8229600" cy="590126"/>
          </a:xfrm>
        </p:spPr>
        <p:txBody>
          <a:bodyPr/>
          <a:lstStyle/>
          <a:p>
            <a:pPr lvl="0"/>
            <a:br>
              <a:rPr lang="en-GB"/>
            </a:br>
            <a:r>
              <a:rPr lang="en-GB"/>
              <a:t>3</a:t>
            </a:r>
            <a:r>
              <a:rPr lang="en-GB" sz="4000"/>
              <a:t>. Extrinsic and Intrinsic Motivation</a:t>
            </a:r>
            <a:br>
              <a:rPr lang="en-GB"/>
            </a:br>
            <a:endParaRPr lang="en-GB"/>
          </a:p>
        </p:txBody>
      </p:sp>
      <p:sp>
        <p:nvSpPr>
          <p:cNvPr id="3" name="Content Placeholder 2">
            <a:extLst>
              <a:ext uri="{FF2B5EF4-FFF2-40B4-BE49-F238E27FC236}">
                <a16:creationId xmlns:a16="http://schemas.microsoft.com/office/drawing/2014/main" id="{8B03AD2C-2FDE-78F3-4D63-F5793224214C}"/>
              </a:ext>
            </a:extLst>
          </p:cNvPr>
          <p:cNvSpPr txBox="1">
            <a:spLocks noGrp="1"/>
          </p:cNvSpPr>
          <p:nvPr>
            <p:ph idx="1"/>
          </p:nvPr>
        </p:nvSpPr>
        <p:spPr>
          <a:xfrm>
            <a:off x="251524" y="1066803"/>
            <a:ext cx="8751704" cy="4378421"/>
          </a:xfrm>
        </p:spPr>
        <p:txBody>
          <a:bodyPr anchor="ctr"/>
          <a:lstStyle/>
          <a:p>
            <a:pPr marL="0" lvl="0" indent="0">
              <a:spcBef>
                <a:spcPts val="700"/>
              </a:spcBef>
              <a:buNone/>
            </a:pPr>
            <a:endParaRPr lang="en-US" sz="2800"/>
          </a:p>
          <a:p>
            <a:pPr marL="0" lvl="0" indent="0">
              <a:spcBef>
                <a:spcPts val="600"/>
              </a:spcBef>
              <a:buNone/>
            </a:pPr>
            <a:r>
              <a:rPr lang="en-US" sz="2400"/>
              <a:t>Extrinsic and Intrinsic Motivation are two types of motivation which has a major influence of employers: </a:t>
            </a:r>
          </a:p>
          <a:p>
            <a:pPr marL="0" lvl="0" indent="0">
              <a:spcBef>
                <a:spcPts val="600"/>
              </a:spcBef>
              <a:buNone/>
            </a:pPr>
            <a:endParaRPr lang="en-US" sz="2400"/>
          </a:p>
          <a:p>
            <a:pPr lvl="0">
              <a:spcBef>
                <a:spcPts val="600"/>
              </a:spcBef>
            </a:pPr>
            <a:r>
              <a:rPr lang="en-US" sz="2400" b="1"/>
              <a:t>Extrinsic</a:t>
            </a:r>
            <a:r>
              <a:rPr lang="en-US" sz="2400"/>
              <a:t> is refer to external factors: here we can include factors such as: salary, bonus, promotion or different types of recognition </a:t>
            </a:r>
          </a:p>
          <a:p>
            <a:pPr lvl="0">
              <a:spcBef>
                <a:spcPts val="600"/>
              </a:spcBef>
            </a:pPr>
            <a:r>
              <a:rPr lang="en-US" sz="2400" b="1"/>
              <a:t>Intrinsic</a:t>
            </a:r>
            <a:r>
              <a:rPr lang="en-US" sz="2400"/>
              <a:t> is refer to internal and personal satisfaction factors: here we can include factors such as: personal self improvement, personal growth,  very passionate about the job. </a:t>
            </a:r>
            <a:r>
              <a:rPr lang="da-DK" sz="2400" i="1"/>
              <a:t>Hennessey, B, et al (2015).</a:t>
            </a:r>
            <a:endParaRPr lang="en-US" sz="2400" i="1"/>
          </a:p>
          <a:p>
            <a:pPr lvl="0">
              <a:spcBef>
                <a:spcPts val="700"/>
              </a:spcBef>
            </a:pPr>
            <a:endParaRPr lang="en-GB" sz="28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EACC3-EB8C-131C-CD84-3D9671F1E182}"/>
              </a:ext>
            </a:extLst>
          </p:cNvPr>
          <p:cNvSpPr txBox="1">
            <a:spLocks noGrp="1"/>
          </p:cNvSpPr>
          <p:nvPr>
            <p:ph type="title"/>
          </p:nvPr>
        </p:nvSpPr>
        <p:spPr>
          <a:xfrm>
            <a:off x="457200" y="353699"/>
            <a:ext cx="8229600" cy="761996"/>
          </a:xfrm>
        </p:spPr>
        <p:txBody>
          <a:bodyPr/>
          <a:lstStyle/>
          <a:p>
            <a:pPr lvl="0"/>
            <a:br>
              <a:rPr lang="en-US" sz="3600"/>
            </a:br>
            <a:r>
              <a:rPr lang="en-US" sz="3600"/>
              <a:t>4. My Primary Motivation Type at Work</a:t>
            </a:r>
            <a:br>
              <a:rPr lang="en-US" sz="3600"/>
            </a:br>
            <a:endParaRPr lang="en-GB" sz="3600"/>
          </a:p>
        </p:txBody>
      </p:sp>
      <p:sp>
        <p:nvSpPr>
          <p:cNvPr id="3" name="Content Placeholder 2">
            <a:extLst>
              <a:ext uri="{FF2B5EF4-FFF2-40B4-BE49-F238E27FC236}">
                <a16:creationId xmlns:a16="http://schemas.microsoft.com/office/drawing/2014/main" id="{8638B210-BDB9-3CF4-3A42-1B21850D7792}"/>
              </a:ext>
            </a:extLst>
          </p:cNvPr>
          <p:cNvSpPr txBox="1">
            <a:spLocks noGrp="1"/>
          </p:cNvSpPr>
          <p:nvPr>
            <p:ph idx="1"/>
          </p:nvPr>
        </p:nvSpPr>
        <p:spPr>
          <a:xfrm>
            <a:off x="457200" y="1115696"/>
            <a:ext cx="8229600" cy="3897483"/>
          </a:xfrm>
        </p:spPr>
        <p:txBody>
          <a:bodyPr anchor="ctr" anchorCtr="1"/>
          <a:lstStyle/>
          <a:p>
            <a:pPr marL="0" lvl="0" indent="0" algn="ctr">
              <a:spcBef>
                <a:spcPts val="600"/>
              </a:spcBef>
              <a:buNone/>
            </a:pPr>
            <a:r>
              <a:rPr lang="en-GB" sz="2400"/>
              <a:t>The type of motivation which I find to be successfully for me is Vroom’s expectancy theory and Extrinsic motivation. According to Hennessey, B “</a:t>
            </a:r>
            <a:r>
              <a:rPr lang="en-US" sz="2400"/>
              <a:t>Extrinsic motivation is the motivation to do something in order to attain some external goal or meet some externally imposed constraint.” (2015). Being a very hard worker and always ready to put the company I am expected to be rewarded as I deserve.</a:t>
            </a:r>
            <a:endParaRPr lang="en-GB" sz="2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90D95-484D-140B-02BA-4D7DBA8FE67E}"/>
              </a:ext>
            </a:extLst>
          </p:cNvPr>
          <p:cNvSpPr txBox="1">
            <a:spLocks noGrp="1"/>
          </p:cNvSpPr>
          <p:nvPr>
            <p:ph type="title"/>
          </p:nvPr>
        </p:nvSpPr>
        <p:spPr>
          <a:xfrm>
            <a:off x="457200" y="274640"/>
            <a:ext cx="8229600" cy="563563"/>
          </a:xfrm>
        </p:spPr>
        <p:txBody>
          <a:bodyPr/>
          <a:lstStyle/>
          <a:p>
            <a:pPr lvl="0"/>
            <a:r>
              <a:rPr lang="en-US" sz="3200"/>
              <a:t>5. Advantages of </a:t>
            </a:r>
            <a:r>
              <a:rPr lang="en-GB" sz="3200"/>
              <a:t>Extrinsic and Intrinsic </a:t>
            </a:r>
            <a:br>
              <a:rPr lang="en-US" sz="3200"/>
            </a:br>
            <a:endParaRPr lang="en-GB" sz="3200"/>
          </a:p>
        </p:txBody>
      </p:sp>
      <p:sp>
        <p:nvSpPr>
          <p:cNvPr id="3" name="Content Placeholder 2">
            <a:extLst>
              <a:ext uri="{FF2B5EF4-FFF2-40B4-BE49-F238E27FC236}">
                <a16:creationId xmlns:a16="http://schemas.microsoft.com/office/drawing/2014/main" id="{06FDEB9F-539D-55B8-4159-AF6739916B3A}"/>
              </a:ext>
            </a:extLst>
          </p:cNvPr>
          <p:cNvSpPr txBox="1">
            <a:spLocks noGrp="1"/>
          </p:cNvSpPr>
          <p:nvPr>
            <p:ph idx="1"/>
          </p:nvPr>
        </p:nvSpPr>
        <p:spPr>
          <a:xfrm>
            <a:off x="152403" y="557710"/>
            <a:ext cx="8762996" cy="4928689"/>
          </a:xfrm>
        </p:spPr>
        <p:txBody>
          <a:bodyPr/>
          <a:lstStyle/>
          <a:p>
            <a:pPr marL="0" lvl="0" indent="0">
              <a:spcBef>
                <a:spcPts val="600"/>
              </a:spcBef>
              <a:buNone/>
            </a:pPr>
            <a:endParaRPr lang="en-US" sz="2400"/>
          </a:p>
          <a:p>
            <a:pPr marL="0" lvl="0" indent="0">
              <a:spcBef>
                <a:spcPts val="600"/>
              </a:spcBef>
              <a:buNone/>
            </a:pPr>
            <a:r>
              <a:rPr lang="en-US" sz="2400" b="1"/>
              <a:t>Extrinsic Motivation:</a:t>
            </a:r>
          </a:p>
          <a:p>
            <a:pPr lvl="0">
              <a:spcBef>
                <a:spcPts val="600"/>
              </a:spcBef>
            </a:pPr>
            <a:r>
              <a:rPr lang="en-US" sz="2400"/>
              <a:t>External reward: This can directly motivate the employer enhance his focus and boost productivity very quickly. As individuals strive to accomplish predefined goals, they should link their personal and organizational goal.</a:t>
            </a:r>
          </a:p>
          <a:p>
            <a:pPr lvl="0">
              <a:spcBef>
                <a:spcPts val="600"/>
              </a:spcBef>
            </a:pPr>
            <a:endParaRPr lang="en-US" sz="2400"/>
          </a:p>
          <a:p>
            <a:pPr marL="0" lvl="0" indent="0">
              <a:spcBef>
                <a:spcPts val="600"/>
              </a:spcBef>
              <a:buNone/>
            </a:pPr>
            <a:r>
              <a:rPr lang="en-US" sz="2400" b="1"/>
              <a:t>Intrinsic Motivation:</a:t>
            </a:r>
          </a:p>
          <a:p>
            <a:pPr lvl="0">
              <a:spcBef>
                <a:spcPts val="600"/>
              </a:spcBef>
            </a:pPr>
            <a:r>
              <a:rPr lang="en-US" sz="2400"/>
              <a:t>This type of motivation can increase creativity and innovation at work. Also, boost fulfillment and satisfaction in employers environment, promote autonomy at work, and self-direction.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03EC-E7B1-D94B-AD6D-3F8DC9985704}"/>
              </a:ext>
            </a:extLst>
          </p:cNvPr>
          <p:cNvSpPr txBox="1">
            <a:spLocks noGrp="1"/>
          </p:cNvSpPr>
          <p:nvPr>
            <p:ph type="title"/>
          </p:nvPr>
        </p:nvSpPr>
        <p:spPr>
          <a:xfrm>
            <a:off x="539550" y="332658"/>
            <a:ext cx="8136907" cy="432044"/>
          </a:xfrm>
        </p:spPr>
        <p:txBody>
          <a:bodyPr/>
          <a:lstStyle/>
          <a:p>
            <a:pPr lvl="0"/>
            <a:br>
              <a:rPr lang="en-US" sz="3200"/>
            </a:br>
            <a:br>
              <a:rPr lang="en-US" sz="3200"/>
            </a:br>
            <a:r>
              <a:rPr lang="en-US" sz="3200"/>
              <a:t>6. Disadvantages of </a:t>
            </a:r>
            <a:r>
              <a:rPr lang="en-GB" sz="3200"/>
              <a:t>Extrinsic and Intrinsic </a:t>
            </a:r>
            <a:br>
              <a:rPr lang="en-US" sz="3200"/>
            </a:br>
            <a:endParaRPr lang="en-GB" sz="3200"/>
          </a:p>
        </p:txBody>
      </p:sp>
      <p:sp>
        <p:nvSpPr>
          <p:cNvPr id="3" name="Content Placeholder 2">
            <a:extLst>
              <a:ext uri="{FF2B5EF4-FFF2-40B4-BE49-F238E27FC236}">
                <a16:creationId xmlns:a16="http://schemas.microsoft.com/office/drawing/2014/main" id="{C418D237-2668-C085-39AC-3FA1F6AC09BF}"/>
              </a:ext>
            </a:extLst>
          </p:cNvPr>
          <p:cNvSpPr txBox="1">
            <a:spLocks noGrp="1"/>
          </p:cNvSpPr>
          <p:nvPr>
            <p:ph idx="1"/>
          </p:nvPr>
        </p:nvSpPr>
        <p:spPr>
          <a:xfrm>
            <a:off x="76196" y="1417640"/>
            <a:ext cx="8991596" cy="3917033"/>
          </a:xfrm>
        </p:spPr>
        <p:txBody>
          <a:bodyPr/>
          <a:lstStyle/>
          <a:p>
            <a:pPr lvl="0">
              <a:spcBef>
                <a:spcPts val="600"/>
              </a:spcBef>
            </a:pPr>
            <a:r>
              <a:rPr lang="en-US" sz="2400" b="1"/>
              <a:t>Extrinsic Motivation</a:t>
            </a:r>
            <a:r>
              <a:rPr lang="en-US" sz="2400"/>
              <a:t>: is a temporary motivation, and can undermine Intrinsic motivation, decrease in productivity among employees, decrease in creativity and innovation.</a:t>
            </a:r>
          </a:p>
          <a:p>
            <a:pPr marL="0" lvl="0" indent="0">
              <a:spcBef>
                <a:spcPts val="600"/>
              </a:spcBef>
              <a:buNone/>
            </a:pPr>
            <a:endParaRPr lang="en-US" sz="2400"/>
          </a:p>
          <a:p>
            <a:pPr lvl="0">
              <a:spcBef>
                <a:spcPts val="600"/>
              </a:spcBef>
            </a:pPr>
            <a:r>
              <a:rPr lang="en-US" sz="2400" b="1"/>
              <a:t>Intrinsic Motivation</a:t>
            </a:r>
            <a:r>
              <a:rPr lang="en-US" sz="2400"/>
              <a:t>: can be difficult to be measured, can vary from an employee to another, usually this type of motivation is not constant and can be easily be influenced by different factors such as: work and external environment, personal problems.</a:t>
            </a:r>
            <a:endParaRPr lang="en-GB"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6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A0B4A-43B5-FE47-3753-AF9054D2CABC}"/>
              </a:ext>
            </a:extLst>
          </p:cNvPr>
          <p:cNvSpPr txBox="1">
            <a:spLocks noGrp="1"/>
          </p:cNvSpPr>
          <p:nvPr>
            <p:ph type="title"/>
          </p:nvPr>
        </p:nvSpPr>
        <p:spPr>
          <a:xfrm>
            <a:off x="457200" y="548676"/>
            <a:ext cx="8229600" cy="648071"/>
          </a:xfrm>
        </p:spPr>
        <p:txBody>
          <a:bodyPr/>
          <a:lstStyle/>
          <a:p>
            <a:pPr lvl="0"/>
            <a:r>
              <a:rPr lang="en-US" sz="2800"/>
              <a:t>7. Key Motivation Theories</a:t>
            </a:r>
            <a:br>
              <a:rPr lang="en-GB"/>
            </a:br>
            <a:endParaRPr lang="en-GB"/>
          </a:p>
        </p:txBody>
      </p:sp>
      <p:sp>
        <p:nvSpPr>
          <p:cNvPr id="3" name="Content Placeholder 2">
            <a:extLst>
              <a:ext uri="{FF2B5EF4-FFF2-40B4-BE49-F238E27FC236}">
                <a16:creationId xmlns:a16="http://schemas.microsoft.com/office/drawing/2014/main" id="{DA8C5BE8-D437-7CE5-E328-FBEB88F7396F}"/>
              </a:ext>
            </a:extLst>
          </p:cNvPr>
          <p:cNvSpPr txBox="1">
            <a:spLocks noGrp="1"/>
          </p:cNvSpPr>
          <p:nvPr>
            <p:ph idx="1"/>
          </p:nvPr>
        </p:nvSpPr>
        <p:spPr>
          <a:xfrm>
            <a:off x="152403" y="980730"/>
            <a:ext cx="8991596" cy="4536502"/>
          </a:xfrm>
        </p:spPr>
        <p:txBody>
          <a:bodyPr/>
          <a:lstStyle/>
          <a:p>
            <a:pPr marL="0" lvl="0" indent="0">
              <a:spcBef>
                <a:spcPts val="500"/>
              </a:spcBef>
              <a:buNone/>
            </a:pPr>
            <a:r>
              <a:rPr lang="en-US" sz="2000"/>
              <a:t>Let's explore some key motivation theories which will provide a valuable insights into what can drive an employee to perform at their best.</a:t>
            </a:r>
          </a:p>
          <a:p>
            <a:pPr marL="0" lvl="0" indent="0">
              <a:spcBef>
                <a:spcPts val="500"/>
              </a:spcBef>
              <a:buNone/>
            </a:pPr>
            <a:endParaRPr lang="en-US" sz="2000"/>
          </a:p>
          <a:p>
            <a:pPr lvl="0">
              <a:spcBef>
                <a:spcPts val="400"/>
              </a:spcBef>
              <a:buFont typeface="Myriad Pro"/>
              <a:buAutoNum type="arabicPeriod"/>
            </a:pPr>
            <a:r>
              <a:rPr lang="en-US" sz="1800"/>
              <a:t>Maslow's Hierarchy of needs: the author suggest that individuals are motivated by serios of hierarchy needs, and outlines five level of needs. According to Maslow (1943), initially stated that individuals must satisfy lower level deficit needs before progressing on to meet higher level growth needs. McLeod, S. (2007). </a:t>
            </a:r>
            <a:endParaRPr lang="en-GB" sz="1800"/>
          </a:p>
          <a:p>
            <a:pPr lvl="0">
              <a:spcBef>
                <a:spcPts val="400"/>
              </a:spcBef>
              <a:buFont typeface="Myriad Pro"/>
              <a:buAutoNum type="arabicPeriod"/>
            </a:pPr>
            <a:r>
              <a:rPr lang="en-US" sz="1800"/>
              <a:t>Herzberg's Two-Factor Theory: the authors propose that there are two sets of factors in term to motivate employees:  1: hygiene factors such as salary and work conditions. 2 Recognition and achievement and personal growth which are intrinsic factors. </a:t>
            </a:r>
          </a:p>
          <a:p>
            <a:pPr lvl="0">
              <a:spcBef>
                <a:spcPts val="400"/>
              </a:spcBef>
              <a:buFont typeface="Myriad Pro"/>
              <a:buAutoNum type="arabicPeriod"/>
            </a:pPr>
            <a:r>
              <a:rPr lang="en-US" sz="1800"/>
              <a:t>Expectancy theory: developed by Vroom (1964), Porter and Lawler (1968): this theory emphasize the relationship between performance, effort. According to the authors, the employees are usually motivated when they think that their efforts will conduct to sucessfull performance and will be rewarded. Anatan, L. (2010)</a:t>
            </a:r>
          </a:p>
          <a:p>
            <a:pPr lvl="0">
              <a:spcBef>
                <a:spcPts val="400"/>
              </a:spcBef>
            </a:pPr>
            <a:endParaRPr lang="en-US" sz="1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B67F-B522-DC3E-AC57-755FF71AA7D4}"/>
              </a:ext>
            </a:extLst>
          </p:cNvPr>
          <p:cNvSpPr txBox="1">
            <a:spLocks noGrp="1"/>
          </p:cNvSpPr>
          <p:nvPr>
            <p:ph type="title"/>
          </p:nvPr>
        </p:nvSpPr>
        <p:spPr/>
        <p:txBody>
          <a:bodyPr/>
          <a:lstStyle/>
          <a:p>
            <a:pPr lvl="0"/>
            <a:r>
              <a:rPr lang="en-US"/>
              <a:t>8. Conclusion</a:t>
            </a:r>
            <a:endParaRPr lang="en-GB"/>
          </a:p>
        </p:txBody>
      </p:sp>
      <p:sp>
        <p:nvSpPr>
          <p:cNvPr id="3" name="Content Placeholder 2">
            <a:extLst>
              <a:ext uri="{FF2B5EF4-FFF2-40B4-BE49-F238E27FC236}">
                <a16:creationId xmlns:a16="http://schemas.microsoft.com/office/drawing/2014/main" id="{A9F5A9FB-8908-CD61-5A52-9B11649DAB7C}"/>
              </a:ext>
            </a:extLst>
          </p:cNvPr>
          <p:cNvSpPr txBox="1">
            <a:spLocks noGrp="1"/>
          </p:cNvSpPr>
          <p:nvPr>
            <p:ph idx="1"/>
          </p:nvPr>
        </p:nvSpPr>
        <p:spPr>
          <a:xfrm>
            <a:off x="457200" y="1772820"/>
            <a:ext cx="8229600" cy="3168350"/>
          </a:xfrm>
        </p:spPr>
        <p:txBody>
          <a:bodyPr anchor="ctr"/>
          <a:lstStyle/>
          <a:p>
            <a:pPr marL="0" lvl="0" indent="0">
              <a:spcBef>
                <a:spcPts val="500"/>
              </a:spcBef>
              <a:buNone/>
            </a:pPr>
            <a:r>
              <a:rPr lang="en-US" sz="2000"/>
              <a:t>Motivating the employee is maybe the most important aspect of any organization. And by understanding the meaning of the employee motivation , the difference between extrinsic and intrinsic motivation, and the key motivation theories the organization can effective design a proper strategy for each employee. According to Nevid (2013), “The Term motivation refers to factors that activate, direct and sustain goal directed behavior.”</a:t>
            </a:r>
            <a:endParaRPr lang="en-GB"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5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9BEF6-BFF0-B19D-587A-023B156A66D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5A54819F-590F-BA91-C140-AA69EFBC184F}"/>
              </a:ext>
            </a:extLst>
          </p:cNvPr>
          <p:cNvSpPr txBox="1">
            <a:spLocks noGrp="1"/>
          </p:cNvSpPr>
          <p:nvPr>
            <p:ph idx="1"/>
          </p:nvPr>
        </p:nvSpPr>
        <p:spPr>
          <a:xfrm>
            <a:off x="152403" y="1600200"/>
            <a:ext cx="8839203" cy="3917033"/>
          </a:xfrm>
        </p:spPr>
        <p:txBody>
          <a:bodyPr/>
          <a:lstStyle/>
          <a:p>
            <a:pPr lvl="0">
              <a:spcBef>
                <a:spcPts val="500"/>
              </a:spcBef>
            </a:pPr>
            <a:r>
              <a:rPr lang="en-US" sz="2000"/>
              <a:t>Anatan, L. (2010). Telaah Kritis Expectancy Theory Victor Harold Vroom. Jurnal Manajemen Maranatha, 9(2).</a:t>
            </a:r>
          </a:p>
          <a:p>
            <a:pPr lvl="0">
              <a:spcBef>
                <a:spcPts val="500"/>
              </a:spcBef>
            </a:pPr>
            <a:r>
              <a:rPr lang="en-US" sz="2000"/>
              <a:t>Hennessey, B., Moran, S., Altringer, B., &amp; Amabile, T. M. (2015). Extrinsic and intrinsic motivation. Wiley encyclopedia of management, 1-4.</a:t>
            </a:r>
          </a:p>
          <a:p>
            <a:pPr lvl="0">
              <a:spcBef>
                <a:spcPts val="500"/>
              </a:spcBef>
            </a:pPr>
            <a:r>
              <a:rPr lang="en-US" sz="2000"/>
              <a:t>McLeod, S. (2007). Maslow's hierarchy of needs. Simply psychology, 1(1-18).</a:t>
            </a:r>
          </a:p>
          <a:p>
            <a:pPr lvl="0">
              <a:spcBef>
                <a:spcPts val="500"/>
              </a:spcBef>
            </a:pPr>
            <a:r>
              <a:rPr lang="en-US" sz="2000"/>
              <a:t>Mishra, S. (2017). Motivation A Key to Success. Lulu. com.</a:t>
            </a:r>
          </a:p>
          <a:p>
            <a:pPr lvl="0">
              <a:spcBef>
                <a:spcPts val="500"/>
              </a:spcBef>
            </a:pPr>
            <a:r>
              <a:rPr lang="en-US" sz="2000"/>
              <a:t>Varma, C. (2017). Importance of employee motivation &amp; job satisfaction for organizational performance. International Journal of Social Science &amp; Interdisciplinary Research, 6(2).</a:t>
            </a:r>
          </a:p>
          <a:p>
            <a:pPr lvl="0">
              <a:spcBef>
                <a:spcPts val="500"/>
              </a:spcBef>
            </a:pPr>
            <a:endParaRPr lang="en-US" sz="2000"/>
          </a:p>
          <a:p>
            <a:pPr lvl="0">
              <a:spcBef>
                <a:spcPts val="500"/>
              </a:spcBef>
            </a:pPr>
            <a:endParaRPr lang="en-US" sz="2000"/>
          </a:p>
          <a:p>
            <a:pPr lvl="0">
              <a:spcBef>
                <a:spcPts val="500"/>
              </a:spcBef>
            </a:pPr>
            <a:endParaRPr lang="en-US" sz="2000"/>
          </a:p>
          <a:p>
            <a:pPr lvl="0">
              <a:spcBef>
                <a:spcPts val="500"/>
              </a:spcBef>
            </a:pPr>
            <a:endParaRPr lang="en-US" sz="2000"/>
          </a:p>
          <a:p>
            <a:pPr lvl="0">
              <a:spcBef>
                <a:spcPts val="500"/>
              </a:spcBef>
            </a:pPr>
            <a:endParaRPr lang="en-GB" sz="2000"/>
          </a:p>
        </p:txBody>
      </p:sp>
    </p:spTree>
  </p:cSld>
  <p:clrMapOvr>
    <a:masterClrMapping/>
  </p:clrMapOvr>
</p:sld>
</file>

<file path=ppt/theme/theme1.xml><?xml version="1.0" encoding="utf-8"?>
<a:theme xmlns:a="http://schemas.openxmlformats.org/drawingml/2006/main" name="20140311PresentationUWTSD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Natalia%20%20–%20Motivation%20Powerpoint</Template>
  <TotalTime>105</TotalTime>
  <Words>934</Words>
  <Application>Microsoft Office PowerPoint</Application>
  <PresentationFormat>Widescreen</PresentationFormat>
  <Paragraphs>62</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Myriad Pro</vt:lpstr>
      <vt:lpstr>Arial</vt:lpstr>
      <vt:lpstr>Calibri</vt:lpstr>
      <vt:lpstr>Times New Roman</vt:lpstr>
      <vt:lpstr>20140311PresentationUWTSDTemplate</vt:lpstr>
      <vt:lpstr>BMSW5102  Developing Relationships and Workplace Achievement</vt:lpstr>
      <vt:lpstr>Table of Content</vt:lpstr>
      <vt:lpstr>1. Introduction</vt:lpstr>
      <vt:lpstr> 2. Importance and meaning of employee motivation </vt:lpstr>
      <vt:lpstr> 3. Extrinsic and Intrinsic Motivation </vt:lpstr>
      <vt:lpstr> 4. My Primary Motivation Type at Work </vt:lpstr>
      <vt:lpstr>5. Advantages of Extrinsic and Intrinsic  </vt:lpstr>
      <vt:lpstr>  6. Disadvantages of Extrinsic and Intrinsic  </vt:lpstr>
      <vt:lpstr>7. Key Motivation Theories </vt:lpstr>
      <vt:lpstr>8.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BMSW5002  Developing Relationships and Workplace Achievement</dc:title>
  <dc:creator>Natasa Cojocaru</dc:creator>
  <cp:lastModifiedBy>Joshua But</cp:lastModifiedBy>
  <cp:revision>1</cp:revision>
  <cp:lastPrinted>2019-05-28T09:06:00Z</cp:lastPrinted>
  <dcterms:created xsi:type="dcterms:W3CDTF">2023-07-01T09:23:58Z</dcterms:created>
  <dcterms:modified xsi:type="dcterms:W3CDTF">2023-07-01T15:21:42Z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38B9BC1D46834F48AF2ABCF7540E3528</vt:lpwstr>
  </property>
  <property fmtid="{D5CDD505-2E9C-101B-9397-08002B2CF9AE}" pid="3" name="KSOProductBuildVer">
    <vt:lpwstr>2057-11.2.0.11537</vt:lpwstr>
  </property>
</Properties>
</file>