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4">
  <p:sldMasterIdLst>
    <p:sldMasterId id="2147483826" r:id="rId1"/>
  </p:sldMasterIdLst>
  <p:notesMasterIdLst>
    <p:notesMasterId r:id="rId15"/>
  </p:notesMasterIdLst>
  <p:sldIdLst>
    <p:sldId id="256" r:id="rId2"/>
    <p:sldId id="261" r:id="rId3"/>
    <p:sldId id="257" r:id="rId4"/>
    <p:sldId id="258" r:id="rId5"/>
    <p:sldId id="259" r:id="rId6"/>
    <p:sldId id="260" r:id="rId7"/>
    <p:sldId id="262" r:id="rId8"/>
    <p:sldId id="263" r:id="rId9"/>
    <p:sldId id="269" r:id="rId10"/>
    <p:sldId id="264" r:id="rId11"/>
    <p:sldId id="265" r:id="rId12"/>
    <p:sldId id="266"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9" d="100"/>
          <a:sy n="69" d="100"/>
        </p:scale>
        <p:origin x="78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3BBAAA-38D1-494A-93AB-96F9E996952E}" type="datetimeFigureOut">
              <a:rPr lang="en-US" smtClean="0"/>
              <a:t>11/19/2021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838FCE-1468-4A38-AC12-F2E8197B84F7}" type="slidenum">
              <a:rPr lang="en-US" smtClean="0"/>
              <a:t>‹#›</a:t>
            </a:fld>
            <a:endParaRPr lang="en-US"/>
          </a:p>
        </p:txBody>
      </p:sp>
    </p:spTree>
    <p:extLst>
      <p:ext uri="{BB962C8B-B14F-4D97-AF65-F5344CB8AC3E}">
        <p14:creationId xmlns:p14="http://schemas.microsoft.com/office/powerpoint/2010/main" val="28728674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smtClean="0">
                <a:solidFill>
                  <a:schemeClr val="tx1"/>
                </a:solidFill>
                <a:effectLst/>
                <a:latin typeface="+mn-lt"/>
                <a:ea typeface="+mn-ea"/>
                <a:cs typeface="+mn-cs"/>
              </a:rPr>
              <a:t>The government's bureaucracy and meddling in the Home Health Care industry are problematic.</a:t>
            </a:r>
          </a:p>
          <a:p>
            <a:pPr lvl="0"/>
            <a:r>
              <a:rPr lang="en-US" sz="1200" kern="1200" dirty="0" smtClean="0">
                <a:solidFill>
                  <a:schemeClr val="tx1"/>
                </a:solidFill>
                <a:effectLst/>
                <a:latin typeface="+mn-lt"/>
                <a:ea typeface="+mn-ea"/>
                <a:cs typeface="+mn-cs"/>
              </a:rPr>
              <a:t>Contracts are enforced under a legal framework.</a:t>
            </a:r>
          </a:p>
          <a:p>
            <a:pPr lvl="0"/>
            <a:r>
              <a:rPr lang="en-US" sz="1200" kern="1200" dirty="0" smtClean="0">
                <a:solidFill>
                  <a:schemeClr val="tx1"/>
                </a:solidFill>
                <a:effectLst/>
                <a:latin typeface="+mn-lt"/>
                <a:ea typeface="+mn-ea"/>
                <a:cs typeface="+mn-cs"/>
              </a:rPr>
              <a:t>Pricing rules and regulations</a:t>
            </a:r>
          </a:p>
          <a:p>
            <a:pPr lvl="0"/>
            <a:r>
              <a:rPr lang="en-US" sz="1200" kern="1200" dirty="0" smtClean="0">
                <a:solidFill>
                  <a:schemeClr val="tx1"/>
                </a:solidFill>
                <a:effectLst/>
                <a:latin typeface="+mn-lt"/>
                <a:ea typeface="+mn-ea"/>
                <a:cs typeface="+mn-cs"/>
              </a:rPr>
              <a:t>Employment regulations, including minimum wage and overtime pay</a:t>
            </a:r>
          </a:p>
          <a:p>
            <a:pPr lvl="0"/>
            <a:r>
              <a:rPr lang="en-US" sz="1200" kern="1200" dirty="0" smtClean="0">
                <a:solidFill>
                  <a:schemeClr val="tx1"/>
                </a:solidFill>
                <a:effectLst/>
                <a:latin typeface="+mn-lt"/>
                <a:ea typeface="+mn-ea"/>
                <a:cs typeface="+mn-cs"/>
              </a:rPr>
              <a:t>Home health care work week restrictions</a:t>
            </a:r>
          </a:p>
          <a:p>
            <a:pPr lvl="0"/>
            <a:r>
              <a:rPr lang="en-US" sz="1200" kern="1200" dirty="0" smtClean="0">
                <a:solidFill>
                  <a:schemeClr val="tx1"/>
                </a:solidFill>
                <a:effectLst/>
                <a:latin typeface="+mn-lt"/>
                <a:ea typeface="+mn-ea"/>
                <a:cs typeface="+mn-cs"/>
              </a:rPr>
              <a:t>The level of skill of the personnel in the home health care profession.</a:t>
            </a:r>
          </a:p>
          <a:p>
            <a:pPr lvl="0"/>
            <a:r>
              <a:rPr lang="en-US" sz="1200" kern="1200" dirty="0" smtClean="0">
                <a:solidFill>
                  <a:schemeClr val="tx1"/>
                </a:solidFill>
                <a:effectLst/>
                <a:latin typeface="+mn-lt"/>
                <a:ea typeface="+mn-ea"/>
                <a:cs typeface="+mn-cs"/>
              </a:rPr>
              <a:t>In the economy, the level of education is important.</a:t>
            </a:r>
          </a:p>
          <a:p>
            <a:pPr lvl="0"/>
            <a:r>
              <a:rPr lang="en-US" sz="1200" kern="1200" dirty="0" smtClean="0">
                <a:solidFill>
                  <a:schemeClr val="tx1"/>
                </a:solidFill>
                <a:effectLst/>
                <a:latin typeface="+mn-lt"/>
                <a:ea typeface="+mn-ea"/>
                <a:cs typeface="+mn-cs"/>
              </a:rPr>
              <a:t>The rate of economic expansion</a:t>
            </a:r>
          </a:p>
          <a:p>
            <a:pPr lvl="0"/>
            <a:r>
              <a:rPr lang="en-US" sz="1200" kern="1200" dirty="0" smtClean="0">
                <a:solidFill>
                  <a:schemeClr val="tx1"/>
                </a:solidFill>
                <a:effectLst/>
                <a:latin typeface="+mn-lt"/>
                <a:ea typeface="+mn-ea"/>
                <a:cs typeface="+mn-cs"/>
              </a:rPr>
              <a:t>Unemployment rate is a percentage of the workforce.</a:t>
            </a:r>
          </a:p>
          <a:p>
            <a:pPr lvl="0"/>
            <a:r>
              <a:rPr lang="en-US" sz="1200" kern="1200" dirty="0" smtClean="0">
                <a:solidFill>
                  <a:schemeClr val="tx1"/>
                </a:solidFill>
                <a:effectLst/>
                <a:latin typeface="+mn-lt"/>
                <a:ea typeface="+mn-ea"/>
                <a:cs typeface="+mn-cs"/>
              </a:rPr>
              <a:t>The rate of inflation</a:t>
            </a:r>
          </a:p>
          <a:p>
            <a:pPr lvl="0"/>
            <a:r>
              <a:rPr lang="en-US" sz="1200" kern="1200" dirty="0" smtClean="0">
                <a:solidFill>
                  <a:schemeClr val="tx1"/>
                </a:solidFill>
                <a:effectLst/>
                <a:latin typeface="+mn-lt"/>
                <a:ea typeface="+mn-ea"/>
                <a:cs typeface="+mn-cs"/>
              </a:rPr>
              <a:t>Rates of interest</a:t>
            </a:r>
          </a:p>
          <a:p>
            <a:pPr lvl="0"/>
            <a:r>
              <a:rPr lang="en-US" sz="1200" kern="1200" dirty="0" smtClean="0">
                <a:solidFill>
                  <a:schemeClr val="tx1"/>
                </a:solidFill>
                <a:effectLst/>
                <a:latin typeface="+mn-lt"/>
                <a:ea typeface="+mn-ea"/>
                <a:cs typeface="+mn-cs"/>
              </a:rPr>
              <a:t>The population's demographics and skill level are detailed here.</a:t>
            </a:r>
          </a:p>
          <a:p>
            <a:pPr lvl="0"/>
            <a:r>
              <a:rPr lang="en-US" sz="1200" kern="1200" dirty="0" smtClean="0">
                <a:solidFill>
                  <a:schemeClr val="tx1"/>
                </a:solidFill>
                <a:effectLst/>
                <a:latin typeface="+mn-lt"/>
                <a:ea typeface="+mn-ea"/>
                <a:cs typeface="+mn-cs"/>
              </a:rPr>
              <a:t>Social structures such as class, hierarchy, and power are all present in society.</a:t>
            </a:r>
          </a:p>
          <a:p>
            <a:pPr lvl="0"/>
            <a:r>
              <a:rPr lang="en-US" sz="1200" kern="1200" dirty="0" smtClean="0">
                <a:solidFill>
                  <a:schemeClr val="tx1"/>
                </a:solidFill>
                <a:effectLst/>
                <a:latin typeface="+mn-lt"/>
                <a:ea typeface="+mn-ea"/>
                <a:cs typeface="+mn-cs"/>
              </a:rPr>
              <a:t>The level of education, as well as the standard of education, in the Culture (gender roles, social conventions etc.)</a:t>
            </a:r>
          </a:p>
          <a:p>
            <a:pPr lvl="0"/>
            <a:r>
              <a:rPr lang="en-US" sz="1200" kern="1200" dirty="0" smtClean="0">
                <a:solidFill>
                  <a:schemeClr val="tx1"/>
                </a:solidFill>
                <a:effectLst/>
                <a:latin typeface="+mn-lt"/>
                <a:ea typeface="+mn-ea"/>
                <a:cs typeface="+mn-cs"/>
              </a:rPr>
              <a:t>Interests in leisure activities</a:t>
            </a:r>
          </a:p>
          <a:p>
            <a:pPr lvl="0"/>
            <a:r>
              <a:rPr lang="en-US" sz="1200" kern="1200" dirty="0" smtClean="0">
                <a:solidFill>
                  <a:schemeClr val="tx1"/>
                </a:solidFill>
                <a:effectLst/>
                <a:latin typeface="+mn-lt"/>
                <a:ea typeface="+mn-ea"/>
                <a:cs typeface="+mn-cs"/>
              </a:rPr>
              <a:t>Affects of global warming</a:t>
            </a:r>
          </a:p>
          <a:p>
            <a:pPr lvl="0"/>
            <a:r>
              <a:rPr lang="en-US" sz="1200" kern="1200" dirty="0" smtClean="0">
                <a:solidFill>
                  <a:schemeClr val="tx1"/>
                </a:solidFill>
                <a:effectLst/>
                <a:latin typeface="+mn-lt"/>
                <a:ea typeface="+mn-ea"/>
                <a:cs typeface="+mn-cs"/>
              </a:rPr>
              <a:t>Environmental contamination is governed by laws.</a:t>
            </a:r>
          </a:p>
          <a:p>
            <a:pPr lvl="0"/>
            <a:r>
              <a:rPr lang="en-US" sz="1200" kern="1200" dirty="0" smtClean="0">
                <a:solidFill>
                  <a:schemeClr val="tx1"/>
                </a:solidFill>
                <a:effectLst/>
                <a:latin typeface="+mn-lt"/>
                <a:ea typeface="+mn-ea"/>
                <a:cs typeface="+mn-cs"/>
              </a:rPr>
              <a:t>The Home Health Care industry is subject to air and water pollution rules.</a:t>
            </a:r>
          </a:p>
          <a:p>
            <a:pPr lvl="0"/>
            <a:r>
              <a:rPr lang="en-US" sz="1200" kern="1200" dirty="0" smtClean="0">
                <a:solidFill>
                  <a:schemeClr val="tx1"/>
                </a:solidFill>
                <a:effectLst/>
                <a:latin typeface="+mn-lt"/>
                <a:ea typeface="+mn-ea"/>
                <a:cs typeface="+mn-cs"/>
              </a:rPr>
              <a:t>Recycling</a:t>
            </a:r>
          </a:p>
          <a:p>
            <a:pPr lvl="0"/>
            <a:r>
              <a:rPr lang="en-US" sz="1200" kern="1200" dirty="0" smtClean="0">
                <a:solidFill>
                  <a:schemeClr val="tx1"/>
                </a:solidFill>
                <a:effectLst/>
                <a:latin typeface="+mn-lt"/>
                <a:ea typeface="+mn-ea"/>
                <a:cs typeface="+mn-cs"/>
              </a:rPr>
              <a:t>In the healthcare industry, waste management is important.</a:t>
            </a:r>
          </a:p>
          <a:p>
            <a:pPr lvl="0"/>
            <a:r>
              <a:rPr lang="en-US" sz="1200" kern="1200" dirty="0" smtClean="0">
                <a:solidFill>
                  <a:schemeClr val="tx1"/>
                </a:solidFill>
                <a:effectLst/>
                <a:latin typeface="+mn-lt"/>
                <a:ea typeface="+mn-ea"/>
                <a:cs typeface="+mn-cs"/>
              </a:rPr>
              <a:t>Views on environmentally friendly or ecologically friendly goods and services</a:t>
            </a:r>
          </a:p>
          <a:p>
            <a:pPr lvl="0"/>
            <a:r>
              <a:rPr lang="en-US" sz="1200" kern="1200" dirty="0" smtClean="0">
                <a:solidFill>
                  <a:schemeClr val="tx1"/>
                </a:solidFill>
                <a:effectLst/>
                <a:latin typeface="+mn-lt"/>
                <a:ea typeface="+mn-ea"/>
                <a:cs typeface="+mn-cs"/>
              </a:rPr>
              <a:t>Animals that are endangered</a:t>
            </a:r>
          </a:p>
          <a:p>
            <a:pPr lvl="0"/>
            <a:r>
              <a:rPr lang="en-US" sz="1200" kern="1200" dirty="0" smtClean="0">
                <a:solidFill>
                  <a:schemeClr val="tx1"/>
                </a:solidFill>
                <a:effectLst/>
                <a:latin typeface="+mn-lt"/>
                <a:ea typeface="+mn-ea"/>
                <a:cs typeface="+mn-cs"/>
              </a:rPr>
              <a:t>Support for and attitudes toward renewable energy are on the rise.</a:t>
            </a:r>
          </a:p>
          <a:p>
            <a:pPr lvl="0"/>
            <a:r>
              <a:rPr lang="en-US" sz="1200" kern="1200" dirty="0" smtClean="0">
                <a:solidFill>
                  <a:schemeClr val="tx1"/>
                </a:solidFill>
                <a:effectLst/>
                <a:latin typeface="+mn-lt"/>
                <a:ea typeface="+mn-ea"/>
                <a:cs typeface="+mn-cs"/>
              </a:rPr>
              <a:t>Discrimination is prohibited under the law.</a:t>
            </a:r>
          </a:p>
          <a:p>
            <a:pPr lvl="0"/>
            <a:r>
              <a:rPr lang="en-US" sz="1200" kern="1200" dirty="0" smtClean="0">
                <a:solidFill>
                  <a:schemeClr val="tx1"/>
                </a:solidFill>
                <a:effectLst/>
                <a:latin typeface="+mn-lt"/>
                <a:ea typeface="+mn-ea"/>
                <a:cs typeface="+mn-cs"/>
              </a:rPr>
              <a:t>Intellectual property law (copyright, patents, etc.)</a:t>
            </a:r>
          </a:p>
          <a:p>
            <a:pPr lvl="0"/>
            <a:r>
              <a:rPr lang="en-US" sz="1200" kern="1200" dirty="0" smtClean="0">
                <a:solidFill>
                  <a:schemeClr val="tx1"/>
                </a:solidFill>
                <a:effectLst/>
                <a:latin typeface="+mn-lt"/>
                <a:ea typeface="+mn-ea"/>
                <a:cs typeface="+mn-cs"/>
              </a:rPr>
              <a:t>Consumer protection and the Internet of Things</a:t>
            </a:r>
          </a:p>
          <a:p>
            <a:pPr lvl="0"/>
            <a:r>
              <a:rPr lang="en-US" sz="1200" kern="1200" dirty="0" smtClean="0">
                <a:solidFill>
                  <a:schemeClr val="tx1"/>
                </a:solidFill>
                <a:effectLst/>
                <a:latin typeface="+mn-lt"/>
                <a:ea typeface="+mn-ea"/>
                <a:cs typeface="+mn-cs"/>
              </a:rPr>
              <a:t>Employer-employee relations</a:t>
            </a:r>
          </a:p>
          <a:p>
            <a:pPr lvl="0"/>
            <a:r>
              <a:rPr lang="en-US" sz="1200" kern="1200" dirty="0" smtClean="0">
                <a:solidFill>
                  <a:schemeClr val="tx1"/>
                </a:solidFill>
                <a:effectLst/>
                <a:latin typeface="+mn-lt"/>
                <a:ea typeface="+mn-ea"/>
                <a:cs typeface="+mn-cs"/>
              </a:rPr>
              <a:t>Laws governing health and safety</a:t>
            </a:r>
          </a:p>
          <a:p>
            <a:pPr lvl="0"/>
            <a:r>
              <a:rPr lang="en-US" sz="1200" kern="1200" dirty="0" smtClean="0">
                <a:solidFill>
                  <a:schemeClr val="tx1"/>
                </a:solidFill>
                <a:effectLst/>
                <a:latin typeface="+mn-lt"/>
                <a:ea typeface="+mn-ea"/>
                <a:cs typeface="+mn-cs"/>
              </a:rPr>
              <a:t>Protection of Personal Data</a:t>
            </a:r>
          </a:p>
          <a:p>
            <a:pPr lvl="0"/>
            <a:endParaRPr lang="en-US" sz="1200" kern="1200" dirty="0" smtClean="0">
              <a:solidFill>
                <a:schemeClr val="tx1"/>
              </a:solidFill>
              <a:effectLst/>
              <a:latin typeface="+mn-lt"/>
              <a:ea typeface="+mn-ea"/>
              <a:cs typeface="+mn-cs"/>
            </a:endParaRPr>
          </a:p>
          <a:p>
            <a:pPr lvl="0"/>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0838FCE-1468-4A38-AC12-F2E8197B84F7}" type="slidenum">
              <a:rPr lang="en-US" smtClean="0"/>
              <a:t>5</a:t>
            </a:fld>
            <a:endParaRPr lang="en-US"/>
          </a:p>
        </p:txBody>
      </p:sp>
    </p:spTree>
    <p:extLst>
      <p:ext uri="{BB962C8B-B14F-4D97-AF65-F5344CB8AC3E}">
        <p14:creationId xmlns:p14="http://schemas.microsoft.com/office/powerpoint/2010/main" val="13590465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42876F5-C3F2-4514-878C-895B1E141541}" type="datetimeFigureOut">
              <a:rPr lang="en-US" smtClean="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B462D7-3D30-4DAD-8580-19A52C2820C6}" type="slidenum">
              <a:rPr lang="en-US" smtClean="0"/>
              <a:t>‹#›</a:t>
            </a:fld>
            <a:endParaRPr lang="en-US"/>
          </a:p>
        </p:txBody>
      </p:sp>
    </p:spTree>
    <p:extLst>
      <p:ext uri="{BB962C8B-B14F-4D97-AF65-F5344CB8AC3E}">
        <p14:creationId xmlns:p14="http://schemas.microsoft.com/office/powerpoint/2010/main" val="11707300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42876F5-C3F2-4514-878C-895B1E141541}" type="datetimeFigureOut">
              <a:rPr lang="en-US" smtClean="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B462D7-3D30-4DAD-8580-19A52C2820C6}" type="slidenum">
              <a:rPr lang="en-US" smtClean="0"/>
              <a:t>‹#›</a:t>
            </a:fld>
            <a:endParaRPr lang="en-US"/>
          </a:p>
        </p:txBody>
      </p:sp>
    </p:spTree>
    <p:extLst>
      <p:ext uri="{BB962C8B-B14F-4D97-AF65-F5344CB8AC3E}">
        <p14:creationId xmlns:p14="http://schemas.microsoft.com/office/powerpoint/2010/main" val="4213660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42876F5-C3F2-4514-878C-895B1E141541}" type="datetimeFigureOut">
              <a:rPr lang="en-US" smtClean="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B462D7-3D30-4DAD-8580-19A52C2820C6}" type="slidenum">
              <a:rPr lang="en-US" smtClean="0"/>
              <a:t>‹#›</a:t>
            </a:fld>
            <a:endParaRPr lang="en-US"/>
          </a:p>
        </p:txBody>
      </p:sp>
    </p:spTree>
    <p:extLst>
      <p:ext uri="{BB962C8B-B14F-4D97-AF65-F5344CB8AC3E}">
        <p14:creationId xmlns:p14="http://schemas.microsoft.com/office/powerpoint/2010/main" val="23691957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42876F5-C3F2-4514-878C-895B1E141541}" type="datetimeFigureOut">
              <a:rPr lang="en-US" smtClean="0"/>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B462D7-3D30-4DAD-8580-19A52C2820C6}" type="slidenum">
              <a:rPr lang="en-US" smtClean="0"/>
              <a:t>‹#›</a:t>
            </a:fld>
            <a:endParaRPr lang="en-US"/>
          </a:p>
        </p:txBody>
      </p:sp>
    </p:spTree>
    <p:extLst>
      <p:ext uri="{BB962C8B-B14F-4D97-AF65-F5344CB8AC3E}">
        <p14:creationId xmlns:p14="http://schemas.microsoft.com/office/powerpoint/2010/main" val="18891664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42876F5-C3F2-4514-878C-895B1E141541}" type="datetimeFigureOut">
              <a:rPr lang="en-US" smtClean="0"/>
              <a:t>11/19/2021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BB462D7-3D30-4DAD-8580-19A52C2820C6}" type="slidenum">
              <a:rPr lang="en-US" smtClean="0"/>
              <a:t>‹#›</a:t>
            </a:fld>
            <a:endParaRPr lang="en-US"/>
          </a:p>
        </p:txBody>
      </p:sp>
    </p:spTree>
    <p:extLst>
      <p:ext uri="{BB962C8B-B14F-4D97-AF65-F5344CB8AC3E}">
        <p14:creationId xmlns:p14="http://schemas.microsoft.com/office/powerpoint/2010/main" val="2860668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42876F5-C3F2-4514-878C-895B1E141541}" type="datetimeFigureOut">
              <a:rPr lang="en-US" smtClean="0"/>
              <a:t>11/19/2021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BB462D7-3D30-4DAD-8580-19A52C2820C6}" type="slidenum">
              <a:rPr lang="en-US" smtClean="0"/>
              <a:t>‹#›</a:t>
            </a:fld>
            <a:endParaRPr lang="en-US"/>
          </a:p>
        </p:txBody>
      </p:sp>
    </p:spTree>
    <p:extLst>
      <p:ext uri="{BB962C8B-B14F-4D97-AF65-F5344CB8AC3E}">
        <p14:creationId xmlns:p14="http://schemas.microsoft.com/office/powerpoint/2010/main" val="1804136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2876F5-C3F2-4514-878C-895B1E141541}" type="datetimeFigureOut">
              <a:rPr lang="en-US" smtClean="0"/>
              <a:t>11/19/2021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BB462D7-3D30-4DAD-8580-19A52C2820C6}" type="slidenum">
              <a:rPr lang="en-US" smtClean="0"/>
              <a:t>‹#›</a:t>
            </a:fld>
            <a:endParaRPr lang="en-US"/>
          </a:p>
        </p:txBody>
      </p:sp>
    </p:spTree>
    <p:extLst>
      <p:ext uri="{BB962C8B-B14F-4D97-AF65-F5344CB8AC3E}">
        <p14:creationId xmlns:p14="http://schemas.microsoft.com/office/powerpoint/2010/main" val="376534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42876F5-C3F2-4514-878C-895B1E141541}" type="datetimeFigureOut">
              <a:rPr lang="en-US" smtClean="0"/>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B462D7-3D30-4DAD-8580-19A52C2820C6}" type="slidenum">
              <a:rPr lang="en-US" smtClean="0"/>
              <a:t>‹#›</a:t>
            </a:fld>
            <a:endParaRPr lang="en-US"/>
          </a:p>
        </p:txBody>
      </p:sp>
    </p:spTree>
    <p:extLst>
      <p:ext uri="{BB962C8B-B14F-4D97-AF65-F5344CB8AC3E}">
        <p14:creationId xmlns:p14="http://schemas.microsoft.com/office/powerpoint/2010/main" val="4022941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42876F5-C3F2-4514-878C-895B1E141541}" type="datetimeFigureOut">
              <a:rPr lang="en-US" smtClean="0"/>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B462D7-3D30-4DAD-8580-19A52C2820C6}" type="slidenum">
              <a:rPr lang="en-US" smtClean="0"/>
              <a:t>‹#›</a:t>
            </a:fld>
            <a:endParaRPr lang="en-US"/>
          </a:p>
        </p:txBody>
      </p:sp>
    </p:spTree>
    <p:extLst>
      <p:ext uri="{BB962C8B-B14F-4D97-AF65-F5344CB8AC3E}">
        <p14:creationId xmlns:p14="http://schemas.microsoft.com/office/powerpoint/2010/main" val="2914850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42876F5-C3F2-4514-878C-895B1E141541}" type="datetimeFigureOut">
              <a:rPr lang="en-US" smtClean="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B462D7-3D30-4DAD-8580-19A52C2820C6}" type="slidenum">
              <a:rPr lang="en-US" smtClean="0"/>
              <a:t>‹#›</a:t>
            </a:fld>
            <a:endParaRPr lang="en-US"/>
          </a:p>
        </p:txBody>
      </p:sp>
    </p:spTree>
    <p:extLst>
      <p:ext uri="{BB962C8B-B14F-4D97-AF65-F5344CB8AC3E}">
        <p14:creationId xmlns:p14="http://schemas.microsoft.com/office/powerpoint/2010/main" val="57715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42876F5-C3F2-4514-878C-895B1E141541}" type="datetimeFigureOut">
              <a:rPr lang="en-US" smtClean="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B462D7-3D30-4DAD-8580-19A52C2820C6}"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272097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42876F5-C3F2-4514-878C-895B1E141541}" type="datetimeFigureOut">
              <a:rPr lang="en-US" smtClean="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B462D7-3D30-4DAD-8580-19A52C2820C6}" type="slidenum">
              <a:rPr lang="en-US" smtClean="0"/>
              <a:t>‹#›</a:t>
            </a:fld>
            <a:endParaRPr lang="en-US"/>
          </a:p>
        </p:txBody>
      </p:sp>
    </p:spTree>
    <p:extLst>
      <p:ext uri="{BB962C8B-B14F-4D97-AF65-F5344CB8AC3E}">
        <p14:creationId xmlns:p14="http://schemas.microsoft.com/office/powerpoint/2010/main" val="4227803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42876F5-C3F2-4514-878C-895B1E141541}" type="datetimeFigureOut">
              <a:rPr lang="en-US" smtClean="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B462D7-3D30-4DAD-8580-19A52C2820C6}"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543820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42876F5-C3F2-4514-878C-895B1E141541}" type="datetimeFigureOut">
              <a:rPr lang="en-US" smtClean="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B462D7-3D30-4DAD-8580-19A52C2820C6}" type="slidenum">
              <a:rPr lang="en-US" smtClean="0"/>
              <a:t>‹#›</a:t>
            </a:fld>
            <a:endParaRPr lang="en-US"/>
          </a:p>
        </p:txBody>
      </p:sp>
    </p:spTree>
    <p:extLst>
      <p:ext uri="{BB962C8B-B14F-4D97-AF65-F5344CB8AC3E}">
        <p14:creationId xmlns:p14="http://schemas.microsoft.com/office/powerpoint/2010/main" val="15969519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42876F5-C3F2-4514-878C-895B1E141541}" type="datetimeFigureOut">
              <a:rPr lang="en-US" smtClean="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B462D7-3D30-4DAD-8580-19A52C2820C6}" type="slidenum">
              <a:rPr lang="en-US" smtClean="0"/>
              <a:t>‹#›</a:t>
            </a:fld>
            <a:endParaRPr lang="en-US"/>
          </a:p>
        </p:txBody>
      </p:sp>
    </p:spTree>
    <p:extLst>
      <p:ext uri="{BB962C8B-B14F-4D97-AF65-F5344CB8AC3E}">
        <p14:creationId xmlns:p14="http://schemas.microsoft.com/office/powerpoint/2010/main" val="234378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42876F5-C3F2-4514-878C-895B1E141541}" type="datetimeFigureOut">
              <a:rPr lang="en-US" smtClean="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B462D7-3D30-4DAD-8580-19A52C2820C6}" type="slidenum">
              <a:rPr lang="en-US" smtClean="0"/>
              <a:t>‹#›</a:t>
            </a:fld>
            <a:endParaRPr lang="en-US"/>
          </a:p>
        </p:txBody>
      </p:sp>
    </p:spTree>
    <p:extLst>
      <p:ext uri="{BB962C8B-B14F-4D97-AF65-F5344CB8AC3E}">
        <p14:creationId xmlns:p14="http://schemas.microsoft.com/office/powerpoint/2010/main" val="7368693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42876F5-C3F2-4514-878C-895B1E141541}" type="datetimeFigureOut">
              <a:rPr lang="en-US" smtClean="0"/>
              <a:t>11/19/2021</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BB462D7-3D30-4DAD-8580-19A52C2820C6}" type="slidenum">
              <a:rPr lang="en-US" smtClean="0"/>
              <a:t>‹#›</a:t>
            </a:fld>
            <a:endParaRPr lang="en-US"/>
          </a:p>
        </p:txBody>
      </p:sp>
    </p:spTree>
    <p:extLst>
      <p:ext uri="{BB962C8B-B14F-4D97-AF65-F5344CB8AC3E}">
        <p14:creationId xmlns:p14="http://schemas.microsoft.com/office/powerpoint/2010/main" val="4100613815"/>
      </p:ext>
    </p:extLst>
  </p:cSld>
  <p:clrMap bg1="dk1" tx1="lt1" bg2="dk2" tx2="lt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8" r:id="rId12"/>
    <p:sldLayoutId id="2147483839" r:id="rId13"/>
    <p:sldLayoutId id="2147483840" r:id="rId14"/>
    <p:sldLayoutId id="2147483841" r:id="rId15"/>
    <p:sldLayoutId id="214748384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66159" y="2673926"/>
            <a:ext cx="6270172" cy="1122053"/>
          </a:xfrm>
        </p:spPr>
        <p:txBody>
          <a:bodyPr/>
          <a:lstStyle/>
          <a:p>
            <a:r>
              <a:rPr lang="en-US" sz="4800" dirty="0" smtClean="0"/>
              <a:t>Care Home Clover</a:t>
            </a:r>
            <a:endParaRPr lang="en-US" sz="4800" dirty="0"/>
          </a:p>
        </p:txBody>
      </p:sp>
      <p:sp>
        <p:nvSpPr>
          <p:cNvPr id="3" name="Subtitle 2"/>
          <p:cNvSpPr>
            <a:spLocks noGrp="1"/>
          </p:cNvSpPr>
          <p:nvPr>
            <p:ph type="subTitle" idx="1"/>
          </p:nvPr>
        </p:nvSpPr>
        <p:spPr>
          <a:xfrm>
            <a:off x="6022602" y="4035940"/>
            <a:ext cx="5615216" cy="1602860"/>
          </a:xfrm>
        </p:spPr>
        <p:txBody>
          <a:bodyPr>
            <a:normAutofit/>
          </a:bodyPr>
          <a:lstStyle/>
          <a:p>
            <a:r>
              <a:rPr lang="en-US" sz="2000" b="1" smtClean="0">
                <a:solidFill>
                  <a:schemeClr val="tx1">
                    <a:lumMod val="85000"/>
                    <a:lumOff val="15000"/>
                  </a:schemeClr>
                </a:solidFill>
              </a:rPr>
              <a:t>Entrepreneurship </a:t>
            </a:r>
            <a:r>
              <a:rPr lang="en-US" sz="2000" b="1" dirty="0" smtClean="0">
                <a:solidFill>
                  <a:schemeClr val="tx1">
                    <a:lumMod val="85000"/>
                    <a:lumOff val="15000"/>
                  </a:schemeClr>
                </a:solidFill>
              </a:rPr>
              <a:t>(LCBB5001) Business </a:t>
            </a:r>
            <a:r>
              <a:rPr lang="en-US" sz="2000" b="1" dirty="0" smtClean="0">
                <a:solidFill>
                  <a:schemeClr val="tx1">
                    <a:lumMod val="85000"/>
                    <a:lumOff val="15000"/>
                  </a:schemeClr>
                </a:solidFill>
              </a:rPr>
              <a:t>Plan </a:t>
            </a:r>
          </a:p>
          <a:p>
            <a:r>
              <a:rPr lang="en-US" dirty="0" smtClean="0"/>
              <a:t>By Ina </a:t>
            </a:r>
            <a:r>
              <a:rPr lang="en-US" dirty="0" err="1" smtClean="0"/>
              <a:t>Stancheva</a:t>
            </a:r>
            <a:r>
              <a:rPr lang="en-US" dirty="0" smtClean="0"/>
              <a:t> 2010542</a:t>
            </a:r>
          </a:p>
          <a:p>
            <a:r>
              <a:rPr lang="en-US" dirty="0" smtClean="0"/>
              <a:t>Lecturer </a:t>
            </a:r>
          </a:p>
          <a:p>
            <a:r>
              <a:rPr lang="en-US" b="1" dirty="0"/>
              <a:t>Vasilios </a:t>
            </a:r>
            <a:r>
              <a:rPr lang="en-US" b="1" dirty="0" err="1"/>
              <a:t>Tavlaridis</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7618" y="2854779"/>
            <a:ext cx="3305175" cy="3238500"/>
          </a:xfrm>
          <a:prstGeom prst="rect">
            <a:avLst/>
          </a:prstGeom>
        </p:spPr>
      </p:pic>
    </p:spTree>
    <p:extLst>
      <p:ext uri="{BB962C8B-B14F-4D97-AF65-F5344CB8AC3E}">
        <p14:creationId xmlns:p14="http://schemas.microsoft.com/office/powerpoint/2010/main" val="1775084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 </a:t>
            </a:r>
            <a:endParaRPr lang="en-US" dirty="0"/>
          </a:p>
        </p:txBody>
      </p:sp>
      <p:sp>
        <p:nvSpPr>
          <p:cNvPr id="3" name="Content Placeholder 2"/>
          <p:cNvSpPr>
            <a:spLocks noGrp="1"/>
          </p:cNvSpPr>
          <p:nvPr>
            <p:ph idx="1"/>
          </p:nvPr>
        </p:nvSpPr>
        <p:spPr/>
        <p:txBody>
          <a:bodyPr/>
          <a:lstStyle/>
          <a:p>
            <a:pPr marL="0" indent="0">
              <a:buNone/>
            </a:pPr>
            <a:r>
              <a:rPr lang="en-US" b="1" dirty="0">
                <a:solidFill>
                  <a:schemeClr val="tx1"/>
                </a:solidFill>
                <a:latin typeface="Arial" panose="020B0604020202020204" pitchFamily="34" charset="0"/>
                <a:cs typeface="Arial" panose="020B0604020202020204" pitchFamily="34" charset="0"/>
              </a:rPr>
              <a:t> </a:t>
            </a:r>
          </a:p>
          <a:p>
            <a:endParaRPr lang="en-US" dirty="0" smtClean="0">
              <a:solidFill>
                <a:schemeClr val="tx1"/>
              </a:solidFill>
              <a:latin typeface="Arial" panose="020B0604020202020204" pitchFamily="34" charset="0"/>
              <a:cs typeface="Arial" panose="020B0604020202020204" pitchFamily="34" charset="0"/>
            </a:endParaRPr>
          </a:p>
          <a:p>
            <a:r>
              <a:rPr lang="en-US" dirty="0" smtClean="0">
                <a:solidFill>
                  <a:schemeClr val="tx1"/>
                </a:solidFill>
                <a:latin typeface="Arial" panose="020B0604020202020204" pitchFamily="34" charset="0"/>
                <a:cs typeface="Arial" panose="020B0604020202020204" pitchFamily="34" charset="0"/>
              </a:rPr>
              <a:t>My </a:t>
            </a:r>
            <a:r>
              <a:rPr lang="en-US" dirty="0">
                <a:solidFill>
                  <a:schemeClr val="tx1"/>
                </a:solidFill>
                <a:latin typeface="Arial" panose="020B0604020202020204" pitchFamily="34" charset="0"/>
                <a:cs typeface="Arial" panose="020B0604020202020204" pitchFamily="34" charset="0"/>
              </a:rPr>
              <a:t>name is Ina </a:t>
            </a:r>
            <a:r>
              <a:rPr lang="en-US" dirty="0" err="1">
                <a:solidFill>
                  <a:schemeClr val="tx1"/>
                </a:solidFill>
                <a:latin typeface="Arial" panose="020B0604020202020204" pitchFamily="34" charset="0"/>
                <a:cs typeface="Arial" panose="020B0604020202020204" pitchFamily="34" charset="0"/>
              </a:rPr>
              <a:t>Stancheva</a:t>
            </a:r>
            <a:r>
              <a:rPr lang="en-US" dirty="0">
                <a:solidFill>
                  <a:schemeClr val="tx1"/>
                </a:solidFill>
                <a:latin typeface="Arial" panose="020B0604020202020204" pitchFamily="34" charset="0"/>
                <a:cs typeface="Arial" panose="020B0604020202020204" pitchFamily="34" charset="0"/>
              </a:rPr>
              <a:t> and I will </a:t>
            </a:r>
            <a:r>
              <a:rPr lang="bg-BG" dirty="0">
                <a:solidFill>
                  <a:schemeClr val="tx1"/>
                </a:solidFill>
                <a:latin typeface="Arial" panose="020B0604020202020204" pitchFamily="34" charset="0"/>
                <a:cs typeface="Arial" panose="020B0604020202020204" pitchFamily="34" charset="0"/>
              </a:rPr>
              <a:t>present a business plan </a:t>
            </a:r>
            <a:r>
              <a:rPr lang="en-US" dirty="0">
                <a:solidFill>
                  <a:schemeClr val="tx1"/>
                </a:solidFill>
                <a:latin typeface="Arial" panose="020B0604020202020204" pitchFamily="34" charset="0"/>
                <a:cs typeface="Arial" panose="020B0604020202020204" pitchFamily="34" charset="0"/>
              </a:rPr>
              <a:t>for a senior living home in </a:t>
            </a:r>
            <a:r>
              <a:rPr lang="en-US" dirty="0" err="1">
                <a:solidFill>
                  <a:schemeClr val="tx1"/>
                </a:solidFill>
                <a:latin typeface="Arial" panose="020B0604020202020204" pitchFamily="34" charset="0"/>
                <a:cs typeface="Arial" panose="020B0604020202020204" pitchFamily="34" charset="0"/>
              </a:rPr>
              <a:t>Evesham</a:t>
            </a:r>
            <a:r>
              <a:rPr lang="en-US" dirty="0">
                <a:solidFill>
                  <a:schemeClr val="tx1"/>
                </a:solidFill>
                <a:latin typeface="Arial" panose="020B0604020202020204" pitchFamily="34" charset="0"/>
                <a:cs typeface="Arial" panose="020B0604020202020204" pitchFamily="34" charset="0"/>
              </a:rPr>
              <a:t>, Worcestershire. </a:t>
            </a:r>
            <a:endParaRPr lang="en-US" dirty="0" smtClean="0">
              <a:solidFill>
                <a:schemeClr val="tx1"/>
              </a:solidFill>
              <a:latin typeface="Arial" panose="020B0604020202020204" pitchFamily="34" charset="0"/>
              <a:cs typeface="Arial" panose="020B0604020202020204" pitchFamily="34" charset="0"/>
            </a:endParaRPr>
          </a:p>
          <a:p>
            <a:pPr marL="0" indent="0">
              <a:buNone/>
            </a:pPr>
            <a:endParaRPr lang="en-US" dirty="0">
              <a:solidFill>
                <a:schemeClr val="tx1"/>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15112" y="1517651"/>
            <a:ext cx="3214688" cy="1285875"/>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54817" y="3781425"/>
            <a:ext cx="3235699" cy="2037292"/>
          </a:xfrm>
          <a:prstGeom prst="rect">
            <a:avLst/>
          </a:prstGeom>
        </p:spPr>
      </p:pic>
    </p:spTree>
    <p:extLst>
      <p:ext uri="{BB962C8B-B14F-4D97-AF65-F5344CB8AC3E}">
        <p14:creationId xmlns:p14="http://schemas.microsoft.com/office/powerpoint/2010/main" val="303677960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Business overview </a:t>
            </a:r>
            <a:br>
              <a:rPr lang="en-US" dirty="0" smtClean="0"/>
            </a:br>
            <a:endParaRPr lang="en-US" dirty="0"/>
          </a:p>
        </p:txBody>
      </p:sp>
      <p:sp>
        <p:nvSpPr>
          <p:cNvPr id="3" name="Content Placeholder 2"/>
          <p:cNvSpPr>
            <a:spLocks noGrp="1"/>
          </p:cNvSpPr>
          <p:nvPr>
            <p:ph idx="1"/>
          </p:nvPr>
        </p:nvSpPr>
        <p:spPr>
          <a:xfrm>
            <a:off x="677334" y="2160589"/>
            <a:ext cx="8140095" cy="3534817"/>
          </a:xfrm>
        </p:spPr>
        <p:txBody>
          <a:bodyPr/>
          <a:lstStyle/>
          <a:p>
            <a:r>
              <a:rPr lang="en-US" sz="1600" dirty="0">
                <a:latin typeface="Arial" panose="020B0604020202020204" pitchFamily="34" charset="0"/>
                <a:cs typeface="Arial" panose="020B0604020202020204" pitchFamily="34" charset="0"/>
              </a:rPr>
              <a:t>T</a:t>
            </a:r>
            <a:r>
              <a:rPr lang="en-US" sz="1600" dirty="0" smtClean="0">
                <a:latin typeface="Arial" panose="020B0604020202020204" pitchFamily="34" charset="0"/>
                <a:cs typeface="Arial" panose="020B0604020202020204" pitchFamily="34" charset="0"/>
              </a:rPr>
              <a:t>ransform </a:t>
            </a:r>
            <a:r>
              <a:rPr lang="en-US" sz="1600" dirty="0">
                <a:latin typeface="Arial" panose="020B0604020202020204" pitchFamily="34" charset="0"/>
                <a:cs typeface="Arial" panose="020B0604020202020204" pitchFamily="34" charset="0"/>
              </a:rPr>
              <a:t>the current care facility into a profitable business during the following two years, up to and including 2023. </a:t>
            </a:r>
            <a:endParaRPr lang="en-US" sz="1600" dirty="0" smtClean="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A</a:t>
            </a:r>
            <a:r>
              <a:rPr lang="en-US" sz="1600" dirty="0" smtClean="0">
                <a:latin typeface="Arial" panose="020B0604020202020204" pitchFamily="34" charset="0"/>
                <a:cs typeface="Arial" panose="020B0604020202020204" pitchFamily="34" charset="0"/>
              </a:rPr>
              <a:t>dministrative </a:t>
            </a:r>
            <a:r>
              <a:rPr lang="en-US" sz="1600" dirty="0">
                <a:latin typeface="Arial" panose="020B0604020202020204" pitchFamily="34" charset="0"/>
                <a:cs typeface="Arial" panose="020B0604020202020204" pitchFamily="34" charset="0"/>
              </a:rPr>
              <a:t>and personnel </a:t>
            </a:r>
            <a:r>
              <a:rPr lang="en-US" sz="1600" dirty="0" err="1">
                <a:latin typeface="Arial" panose="020B0604020202020204" pitchFamily="34" charset="0"/>
                <a:cs typeface="Arial" panose="020B0604020202020204" pitchFamily="34" charset="0"/>
              </a:rPr>
              <a:t>reorganisation</a:t>
            </a:r>
            <a:r>
              <a:rPr lang="en-US" sz="1600" dirty="0">
                <a:latin typeface="Arial" panose="020B0604020202020204" pitchFamily="34" charset="0"/>
                <a:cs typeface="Arial" panose="020B0604020202020204" pitchFamily="34" charset="0"/>
              </a:rPr>
              <a:t>, as well as by expanding the number of residential apartments from 25 to 45. </a:t>
            </a:r>
            <a:endParaRPr lang="en-US" sz="1600" dirty="0" smtClean="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Providing the finest environment </a:t>
            </a:r>
            <a:endParaRPr lang="en-US" sz="1600" dirty="0" smtClean="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Quality services, clean </a:t>
            </a:r>
            <a:r>
              <a:rPr lang="en-US" sz="1600" dirty="0" smtClean="0">
                <a:latin typeface="Arial" panose="020B0604020202020204" pitchFamily="34" charset="0"/>
                <a:cs typeface="Arial" panose="020B0604020202020204" pitchFamily="34" charset="0"/>
              </a:rPr>
              <a:t>accommodations</a:t>
            </a:r>
          </a:p>
          <a:p>
            <a:r>
              <a:rPr lang="en-US" sz="1600" dirty="0">
                <a:latin typeface="Arial" panose="020B0604020202020204" pitchFamily="34" charset="0"/>
                <a:cs typeface="Arial" panose="020B0604020202020204" pitchFamily="34" charset="0"/>
              </a:rPr>
              <a:t>Clients' needs will be met by our team at all hours of the day and night. </a:t>
            </a:r>
          </a:p>
          <a:p>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70667" y="3910445"/>
            <a:ext cx="4421333" cy="2947555"/>
          </a:xfrm>
          <a:prstGeom prst="rect">
            <a:avLst/>
          </a:prstGeom>
        </p:spPr>
      </p:pic>
    </p:spTree>
    <p:extLst>
      <p:ext uri="{BB962C8B-B14F-4D97-AF65-F5344CB8AC3E}">
        <p14:creationId xmlns:p14="http://schemas.microsoft.com/office/powerpoint/2010/main" val="271028541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SWOT done to Care Home Clover</a:t>
            </a:r>
            <a:br>
              <a:rPr lang="en-US" dirty="0"/>
            </a:b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56202524"/>
              </p:ext>
            </p:extLst>
          </p:nvPr>
        </p:nvGraphicFramePr>
        <p:xfrm>
          <a:off x="775853" y="1515276"/>
          <a:ext cx="8860576" cy="4916123"/>
        </p:xfrm>
        <a:graphic>
          <a:graphicData uri="http://schemas.openxmlformats.org/drawingml/2006/table">
            <a:tbl>
              <a:tblPr firstRow="1" firstCol="1" bandRow="1">
                <a:tableStyleId>{5C22544A-7EE6-4342-B048-85BDC9FD1C3A}</a:tableStyleId>
              </a:tblPr>
              <a:tblGrid>
                <a:gridCol w="4430288">
                  <a:extLst>
                    <a:ext uri="{9D8B030D-6E8A-4147-A177-3AD203B41FA5}">
                      <a16:colId xmlns:a16="http://schemas.microsoft.com/office/drawing/2014/main" val="1224002956"/>
                    </a:ext>
                  </a:extLst>
                </a:gridCol>
                <a:gridCol w="4430288">
                  <a:extLst>
                    <a:ext uri="{9D8B030D-6E8A-4147-A177-3AD203B41FA5}">
                      <a16:colId xmlns:a16="http://schemas.microsoft.com/office/drawing/2014/main" val="657777808"/>
                    </a:ext>
                  </a:extLst>
                </a:gridCol>
              </a:tblGrid>
              <a:tr h="0">
                <a:tc>
                  <a:txBody>
                    <a:bodyPr/>
                    <a:lstStyle/>
                    <a:p>
                      <a:pPr>
                        <a:lnSpc>
                          <a:spcPct val="150000"/>
                        </a:lnSpc>
                        <a:spcAft>
                          <a:spcPts val="0"/>
                        </a:spcAft>
                      </a:pPr>
                      <a:r>
                        <a:rPr lang="en-US" sz="1100" b="0" dirty="0">
                          <a:solidFill>
                            <a:schemeClr val="bg1"/>
                          </a:solidFill>
                          <a:effectLst/>
                          <a:latin typeface="Arial" panose="020B0604020202020204" pitchFamily="34" charset="0"/>
                          <a:cs typeface="Arial" panose="020B0604020202020204" pitchFamily="34" charset="0"/>
                        </a:rPr>
                        <a:t>Strengthens</a:t>
                      </a:r>
                      <a:endParaRPr lang="en-US" sz="1100" b="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55714" marR="55714" marT="0" marB="0"/>
                </a:tc>
                <a:tc>
                  <a:txBody>
                    <a:bodyPr/>
                    <a:lstStyle/>
                    <a:p>
                      <a:pPr>
                        <a:lnSpc>
                          <a:spcPct val="150000"/>
                        </a:lnSpc>
                        <a:spcAft>
                          <a:spcPts val="0"/>
                        </a:spcAft>
                      </a:pPr>
                      <a:r>
                        <a:rPr lang="en-US" sz="1100" dirty="0">
                          <a:solidFill>
                            <a:schemeClr val="bg1"/>
                          </a:solidFill>
                          <a:effectLst/>
                          <a:latin typeface="Arial" panose="020B0604020202020204" pitchFamily="34" charset="0"/>
                          <a:cs typeface="Arial" panose="020B0604020202020204" pitchFamily="34" charset="0"/>
                        </a:rPr>
                        <a:t>Weaknesses</a:t>
                      </a:r>
                      <a:endParaRPr lang="en-US" sz="1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55714" marR="55714" marT="0" marB="0"/>
                </a:tc>
                <a:extLst>
                  <a:ext uri="{0D108BD9-81ED-4DB2-BD59-A6C34878D82A}">
                    <a16:rowId xmlns:a16="http://schemas.microsoft.com/office/drawing/2014/main" val="3888709305"/>
                  </a:ext>
                </a:extLst>
              </a:tr>
              <a:tr h="1886797">
                <a:tc>
                  <a:txBody>
                    <a:bodyPr/>
                    <a:lstStyle/>
                    <a:p>
                      <a:pPr marL="342900" lvl="0" indent="-342900">
                        <a:lnSpc>
                          <a:spcPct val="150000"/>
                        </a:lnSpc>
                        <a:spcAft>
                          <a:spcPts val="0"/>
                        </a:spcAft>
                        <a:buFont typeface="Symbol" panose="05050102010706020507" pitchFamily="18" charset="2"/>
                        <a:buChar char=""/>
                      </a:pPr>
                      <a:r>
                        <a:rPr lang="en-US" sz="1100" dirty="0">
                          <a:solidFill>
                            <a:schemeClr val="bg1"/>
                          </a:solidFill>
                          <a:effectLst/>
                          <a:latin typeface="Arial" panose="020B0604020202020204" pitchFamily="34" charset="0"/>
                          <a:cs typeface="Arial" panose="020B0604020202020204" pitchFamily="34" charset="0"/>
                        </a:rPr>
                        <a:t>A large number of activities</a:t>
                      </a:r>
                    </a:p>
                    <a:p>
                      <a:pPr marL="342900" lvl="0" indent="-342900">
                        <a:lnSpc>
                          <a:spcPct val="150000"/>
                        </a:lnSpc>
                        <a:spcAft>
                          <a:spcPts val="0"/>
                        </a:spcAft>
                        <a:buFont typeface="Symbol" panose="05050102010706020507" pitchFamily="18" charset="2"/>
                        <a:buChar char=""/>
                      </a:pPr>
                      <a:r>
                        <a:rPr lang="en-US" sz="1100" dirty="0">
                          <a:solidFill>
                            <a:schemeClr val="bg1"/>
                          </a:solidFill>
                          <a:effectLst/>
                          <a:latin typeface="Arial" panose="020B0604020202020204" pitchFamily="34" charset="0"/>
                          <a:cs typeface="Arial" panose="020B0604020202020204" pitchFamily="34" charset="0"/>
                        </a:rPr>
                        <a:t>Highly skilled clinic staff </a:t>
                      </a:r>
                    </a:p>
                    <a:p>
                      <a:pPr marL="342900" lvl="0" indent="-342900">
                        <a:lnSpc>
                          <a:spcPct val="150000"/>
                        </a:lnSpc>
                        <a:spcAft>
                          <a:spcPts val="0"/>
                        </a:spcAft>
                        <a:buFont typeface="Symbol" panose="05050102010706020507" pitchFamily="18" charset="2"/>
                        <a:buChar char=""/>
                      </a:pPr>
                      <a:r>
                        <a:rPr lang="en-US" sz="1100" dirty="0">
                          <a:solidFill>
                            <a:schemeClr val="bg1"/>
                          </a:solidFill>
                          <a:effectLst/>
                          <a:latin typeface="Arial" panose="020B0604020202020204" pitchFamily="34" charset="0"/>
                          <a:cs typeface="Arial" panose="020B0604020202020204" pitchFamily="34" charset="0"/>
                        </a:rPr>
                        <a:t>Salon de coiffure</a:t>
                      </a:r>
                    </a:p>
                    <a:p>
                      <a:pPr marL="342900" lvl="0" indent="-342900">
                        <a:lnSpc>
                          <a:spcPct val="150000"/>
                        </a:lnSpc>
                        <a:spcAft>
                          <a:spcPts val="0"/>
                        </a:spcAft>
                        <a:buFont typeface="Symbol" panose="05050102010706020507" pitchFamily="18" charset="2"/>
                        <a:buChar char=""/>
                      </a:pPr>
                      <a:r>
                        <a:rPr lang="en-US" sz="1100" dirty="0">
                          <a:solidFill>
                            <a:schemeClr val="bg1"/>
                          </a:solidFill>
                          <a:effectLst/>
                          <a:latin typeface="Arial" panose="020B0604020202020204" pitchFamily="34" charset="0"/>
                          <a:cs typeface="Arial" panose="020B0604020202020204" pitchFamily="34" charset="0"/>
                        </a:rPr>
                        <a:t>Spa and wellness facilities are available</a:t>
                      </a:r>
                    </a:p>
                    <a:p>
                      <a:pPr marL="342900" lvl="0" indent="-342900">
                        <a:lnSpc>
                          <a:spcPct val="150000"/>
                        </a:lnSpc>
                        <a:spcAft>
                          <a:spcPts val="0"/>
                        </a:spcAft>
                        <a:buFont typeface="Symbol" panose="05050102010706020507" pitchFamily="18" charset="2"/>
                        <a:buChar char=""/>
                      </a:pPr>
                      <a:r>
                        <a:rPr lang="en-US" sz="1100" dirty="0">
                          <a:solidFill>
                            <a:schemeClr val="bg1"/>
                          </a:solidFill>
                          <a:effectLst/>
                          <a:latin typeface="Arial" panose="020B0604020202020204" pitchFamily="34" charset="0"/>
                          <a:cs typeface="Arial" panose="020B0604020202020204" pitchFamily="34" charset="0"/>
                        </a:rPr>
                        <a:t>There's plenty space for table games</a:t>
                      </a:r>
                    </a:p>
                    <a:p>
                      <a:pPr marL="342900" lvl="0" indent="-342900">
                        <a:lnSpc>
                          <a:spcPct val="150000"/>
                        </a:lnSpc>
                        <a:spcAft>
                          <a:spcPts val="0"/>
                        </a:spcAft>
                        <a:buFont typeface="Symbol" panose="05050102010706020507" pitchFamily="18" charset="2"/>
                        <a:buChar char=""/>
                      </a:pPr>
                      <a:r>
                        <a:rPr lang="en-US" sz="1100" dirty="0">
                          <a:solidFill>
                            <a:schemeClr val="bg1"/>
                          </a:solidFill>
                          <a:effectLst/>
                          <a:latin typeface="Arial" panose="020B0604020202020204" pitchFamily="34" charset="0"/>
                          <a:cs typeface="Arial" panose="020B0604020202020204" pitchFamily="34" charset="0"/>
                        </a:rPr>
                        <a:t>Outdoor areas ,large garden </a:t>
                      </a:r>
                    </a:p>
                    <a:p>
                      <a:pPr marL="342900" lvl="0" indent="-342900">
                        <a:lnSpc>
                          <a:spcPct val="150000"/>
                        </a:lnSpc>
                        <a:spcAft>
                          <a:spcPts val="0"/>
                        </a:spcAft>
                        <a:buFont typeface="Symbol" panose="05050102010706020507" pitchFamily="18" charset="2"/>
                        <a:buChar char=""/>
                      </a:pPr>
                      <a:r>
                        <a:rPr lang="en-US" sz="1100" dirty="0">
                          <a:solidFill>
                            <a:schemeClr val="bg1"/>
                          </a:solidFill>
                          <a:effectLst/>
                          <a:latin typeface="Arial" panose="020B0604020202020204" pitchFamily="34" charset="0"/>
                          <a:cs typeface="Arial" panose="020B0604020202020204" pitchFamily="34" charset="0"/>
                        </a:rPr>
                        <a:t>Pets friendly</a:t>
                      </a:r>
                      <a:endParaRPr lang="en-US" sz="1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55714" marR="55714" marT="0" marB="0"/>
                </a:tc>
                <a:tc>
                  <a:txBody>
                    <a:bodyPr/>
                    <a:lstStyle/>
                    <a:p>
                      <a:pPr marL="342900" lvl="0" indent="-342900">
                        <a:lnSpc>
                          <a:spcPct val="150000"/>
                        </a:lnSpc>
                        <a:spcAft>
                          <a:spcPts val="0"/>
                        </a:spcAft>
                        <a:buFont typeface="Symbol" panose="05050102010706020507" pitchFamily="18" charset="2"/>
                        <a:buChar char=""/>
                      </a:pPr>
                      <a:r>
                        <a:rPr lang="en-US" sz="1100" b="1" dirty="0">
                          <a:solidFill>
                            <a:schemeClr val="bg1"/>
                          </a:solidFill>
                          <a:effectLst/>
                          <a:latin typeface="Arial" panose="020B0604020202020204" pitchFamily="34" charset="0"/>
                          <a:cs typeface="Arial" panose="020B0604020202020204" pitchFamily="34" charset="0"/>
                        </a:rPr>
                        <a:t>Not enough time is spent by staff planning additional events</a:t>
                      </a:r>
                    </a:p>
                    <a:p>
                      <a:pPr marL="342900" lvl="0" indent="-342900">
                        <a:lnSpc>
                          <a:spcPct val="150000"/>
                        </a:lnSpc>
                        <a:spcAft>
                          <a:spcPts val="0"/>
                        </a:spcAft>
                        <a:buFont typeface="Symbol" panose="05050102010706020507" pitchFamily="18" charset="2"/>
                        <a:buChar char=""/>
                      </a:pPr>
                      <a:r>
                        <a:rPr lang="en-US" sz="1100" b="1" dirty="0">
                          <a:solidFill>
                            <a:schemeClr val="bg1"/>
                          </a:solidFill>
                          <a:effectLst/>
                          <a:latin typeface="Arial" panose="020B0604020202020204" pitchFamily="34" charset="0"/>
                          <a:cs typeface="Arial" panose="020B0604020202020204" pitchFamily="34" charset="0"/>
                        </a:rPr>
                        <a:t>Nurses are not accessible to visit with patients on a regular basis  because of the COVID 19</a:t>
                      </a:r>
                    </a:p>
                    <a:p>
                      <a:pPr marL="342900" lvl="0" indent="-342900">
                        <a:lnSpc>
                          <a:spcPct val="150000"/>
                        </a:lnSpc>
                        <a:spcAft>
                          <a:spcPts val="0"/>
                        </a:spcAft>
                        <a:buFont typeface="Symbol" panose="05050102010706020507" pitchFamily="18" charset="2"/>
                        <a:buChar char=""/>
                      </a:pPr>
                      <a:r>
                        <a:rPr lang="en-US" sz="1100" b="1" dirty="0">
                          <a:solidFill>
                            <a:schemeClr val="bg1"/>
                          </a:solidFill>
                          <a:effectLst/>
                          <a:latin typeface="Arial" panose="020B0604020202020204" pitchFamily="34" charset="0"/>
                          <a:cs typeface="Arial" panose="020B0604020202020204" pitchFamily="34" charset="0"/>
                        </a:rPr>
                        <a:t>It is not possible to have food delivered from a restaurant outside of the building.</a:t>
                      </a:r>
                      <a:endParaRPr lang="en-US" sz="11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55714" marR="55714" marT="0" marB="0"/>
                </a:tc>
                <a:extLst>
                  <a:ext uri="{0D108BD9-81ED-4DB2-BD59-A6C34878D82A}">
                    <a16:rowId xmlns:a16="http://schemas.microsoft.com/office/drawing/2014/main" val="4133499021"/>
                  </a:ext>
                </a:extLst>
              </a:tr>
              <a:tr h="548781">
                <a:tc>
                  <a:txBody>
                    <a:bodyPr/>
                    <a:lstStyle/>
                    <a:p>
                      <a:pPr>
                        <a:lnSpc>
                          <a:spcPct val="150000"/>
                        </a:lnSpc>
                        <a:spcAft>
                          <a:spcPts val="0"/>
                        </a:spcAft>
                      </a:pPr>
                      <a:r>
                        <a:rPr lang="en-US" sz="1100" dirty="0">
                          <a:solidFill>
                            <a:schemeClr val="bg1"/>
                          </a:solidFill>
                          <a:effectLst/>
                          <a:latin typeface="Arial" panose="020B0604020202020204" pitchFamily="34" charset="0"/>
                          <a:cs typeface="Arial" panose="020B0604020202020204" pitchFamily="34" charset="0"/>
                        </a:rPr>
                        <a:t>Opportunities</a:t>
                      </a:r>
                      <a:endParaRPr lang="en-US" sz="1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55714" marR="55714" marT="0" marB="0"/>
                </a:tc>
                <a:tc>
                  <a:txBody>
                    <a:bodyPr/>
                    <a:lstStyle/>
                    <a:p>
                      <a:pPr>
                        <a:lnSpc>
                          <a:spcPct val="150000"/>
                        </a:lnSpc>
                        <a:spcAft>
                          <a:spcPts val="0"/>
                        </a:spcAft>
                      </a:pPr>
                      <a:r>
                        <a:rPr lang="en-US" sz="1100" b="1" dirty="0">
                          <a:solidFill>
                            <a:schemeClr val="bg1"/>
                          </a:solidFill>
                          <a:effectLst/>
                          <a:latin typeface="Arial" panose="020B0604020202020204" pitchFamily="34" charset="0"/>
                          <a:cs typeface="Arial" panose="020B0604020202020204" pitchFamily="34" charset="0"/>
                        </a:rPr>
                        <a:t>Threats</a:t>
                      </a:r>
                      <a:endParaRPr lang="en-US" sz="11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55714" marR="55714" marT="0" marB="0"/>
                </a:tc>
                <a:extLst>
                  <a:ext uri="{0D108BD9-81ED-4DB2-BD59-A6C34878D82A}">
                    <a16:rowId xmlns:a16="http://schemas.microsoft.com/office/drawing/2014/main" val="2661511044"/>
                  </a:ext>
                </a:extLst>
              </a:tr>
              <a:tr h="2229085">
                <a:tc>
                  <a:txBody>
                    <a:bodyPr/>
                    <a:lstStyle/>
                    <a:p>
                      <a:pPr marL="342900" lvl="0" indent="-342900">
                        <a:lnSpc>
                          <a:spcPct val="150000"/>
                        </a:lnSpc>
                        <a:spcAft>
                          <a:spcPts val="0"/>
                        </a:spcAft>
                        <a:buFont typeface="Symbol" panose="05050102010706020507" pitchFamily="18" charset="2"/>
                        <a:buChar char=""/>
                      </a:pPr>
                      <a:r>
                        <a:rPr lang="en-US" sz="1100" dirty="0">
                          <a:solidFill>
                            <a:schemeClr val="bg1"/>
                          </a:solidFill>
                          <a:effectLst/>
                          <a:latin typeface="Arial" panose="020B0604020202020204" pitchFamily="34" charset="0"/>
                          <a:cs typeface="Arial" panose="020B0604020202020204" pitchFamily="34" charset="0"/>
                        </a:rPr>
                        <a:t>External elements that are likely to have a beneficial impact on reaching and exceeding the care home objectives or goals that were not previously considered</a:t>
                      </a:r>
                    </a:p>
                    <a:p>
                      <a:pPr marL="342900" lvl="0" indent="-342900">
                        <a:lnSpc>
                          <a:spcPct val="150000"/>
                        </a:lnSpc>
                        <a:spcAft>
                          <a:spcPts val="0"/>
                        </a:spcAft>
                        <a:buFont typeface="Symbol" panose="05050102010706020507" pitchFamily="18" charset="2"/>
                        <a:buChar char=""/>
                      </a:pPr>
                      <a:r>
                        <a:rPr lang="en-US" sz="1100" dirty="0">
                          <a:solidFill>
                            <a:schemeClr val="bg1"/>
                          </a:solidFill>
                          <a:effectLst/>
                          <a:latin typeface="Arial" panose="020B0604020202020204" pitchFamily="34" charset="0"/>
                          <a:cs typeface="Arial" panose="020B0604020202020204" pitchFamily="34" charset="0"/>
                        </a:rPr>
                        <a:t>High demand for care home placements in the local area</a:t>
                      </a:r>
                    </a:p>
                    <a:p>
                      <a:pPr marL="342900" lvl="0" indent="-342900">
                        <a:lnSpc>
                          <a:spcPct val="150000"/>
                        </a:lnSpc>
                        <a:spcAft>
                          <a:spcPts val="0"/>
                        </a:spcAft>
                        <a:buFont typeface="Symbol" panose="05050102010706020507" pitchFamily="18" charset="2"/>
                        <a:buChar char=""/>
                      </a:pPr>
                      <a:r>
                        <a:rPr lang="en-US" sz="1100" dirty="0">
                          <a:solidFill>
                            <a:schemeClr val="bg1"/>
                          </a:solidFill>
                          <a:effectLst/>
                          <a:latin typeface="Arial" panose="020B0604020202020204" pitchFamily="34" charset="0"/>
                          <a:cs typeface="Arial" panose="020B0604020202020204" pitchFamily="34" charset="0"/>
                        </a:rPr>
                        <a:t>In many facilities, improvements are can be made that will help care leavers feel more confident and joyful.</a:t>
                      </a:r>
                      <a:endParaRPr lang="en-US" sz="1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55714" marR="55714" marT="0" marB="0"/>
                </a:tc>
                <a:tc>
                  <a:txBody>
                    <a:bodyPr/>
                    <a:lstStyle/>
                    <a:p>
                      <a:pPr marL="342900" lvl="0" indent="-342900">
                        <a:lnSpc>
                          <a:spcPct val="150000"/>
                        </a:lnSpc>
                        <a:spcAft>
                          <a:spcPts val="0"/>
                        </a:spcAft>
                        <a:buFont typeface="Symbol" panose="05050102010706020507" pitchFamily="18" charset="2"/>
                        <a:buChar char=""/>
                      </a:pPr>
                      <a:r>
                        <a:rPr lang="en-US" sz="1100" b="1" dirty="0">
                          <a:solidFill>
                            <a:schemeClr val="bg1"/>
                          </a:solidFill>
                          <a:effectLst/>
                          <a:latin typeface="Arial" panose="020B0604020202020204" pitchFamily="34" charset="0"/>
                          <a:cs typeface="Arial" panose="020B0604020202020204" pitchFamily="34" charset="0"/>
                        </a:rPr>
                        <a:t>Not many professionals and specialist care staff on the market </a:t>
                      </a:r>
                      <a:endParaRPr lang="en-US" sz="11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55714" marR="55714" marT="0" marB="0"/>
                </a:tc>
                <a:extLst>
                  <a:ext uri="{0D108BD9-81ED-4DB2-BD59-A6C34878D82A}">
                    <a16:rowId xmlns:a16="http://schemas.microsoft.com/office/drawing/2014/main" val="1334841939"/>
                  </a:ext>
                </a:extLst>
              </a:tr>
            </a:tbl>
          </a:graphicData>
        </a:graphic>
      </p:graphicFrame>
    </p:spTree>
    <p:extLst>
      <p:ext uri="{BB962C8B-B14F-4D97-AF65-F5344CB8AC3E}">
        <p14:creationId xmlns:p14="http://schemas.microsoft.com/office/powerpoint/2010/main" val="251266761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PESTEL analyze </a:t>
            </a:r>
            <a:r>
              <a:rPr lang="en-US" b="1" dirty="0" smtClean="0"/>
              <a:t>done to Care Home Clover</a:t>
            </a:r>
            <a:endParaRPr lang="en-US" dirty="0"/>
          </a:p>
        </p:txBody>
      </p:sp>
      <p:sp>
        <p:nvSpPr>
          <p:cNvPr id="3" name="Content Placeholder 2"/>
          <p:cNvSpPr>
            <a:spLocks noGrp="1"/>
          </p:cNvSpPr>
          <p:nvPr>
            <p:ph idx="1"/>
          </p:nvPr>
        </p:nvSpPr>
        <p:spPr/>
        <p:txBody>
          <a:bodyPr>
            <a:normAutofit/>
          </a:bodyPr>
          <a:lstStyle/>
          <a:p>
            <a:pPr algn="r"/>
            <a:r>
              <a:rPr lang="en-US" sz="1400" dirty="0" smtClean="0">
                <a:latin typeface="Arial" panose="020B0604020202020204" pitchFamily="34" charset="0"/>
                <a:cs typeface="Arial" panose="020B0604020202020204" pitchFamily="34" charset="0"/>
              </a:rPr>
              <a:t>Political Factors</a:t>
            </a:r>
          </a:p>
          <a:p>
            <a:pPr algn="r"/>
            <a:r>
              <a:rPr lang="en-US" sz="1400" dirty="0" smtClean="0">
                <a:latin typeface="Arial" panose="020B0604020202020204" pitchFamily="34" charset="0"/>
                <a:cs typeface="Arial" panose="020B0604020202020204" pitchFamily="34" charset="0"/>
              </a:rPr>
              <a:t>Economic Factors</a:t>
            </a:r>
          </a:p>
          <a:p>
            <a:pPr algn="r"/>
            <a:r>
              <a:rPr lang="en-US" sz="1400" dirty="0" smtClean="0">
                <a:latin typeface="Arial" panose="020B0604020202020204" pitchFamily="34" charset="0"/>
                <a:cs typeface="Arial" panose="020B0604020202020204" pitchFamily="34" charset="0"/>
              </a:rPr>
              <a:t>Social Factors</a:t>
            </a:r>
          </a:p>
          <a:p>
            <a:pPr algn="r"/>
            <a:r>
              <a:rPr lang="en-US" sz="1400" dirty="0" smtClean="0">
                <a:latin typeface="Arial" panose="020B0604020202020204" pitchFamily="34" charset="0"/>
                <a:cs typeface="Arial" panose="020B0604020202020204" pitchFamily="34" charset="0"/>
              </a:rPr>
              <a:t>Technological Factors </a:t>
            </a:r>
          </a:p>
          <a:p>
            <a:pPr algn="r"/>
            <a:r>
              <a:rPr lang="en-US" sz="1400" dirty="0" smtClean="0">
                <a:latin typeface="Arial" panose="020B0604020202020204" pitchFamily="34" charset="0"/>
                <a:cs typeface="Arial" panose="020B0604020202020204" pitchFamily="34" charset="0"/>
              </a:rPr>
              <a:t>Legal Factors  </a:t>
            </a:r>
          </a:p>
          <a:p>
            <a:r>
              <a:rPr lang="en-US" sz="1200" dirty="0" smtClean="0">
                <a:latin typeface="Arial" panose="020B0604020202020204" pitchFamily="34" charset="0"/>
                <a:cs typeface="Arial" panose="020B0604020202020204" pitchFamily="34" charset="0"/>
              </a:rPr>
              <a:t>The </a:t>
            </a:r>
            <a:r>
              <a:rPr lang="en-US" sz="1200" dirty="0">
                <a:latin typeface="Arial" panose="020B0604020202020204" pitchFamily="34" charset="0"/>
                <a:cs typeface="Arial" panose="020B0604020202020204" pitchFamily="34" charset="0"/>
              </a:rPr>
              <a:t>care home sector is impacted by a wide range of external influences. Care facility Clover must face with a variety of economic, political, and social challenges in order to succeed. As an example, the government's bureaucracy and interfering in the Home Health Care business might be difficult for Care Home Clover before entering or investing in a given area. Rules and restrictions for pricing. Inflation and rising loan rates, on the other hand, have a negative impact on this industry. However, it can be concluded that this business needs to invest in more experienced and highly-trained workers, as well as better education for those who want to work there.</a:t>
            </a:r>
          </a:p>
        </p:txBody>
      </p:sp>
    </p:spTree>
    <p:extLst>
      <p:ext uri="{BB962C8B-B14F-4D97-AF65-F5344CB8AC3E}">
        <p14:creationId xmlns:p14="http://schemas.microsoft.com/office/powerpoint/2010/main" val="259909355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Target market and market research </a:t>
            </a:r>
            <a:br>
              <a:rPr lang="en-US" b="1" dirty="0"/>
            </a:br>
            <a:endParaRPr lang="en-US" dirty="0"/>
          </a:p>
        </p:txBody>
      </p:sp>
      <p:sp>
        <p:nvSpPr>
          <p:cNvPr id="3" name="Content Placeholder 2"/>
          <p:cNvSpPr>
            <a:spLocks noGrp="1"/>
          </p:cNvSpPr>
          <p:nvPr>
            <p:ph idx="1"/>
          </p:nvPr>
        </p:nvSpPr>
        <p:spPr/>
        <p:txBody>
          <a:bodyPr/>
          <a:lstStyle/>
          <a:p>
            <a:r>
              <a:rPr lang="en-US" sz="1400" b="1" dirty="0">
                <a:latin typeface="Arial" panose="020B0604020202020204" pitchFamily="34" charset="0"/>
                <a:cs typeface="Arial" panose="020B0604020202020204" pitchFamily="34" charset="0"/>
              </a:rPr>
              <a:t>E</a:t>
            </a:r>
            <a:r>
              <a:rPr lang="en-US" sz="1400" b="1" dirty="0" smtClean="0">
                <a:latin typeface="Arial" panose="020B0604020202020204" pitchFamily="34" charset="0"/>
                <a:cs typeface="Arial" panose="020B0604020202020204" pitchFamily="34" charset="0"/>
              </a:rPr>
              <a:t>lderly and/or </a:t>
            </a:r>
            <a:r>
              <a:rPr lang="en-US" sz="1400" b="1" dirty="0">
                <a:latin typeface="Arial" panose="020B0604020202020204" pitchFamily="34" charset="0"/>
                <a:cs typeface="Arial" panose="020B0604020202020204" pitchFamily="34" charset="0"/>
              </a:rPr>
              <a:t>lonely residents of </a:t>
            </a:r>
            <a:r>
              <a:rPr lang="en-US" sz="1400" b="1" dirty="0" err="1" smtClean="0">
                <a:latin typeface="Arial" panose="020B0604020202020204" pitchFamily="34" charset="0"/>
                <a:cs typeface="Arial" panose="020B0604020202020204" pitchFamily="34" charset="0"/>
              </a:rPr>
              <a:t>Evesham</a:t>
            </a:r>
            <a:endParaRPr lang="en-US" sz="1400" b="1" dirty="0">
              <a:latin typeface="Arial" panose="020B0604020202020204" pitchFamily="34" charset="0"/>
              <a:cs typeface="Arial" panose="020B0604020202020204" pitchFamily="34" charset="0"/>
            </a:endParaRPr>
          </a:p>
          <a:p>
            <a:r>
              <a:rPr lang="en-US" sz="1400" b="1" dirty="0" smtClean="0">
                <a:latin typeface="Arial" panose="020B0604020202020204" pitchFamily="34" charset="0"/>
                <a:cs typeface="Arial" panose="020B0604020202020204" pitchFamily="34" charset="0"/>
              </a:rPr>
              <a:t>Secondary research </a:t>
            </a:r>
          </a:p>
          <a:p>
            <a:r>
              <a:rPr lang="en-US" sz="1400" b="1" dirty="0" smtClean="0">
                <a:latin typeface="Arial" panose="020B0604020202020204" pitchFamily="34" charset="0"/>
                <a:cs typeface="Arial" panose="020B0604020202020204" pitchFamily="34" charset="0"/>
              </a:rPr>
              <a:t>Primary research </a:t>
            </a:r>
            <a:endParaRPr lang="en-US" sz="1400" b="1" dirty="0">
              <a:latin typeface="Arial" panose="020B0604020202020204" pitchFamily="34" charset="0"/>
              <a:cs typeface="Arial" panose="020B0604020202020204" pitchFamily="34" charset="0"/>
            </a:endParaRPr>
          </a:p>
          <a:p>
            <a:pPr marL="0" indent="0">
              <a:buNone/>
            </a:pP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432554">
            <a:off x="7431101" y="2227205"/>
            <a:ext cx="3218962" cy="2050471"/>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141991">
            <a:off x="4398385" y="4088386"/>
            <a:ext cx="2619375" cy="1743075"/>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474073">
            <a:off x="655231" y="3888363"/>
            <a:ext cx="2143125" cy="2143125"/>
          </a:xfrm>
          <a:prstGeom prst="rect">
            <a:avLst/>
          </a:prstGeom>
        </p:spPr>
      </p:pic>
    </p:spTree>
    <p:extLst>
      <p:ext uri="{BB962C8B-B14F-4D97-AF65-F5344CB8AC3E}">
        <p14:creationId xmlns:p14="http://schemas.microsoft.com/office/powerpoint/2010/main" val="398539708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Marketing plan </a:t>
            </a:r>
            <a:endParaRPr lang="en-US" dirty="0"/>
          </a:p>
        </p:txBody>
      </p:sp>
      <p:sp>
        <p:nvSpPr>
          <p:cNvPr id="3" name="Content Placeholder 2"/>
          <p:cNvSpPr>
            <a:spLocks noGrp="1"/>
          </p:cNvSpPr>
          <p:nvPr>
            <p:ph idx="1"/>
          </p:nvPr>
        </p:nvSpPr>
        <p:spPr/>
        <p:txBody>
          <a:bodyPr/>
          <a:lstStyle/>
          <a:p>
            <a:r>
              <a:rPr lang="en-US" sz="1400" dirty="0">
                <a:latin typeface="Arial" panose="020B0604020202020204" pitchFamily="34" charset="0"/>
                <a:cs typeface="Arial" panose="020B0604020202020204" pitchFamily="34" charset="0"/>
              </a:rPr>
              <a:t>Our marketing plan entails the development of a functional website, the publication of advertisements in the </a:t>
            </a:r>
            <a:r>
              <a:rPr lang="en-US" sz="1400" dirty="0" err="1">
                <a:latin typeface="Arial" panose="020B0604020202020204" pitchFamily="34" charset="0"/>
                <a:cs typeface="Arial" panose="020B0604020202020204" pitchFamily="34" charset="0"/>
              </a:rPr>
              <a:t>Evesham</a:t>
            </a:r>
            <a:r>
              <a:rPr lang="en-US" sz="1400" dirty="0">
                <a:latin typeface="Arial" panose="020B0604020202020204" pitchFamily="34" charset="0"/>
                <a:cs typeface="Arial" panose="020B0604020202020204" pitchFamily="34" charset="0"/>
              </a:rPr>
              <a:t> Journal, and the use of social media platforms such as Facebook and Twitter. </a:t>
            </a:r>
            <a:endParaRPr lang="en-US" sz="1400" dirty="0" smtClean="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 following is the marketing strategy established for Care Home Clover </a:t>
            </a:r>
            <a:r>
              <a:rPr lang="en-US" sz="1400" dirty="0" smtClean="0">
                <a:latin typeface="Arial" panose="020B0604020202020204" pitchFamily="34" charset="0"/>
                <a:cs typeface="Arial" panose="020B0604020202020204" pitchFamily="34" charset="0"/>
              </a:rPr>
              <a:t>utilizing </a:t>
            </a:r>
            <a:r>
              <a:rPr lang="en-US" sz="1400" dirty="0">
                <a:latin typeface="Arial" panose="020B0604020202020204" pitchFamily="34" charset="0"/>
                <a:cs typeface="Arial" panose="020B0604020202020204" pitchFamily="34" charset="0"/>
              </a:rPr>
              <a:t>the marketing mix (Kotler, 2013) :</a:t>
            </a: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631747">
            <a:off x="8118451" y="3370552"/>
            <a:ext cx="1990725" cy="2295525"/>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571691">
            <a:off x="1922976" y="3740726"/>
            <a:ext cx="2466975" cy="1847850"/>
          </a:xfrm>
          <a:prstGeom prst="rect">
            <a:avLst/>
          </a:prstGeom>
        </p:spPr>
      </p:pic>
    </p:spTree>
    <p:extLst>
      <p:ext uri="{BB962C8B-B14F-4D97-AF65-F5344CB8AC3E}">
        <p14:creationId xmlns:p14="http://schemas.microsoft.com/office/powerpoint/2010/main" val="7606554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Marketing mix </a:t>
            </a:r>
            <a:endParaRPr lang="en-US" dirty="0"/>
          </a:p>
        </p:txBody>
      </p:sp>
      <p:sp>
        <p:nvSpPr>
          <p:cNvPr id="3" name="Content Placeholder 2"/>
          <p:cNvSpPr>
            <a:spLocks noGrp="1"/>
          </p:cNvSpPr>
          <p:nvPr>
            <p:ph idx="1"/>
          </p:nvPr>
        </p:nvSpPr>
        <p:spPr/>
        <p:txBody>
          <a:bodyPr>
            <a:normAutofit/>
          </a:bodyPr>
          <a:lstStyle/>
          <a:p>
            <a:r>
              <a:rPr lang="en-US" sz="1400" b="1" dirty="0">
                <a:latin typeface="Arial" panose="020B0604020202020204" pitchFamily="34" charset="0"/>
                <a:cs typeface="Arial" panose="020B0604020202020204" pitchFamily="34" charset="0"/>
              </a:rPr>
              <a:t>Product-</a:t>
            </a:r>
            <a:r>
              <a:rPr lang="en-US" sz="1400" dirty="0">
                <a:latin typeface="Arial" panose="020B0604020202020204" pitchFamily="34" charset="0"/>
                <a:cs typeface="Arial" panose="020B0604020202020204" pitchFamily="34" charset="0"/>
              </a:rPr>
              <a:t> Our business provides products and services of the highest quality</a:t>
            </a:r>
          </a:p>
          <a:p>
            <a:r>
              <a:rPr lang="en-US" sz="1400" b="1" dirty="0">
                <a:latin typeface="Arial" panose="020B0604020202020204" pitchFamily="34" charset="0"/>
                <a:cs typeface="Arial" panose="020B0604020202020204" pitchFamily="34" charset="0"/>
              </a:rPr>
              <a:t>Price-</a:t>
            </a:r>
            <a:r>
              <a:rPr lang="en-US" sz="1400" dirty="0">
                <a:latin typeface="Arial" panose="020B0604020202020204" pitchFamily="34" charset="0"/>
                <a:cs typeface="Arial" panose="020B0604020202020204" pitchFamily="34" charset="0"/>
              </a:rPr>
              <a:t> When it comes to pricing, we provide our clients the best value since we offer the lowest rates</a:t>
            </a:r>
          </a:p>
          <a:p>
            <a:r>
              <a:rPr lang="en-US" sz="1400" b="1" dirty="0">
                <a:latin typeface="Arial" panose="020B0604020202020204" pitchFamily="34" charset="0"/>
                <a:cs typeface="Arial" panose="020B0604020202020204" pitchFamily="34" charset="0"/>
              </a:rPr>
              <a:t>Promotion-</a:t>
            </a:r>
            <a:r>
              <a:rPr lang="en-US" sz="1400" dirty="0">
                <a:latin typeface="Arial" panose="020B0604020202020204" pitchFamily="34" charset="0"/>
                <a:cs typeface="Arial" panose="020B0604020202020204" pitchFamily="34" charset="0"/>
              </a:rPr>
              <a:t> To raise awareness about our business, we'll run ads on social media and create a website</a:t>
            </a:r>
          </a:p>
          <a:p>
            <a:r>
              <a:rPr lang="en-US" sz="1400" b="1" dirty="0">
                <a:latin typeface="Arial" panose="020B0604020202020204" pitchFamily="34" charset="0"/>
                <a:cs typeface="Arial" panose="020B0604020202020204" pitchFamily="34" charset="0"/>
              </a:rPr>
              <a:t>Place- </a:t>
            </a:r>
            <a:r>
              <a:rPr lang="en-US" sz="1400" dirty="0">
                <a:latin typeface="Arial" panose="020B0604020202020204" pitchFamily="34" charset="0"/>
                <a:cs typeface="Arial" panose="020B0604020202020204" pitchFamily="34" charset="0"/>
              </a:rPr>
              <a:t>Clover Care Home is located in a quiet and serene area of Worcestershire. Our clients will enjoy a peaceful and relaxing environment at this location</a:t>
            </a:r>
          </a:p>
          <a:p>
            <a:endParaRPr lang="en-US" sz="14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20750587" flipH="1">
            <a:off x="2805495" y="4854200"/>
            <a:ext cx="2445379" cy="1626177"/>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648632">
            <a:off x="9343737" y="314542"/>
            <a:ext cx="2307936" cy="3461904"/>
          </a:xfrm>
          <a:prstGeom prst="rect">
            <a:avLst/>
          </a:prstGeom>
        </p:spPr>
      </p:pic>
    </p:spTree>
    <p:extLst>
      <p:ext uri="{BB962C8B-B14F-4D97-AF65-F5344CB8AC3E}">
        <p14:creationId xmlns:p14="http://schemas.microsoft.com/office/powerpoint/2010/main" val="97753060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Care Home Clover Management team </a:t>
            </a:r>
            <a:endParaRPr lang="en-US" dirty="0"/>
          </a:p>
        </p:txBody>
      </p:sp>
      <p:sp>
        <p:nvSpPr>
          <p:cNvPr id="3" name="Content Placeholder 2"/>
          <p:cNvSpPr>
            <a:spLocks noGrp="1"/>
          </p:cNvSpPr>
          <p:nvPr>
            <p:ph idx="1"/>
          </p:nvPr>
        </p:nvSpPr>
        <p:spPr/>
        <p:txBody>
          <a:bodyPr>
            <a:normAutofit/>
          </a:bodyPr>
          <a:lstStyle/>
          <a:p>
            <a:r>
              <a:rPr lang="en-US" sz="1400" dirty="0">
                <a:latin typeface="Arial" panose="020B0604020202020204" pitchFamily="34" charset="0"/>
                <a:cs typeface="Arial" panose="020B0604020202020204" pitchFamily="34" charset="0"/>
              </a:rPr>
              <a:t>Mr. CM has been appointed to the role of marketing and supply chain director at the </a:t>
            </a:r>
            <a:r>
              <a:rPr lang="en-US" sz="1400" dirty="0" smtClean="0">
                <a:latin typeface="Arial" panose="020B0604020202020204" pitchFamily="34" charset="0"/>
                <a:cs typeface="Arial" panose="020B0604020202020204" pitchFamily="34" charset="0"/>
              </a:rPr>
              <a:t>organization. </a:t>
            </a:r>
            <a:r>
              <a:rPr lang="en-US" sz="1400" dirty="0">
                <a:latin typeface="Arial" panose="020B0604020202020204" pitchFamily="34" charset="0"/>
                <a:cs typeface="Arial" panose="020B0604020202020204" pitchFamily="34" charset="0"/>
              </a:rPr>
              <a:t>His responsibilities include locating and signing the most advantageous supplier contracts, as well as doing corporate promotion</a:t>
            </a:r>
            <a:r>
              <a:rPr lang="en-US" sz="1400" dirty="0" smtClean="0">
                <a:latin typeface="Arial" panose="020B0604020202020204" pitchFamily="34" charset="0"/>
                <a:cs typeface="Arial" panose="020B0604020202020204" pitchFamily="34" charset="0"/>
              </a:rPr>
              <a:t>.</a:t>
            </a:r>
          </a:p>
          <a:p>
            <a:r>
              <a:rPr lang="en-US" sz="1400" dirty="0">
                <a:latin typeface="Arial" panose="020B0604020202020204" pitchFamily="34" charset="0"/>
                <a:cs typeface="Arial" panose="020B0604020202020204" pitchFamily="34" charset="0"/>
              </a:rPr>
              <a:t>IS </a:t>
            </a:r>
            <a:r>
              <a:rPr lang="en-US" sz="1400" dirty="0" err="1">
                <a:latin typeface="Arial" panose="020B0604020202020204" pitchFamily="34" charset="0"/>
                <a:cs typeface="Arial" panose="020B0604020202020204" pitchFamily="34" charset="0"/>
              </a:rPr>
              <a:t>is</a:t>
            </a:r>
            <a:r>
              <a:rPr lang="en-US" sz="1400" dirty="0">
                <a:latin typeface="Arial" panose="020B0604020202020204" pitchFamily="34" charset="0"/>
                <a:cs typeface="Arial" panose="020B0604020202020204" pitchFamily="34" charset="0"/>
              </a:rPr>
              <a:t> in charge of human resources at our company. Her primary responsibilities include recruiting high-quality employees for Clover Care Home, as well as </a:t>
            </a:r>
            <a:r>
              <a:rPr lang="en-US" sz="1400" dirty="0" smtClean="0">
                <a:latin typeface="Arial" panose="020B0604020202020204" pitchFamily="34" charset="0"/>
                <a:cs typeface="Arial" panose="020B0604020202020204" pitchFamily="34" charset="0"/>
              </a:rPr>
              <a:t>organizing, </a:t>
            </a:r>
            <a:r>
              <a:rPr lang="en-US" sz="1400" dirty="0">
                <a:latin typeface="Arial" panose="020B0604020202020204" pitchFamily="34" charset="0"/>
                <a:cs typeface="Arial" panose="020B0604020202020204" pitchFamily="34" charset="0"/>
              </a:rPr>
              <a:t>supporting, and providing training and courses to employees</a:t>
            </a:r>
            <a:r>
              <a:rPr lang="en-US" sz="1400" dirty="0" smtClean="0">
                <a:latin typeface="Arial" panose="020B0604020202020204" pitchFamily="34" charset="0"/>
                <a:cs typeface="Arial" panose="020B0604020202020204" pitchFamily="34" charset="0"/>
              </a:rPr>
              <a:t>.</a:t>
            </a:r>
          </a:p>
          <a:p>
            <a:r>
              <a:rPr lang="en-US" sz="1400" dirty="0">
                <a:latin typeface="Arial" panose="020B0604020202020204" pitchFamily="34" charset="0"/>
                <a:cs typeface="Arial" panose="020B0604020202020204" pitchFamily="34" charset="0"/>
              </a:rPr>
              <a:t>Financial director will be SH's new role in the company. He is responsible for managing the company's finances, ensuring that money are used wisely, and preparing for future growth.</a:t>
            </a:r>
          </a:p>
        </p:txBody>
      </p:sp>
    </p:spTree>
    <p:extLst>
      <p:ext uri="{BB962C8B-B14F-4D97-AF65-F5344CB8AC3E}">
        <p14:creationId xmlns:p14="http://schemas.microsoft.com/office/powerpoint/2010/main" val="339904235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accent2">
                    <a:lumMod val="75000"/>
                  </a:schemeClr>
                </a:solidFill>
              </a:rPr>
              <a:t>Financial section </a:t>
            </a:r>
            <a:endParaRPr lang="en-US" dirty="0">
              <a:solidFill>
                <a:schemeClr val="accent2">
                  <a:lumMod val="75000"/>
                </a:schemeClr>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55009227"/>
              </p:ext>
            </p:extLst>
          </p:nvPr>
        </p:nvGraphicFramePr>
        <p:xfrm>
          <a:off x="1330035" y="1930401"/>
          <a:ext cx="7439892" cy="3184557"/>
        </p:xfrm>
        <a:graphic>
          <a:graphicData uri="http://schemas.openxmlformats.org/drawingml/2006/table">
            <a:tbl>
              <a:tblPr firstRow="1" firstCol="1" bandRow="1">
                <a:tableStyleId>{5C22544A-7EE6-4342-B048-85BDC9FD1C3A}</a:tableStyleId>
              </a:tblPr>
              <a:tblGrid>
                <a:gridCol w="2521139">
                  <a:extLst>
                    <a:ext uri="{9D8B030D-6E8A-4147-A177-3AD203B41FA5}">
                      <a16:colId xmlns:a16="http://schemas.microsoft.com/office/drawing/2014/main" val="1568626179"/>
                    </a:ext>
                  </a:extLst>
                </a:gridCol>
                <a:gridCol w="1584421">
                  <a:extLst>
                    <a:ext uri="{9D8B030D-6E8A-4147-A177-3AD203B41FA5}">
                      <a16:colId xmlns:a16="http://schemas.microsoft.com/office/drawing/2014/main" val="2840500661"/>
                    </a:ext>
                  </a:extLst>
                </a:gridCol>
                <a:gridCol w="3334332">
                  <a:extLst>
                    <a:ext uri="{9D8B030D-6E8A-4147-A177-3AD203B41FA5}">
                      <a16:colId xmlns:a16="http://schemas.microsoft.com/office/drawing/2014/main" val="3640716879"/>
                    </a:ext>
                  </a:extLst>
                </a:gridCol>
              </a:tblGrid>
              <a:tr h="284079">
                <a:tc>
                  <a:txBody>
                    <a:bodyPr/>
                    <a:lstStyle/>
                    <a:p>
                      <a:pPr>
                        <a:lnSpc>
                          <a:spcPct val="107000"/>
                        </a:lnSpc>
                        <a:spcAft>
                          <a:spcPts val="800"/>
                        </a:spcAft>
                      </a:pPr>
                      <a:r>
                        <a:rPr lang="en-US" sz="1100" dirty="0">
                          <a:solidFill>
                            <a:schemeClr val="bg1"/>
                          </a:solidFill>
                          <a:effectLst/>
                          <a:latin typeface="Arial" panose="020B0604020202020204" pitchFamily="34" charset="0"/>
                          <a:cs typeface="Arial" panose="020B0604020202020204" pitchFamily="34" charset="0"/>
                        </a:rPr>
                        <a:t>Product</a:t>
                      </a:r>
                      <a:endParaRPr lang="en-US" sz="1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US" sz="1100">
                          <a:solidFill>
                            <a:schemeClr val="bg1"/>
                          </a:solidFill>
                          <a:effectLst/>
                          <a:latin typeface="Arial" panose="020B0604020202020204" pitchFamily="34" charset="0"/>
                          <a:cs typeface="Arial" panose="020B0604020202020204" pitchFamily="34" charset="0"/>
                        </a:rPr>
                        <a:t>Amount</a:t>
                      </a:r>
                      <a:endParaRPr lang="en-US" sz="1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US" sz="1100">
                          <a:solidFill>
                            <a:schemeClr val="bg1"/>
                          </a:solidFill>
                          <a:effectLst/>
                          <a:latin typeface="Arial" panose="020B0604020202020204" pitchFamily="34" charset="0"/>
                          <a:cs typeface="Arial" panose="020B0604020202020204" pitchFamily="34" charset="0"/>
                        </a:rPr>
                        <a:t>Cost.</a:t>
                      </a:r>
                      <a:endParaRPr lang="en-US" sz="1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868806219"/>
                  </a:ext>
                </a:extLst>
              </a:tr>
              <a:tr h="583080">
                <a:tc>
                  <a:txBody>
                    <a:bodyPr/>
                    <a:lstStyle/>
                    <a:p>
                      <a:pPr>
                        <a:lnSpc>
                          <a:spcPct val="107000"/>
                        </a:lnSpc>
                        <a:spcAft>
                          <a:spcPts val="800"/>
                        </a:spcAft>
                      </a:pPr>
                      <a:r>
                        <a:rPr lang="en-US" sz="1100" dirty="0">
                          <a:solidFill>
                            <a:schemeClr val="bg1"/>
                          </a:solidFill>
                          <a:effectLst/>
                          <a:latin typeface="Arial" panose="020B0604020202020204" pitchFamily="34" charset="0"/>
                          <a:cs typeface="Arial" panose="020B0604020202020204" pitchFamily="34" charset="0"/>
                        </a:rPr>
                        <a:t>Vehicle employed by the company</a:t>
                      </a:r>
                      <a:endParaRPr lang="en-US" sz="1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US" sz="1100" dirty="0">
                          <a:solidFill>
                            <a:schemeClr val="bg1"/>
                          </a:solidFill>
                          <a:effectLst/>
                          <a:latin typeface="Arial" panose="020B0604020202020204" pitchFamily="34" charset="0"/>
                          <a:cs typeface="Arial" panose="020B0604020202020204" pitchFamily="34" charset="0"/>
                        </a:rPr>
                        <a:t>1</a:t>
                      </a:r>
                      <a:endParaRPr lang="en-US" sz="1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US" sz="1100">
                          <a:solidFill>
                            <a:schemeClr val="bg1"/>
                          </a:solidFill>
                          <a:effectLst/>
                          <a:latin typeface="Arial" panose="020B0604020202020204" pitchFamily="34" charset="0"/>
                          <a:cs typeface="Arial" panose="020B0604020202020204" pitchFamily="34" charset="0"/>
                        </a:rPr>
                        <a:t>£ 15,000</a:t>
                      </a:r>
                      <a:endParaRPr lang="en-US" sz="1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538941439"/>
                  </a:ext>
                </a:extLst>
              </a:tr>
              <a:tr h="583080">
                <a:tc>
                  <a:txBody>
                    <a:bodyPr/>
                    <a:lstStyle/>
                    <a:p>
                      <a:pPr>
                        <a:lnSpc>
                          <a:spcPct val="107000"/>
                        </a:lnSpc>
                        <a:spcAft>
                          <a:spcPts val="800"/>
                        </a:spcAft>
                      </a:pPr>
                      <a:r>
                        <a:rPr lang="en-US" sz="1100">
                          <a:solidFill>
                            <a:schemeClr val="bg1"/>
                          </a:solidFill>
                          <a:effectLst/>
                          <a:latin typeface="Arial" panose="020B0604020202020204" pitchFamily="34" charset="0"/>
                          <a:cs typeface="Arial" panose="020B0604020202020204" pitchFamily="34" charset="0"/>
                        </a:rPr>
                        <a:t>Apparatus for treating disease</a:t>
                      </a:r>
                      <a:endParaRPr lang="en-US" sz="1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US" sz="1100" dirty="0">
                          <a:solidFill>
                            <a:schemeClr val="bg1"/>
                          </a:solidFill>
                          <a:effectLst/>
                          <a:latin typeface="Arial" panose="020B0604020202020204" pitchFamily="34" charset="0"/>
                          <a:cs typeface="Arial" panose="020B0604020202020204" pitchFamily="34" charset="0"/>
                        </a:rPr>
                        <a:t>1</a:t>
                      </a:r>
                      <a:endParaRPr lang="en-US" sz="1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US" sz="1100" dirty="0">
                          <a:solidFill>
                            <a:schemeClr val="bg1"/>
                          </a:solidFill>
                          <a:effectLst/>
                          <a:latin typeface="Arial" panose="020B0604020202020204" pitchFamily="34" charset="0"/>
                          <a:cs typeface="Arial" panose="020B0604020202020204" pitchFamily="34" charset="0"/>
                        </a:rPr>
                        <a:t>£ 7,000</a:t>
                      </a:r>
                      <a:endParaRPr lang="en-US" sz="1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839379311"/>
                  </a:ext>
                </a:extLst>
              </a:tr>
              <a:tr h="583080">
                <a:tc>
                  <a:txBody>
                    <a:bodyPr/>
                    <a:lstStyle/>
                    <a:p>
                      <a:pPr>
                        <a:lnSpc>
                          <a:spcPct val="107000"/>
                        </a:lnSpc>
                        <a:spcAft>
                          <a:spcPts val="800"/>
                        </a:spcAft>
                      </a:pPr>
                      <a:r>
                        <a:rPr lang="en-US" sz="1100" dirty="0">
                          <a:solidFill>
                            <a:schemeClr val="bg1"/>
                          </a:solidFill>
                          <a:effectLst/>
                          <a:latin typeface="Arial" panose="020B0604020202020204" pitchFamily="34" charset="0"/>
                          <a:cs typeface="Arial" panose="020B0604020202020204" pitchFamily="34" charset="0"/>
                        </a:rPr>
                        <a:t>Staff training Employee education and development</a:t>
                      </a:r>
                      <a:endParaRPr lang="en-US" sz="1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US" sz="1100">
                          <a:solidFill>
                            <a:schemeClr val="bg1"/>
                          </a:solidFill>
                          <a:effectLst/>
                          <a:latin typeface="Arial" panose="020B0604020202020204" pitchFamily="34" charset="0"/>
                          <a:cs typeface="Arial" panose="020B0604020202020204" pitchFamily="34" charset="0"/>
                        </a:rPr>
                        <a:t>1</a:t>
                      </a:r>
                      <a:endParaRPr lang="en-US" sz="1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US" sz="1100" dirty="0">
                          <a:solidFill>
                            <a:schemeClr val="bg1"/>
                          </a:solidFill>
                          <a:effectLst/>
                          <a:latin typeface="Arial" panose="020B0604020202020204" pitchFamily="34" charset="0"/>
                          <a:cs typeface="Arial" panose="020B0604020202020204" pitchFamily="34" charset="0"/>
                        </a:rPr>
                        <a:t>£ 8,000</a:t>
                      </a:r>
                      <a:endParaRPr lang="en-US" sz="1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771999344"/>
                  </a:ext>
                </a:extLst>
              </a:tr>
              <a:tr h="583080">
                <a:tc>
                  <a:txBody>
                    <a:bodyPr/>
                    <a:lstStyle/>
                    <a:p>
                      <a:pPr>
                        <a:lnSpc>
                          <a:spcPct val="107000"/>
                        </a:lnSpc>
                        <a:spcAft>
                          <a:spcPts val="800"/>
                        </a:spcAft>
                      </a:pPr>
                      <a:r>
                        <a:rPr lang="en-US" sz="1100">
                          <a:solidFill>
                            <a:schemeClr val="bg1"/>
                          </a:solidFill>
                          <a:effectLst/>
                          <a:latin typeface="Arial" panose="020B0604020202020204" pitchFamily="34" charset="0"/>
                          <a:cs typeface="Arial" panose="020B0604020202020204" pitchFamily="34" charset="0"/>
                        </a:rPr>
                        <a:t>Facilities for recreation and amusement</a:t>
                      </a:r>
                      <a:endParaRPr lang="en-US" sz="1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US" sz="1100">
                          <a:solidFill>
                            <a:schemeClr val="bg1"/>
                          </a:solidFill>
                          <a:effectLst/>
                          <a:latin typeface="Arial" panose="020B0604020202020204" pitchFamily="34" charset="0"/>
                          <a:cs typeface="Arial" panose="020B0604020202020204" pitchFamily="34" charset="0"/>
                        </a:rPr>
                        <a:t>1</a:t>
                      </a:r>
                      <a:endParaRPr lang="en-US" sz="1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US" sz="1100" dirty="0">
                          <a:solidFill>
                            <a:schemeClr val="bg1"/>
                          </a:solidFill>
                          <a:effectLst/>
                          <a:latin typeface="Arial" panose="020B0604020202020204" pitchFamily="34" charset="0"/>
                          <a:cs typeface="Arial" panose="020B0604020202020204" pitchFamily="34" charset="0"/>
                        </a:rPr>
                        <a:t>                                 £20,000</a:t>
                      </a:r>
                      <a:endParaRPr lang="en-US" sz="1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107530211"/>
                  </a:ext>
                </a:extLst>
              </a:tr>
              <a:tr h="284079">
                <a:tc>
                  <a:txBody>
                    <a:bodyPr/>
                    <a:lstStyle/>
                    <a:p>
                      <a:pPr>
                        <a:lnSpc>
                          <a:spcPct val="107000"/>
                        </a:lnSpc>
                        <a:spcAft>
                          <a:spcPts val="800"/>
                        </a:spcAft>
                      </a:pPr>
                      <a:r>
                        <a:rPr lang="en-US" sz="1100">
                          <a:solidFill>
                            <a:schemeClr val="bg1"/>
                          </a:solidFill>
                          <a:effectLst/>
                          <a:latin typeface="Arial" panose="020B0604020202020204" pitchFamily="34" charset="0"/>
                          <a:cs typeface="Arial" panose="020B0604020202020204" pitchFamily="34" charset="0"/>
                        </a:rPr>
                        <a:t> </a:t>
                      </a:r>
                      <a:endParaRPr lang="en-US" sz="1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US" sz="1100">
                          <a:solidFill>
                            <a:schemeClr val="bg1"/>
                          </a:solidFill>
                          <a:effectLst/>
                          <a:latin typeface="Arial" panose="020B0604020202020204" pitchFamily="34" charset="0"/>
                          <a:cs typeface="Arial" panose="020B0604020202020204" pitchFamily="34" charset="0"/>
                        </a:rPr>
                        <a:t> </a:t>
                      </a:r>
                      <a:endParaRPr lang="en-US" sz="1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US" sz="1100" dirty="0">
                          <a:solidFill>
                            <a:schemeClr val="bg1"/>
                          </a:solidFill>
                          <a:effectLst/>
                          <a:latin typeface="Arial" panose="020B0604020202020204" pitchFamily="34" charset="0"/>
                          <a:cs typeface="Arial" panose="020B0604020202020204" pitchFamily="34" charset="0"/>
                        </a:rPr>
                        <a:t> </a:t>
                      </a:r>
                      <a:endParaRPr lang="en-US" sz="1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791049363"/>
                  </a:ext>
                </a:extLst>
              </a:tr>
              <a:tr h="284079">
                <a:tc>
                  <a:txBody>
                    <a:bodyPr/>
                    <a:lstStyle/>
                    <a:p>
                      <a:pPr>
                        <a:lnSpc>
                          <a:spcPct val="107000"/>
                        </a:lnSpc>
                        <a:spcAft>
                          <a:spcPts val="800"/>
                        </a:spcAft>
                      </a:pPr>
                      <a:r>
                        <a:rPr lang="en-US" sz="1100">
                          <a:solidFill>
                            <a:schemeClr val="bg1"/>
                          </a:solidFill>
                          <a:effectLst/>
                          <a:latin typeface="Arial" panose="020B0604020202020204" pitchFamily="34" charset="0"/>
                          <a:cs typeface="Arial" panose="020B0604020202020204" pitchFamily="34" charset="0"/>
                        </a:rPr>
                        <a:t>Total</a:t>
                      </a:r>
                      <a:endParaRPr lang="en-US" sz="1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US" sz="1100">
                          <a:solidFill>
                            <a:schemeClr val="bg1"/>
                          </a:solidFill>
                          <a:effectLst/>
                          <a:latin typeface="Arial" panose="020B0604020202020204" pitchFamily="34" charset="0"/>
                          <a:cs typeface="Arial" panose="020B0604020202020204" pitchFamily="34" charset="0"/>
                        </a:rPr>
                        <a:t> </a:t>
                      </a:r>
                      <a:endParaRPr lang="en-US" sz="1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US" sz="1100" dirty="0">
                          <a:solidFill>
                            <a:schemeClr val="bg1"/>
                          </a:solidFill>
                          <a:effectLst/>
                          <a:latin typeface="Arial" panose="020B0604020202020204" pitchFamily="34" charset="0"/>
                          <a:cs typeface="Arial" panose="020B0604020202020204" pitchFamily="34" charset="0"/>
                        </a:rPr>
                        <a:t>£ 50,000</a:t>
                      </a:r>
                      <a:endParaRPr lang="en-US" sz="1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09406590"/>
                  </a:ext>
                </a:extLst>
              </a:tr>
            </a:tbl>
          </a:graphicData>
        </a:graphic>
      </p:graphicFrame>
      <p:sp>
        <p:nvSpPr>
          <p:cNvPr id="5" name="Rectangle 1"/>
          <p:cNvSpPr>
            <a:spLocks noChangeArrowheads="1"/>
          </p:cNvSpPr>
          <p:nvPr/>
        </p:nvSpPr>
        <p:spPr bwMode="auto">
          <a:xfrm>
            <a:off x="2660072" y="5182589"/>
            <a:ext cx="4184073"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smtClean="0">
                <a:ln>
                  <a:noFill/>
                </a:ln>
                <a:solidFill>
                  <a:schemeClr val="bg1"/>
                </a:solidFill>
                <a:effectLst/>
                <a:latin typeface="Raleway" charset="0"/>
                <a:ea typeface="Calibri" panose="020F0502020204030204" pitchFamily="34" charset="0"/>
                <a:cs typeface="Times New Roman" panose="02020603050405020304" pitchFamily="18" charset="0"/>
              </a:rPr>
              <a:t>                                                                </a:t>
            </a:r>
            <a:endParaRPr kumimoji="0" lang="en-US" altLang="en-US" sz="1100" b="0" i="0" u="none" strike="noStrike" cap="none" normalizeH="0" baseline="0" dirty="0" smtClean="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i="0" u="none" strike="noStrike" cap="none" normalizeH="0" baseline="0" dirty="0" smtClean="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Expenses for supplies and </a:t>
            </a:r>
            <a:r>
              <a:rPr kumimoji="0" lang="en-US" altLang="en-US" sz="1100" i="0" u="none" strike="noStrike" cap="none" normalizeH="0" baseline="0" dirty="0" err="1" smtClean="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labour</a:t>
            </a:r>
            <a:r>
              <a:rPr kumimoji="0" lang="en-US" altLang="en-US" sz="1100" i="0" u="none" strike="noStrike" cap="none" normalizeH="0" baseline="0" dirty="0" smtClean="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 – Care Home Clover</a:t>
            </a:r>
            <a:endParaRPr kumimoji="0" lang="en-US" altLang="en-US" sz="1100" i="0" u="none" strike="noStrike" cap="none" normalizeH="0" baseline="0" dirty="0" smtClean="0">
              <a:ln>
                <a:noFill/>
              </a:ln>
              <a:solidFill>
                <a:schemeClr val="bg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i="0" u="none" strike="noStrike" cap="none" normalizeH="0" baseline="0" dirty="0" smtClean="0">
              <a:ln>
                <a:noFill/>
              </a:ln>
              <a:solidFill>
                <a:schemeClr val="bg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239997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en-US" sz="1800" b="1" dirty="0">
                <a:solidFill>
                  <a:schemeClr val="accent2">
                    <a:lumMod val="75000"/>
                  </a:schemeClr>
                </a:solidFill>
                <a:latin typeface="Arial" panose="020B0604020202020204" pitchFamily="34" charset="0"/>
                <a:ea typeface="Calibri" panose="020F0502020204030204" pitchFamily="34" charset="0"/>
                <a:cs typeface="Arial" panose="020B0604020202020204" pitchFamily="34" charset="0"/>
              </a:rPr>
              <a:t>Monthly Costs that are Predictable Based on Cash Flow of Care Home Clover</a:t>
            </a:r>
            <a:r>
              <a:rPr lang="en-US" altLang="en-US" sz="5400" dirty="0">
                <a:solidFill>
                  <a:schemeClr val="tx1"/>
                </a:solidFill>
                <a:latin typeface="Arial" panose="020B0604020202020204" pitchFamily="34" charset="0"/>
              </a:rPr>
              <a:t/>
            </a:r>
            <a:br>
              <a:rPr lang="en-US" altLang="en-US" sz="5400" dirty="0">
                <a:solidFill>
                  <a:schemeClr val="tx1"/>
                </a:solidFill>
                <a:latin typeface="Arial" panose="020B0604020202020204" pitchFamily="34" charset="0"/>
              </a:rPr>
            </a:b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19623126"/>
              </p:ext>
            </p:extLst>
          </p:nvPr>
        </p:nvGraphicFramePr>
        <p:xfrm>
          <a:off x="677863" y="1537850"/>
          <a:ext cx="8909482" cy="3896956"/>
        </p:xfrm>
        <a:graphic>
          <a:graphicData uri="http://schemas.openxmlformats.org/drawingml/2006/table">
            <a:tbl>
              <a:tblPr firstRow="1" firstCol="1" bandRow="1">
                <a:tableStyleId>{5C22544A-7EE6-4342-B048-85BDC9FD1C3A}</a:tableStyleId>
              </a:tblPr>
              <a:tblGrid>
                <a:gridCol w="6370280">
                  <a:extLst>
                    <a:ext uri="{9D8B030D-6E8A-4147-A177-3AD203B41FA5}">
                      <a16:colId xmlns:a16="http://schemas.microsoft.com/office/drawing/2014/main" val="2154700144"/>
                    </a:ext>
                  </a:extLst>
                </a:gridCol>
                <a:gridCol w="2539202">
                  <a:extLst>
                    <a:ext uri="{9D8B030D-6E8A-4147-A177-3AD203B41FA5}">
                      <a16:colId xmlns:a16="http://schemas.microsoft.com/office/drawing/2014/main" val="1700962419"/>
                    </a:ext>
                  </a:extLst>
                </a:gridCol>
              </a:tblGrid>
              <a:tr h="278354">
                <a:tc>
                  <a:txBody>
                    <a:bodyPr/>
                    <a:lstStyle/>
                    <a:p>
                      <a:pPr>
                        <a:lnSpc>
                          <a:spcPct val="107000"/>
                        </a:lnSpc>
                        <a:spcAft>
                          <a:spcPts val="0"/>
                        </a:spcAft>
                      </a:pPr>
                      <a:r>
                        <a:rPr lang="en-US" sz="1100">
                          <a:effectLst/>
                        </a:rPr>
                        <a:t>Items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Cost</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30742407"/>
                  </a:ext>
                </a:extLst>
              </a:tr>
              <a:tr h="278354">
                <a:tc>
                  <a:txBody>
                    <a:bodyPr/>
                    <a:lstStyle/>
                    <a:p>
                      <a:pPr>
                        <a:lnSpc>
                          <a:spcPct val="107000"/>
                        </a:lnSpc>
                        <a:spcAft>
                          <a:spcPts val="0"/>
                        </a:spcAft>
                      </a:pPr>
                      <a:r>
                        <a:rPr lang="en-US" sz="1100" dirty="0">
                          <a:effectLst/>
                        </a:rPr>
                        <a:t>Insurance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£ 130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84087770"/>
                  </a:ext>
                </a:extLst>
              </a:tr>
              <a:tr h="278354">
                <a:tc>
                  <a:txBody>
                    <a:bodyPr/>
                    <a:lstStyle/>
                    <a:p>
                      <a:pPr>
                        <a:lnSpc>
                          <a:spcPct val="107000"/>
                        </a:lnSpc>
                        <a:spcAft>
                          <a:spcPts val="0"/>
                        </a:spcAft>
                      </a:pPr>
                      <a:r>
                        <a:rPr lang="en-US" sz="1100">
                          <a:effectLst/>
                        </a:rPr>
                        <a:t>Interest Loan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£ 90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87164998"/>
                  </a:ext>
                </a:extLst>
              </a:tr>
              <a:tr h="278354">
                <a:tc>
                  <a:txBody>
                    <a:bodyPr/>
                    <a:lstStyle/>
                    <a:p>
                      <a:pPr>
                        <a:lnSpc>
                          <a:spcPct val="107000"/>
                        </a:lnSpc>
                        <a:spcAft>
                          <a:spcPts val="0"/>
                        </a:spcAft>
                      </a:pPr>
                      <a:r>
                        <a:rPr lang="en-US" sz="1100">
                          <a:effectLst/>
                        </a:rPr>
                        <a:t>Utilities/Gas/Elec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£ 500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49039503"/>
                  </a:ext>
                </a:extLst>
              </a:tr>
              <a:tr h="278354">
                <a:tc>
                  <a:txBody>
                    <a:bodyPr/>
                    <a:lstStyle/>
                    <a:p>
                      <a:pPr>
                        <a:lnSpc>
                          <a:spcPct val="107000"/>
                        </a:lnSpc>
                        <a:spcAft>
                          <a:spcPts val="0"/>
                        </a:spcAft>
                      </a:pPr>
                      <a:r>
                        <a:rPr lang="en-US" sz="1100">
                          <a:effectLst/>
                        </a:rPr>
                        <a:t>Legal</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£ 45</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41227308"/>
                  </a:ext>
                </a:extLst>
              </a:tr>
              <a:tr h="278354">
                <a:tc>
                  <a:txBody>
                    <a:bodyPr/>
                    <a:lstStyle/>
                    <a:p>
                      <a:pPr>
                        <a:lnSpc>
                          <a:spcPct val="107000"/>
                        </a:lnSpc>
                        <a:spcAft>
                          <a:spcPts val="0"/>
                        </a:spcAft>
                      </a:pPr>
                      <a:r>
                        <a:rPr lang="en-US" sz="1100">
                          <a:effectLst/>
                        </a:rPr>
                        <a:t>Loan repayment</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£ 333</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42508992"/>
                  </a:ext>
                </a:extLst>
              </a:tr>
              <a:tr h="278354">
                <a:tc>
                  <a:txBody>
                    <a:bodyPr/>
                    <a:lstStyle/>
                    <a:p>
                      <a:pPr>
                        <a:lnSpc>
                          <a:spcPct val="107000"/>
                        </a:lnSpc>
                        <a:spcAft>
                          <a:spcPts val="0"/>
                        </a:spcAft>
                      </a:pPr>
                      <a:r>
                        <a:rPr lang="en-US" sz="1100">
                          <a:effectLst/>
                        </a:rPr>
                        <a:t>Accountant</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£ 95</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98123509"/>
                  </a:ext>
                </a:extLst>
              </a:tr>
              <a:tr h="278354">
                <a:tc>
                  <a:txBody>
                    <a:bodyPr/>
                    <a:lstStyle/>
                    <a:p>
                      <a:pPr>
                        <a:lnSpc>
                          <a:spcPct val="107000"/>
                        </a:lnSpc>
                        <a:spcAft>
                          <a:spcPts val="0"/>
                        </a:spcAft>
                      </a:pPr>
                      <a:r>
                        <a:rPr lang="en-US" sz="1100">
                          <a:effectLst/>
                        </a:rPr>
                        <a:t>Promotion</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£ 195</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08795039"/>
                  </a:ext>
                </a:extLst>
              </a:tr>
              <a:tr h="278354">
                <a:tc>
                  <a:txBody>
                    <a:bodyPr/>
                    <a:lstStyle/>
                    <a:p>
                      <a:pPr>
                        <a:lnSpc>
                          <a:spcPct val="107000"/>
                        </a:lnSpc>
                        <a:spcAft>
                          <a:spcPts val="0"/>
                        </a:spcAft>
                      </a:pPr>
                      <a:r>
                        <a:rPr lang="en-US" sz="1100">
                          <a:effectLst/>
                        </a:rPr>
                        <a:t>Transport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£ 235</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70197407"/>
                  </a:ext>
                </a:extLst>
              </a:tr>
              <a:tr h="278354">
                <a:tc>
                  <a:txBody>
                    <a:bodyPr/>
                    <a:lstStyle/>
                    <a:p>
                      <a:pPr>
                        <a:lnSpc>
                          <a:spcPct val="107000"/>
                        </a:lnSpc>
                        <a:spcAft>
                          <a:spcPts val="0"/>
                        </a:spcAft>
                      </a:pPr>
                      <a:r>
                        <a:rPr lang="en-US" sz="1100">
                          <a:effectLst/>
                        </a:rPr>
                        <a:t>Wages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£ 23,000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77662465"/>
                  </a:ext>
                </a:extLst>
              </a:tr>
              <a:tr h="278354">
                <a:tc>
                  <a:txBody>
                    <a:bodyPr/>
                    <a:lstStyle/>
                    <a:p>
                      <a:pPr>
                        <a:lnSpc>
                          <a:spcPct val="107000"/>
                        </a:lnSpc>
                        <a:spcAft>
                          <a:spcPts val="0"/>
                        </a:spcAft>
                      </a:pPr>
                      <a:r>
                        <a:rPr lang="en-US" sz="1100">
                          <a:effectLst/>
                        </a:rPr>
                        <a:t>Maintenance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£ 100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19967132"/>
                  </a:ext>
                </a:extLst>
              </a:tr>
              <a:tr h="278354">
                <a:tc>
                  <a:txBody>
                    <a:bodyPr/>
                    <a:lstStyle/>
                    <a:p>
                      <a:pPr>
                        <a:lnSpc>
                          <a:spcPct val="107000"/>
                        </a:lnSpc>
                        <a:spcAft>
                          <a:spcPts val="0"/>
                        </a:spcAft>
                      </a:pPr>
                      <a:r>
                        <a:rPr lang="en-US" sz="1100">
                          <a:effectLst/>
                        </a:rPr>
                        <a:t>Website</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£ 45</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58272400"/>
                  </a:ext>
                </a:extLst>
              </a:tr>
              <a:tr h="278354">
                <a:tc>
                  <a:txBody>
                    <a:bodyPr/>
                    <a:lstStyle/>
                    <a:p>
                      <a:pPr>
                        <a:lnSpc>
                          <a:spcPct val="107000"/>
                        </a:lnSpc>
                        <a:spcAft>
                          <a:spcPts val="0"/>
                        </a:spcAft>
                      </a:pPr>
                      <a:r>
                        <a:rPr lang="en-US" sz="1100">
                          <a:effectLst/>
                        </a:rPr>
                        <a:t>Rent</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£ 2,000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30580473"/>
                  </a:ext>
                </a:extLst>
              </a:tr>
              <a:tr h="278354">
                <a:tc>
                  <a:txBody>
                    <a:bodyPr/>
                    <a:lstStyle/>
                    <a:p>
                      <a:pPr>
                        <a:lnSpc>
                          <a:spcPct val="107000"/>
                        </a:lnSpc>
                        <a:spcAft>
                          <a:spcPts val="0"/>
                        </a:spcAft>
                      </a:pPr>
                      <a:r>
                        <a:rPr lang="en-US" sz="1100">
                          <a:effectLst/>
                        </a:rPr>
                        <a:t>Total monthly fixed costs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dirty="0">
                          <a:effectLst/>
                        </a:rPr>
                        <a:t>£ 26,680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04390796"/>
                  </a:ext>
                </a:extLst>
              </a:tr>
            </a:tbl>
          </a:graphicData>
        </a:graphic>
      </p:graphicFrame>
      <p:sp>
        <p:nvSpPr>
          <p:cNvPr id="5" name="Rectangle 1"/>
          <p:cNvSpPr>
            <a:spLocks noChangeArrowheads="1"/>
          </p:cNvSpPr>
          <p:nvPr/>
        </p:nvSpPr>
        <p:spPr bwMode="auto">
          <a:xfrm>
            <a:off x="4887977" y="97795"/>
            <a:ext cx="2416046"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smtClean="0">
                <a:ln>
                  <a:noFill/>
                </a:ln>
                <a:solidFill>
                  <a:schemeClr val="tx1"/>
                </a:solidFill>
                <a:effectLst/>
                <a:latin typeface="Raleway" charset="0"/>
                <a:ea typeface="Calibri" panose="020F0502020204030204" pitchFamily="34" charset="0"/>
                <a:cs typeface="Times New Roman" panose="02020603050405020304" pitchFamily="18" charset="0"/>
              </a:rPr>
              <a:t>                                                          </a:t>
            </a:r>
            <a:endParaRPr kumimoji="0" lang="en-US" altLang="en-US" sz="1100" b="0" i="0" u="none" strike="noStrike" cap="none" normalizeH="0" baseline="0" dirty="0" smtClean="0">
              <a:ln>
                <a:noFill/>
              </a:ln>
              <a:solidFill>
                <a:schemeClr val="tx1"/>
              </a:solidFill>
              <a:effectLst/>
            </a:endParaRPr>
          </a:p>
        </p:txBody>
      </p:sp>
    </p:spTree>
    <p:extLst>
      <p:ext uri="{BB962C8B-B14F-4D97-AF65-F5344CB8AC3E}">
        <p14:creationId xmlns:p14="http://schemas.microsoft.com/office/powerpoint/2010/main" val="282235165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992805344"/>
              </p:ext>
            </p:extLst>
          </p:nvPr>
        </p:nvGraphicFramePr>
        <p:xfrm>
          <a:off x="1054822" y="5612708"/>
          <a:ext cx="7756668" cy="717552"/>
        </p:xfrm>
        <a:graphic>
          <a:graphicData uri="http://schemas.openxmlformats.org/drawingml/2006/table">
            <a:tbl>
              <a:tblPr firstRow="1" firstCol="1" bandRow="1">
                <a:tableStyleId>{5C22544A-7EE6-4342-B048-85BDC9FD1C3A}</a:tableStyleId>
              </a:tblPr>
              <a:tblGrid>
                <a:gridCol w="5380025">
                  <a:extLst>
                    <a:ext uri="{9D8B030D-6E8A-4147-A177-3AD203B41FA5}">
                      <a16:colId xmlns:a16="http://schemas.microsoft.com/office/drawing/2014/main" val="594598296"/>
                    </a:ext>
                  </a:extLst>
                </a:gridCol>
                <a:gridCol w="2376643">
                  <a:extLst>
                    <a:ext uri="{9D8B030D-6E8A-4147-A177-3AD203B41FA5}">
                      <a16:colId xmlns:a16="http://schemas.microsoft.com/office/drawing/2014/main" val="372481728"/>
                    </a:ext>
                  </a:extLst>
                </a:gridCol>
              </a:tblGrid>
              <a:tr h="159429">
                <a:tc>
                  <a:txBody>
                    <a:bodyPr/>
                    <a:lstStyle/>
                    <a:p>
                      <a:pPr>
                        <a:lnSpc>
                          <a:spcPct val="107000"/>
                        </a:lnSpc>
                        <a:spcAft>
                          <a:spcPts val="0"/>
                        </a:spcAft>
                      </a:pPr>
                      <a:r>
                        <a:rPr lang="en-US" sz="1100">
                          <a:effectLst/>
                        </a:rPr>
                        <a:t>Items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Year 1</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58766052"/>
                  </a:ext>
                </a:extLst>
              </a:tr>
              <a:tr h="159429">
                <a:tc>
                  <a:txBody>
                    <a:bodyPr/>
                    <a:lstStyle/>
                    <a:p>
                      <a:pPr>
                        <a:lnSpc>
                          <a:spcPct val="107000"/>
                        </a:lnSpc>
                        <a:spcAft>
                          <a:spcPts val="0"/>
                        </a:spcAft>
                      </a:pPr>
                      <a:r>
                        <a:rPr lang="en-US" sz="1100" dirty="0">
                          <a:effectLst/>
                        </a:rPr>
                        <a:t>Annual Income from total care home users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£ 793 000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00300499"/>
                  </a:ext>
                </a:extLst>
              </a:tr>
              <a:tr h="159429">
                <a:tc>
                  <a:txBody>
                    <a:bodyPr/>
                    <a:lstStyle/>
                    <a:p>
                      <a:pPr>
                        <a:lnSpc>
                          <a:spcPct val="107000"/>
                        </a:lnSpc>
                        <a:spcAft>
                          <a:spcPts val="0"/>
                        </a:spcAft>
                      </a:pPr>
                      <a:r>
                        <a:rPr lang="en-US" sz="1100" dirty="0">
                          <a:effectLst/>
                        </a:rPr>
                        <a:t>Direct expenses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a:effectLst/>
                        </a:rPr>
                        <a:t>£ 527 591.88</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39590363"/>
                  </a:ext>
                </a:extLst>
              </a:tr>
              <a:tr h="159429">
                <a:tc>
                  <a:txBody>
                    <a:bodyPr/>
                    <a:lstStyle/>
                    <a:p>
                      <a:pPr>
                        <a:lnSpc>
                          <a:spcPct val="107000"/>
                        </a:lnSpc>
                        <a:spcAft>
                          <a:spcPts val="0"/>
                        </a:spcAft>
                      </a:pPr>
                      <a:r>
                        <a:rPr lang="en-US" sz="1100">
                          <a:effectLst/>
                        </a:rPr>
                        <a:t>Net profit</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US" sz="1100" dirty="0">
                          <a:effectLst/>
                        </a:rPr>
                        <a:t>£ 265 408,42</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40851452"/>
                  </a:ext>
                </a:extLst>
              </a:tr>
            </a:tbl>
          </a:graphicData>
        </a:graphic>
      </p:graphicFrame>
      <p:sp>
        <p:nvSpPr>
          <p:cNvPr id="5" name="Rectangle 2"/>
          <p:cNvSpPr>
            <a:spLocks noChangeArrowheads="1"/>
          </p:cNvSpPr>
          <p:nvPr/>
        </p:nvSpPr>
        <p:spPr bwMode="auto">
          <a:xfrm>
            <a:off x="1054822" y="364337"/>
            <a:ext cx="5548907" cy="5026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25392"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1" i="0" u="none" strike="noStrike" cap="none" normalizeH="0" baseline="0" dirty="0" smtClean="0">
                <a:ln>
                  <a:noFill/>
                </a:ln>
                <a:effectLst/>
                <a:latin typeface="Arial" panose="020B0604020202020204" pitchFamily="34" charset="0"/>
                <a:ea typeface="Times New Roman" panose="02020603050405020304" pitchFamily="18" charset="0"/>
                <a:cs typeface="Arial" panose="020B0604020202020204" pitchFamily="34" charset="0"/>
              </a:rPr>
              <a:t>C</a:t>
            </a:r>
            <a:r>
              <a:rPr kumimoji="0" lang="en-US" altLang="en-US" sz="1300" b="1" i="0" u="none" strike="noStrike" cap="none" normalizeH="0" baseline="0" dirty="0" smtClean="0" bmk="">
                <a:ln>
                  <a:noFill/>
                </a:ln>
                <a:effectLst/>
                <a:latin typeface="Arial" panose="020B0604020202020204" pitchFamily="34" charset="0"/>
                <a:ea typeface="Times New Roman" panose="02020603050405020304" pitchFamily="18" charset="0"/>
                <a:cs typeface="Arial" panose="020B0604020202020204" pitchFamily="34" charset="0"/>
              </a:rPr>
              <a:t>ash flow forecasting that is realistic Forecasting sales and costs</a:t>
            </a:r>
            <a:endParaRPr kumimoji="0" lang="en-US" altLang="en-US" sz="1300" b="1" i="0" u="none" strike="noStrike" cap="none" normalizeH="0" baseline="0" dirty="0" smtClean="0">
              <a:ln>
                <a:noFill/>
              </a:ln>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1" i="0" u="none" strike="noStrike" cap="none" normalizeH="0" baseline="0" dirty="0" smtClean="0">
              <a:ln>
                <a:noFill/>
              </a:ln>
              <a:effectLst/>
              <a:latin typeface="Arial" panose="020B0604020202020204" pitchFamily="34" charset="0"/>
              <a:cs typeface="Arial" panose="020B0604020202020204" pitchFamily="34" charset="0"/>
            </a:endParaRPr>
          </a:p>
        </p:txBody>
      </p:sp>
      <p:pic>
        <p:nvPicPr>
          <p:cNvPr id="3073" name="Picture 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0328" y="819683"/>
            <a:ext cx="9299544" cy="4327582"/>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3"/>
          <p:cNvSpPr>
            <a:spLocks noChangeArrowheads="1"/>
          </p:cNvSpPr>
          <p:nvPr/>
        </p:nvSpPr>
        <p:spPr bwMode="auto">
          <a:xfrm>
            <a:off x="5518920" y="8410887"/>
            <a:ext cx="3844044" cy="430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smtClean="0">
                <a:ln>
                  <a:noFill/>
                </a:ln>
                <a:effectLst/>
                <a:latin typeface="Raleway" charset="0"/>
                <a:ea typeface="Calibri" panose="020F0502020204030204" pitchFamily="34" charset="0"/>
                <a:cs typeface="Times New Roman" panose="02020603050405020304" pitchFamily="18" charset="0"/>
              </a:rPr>
              <a:t>                                                                                             </a:t>
            </a:r>
            <a:endParaRPr kumimoji="0" lang="en-US" altLang="en-US" sz="1100" b="0" i="0" u="none" strike="noStrike" cap="none" normalizeH="0" baseline="0" smtClean="0">
              <a:ln>
                <a:noFill/>
              </a:ln>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smtClean="0">
                <a:ln>
                  <a:noFill/>
                </a:ln>
                <a:effectLst/>
                <a:latin typeface="Calibri" panose="020F0502020204030204" pitchFamily="34" charset="0"/>
                <a:ea typeface="Calibri" panose="020F0502020204030204" pitchFamily="34" charset="0"/>
                <a:cs typeface="Arial" panose="020B0604020202020204" pitchFamily="34" charset="0"/>
              </a:rPr>
              <a:t>1 Year forecast for Care Home Clover</a:t>
            </a:r>
            <a:endParaRPr kumimoji="0" lang="en-US" altLang="en-US" sz="1800" b="0" i="0" u="none" strike="noStrike" cap="none" normalizeH="0" baseline="0" smtClean="0">
              <a:ln>
                <a:noFill/>
              </a:ln>
              <a:effectLst/>
              <a:latin typeface="Arial" panose="020B0604020202020204" pitchFamily="34" charset="0"/>
            </a:endParaRPr>
          </a:p>
        </p:txBody>
      </p:sp>
    </p:spTree>
    <p:extLst>
      <p:ext uri="{BB962C8B-B14F-4D97-AF65-F5344CB8AC3E}">
        <p14:creationId xmlns:p14="http://schemas.microsoft.com/office/powerpoint/2010/main" val="13065075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lstStyle/>
          <a:p>
            <a:pPr marL="0" indent="0">
              <a:buNone/>
            </a:pPr>
            <a:r>
              <a:rPr lang="en-US" dirty="0"/>
              <a:t>Kotler, P., 2013. </a:t>
            </a:r>
            <a:r>
              <a:rPr lang="en-US" i="1" dirty="0"/>
              <a:t>Principles of Marketing. </a:t>
            </a:r>
            <a:r>
              <a:rPr lang="en-US" dirty="0"/>
              <a:t>6th ed. Harlow: Pearson Education Limited.</a:t>
            </a:r>
          </a:p>
          <a:p>
            <a:pPr marL="0" indent="0">
              <a:buNone/>
            </a:pPr>
            <a:r>
              <a:rPr lang="en-US" dirty="0"/>
              <a:t>Madsen, D. Ø., 2016. SWOT Analysis: A Management Fashion Perspective. </a:t>
            </a:r>
            <a:r>
              <a:rPr lang="en-US" i="1" dirty="0"/>
              <a:t>SWOT Analysis: A Management Fashion Perspective, </a:t>
            </a:r>
            <a:r>
              <a:rPr lang="en-US" dirty="0"/>
              <a:t>16(1), pp. 39-56.</a:t>
            </a:r>
          </a:p>
          <a:p>
            <a:pPr marL="0" indent="0">
              <a:buNone/>
            </a:pPr>
            <a:r>
              <a:rPr lang="en-US" dirty="0" err="1"/>
              <a:t>Albu</a:t>
            </a:r>
            <a:r>
              <a:rPr lang="en-US" dirty="0"/>
              <a:t>, P., 2014. A strategic management framework: PESTEL. </a:t>
            </a:r>
          </a:p>
          <a:p>
            <a:pPr marL="0" indent="0">
              <a:buNone/>
            </a:pPr>
            <a:endParaRPr lang="en-US" dirty="0"/>
          </a:p>
        </p:txBody>
      </p:sp>
    </p:spTree>
    <p:extLst>
      <p:ext uri="{BB962C8B-B14F-4D97-AF65-F5344CB8AC3E}">
        <p14:creationId xmlns:p14="http://schemas.microsoft.com/office/powerpoint/2010/main" val="3891970698"/>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531</TotalTime>
  <Words>1117</Words>
  <Application>Microsoft Office PowerPoint</Application>
  <PresentationFormat>Widescreen</PresentationFormat>
  <Paragraphs>157</Paragraphs>
  <Slides>13</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Calibri</vt:lpstr>
      <vt:lpstr>Raleway</vt:lpstr>
      <vt:lpstr>Symbol</vt:lpstr>
      <vt:lpstr>Times New Roman</vt:lpstr>
      <vt:lpstr>Trebuchet MS</vt:lpstr>
      <vt:lpstr>Wingdings 3</vt:lpstr>
      <vt:lpstr>Facet</vt:lpstr>
      <vt:lpstr>Care Home Clover</vt:lpstr>
      <vt:lpstr>Introduction </vt:lpstr>
      <vt:lpstr>Business overview  </vt:lpstr>
      <vt:lpstr>SWOT done to Care Home Clover </vt:lpstr>
      <vt:lpstr>PESTEL analyze done to Care Home Clover</vt:lpstr>
      <vt:lpstr>Target market and market research  </vt:lpstr>
      <vt:lpstr>Marketing plan </vt:lpstr>
      <vt:lpstr>Marketing mix </vt:lpstr>
      <vt:lpstr>Care Home Clover Management team </vt:lpstr>
      <vt:lpstr>Financial section </vt:lpstr>
      <vt:lpstr>Monthly Costs that are Predictable Based on Cash Flow of Care Home Clover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Home Clover</dc:title>
  <dc:creator>USER</dc:creator>
  <cp:lastModifiedBy>USER</cp:lastModifiedBy>
  <cp:revision>20</cp:revision>
  <dcterms:created xsi:type="dcterms:W3CDTF">2021-10-30T21:29:05Z</dcterms:created>
  <dcterms:modified xsi:type="dcterms:W3CDTF">2021-11-19T08:23:54Z</dcterms:modified>
</cp:coreProperties>
</file>