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1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B5D7F2-8C96-43BF-9438-D43FB99F2812}" v="7" dt="2026-03-01T16:33:35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5033" autoAdjust="0"/>
  </p:normalViewPr>
  <p:slideViewPr>
    <p:cSldViewPr snapToGrid="0" snapToObjects="1">
      <p:cViewPr varScale="1">
        <p:scale>
          <a:sx n="109" d="100"/>
          <a:sy n="109" d="100"/>
        </p:scale>
        <p:origin x="70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ndrej Dzobak" userId="7e6d02eea33cf5ac" providerId="LiveId" clId="{23C0DE52-125E-492D-BEB0-70EC53C23943}"/>
    <pc:docChg chg="custSel modSld">
      <pc:chgData name="Ondrej Dzobak" userId="7e6d02eea33cf5ac" providerId="LiveId" clId="{23C0DE52-125E-492D-BEB0-70EC53C23943}" dt="2026-03-01T16:33:35.467" v="99"/>
      <pc:docMkLst>
        <pc:docMk/>
      </pc:docMkLst>
      <pc:sldChg chg="addSp modSp mod">
        <pc:chgData name="Ondrej Dzobak" userId="7e6d02eea33cf5ac" providerId="LiveId" clId="{23C0DE52-125E-492D-BEB0-70EC53C23943}" dt="2026-03-01T16:33:35.467" v="99"/>
        <pc:sldMkLst>
          <pc:docMk/>
          <pc:sldMk cId="0" sldId="256"/>
        </pc:sldMkLst>
        <pc:spChg chg="mod">
          <ac:chgData name="Ondrej Dzobak" userId="7e6d02eea33cf5ac" providerId="LiveId" clId="{23C0DE52-125E-492D-BEB0-70EC53C23943}" dt="2026-02-08T12:42:49.222" v="36" actId="20577"/>
          <ac:spMkLst>
            <pc:docMk/>
            <pc:sldMk cId="0" sldId="256"/>
            <ac:spMk id="4" creationId="{00000000-0000-0000-0000-000000000000}"/>
          </ac:spMkLst>
        </pc:spChg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56"/>
            <ac:picMk id="7" creationId="{8528E929-61F6-C448-053F-4B62506B9F44}"/>
          </ac:picMkLst>
        </pc:picChg>
      </pc:sldChg>
      <pc:sldChg chg="addSp modSp mod">
        <pc:chgData name="Ondrej Dzobak" userId="7e6d02eea33cf5ac" providerId="LiveId" clId="{23C0DE52-125E-492D-BEB0-70EC53C23943}" dt="2026-03-01T16:33:35.467" v="99"/>
        <pc:sldMkLst>
          <pc:docMk/>
          <pc:sldMk cId="0" sldId="257"/>
        </pc:sldMkLst>
        <pc:spChg chg="mod">
          <ac:chgData name="Ondrej Dzobak" userId="7e6d02eea33cf5ac" providerId="LiveId" clId="{23C0DE52-125E-492D-BEB0-70EC53C23943}" dt="2026-02-17T09:45:27.240" v="94" actId="1076"/>
          <ac:spMkLst>
            <pc:docMk/>
            <pc:sldMk cId="0" sldId="257"/>
            <ac:spMk id="6" creationId="{00000000-0000-0000-0000-000000000000}"/>
          </ac:spMkLst>
        </pc:spChg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57"/>
            <ac:picMk id="13" creationId="{CBC105B6-5647-7FA3-EC87-5FAFCBDA3546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58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58"/>
            <ac:picMk id="16" creationId="{388A9272-9007-BB9E-E6C2-89613A0A86A1}"/>
          </ac:picMkLst>
        </pc:picChg>
      </pc:sldChg>
      <pc:sldChg chg="addSp modSp mod">
        <pc:chgData name="Ondrej Dzobak" userId="7e6d02eea33cf5ac" providerId="LiveId" clId="{23C0DE52-125E-492D-BEB0-70EC53C23943}" dt="2026-03-01T16:33:35.467" v="99"/>
        <pc:sldMkLst>
          <pc:docMk/>
          <pc:sldMk cId="0" sldId="259"/>
        </pc:sldMkLst>
        <pc:spChg chg="mod">
          <ac:chgData name="Ondrej Dzobak" userId="7e6d02eea33cf5ac" providerId="LiveId" clId="{23C0DE52-125E-492D-BEB0-70EC53C23943}" dt="2026-02-08T11:00:45.234" v="12" actId="207"/>
          <ac:spMkLst>
            <pc:docMk/>
            <pc:sldMk cId="0" sldId="259"/>
            <ac:spMk id="5" creationId="{00000000-0000-0000-0000-000000000000}"/>
          </ac:spMkLst>
        </pc:spChg>
        <pc:spChg chg="mod">
          <ac:chgData name="Ondrej Dzobak" userId="7e6d02eea33cf5ac" providerId="LiveId" clId="{23C0DE52-125E-492D-BEB0-70EC53C23943}" dt="2026-02-08T11:01:08.711" v="15" actId="207"/>
          <ac:spMkLst>
            <pc:docMk/>
            <pc:sldMk cId="0" sldId="259"/>
            <ac:spMk id="9" creationId="{00000000-0000-0000-0000-000000000000}"/>
          </ac:spMkLst>
        </pc:spChg>
        <pc:spChg chg="mod">
          <ac:chgData name="Ondrej Dzobak" userId="7e6d02eea33cf5ac" providerId="LiveId" clId="{23C0DE52-125E-492D-BEB0-70EC53C23943}" dt="2026-02-08T11:01:18.507" v="18" actId="113"/>
          <ac:spMkLst>
            <pc:docMk/>
            <pc:sldMk cId="0" sldId="259"/>
            <ac:spMk id="13" creationId="{00000000-0000-0000-0000-000000000000}"/>
          </ac:spMkLst>
        </pc:spChg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59"/>
            <ac:picMk id="17" creationId="{48A25A52-486B-88D1-E1B1-10A904999C90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60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0"/>
            <ac:picMk id="14" creationId="{B72CC8EE-5961-3A64-336E-0C3ECD63604A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61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1"/>
            <ac:picMk id="17" creationId="{AB6C1665-FE95-CE04-E8F9-30EC28D388B6}"/>
          </ac:picMkLst>
        </pc:picChg>
      </pc:sldChg>
      <pc:sldChg chg="addSp delSp modSp mod">
        <pc:chgData name="Ondrej Dzobak" userId="7e6d02eea33cf5ac" providerId="LiveId" clId="{23C0DE52-125E-492D-BEB0-70EC53C23943}" dt="2026-03-01T16:33:35.467" v="99"/>
        <pc:sldMkLst>
          <pc:docMk/>
          <pc:sldMk cId="0" sldId="262"/>
        </pc:sldMkLst>
        <pc:spChg chg="mod">
          <ac:chgData name="Ondrej Dzobak" userId="7e6d02eea33cf5ac" providerId="LiveId" clId="{23C0DE52-125E-492D-BEB0-70EC53C23943}" dt="2026-02-17T09:40:22.960" v="73" actId="21"/>
          <ac:spMkLst>
            <pc:docMk/>
            <pc:sldMk cId="0" sldId="262"/>
            <ac:spMk id="4" creationId="{00000000-0000-0000-0000-000000000000}"/>
          </ac:spMkLst>
        </pc:spChg>
        <pc:spChg chg="mod">
          <ac:chgData name="Ondrej Dzobak" userId="7e6d02eea33cf5ac" providerId="LiveId" clId="{23C0DE52-125E-492D-BEB0-70EC53C23943}" dt="2026-02-17T09:41:24.072" v="92" actId="1076"/>
          <ac:spMkLst>
            <pc:docMk/>
            <pc:sldMk cId="0" sldId="262"/>
            <ac:spMk id="5" creationId="{00000000-0000-0000-0000-000000000000}"/>
          </ac:spMkLst>
        </pc:spChg>
        <pc:spChg chg="mod">
          <ac:chgData name="Ondrej Dzobak" userId="7e6d02eea33cf5ac" providerId="LiveId" clId="{23C0DE52-125E-492D-BEB0-70EC53C23943}" dt="2026-02-17T09:38:49.619" v="60" actId="14100"/>
          <ac:spMkLst>
            <pc:docMk/>
            <pc:sldMk cId="0" sldId="262"/>
            <ac:spMk id="8" creationId="{00000000-0000-0000-0000-000000000000}"/>
          </ac:spMkLst>
        </pc:spChg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2"/>
            <ac:picMk id="9" creationId="{53A91C66-7612-83BA-817E-E5A43B3C298E}"/>
          </ac:picMkLst>
        </pc:picChg>
      </pc:sldChg>
      <pc:sldChg chg="addSp delSp modSp mod">
        <pc:chgData name="Ondrej Dzobak" userId="7e6d02eea33cf5ac" providerId="LiveId" clId="{23C0DE52-125E-492D-BEB0-70EC53C23943}" dt="2026-03-01T16:33:35.467" v="99"/>
        <pc:sldMkLst>
          <pc:docMk/>
          <pc:sldMk cId="0" sldId="263"/>
        </pc:sldMkLst>
        <pc:spChg chg="mod">
          <ac:chgData name="Ondrej Dzobak" userId="7e6d02eea33cf5ac" providerId="LiveId" clId="{23C0DE52-125E-492D-BEB0-70EC53C23943}" dt="2026-02-08T11:44:01.093" v="33" actId="14100"/>
          <ac:spMkLst>
            <pc:docMk/>
            <pc:sldMk cId="0" sldId="263"/>
            <ac:spMk id="8" creationId="{00000000-0000-0000-0000-000000000000}"/>
          </ac:spMkLst>
        </pc:spChg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3"/>
            <ac:picMk id="12" creationId="{293980D0-006F-0A32-212F-04F53766F764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64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4"/>
            <ac:picMk id="17" creationId="{2F6955CD-650F-55EB-5ED5-77D141529041}"/>
          </ac:picMkLst>
        </pc:picChg>
      </pc:sldChg>
      <pc:sldChg chg="addSp modSp mod">
        <pc:chgData name="Ondrej Dzobak" userId="7e6d02eea33cf5ac" providerId="LiveId" clId="{23C0DE52-125E-492D-BEB0-70EC53C23943}" dt="2026-03-01T16:33:35.467" v="99"/>
        <pc:sldMkLst>
          <pc:docMk/>
          <pc:sldMk cId="0" sldId="265"/>
        </pc:sldMkLst>
        <pc:spChg chg="mod">
          <ac:chgData name="Ondrej Dzobak" userId="7e6d02eea33cf5ac" providerId="LiveId" clId="{23C0DE52-125E-492D-BEB0-70EC53C23943}" dt="2026-02-08T10:58:36.719" v="0" actId="114"/>
          <ac:spMkLst>
            <pc:docMk/>
            <pc:sldMk cId="0" sldId="265"/>
            <ac:spMk id="5" creationId="{00000000-0000-0000-0000-000000000000}"/>
          </ac:spMkLst>
        </pc:spChg>
        <pc:spChg chg="mod">
          <ac:chgData name="Ondrej Dzobak" userId="7e6d02eea33cf5ac" providerId="LiveId" clId="{23C0DE52-125E-492D-BEB0-70EC53C23943}" dt="2026-02-08T10:58:45.165" v="1" actId="114"/>
          <ac:spMkLst>
            <pc:docMk/>
            <pc:sldMk cId="0" sldId="265"/>
            <ac:spMk id="12" creationId="{00000000-0000-0000-0000-000000000000}"/>
          </ac:spMkLst>
        </pc:spChg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5"/>
            <ac:picMk id="19" creationId="{7DEF3174-D2D8-2262-7E98-5E30CDF5C81C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66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6"/>
            <ac:picMk id="18" creationId="{8515A90A-C06B-4047-65EB-4A91CC4909CC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67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7"/>
            <ac:picMk id="25" creationId="{07072066-35FF-016D-2804-9E1471C4F820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68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8"/>
            <ac:picMk id="23" creationId="{6AA8D82C-ABD8-B522-B475-CC313C740341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69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69"/>
            <ac:picMk id="23" creationId="{4C0C5544-A723-6B0C-D906-900688FD6D04}"/>
          </ac:picMkLst>
        </pc:picChg>
      </pc:sldChg>
      <pc:sldChg chg="addSp modSp">
        <pc:chgData name="Ondrej Dzobak" userId="7e6d02eea33cf5ac" providerId="LiveId" clId="{23C0DE52-125E-492D-BEB0-70EC53C23943}" dt="2026-03-01T16:33:35.467" v="99"/>
        <pc:sldMkLst>
          <pc:docMk/>
          <pc:sldMk cId="0" sldId="270"/>
        </pc:sldMkLst>
        <pc:picChg chg="add mod">
          <ac:chgData name="Ondrej Dzobak" userId="7e6d02eea33cf5ac" providerId="LiveId" clId="{23C0DE52-125E-492D-BEB0-70EC53C23943}" dt="2026-03-01T16:33:35.467" v="99"/>
          <ac:picMkLst>
            <pc:docMk/>
            <pc:sldMk cId="0" sldId="270"/>
            <ac:picMk id="7" creationId="{3664BC3C-2FCD-B4F2-8237-F8EB1227E458}"/>
          </ac:picMkLst>
        </pc:picChg>
      </pc:sldChg>
      <pc:sldChg chg="modSp mod">
        <pc:chgData name="Ondrej Dzobak" userId="7e6d02eea33cf5ac" providerId="LiveId" clId="{23C0DE52-125E-492D-BEB0-70EC53C23943}" dt="2026-03-01T09:12:06.621" v="95" actId="12"/>
        <pc:sldMkLst>
          <pc:docMk/>
          <pc:sldMk cId="0" sldId="272"/>
        </pc:sldMkLst>
        <pc:spChg chg="mod">
          <ac:chgData name="Ondrej Dzobak" userId="7e6d02eea33cf5ac" providerId="LiveId" clId="{23C0DE52-125E-492D-BEB0-70EC53C23943}" dt="2026-03-01T09:12:06.621" v="95" actId="12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Ondrej Dzobak" userId="7e6d02eea33cf5ac" providerId="LiveId" clId="{23C0DE52-125E-492D-BEB0-70EC53C23943}" dt="2026-03-01T09:13:10.309" v="98" actId="2711"/>
        <pc:sldMkLst>
          <pc:docMk/>
          <pc:sldMk cId="2131493786" sldId="273"/>
        </pc:sldMkLst>
        <pc:spChg chg="mod">
          <ac:chgData name="Ondrej Dzobak" userId="7e6d02eea33cf5ac" providerId="LiveId" clId="{23C0DE52-125E-492D-BEB0-70EC53C23943}" dt="2026-03-01T09:13:10.309" v="98" actId="2711"/>
          <ac:spMkLst>
            <pc:docMk/>
            <pc:sldMk cId="2131493786" sldId="273"/>
            <ac:spMk id="3" creationId="{B796E00B-29DE-85C1-8FA2-B33B799A839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735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paigntoendloneliness.org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equalityhumanrights.com/" TargetMode="External"/><Relationship Id="rId5" Type="http://schemas.openxmlformats.org/officeDocument/2006/relationships/hyperlink" Target="https://www.legislation.gov.uk/" TargetMode="External"/><Relationship Id="rId4" Type="http://schemas.openxmlformats.org/officeDocument/2006/relationships/hyperlink" Target="https://www.cqc.org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7" Type="http://schemas.openxmlformats.org/officeDocument/2006/relationships/hyperlink" Target="https://www.who.int/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legislation.gov.uk/" TargetMode="External"/><Relationship Id="rId5" Type="http://schemas.openxmlformats.org/officeDocument/2006/relationships/hyperlink" Target="https://www.thinklocalactpersonal.org.uk/" TargetMode="External"/><Relationship Id="rId4" Type="http://schemas.openxmlformats.org/officeDocument/2006/relationships/hyperlink" Target="https://www.health.org.uk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4F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64592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Care and Support Needs of Older People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457200" y="274320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02C39A"/>
                </a:solidFill>
              </a:rPr>
              <a:t>A Critical Evaluation of Current Provisions and Recommendations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457200" y="3373583"/>
            <a:ext cx="8229600" cy="16833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0F8F8"/>
                </a:solidFill>
              </a:rPr>
              <a:t>Student Name: Ondrej Dzobak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dirty="0">
                <a:solidFill>
                  <a:srgbClr val="F0F8F8"/>
                </a:solidFill>
              </a:rPr>
              <a:t>Student Number: 2313079</a:t>
            </a:r>
          </a:p>
          <a:p>
            <a:pPr marL="0" indent="0" algn="ctr">
              <a:buNone/>
            </a:pPr>
            <a:r>
              <a:rPr lang="en-US" sz="1400" dirty="0">
                <a:solidFill>
                  <a:srgbClr val="F0F8F8"/>
                </a:solidFill>
              </a:rPr>
              <a:t>Modul Code: BMHP6027</a:t>
            </a:r>
          </a:p>
          <a:p>
            <a:pPr marL="0" indent="0" algn="ctr">
              <a:buNone/>
            </a:pPr>
            <a:r>
              <a:rPr lang="en-US" sz="1400" dirty="0">
                <a:solidFill>
                  <a:srgbClr val="F0F8F8"/>
                </a:solidFill>
              </a:rPr>
              <a:t>Lecturer: Kennedy Obohwemu</a:t>
            </a:r>
            <a:endParaRPr lang="en-US" sz="1400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528E929-61F6-C448-053F-4B62506B9F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08"/>
    </mc:Choice>
    <mc:Fallback>
      <p:transition spd="slow" advTm="17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Introduction: Defining Ageing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05840"/>
            <a:ext cx="3931920" cy="32918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28090"/>
                </a:solidFill>
              </a:rPr>
              <a:t>Multidimensional Concept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640080" y="1645920"/>
            <a:ext cx="356616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Biological: Progressive physiological changes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Chronological: 65+ years (WHO, 2015)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Psychological: Cognitive and emotional adaptation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Social: Role transitions and relationships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628271" y="925830"/>
            <a:ext cx="3931920" cy="32918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93776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28090"/>
                </a:solidFill>
              </a:rPr>
              <a:t>Presentation Aims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937760" y="1645920"/>
            <a:ext cx="356616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Critically evaluate care and support needs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Examine current UK provisions and effectiveness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Apply theoretical frameworks to practice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</a:rPr>
              <a:t>Recommend evidence-based improvements</a:t>
            </a:r>
            <a:endParaRPr lang="en-US" sz="1400" dirty="0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CBC105B6-5647-7FA3-EC87-5FAFCBDA35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90"/>
    </mc:Choice>
    <mc:Fallback>
      <p:transition spd="slow" advTm="58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The Ageing Population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2560320" cy="1371600"/>
          </a:xfrm>
          <a:prstGeom prst="rect">
            <a:avLst/>
          </a:prstGeom>
          <a:solidFill>
            <a:srgbClr val="028090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280160"/>
            <a:ext cx="2560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FFFFFF"/>
                </a:solidFill>
              </a:rPr>
              <a:t>18.7%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457200" y="1920240"/>
            <a:ext cx="2560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UK population aged 65+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(ONS, 2023)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3291840" y="1097280"/>
            <a:ext cx="2560320" cy="1371600"/>
          </a:xfrm>
          <a:prstGeom prst="rect">
            <a:avLst/>
          </a:prstGeom>
          <a:solidFill>
            <a:srgbClr val="00A896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91840" y="1280160"/>
            <a:ext cx="2560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FFFFFF"/>
                </a:solidFill>
              </a:rPr>
              <a:t>25%</a:t>
            </a:r>
            <a:endParaRPr lang="en-US" sz="4400" dirty="0"/>
          </a:p>
        </p:txBody>
      </p:sp>
      <p:sp>
        <p:nvSpPr>
          <p:cNvPr id="8" name="Text 6"/>
          <p:cNvSpPr/>
          <p:nvPr/>
        </p:nvSpPr>
        <p:spPr>
          <a:xfrm>
            <a:off x="3291840" y="1920240"/>
            <a:ext cx="2560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Projected by 2050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(ONS, 2023)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6126480" y="1097280"/>
            <a:ext cx="2560320" cy="1371600"/>
          </a:xfrm>
          <a:prstGeom prst="rect">
            <a:avLst/>
          </a:prstGeom>
          <a:solidFill>
            <a:srgbClr val="02C39A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126480" y="1280160"/>
            <a:ext cx="2560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FFFFFF"/>
                </a:solidFill>
              </a:rPr>
              <a:t>3.2M</a:t>
            </a:r>
            <a:endParaRPr lang="en-US" sz="4400" dirty="0"/>
          </a:p>
        </p:txBody>
      </p:sp>
      <p:sp>
        <p:nvSpPr>
          <p:cNvPr id="11" name="Text 9"/>
          <p:cNvSpPr/>
          <p:nvPr/>
        </p:nvSpPr>
        <p:spPr>
          <a:xfrm>
            <a:off x="6126480" y="1920240"/>
            <a:ext cx="2560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People aged 85+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(ONS, 2023)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57200" y="265176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14F5C"/>
                </a:solidFill>
              </a:rPr>
              <a:t>Key Care Needs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457200" y="3108960"/>
            <a:ext cx="82296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Healthcare: Chronic conditions (diabetes, dementia, heart disease)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Social care: Independence, dignity, and person-centred support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Mental health: Loneliness affects 1.4 million (Campaign to End Loneliness, 2020)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Environmental: Suitable housing and accessible transport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Financial: Pension adequacy and means-tested care costs</a:t>
            </a:r>
            <a:endParaRPr lang="en-US" sz="1300" dirty="0"/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388A9272-9007-BB9E-E6C2-89613A0A86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421"/>
    </mc:Choice>
    <mc:Fallback>
      <p:transition spd="slow" advTm="68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Theoretical Frameworks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05840"/>
            <a:ext cx="2560320" cy="32918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118872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Disengagement Theory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594360" y="1600200"/>
            <a:ext cx="2286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/>
              <a:t>(Cumming and Henry, 1961)</a:t>
            </a:r>
          </a:p>
        </p:txBody>
      </p:sp>
      <p:sp>
        <p:nvSpPr>
          <p:cNvPr id="6" name="Text 4"/>
          <p:cNvSpPr/>
          <p:nvPr/>
        </p:nvSpPr>
        <p:spPr>
          <a:xfrm>
            <a:off x="594360" y="1965960"/>
            <a:ext cx="22860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Mutual withdrawal from social roles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Viewed as natural and universal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Criticised for justifying neglect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291840" y="1005840"/>
            <a:ext cx="2560320" cy="32918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429000" y="118872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Activity Theory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429000" y="1600200"/>
            <a:ext cx="2286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/>
              <a:t>(Havighurst, 1961)</a:t>
            </a:r>
          </a:p>
        </p:txBody>
      </p:sp>
      <p:sp>
        <p:nvSpPr>
          <p:cNvPr id="10" name="Text 8"/>
          <p:cNvSpPr/>
          <p:nvPr/>
        </p:nvSpPr>
        <p:spPr>
          <a:xfrm>
            <a:off x="3429000" y="1965960"/>
            <a:ext cx="22860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Active engagement promotes wellbeing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Replacing lost roles is vital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Supports person-centred approaches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126480" y="1005840"/>
            <a:ext cx="2560320" cy="32918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263640" y="118872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Continuity Theory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263640" y="1600200"/>
            <a:ext cx="2286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/>
              <a:t>(Atchley, 1989)</a:t>
            </a:r>
          </a:p>
        </p:txBody>
      </p:sp>
      <p:sp>
        <p:nvSpPr>
          <p:cNvPr id="14" name="Text 12"/>
          <p:cNvSpPr/>
          <p:nvPr/>
        </p:nvSpPr>
        <p:spPr>
          <a:xfrm>
            <a:off x="6263640" y="1965960"/>
            <a:ext cx="22860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Maintaining lifelong patterns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Adaptive strategies for change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Most relevant to modern practice</a:t>
            </a:r>
            <a:endParaRPr lang="en-US" sz="1200" dirty="0"/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48A25A52-486B-88D1-E1B1-10A904999C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380"/>
    </mc:Choice>
    <mc:Fallback>
      <p:transition spd="slow" advTm="833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Relevant Legislation &amp; Policy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73152" cy="1005840"/>
          </a:xfrm>
          <a:prstGeom prst="rect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31520" y="1143000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Care Act 2014 (Department of Health and Social Care, 2014)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31520" y="1463040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Statutory duty to promote wellbeing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Prevent, reduce, and delay care needs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Person-centred assessments and care planning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2240280"/>
            <a:ext cx="73152" cy="1005840"/>
          </a:xfrm>
          <a:prstGeom prst="rect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2286000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Equality Act 2010 (UK Government, 2010)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31520" y="2606040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Protection from age discrimination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Applies to services, employment, and public functions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57200" y="3383280"/>
            <a:ext cx="73152" cy="1005840"/>
          </a:xfrm>
          <a:prstGeom prst="rect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31520" y="3429000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NHS Long Term Plan (NHS England, 2019)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731520" y="3749040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Enhanced community services for older people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Proactive ageing well programmes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Integrated care systems</a:t>
            </a:r>
            <a:endParaRPr lang="en-US" sz="1200" dirty="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B72CC8EE-5961-3A64-336E-0C3ECD6360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860"/>
    </mc:Choice>
    <mc:Fallback>
      <p:transition spd="slow" advTm="60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Current Provisions: Overview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05840"/>
            <a:ext cx="4114800" cy="155448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1143000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Residential Care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40080" y="1508760"/>
            <a:ext cx="3749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Care homes (with/without nursing)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Nursing homes for complex medical needs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Extra care housing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754880" y="1005840"/>
            <a:ext cx="3931920" cy="155448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937760" y="114300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Community Services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4937760" y="1508760"/>
            <a:ext cx="35661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Domiciliary (home) care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Day centres and respite care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Reablement services (TLAP, 2018)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57200" y="2743200"/>
            <a:ext cx="4114800" cy="155448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0080" y="2880360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NHS Services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40080" y="3246120"/>
            <a:ext cx="3749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GP and primary care networks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Geriatric medicine specialists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Continuing Healthcare (CHC)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4754880" y="2743200"/>
            <a:ext cx="3931920" cy="155448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937760" y="288036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Third Sector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4937760" y="3246120"/>
            <a:ext cx="35661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Age UK, Alzheimer's Society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Befriending and social groups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Advocacy and information services</a:t>
            </a:r>
            <a:endParaRPr lang="en-US" sz="1300" dirty="0"/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AB6C1665-FE95-CE04-E8F9-30EC28D388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836"/>
    </mc:Choice>
    <mc:Fallback>
      <p:transition spd="slow" advTm="54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Critical Evaluation: Domiciliary Care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40080" y="109728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06901" y="1121898"/>
            <a:ext cx="3615398" cy="2507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SzPct val="100000"/>
            </a:pPr>
            <a:r>
              <a:rPr lang="en-US" sz="1600" b="1" dirty="0">
                <a:solidFill>
                  <a:srgbClr val="028090"/>
                </a:solidFill>
              </a:rPr>
              <a:t>Strengths</a:t>
            </a:r>
          </a:p>
          <a:p>
            <a:pPr>
              <a:buSzPct val="100000"/>
            </a:pPr>
            <a:endParaRPr lang="en-US" sz="1600" dirty="0"/>
          </a:p>
          <a:p>
            <a:pPr marL="285750" indent="-285750"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Maintains independence in familiar environment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Person-centred and flexible (aligned with continuity theory)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Cost-effective compared to residential care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Preserves social connections and community ties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937760" y="1097280"/>
            <a:ext cx="3566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Weaknesses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4937760" y="1417319"/>
            <a:ext cx="3566160" cy="235458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15-minute visits limit quality (Burns et al., 2016)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High staff turnover affects continuity of care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Low pay and poor conditions for workers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C3E50"/>
                </a:solidFill>
              </a:rPr>
              <a:t>Limited supervision and quality assurance</a:t>
            </a:r>
            <a:endParaRPr lang="en-US" sz="1600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53A91C66-7612-83BA-817E-E5A43B3C29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72"/>
    </mc:Choice>
    <mc:Fallback>
      <p:transition spd="slow" advTm="54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Critical Evaluation: Residential Care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4114800" cy="3436034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123444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A896"/>
                </a:solidFill>
              </a:rPr>
              <a:t>Strengths</a:t>
            </a: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562708" y="1763736"/>
            <a:ext cx="3749040" cy="22895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24-hour care and professional support available</a:t>
            </a:r>
            <a:endParaRPr lang="en-US" dirty="0"/>
          </a:p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Safe environment with fall prevention measures</a:t>
            </a:r>
            <a:endParaRPr lang="en-US" dirty="0"/>
          </a:p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Social interaction and activities provided</a:t>
            </a:r>
            <a:endParaRPr lang="en-US" dirty="0"/>
          </a:p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Regulated and inspected by CQC</a:t>
            </a:r>
            <a:endParaRPr lang="en-US" dirty="0"/>
          </a:p>
        </p:txBody>
      </p:sp>
      <p:sp>
        <p:nvSpPr>
          <p:cNvPr id="6" name="Shape 4"/>
          <p:cNvSpPr/>
          <p:nvPr/>
        </p:nvSpPr>
        <p:spPr>
          <a:xfrm>
            <a:off x="4754879" y="960120"/>
            <a:ext cx="4058529" cy="3436034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937760" y="1241472"/>
            <a:ext cx="3566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A896"/>
                </a:solidFill>
              </a:rPr>
              <a:t>Weaknesses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4937760" y="1652952"/>
            <a:ext cx="3566160" cy="240030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Loss of autonomy and control over daily life</a:t>
            </a:r>
            <a:endParaRPr lang="en-US" dirty="0"/>
          </a:p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Institutional routines over individual choice</a:t>
            </a:r>
            <a:endParaRPr lang="en-US" dirty="0"/>
          </a:p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Stigma and 'warehousing' concerns persist</a:t>
            </a:r>
            <a:endParaRPr lang="en-US" dirty="0"/>
          </a:p>
          <a:p>
            <a:pPr marL="342900" indent="-342900"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</a:rPr>
              <a:t>High costs (£40,000+ annually)</a:t>
            </a: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40080" y="2880360"/>
            <a:ext cx="7863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</a:rPr>
              <a:t>Critical Analysis</a:t>
            </a:r>
            <a:endParaRPr lang="en-US" sz="1600" dirty="0"/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293980D0-006F-0A32-212F-04F53766F7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49"/>
    </mc:Choice>
    <mc:Fallback>
      <p:transition spd="slow" advTm="50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Core Support Needs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8229600" cy="7772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1188720"/>
            <a:ext cx="78638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Functional Ability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640080" y="146304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ADLs and IADLs. Reablement shows 60% reduction in ongoing needs (TLAP, 2018)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965960"/>
            <a:ext cx="8229600" cy="7772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40080" y="2057400"/>
            <a:ext cx="78638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Independence &amp; Autonomy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640080" y="233172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Mental Capacity Act 2005 protects rights. Supported decision-making preferable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57200" y="2834640"/>
            <a:ext cx="8229600" cy="7772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0080" y="2926080"/>
            <a:ext cx="78638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Freedom &amp; Choice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640080" y="320040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Personal budgets enable control. Only 30% of eligible users receive them (Age UK, 2021)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57200" y="3703320"/>
            <a:ext cx="8229600" cy="77724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3794760"/>
            <a:ext cx="78638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Social Connection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640080" y="406908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1.4 million affected by loneliness. Befriending reduces depression and mortality risk</a:t>
            </a:r>
            <a:endParaRPr lang="en-US" sz="1200" dirty="0"/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2F6955CD-650F-55EB-5ED5-77D1415290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41"/>
    </mc:Choice>
    <mc:Fallback>
      <p:transition spd="slow" advTm="71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Technology &amp; Innovation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05840"/>
            <a:ext cx="4114800" cy="320040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1188720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Telehealth &amp; Remote Monitoring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40080" y="1554480"/>
            <a:ext cx="3749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Wearable devices, virtual consultations, vital sign monitoring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2011680"/>
            <a:ext cx="37490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4F5C"/>
                </a:solidFill>
              </a:rPr>
              <a:t>Benefits: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40080" y="2286000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Early detection of health deterioration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23% reduction in hospital admissions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Greater independence and reassurance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640080" y="3017520"/>
            <a:ext cx="37490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4F5C"/>
                </a:solidFill>
              </a:rPr>
              <a:t>Challenges: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40080" y="329184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Digital exclusion (39% over-75s offline)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Data privacy and security concerns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754880" y="1005840"/>
            <a:ext cx="3931920" cy="320040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37760" y="118872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</a:rPr>
              <a:t>Assistive Technology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937760" y="155448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Smart home devices, fall detectors, medication dispensers, GPS trackers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937760" y="2011680"/>
            <a:ext cx="35661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4F5C"/>
                </a:solidFill>
              </a:rPr>
              <a:t>Benefits: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937760" y="2286000"/>
            <a:ext cx="3566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Promotes safety without constant supervision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Supports functional ability (e.g., grab rails)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Reduces caregiver burden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4937760" y="3017520"/>
            <a:ext cx="35661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4F5C"/>
                </a:solidFill>
              </a:rPr>
              <a:t>Challenges: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937760" y="3291840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Cost barriers for self-funders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Risk of over-surveillance and loss of autonomy</a:t>
            </a:r>
            <a:endParaRPr lang="en-US" sz="1100" dirty="0"/>
          </a:p>
        </p:txBody>
      </p:sp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7DEF3174-D2D8-2262-7E98-5E30CDF5C8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74"/>
    </mc:Choice>
    <mc:Fallback>
      <p:transition spd="slow" advTm="50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58726" y="30773"/>
            <a:ext cx="8792308" cy="8721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Case Study: Mrs. Margaret Thompson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78302" y="1028700"/>
            <a:ext cx="8229600" cy="617220"/>
          </a:xfrm>
          <a:prstGeom prst="rect">
            <a:avLst/>
          </a:prstGeom>
          <a:solidFill>
            <a:srgbClr val="02C39A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960120"/>
            <a:ext cx="78638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</a:rPr>
              <a:t>82-year-old widow, moderate dementia and osteoarthritis, living alone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457200" y="1897380"/>
            <a:ext cx="4114800" cy="24231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192024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Initial Situation &amp; Challenges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640080" y="2240280"/>
            <a:ext cx="3749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Struggling with meal preparation and medication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Two falls in past 6 months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Socially isolated, refusing day centre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50"/>
                </a:solidFill>
              </a:rPr>
              <a:t>Children considering residential care placement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640080" y="3200400"/>
            <a:ext cx="37490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4F5C"/>
                </a:solidFill>
              </a:rPr>
              <a:t>Key Challenges: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40080" y="3474720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Maintaining independence vs. ensuring safety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Resistance to accepting formal help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Balancing autonomy with protection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754880" y="1893863"/>
            <a:ext cx="3931920" cy="24231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37760" y="1920240"/>
            <a:ext cx="3566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Intervention &amp; Outcomes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937760" y="2240280"/>
            <a:ext cx="35661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4F5C"/>
                </a:solidFill>
              </a:rPr>
              <a:t>Care Package: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937760" y="2514600"/>
            <a:ext cx="35661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Personal budget for twice-daily 30-min visits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Telecare: fall detector and medication dispenser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Weekly befriending service volunteer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Occupational therapy home adaptations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4937760" y="3429000"/>
            <a:ext cx="35661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4F5C"/>
                </a:solidFill>
              </a:rPr>
              <a:t>Results after 6 months: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937760" y="3703320"/>
            <a:ext cx="3566160" cy="4800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Remained at home with improved wellbeing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No falls; increased confidence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Cost 65% less than residential care</a:t>
            </a:r>
            <a:endParaRPr lang="en-US" sz="1100" dirty="0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8515A90A-C06B-4047-65EB-4A91CC4909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271"/>
    </mc:Choice>
    <mc:Fallback>
      <p:transition spd="slow" advTm="91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Challenges to Independence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8229600" cy="5943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457200" y="1051560"/>
            <a:ext cx="73152" cy="594360"/>
          </a:xfrm>
          <a:prstGeom prst="rect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1124712"/>
            <a:ext cx="2103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8090"/>
                </a:solidFill>
              </a:rPr>
              <a:t>Physical Health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2926080" y="1124712"/>
            <a:ext cx="5577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Chronic conditions, mobility limitations, sensory impairments, fall risk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57200" y="1737360"/>
            <a:ext cx="8229600" cy="5943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457200" y="1737360"/>
            <a:ext cx="73152" cy="594360"/>
          </a:xfrm>
          <a:prstGeom prst="rect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85800" y="1810512"/>
            <a:ext cx="2103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8090"/>
                </a:solidFill>
              </a:rPr>
              <a:t>Environmental Barriers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2926080" y="1810512"/>
            <a:ext cx="5577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Unsuitable housing, lack of accessible transport, inadequate infrastructure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57200" y="2423160"/>
            <a:ext cx="8229600" cy="5943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57200" y="2423160"/>
            <a:ext cx="73152" cy="594360"/>
          </a:xfrm>
          <a:prstGeom prst="rect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85800" y="2496312"/>
            <a:ext cx="2103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8090"/>
                </a:solidFill>
              </a:rPr>
              <a:t>Financial Constraints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2926080" y="2496312"/>
            <a:ext cx="5577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Inadequate pensions, means-tested care, inability to afford adaptations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57200" y="3108960"/>
            <a:ext cx="8229600" cy="5943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57200" y="3108960"/>
            <a:ext cx="73152" cy="594360"/>
          </a:xfrm>
          <a:prstGeom prst="rect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85800" y="3182112"/>
            <a:ext cx="2103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8090"/>
                </a:solidFill>
              </a:rPr>
              <a:t>Social Isolation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2926080" y="3182112"/>
            <a:ext cx="5577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Bereavement, reduced mobility, declining community networks, digital exclusion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57200" y="3794760"/>
            <a:ext cx="8229600" cy="5943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57200" y="3794760"/>
            <a:ext cx="73152" cy="594360"/>
          </a:xfrm>
          <a:prstGeom prst="rect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85800" y="3867912"/>
            <a:ext cx="2103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8090"/>
                </a:solidFill>
              </a:rPr>
              <a:t>Systemic Issues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2926080" y="3867912"/>
            <a:ext cx="5577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</a:rPr>
              <a:t>Underfunded care, workforce shortages, fragmented services, ageist attitudes</a:t>
            </a:r>
            <a:endParaRPr lang="en-US" sz="1200" dirty="0"/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07072066-35FF-016D-2804-9E1471C4F8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26"/>
    </mc:Choice>
    <mc:Fallback>
      <p:transition spd="slow" advTm="59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Recommendations (1/2)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8229600" cy="114300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94360" y="1069848"/>
            <a:ext cx="365760" cy="36576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94360" y="1069848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097280" y="1051560"/>
            <a:ext cx="7406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Increase Social Care Funding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1097280" y="1344168"/>
            <a:ext cx="7406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Address £8 billion shortfall through taxation reforms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Implement long-term funding model (Dilnot Commission, 2011)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1097280" y="1828800"/>
            <a:ext cx="74066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57200" y="2194560"/>
            <a:ext cx="8229600" cy="114300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94360" y="2304288"/>
            <a:ext cx="365760" cy="36576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94360" y="2304288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097280" y="2286000"/>
            <a:ext cx="7406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Workforce Development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1097280" y="2578608"/>
            <a:ext cx="7406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Mandatory living wage for care workers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Career progression pathways and improved training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Reduce reliance on zero-hour contracts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1097280" y="3063240"/>
            <a:ext cx="74066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457199" y="3447288"/>
            <a:ext cx="8229599" cy="105156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94360" y="3538728"/>
            <a:ext cx="365760" cy="36576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94360" y="3538728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097280" y="3520440"/>
            <a:ext cx="7406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</a:rPr>
              <a:t>Integrated Care Systems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1097280" y="3813048"/>
            <a:ext cx="7406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Shared budgets and joint assessments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Seamless transitions between services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1097280" y="4297680"/>
            <a:ext cx="74066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6AA8D82C-ABD8-B522-B475-CC313C7403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989"/>
    </mc:Choice>
    <mc:Fallback>
      <p:transition spd="slow" advTm="809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Recommendations (2/2)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8229600" cy="114300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94360" y="1069848"/>
            <a:ext cx="365760" cy="36576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94360" y="1069848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097280" y="1051560"/>
            <a:ext cx="7406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A896"/>
                </a:solidFill>
              </a:rPr>
              <a:t>Expand Preventative Services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1097280" y="1344168"/>
            <a:ext cx="7406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Fund community programmes (falls prevention, healthy ageing)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Proactive case-finding and public health approaches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1097280" y="1828800"/>
            <a:ext cx="74066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57200" y="2194560"/>
            <a:ext cx="8229600" cy="114300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94360" y="2304288"/>
            <a:ext cx="365760" cy="36576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94360" y="2304288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5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097280" y="2286000"/>
            <a:ext cx="7406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A896"/>
                </a:solidFill>
              </a:rPr>
              <a:t>Promote Technology Adoption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1097280" y="2578608"/>
            <a:ext cx="7406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Subsidise assistive tech for low-income older people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Digital literacy programmes and equitable telehealth access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1097280" y="3063240"/>
            <a:ext cx="74066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457200" y="3429000"/>
            <a:ext cx="8229600" cy="114300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94360" y="3538728"/>
            <a:ext cx="365760" cy="36576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94360" y="3538728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6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097280" y="3520440"/>
            <a:ext cx="7406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A896"/>
                </a:solidFill>
              </a:rPr>
              <a:t>Combat Ageism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1097280" y="3813048"/>
            <a:ext cx="7406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Mandatory training on age-inclusive practice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</a:rPr>
              <a:t>Public awareness campaigns; enforce Equality Act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1097280" y="4297680"/>
            <a:ext cx="74066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4C0C5544-A723-6B0C-D906-900688FD6D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182"/>
    </mc:Choice>
    <mc:Fallback>
      <p:transition spd="slow" advTm="76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Conclusion: Key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05840"/>
            <a:ext cx="8229600" cy="3246120"/>
          </a:xfrm>
          <a:prstGeom prst="rect">
            <a:avLst/>
          </a:prstGeom>
          <a:solidFill>
            <a:srgbClr val="F0F8F8"/>
          </a:solidFill>
          <a:ln/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1188720"/>
            <a:ext cx="7863840" cy="2880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Ageing population requires systemic reform, not incremental adjustments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C3E50"/>
                </a:solidFill>
              </a:rPr>
              <a:t> 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Current provisions show inequalities based on geography, wealth, and social capital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C3E50"/>
                </a:solidFill>
              </a:rPr>
              <a:t> 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Continuity theory and person-centred care offer strongest frameworks for empowerment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C3E50"/>
                </a:solidFill>
              </a:rPr>
              <a:t> 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Technology presents opportunities but risks exacerbating digital divides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C3E50"/>
                </a:solidFill>
              </a:rPr>
              <a:t> 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Sustainable care requires long-term funding, workforce investment, and cultural change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C3E50"/>
                </a:solidFill>
              </a:rPr>
              <a:t> 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C3E50"/>
                </a:solidFill>
              </a:rPr>
              <a:t>Empowerment means proactive support for autonomy, choice, and meaningful participation</a:t>
            </a:r>
            <a:endParaRPr lang="en-US" sz="1300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3664BC3C-2FCD-B4F2-8237-F8EB1227E4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587"/>
    </mc:Choice>
    <mc:Fallback>
      <p:transition spd="slow" advTm="68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708030" y="110998"/>
            <a:ext cx="3080825" cy="443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References: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225618" y="647112"/>
            <a:ext cx="8692764" cy="44135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Age UK (2021)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Personal budgets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London: Age UK.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Atchley, R.C. (1989) ‘A continuity theory of normal ageing’,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, 29(2), pp. 183–190.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Burns, D., Hyde, P., Killett, A., Poland, F. and Gray, R. (2016)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Where does the time go?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London: Age UK.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Campaign to End Loneliness (2020)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The facts on loneliness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https://www.campaigntoendloneliness.org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Care Quality Commission (2020)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COVID-19 insight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https://www.cqc.org.uk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Growing old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Department of Health and Social Care (2014)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https://www.legislation.gov.uk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Dilnot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Commission (2011)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Fairer care funding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London: Commission on Funding of Care and Support.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Equality and Human Rights Commission (2011)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Close to home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https://www.equalityhumanrights.com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Havighurst, R.J. (1961) ‘Successful ageing’,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, 1(1), pp. 8–13.</a:t>
            </a:r>
          </a:p>
          <a:p>
            <a:pPr marL="0" indent="0">
              <a:lnSpc>
                <a:spcPts val="1000"/>
              </a:lnSpc>
              <a:buNone/>
            </a:pP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796E00B-29DE-85C1-8FA2-B33B799A8390}"/>
              </a:ext>
            </a:extLst>
          </p:cNvPr>
          <p:cNvSpPr txBox="1"/>
          <p:nvPr/>
        </p:nvSpPr>
        <p:spPr>
          <a:xfrm>
            <a:off x="320040" y="1169050"/>
            <a:ext cx="8363243" cy="36559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Kitwood, T. (1997)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Dementia reconsidered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Buckingham: Open University Press.</a:t>
            </a:r>
            <a:endParaRPr lang="en-GB" sz="1200" kern="100" dirty="0"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NHS Long Term Plan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https://www.longtermplan.nhs.uk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Office for National Statistics (2023)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Population estimates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https://www.ons.gov.uk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The Health Foundation (2021)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Social care funding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https://www.health.org.uk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Think Local Act Personal (2018)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Reablement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https://www.thinklocalactpersonal.org.uk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UK Government (2005)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Mental Capacity Act 2005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https://www.legislation.gov.uk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UK Government (2010)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https://www.legislation.gov.uk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UK Government (2012)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Health and Social Care Act 2012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https://www.legislation.gov.uk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World Health Organisation (2015) </a:t>
            </a:r>
            <a:r>
              <a:rPr lang="en-GB" sz="12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World report on ageing and health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https://www.who.int</a:t>
            </a:r>
            <a:r>
              <a:rPr lang="en-GB" sz="12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(Accessed: 5 February 2026).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F19D55-0325-1E0B-9436-C73F3792CA83}"/>
              </a:ext>
            </a:extLst>
          </p:cNvPr>
          <p:cNvSpPr txBox="1"/>
          <p:nvPr/>
        </p:nvSpPr>
        <p:spPr>
          <a:xfrm>
            <a:off x="2676377" y="151170"/>
            <a:ext cx="365056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02809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References: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1314937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4F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Thank You</a:t>
            </a:r>
            <a:endParaRPr lang="en-US" sz="5200" dirty="0"/>
          </a:p>
        </p:txBody>
      </p:sp>
      <p:sp>
        <p:nvSpPr>
          <p:cNvPr id="3" name="Text 1"/>
          <p:cNvSpPr/>
          <p:nvPr/>
        </p:nvSpPr>
        <p:spPr>
          <a:xfrm>
            <a:off x="457200" y="274320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1573</Words>
  <Application>Microsoft Office PowerPoint</Application>
  <PresentationFormat>On-screen Show (16:9)</PresentationFormat>
  <Paragraphs>240</Paragraphs>
  <Slides>18</Slides>
  <Notes>17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Arial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and Support Needs of Older People</dc:title>
  <dc:subject>PptxGenJS Presentation</dc:subject>
  <dc:creator>Student</dc:creator>
  <cp:lastModifiedBy>Ondrej Dzobak</cp:lastModifiedBy>
  <cp:revision>8</cp:revision>
  <dcterms:created xsi:type="dcterms:W3CDTF">2026-02-07T18:11:25Z</dcterms:created>
  <dcterms:modified xsi:type="dcterms:W3CDTF">2026-03-01T16:33:46Z</dcterms:modified>
</cp:coreProperties>
</file>