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9" r:id="rId13"/>
    <p:sldId id="272" r:id="rId14"/>
    <p:sldId id="268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858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21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738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61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985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767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10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907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8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299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083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2918A-999D-471A-A2CA-2875336D2519}" type="datetimeFigureOut">
              <a:rPr lang="en-GB" smtClean="0"/>
              <a:t>02/04/2017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7293E-DCED-4397-95B1-CEACBE38D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563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Unfair Practice Workshop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What is Unfair Practice?</a:t>
            </a:r>
          </a:p>
          <a:p>
            <a:r>
              <a:rPr lang="en-GB" dirty="0" smtClean="0"/>
              <a:t>How to avoid it?</a:t>
            </a:r>
          </a:p>
          <a:p>
            <a:r>
              <a:rPr lang="en-GB" dirty="0" err="1" smtClean="0"/>
              <a:t>Turnitin</a:t>
            </a:r>
            <a:r>
              <a:rPr lang="en-GB" dirty="0" smtClean="0"/>
              <a:t> Similarity Index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098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Defining Unfair Practice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“An act whereby a person may seek to obtain an unpermitted advantage.”</a:t>
            </a:r>
          </a:p>
          <a:p>
            <a:r>
              <a:rPr lang="en-GB" dirty="0" smtClean="0"/>
              <a:t>“This applies whether candidates act alone or in conjunction with another/others.”</a:t>
            </a:r>
          </a:p>
          <a:p>
            <a:r>
              <a:rPr lang="en-GB" dirty="0" smtClean="0"/>
              <a:t>“Unfair Practice can occur in relation to an examination, a piece of coursework or any form of assessment”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8521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Types of Unfair Practice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400" dirty="0" smtClean="0"/>
              <a:t>Plagiarism</a:t>
            </a:r>
          </a:p>
          <a:p>
            <a:r>
              <a:rPr lang="en-GB" sz="4400" dirty="0" smtClean="0"/>
              <a:t>Collusion</a:t>
            </a:r>
          </a:p>
          <a:p>
            <a:r>
              <a:rPr lang="en-GB" sz="4400" dirty="0" smtClean="0"/>
              <a:t>Bogus Referencing</a:t>
            </a:r>
          </a:p>
          <a:p>
            <a:r>
              <a:rPr lang="en-GB" sz="4400" dirty="0" smtClean="0"/>
              <a:t>Third Party Assistance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6777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Example of plagiarism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 and Virgin have had a continuous gripe with each other since the ‘80s, when Branson first came along to threaten what was essentially a BA monopoly on the Atlantic route. Eventually BA was turned over for dirty tricks, but the bad blood still remains as they fight for market share on the trans-Atlantic route.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6694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5400" dirty="0" smtClean="0"/>
              <a:t>How to avoid plagiarism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 smtClean="0"/>
              <a:t>Make sure that you write in your own words</a:t>
            </a:r>
          </a:p>
          <a:p>
            <a:r>
              <a:rPr lang="en-GB" sz="3600" dirty="0" smtClean="0"/>
              <a:t>PARAPHRASING is always the best way to argue your point(s)</a:t>
            </a:r>
          </a:p>
          <a:p>
            <a:r>
              <a:rPr lang="en-GB" sz="3600" dirty="0" smtClean="0"/>
              <a:t>You must reference the source(s) of your ideas, thoughts, etc.</a:t>
            </a:r>
          </a:p>
          <a:p>
            <a:r>
              <a:rPr lang="en-GB" sz="3600" dirty="0" smtClean="0"/>
              <a:t>All that we know comes from somewhere...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6281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Self-Plagiarism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/>
          <a:lstStyle/>
          <a:p>
            <a:r>
              <a:rPr lang="en-GB" dirty="0" smtClean="0"/>
              <a:t>YOUR OWN WORK MUST be referenced as well</a:t>
            </a:r>
          </a:p>
          <a:p>
            <a:r>
              <a:rPr lang="en-GB" dirty="0" smtClean="0"/>
              <a:t>The same rules apply here than for any other piece of academic information</a:t>
            </a:r>
          </a:p>
          <a:p>
            <a:r>
              <a:rPr lang="en-GB" dirty="0" smtClean="0"/>
              <a:t>However, using material for which you already received marks does not allow you to gain new ones...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155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‘Bad Practice’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600" dirty="0" smtClean="0"/>
              <a:t>Extensive use of properly referenced quotations from various sources</a:t>
            </a:r>
          </a:p>
          <a:p>
            <a:r>
              <a:rPr lang="en-GB" sz="3600" dirty="0" smtClean="0"/>
              <a:t>Building work as a patchwork of someone else’s writing</a:t>
            </a:r>
          </a:p>
          <a:p>
            <a:r>
              <a:rPr lang="en-GB" sz="3600" dirty="0" smtClean="0"/>
              <a:t>This does not allow for your own thoughts to emerge</a:t>
            </a:r>
          </a:p>
          <a:p>
            <a:r>
              <a:rPr lang="en-GB" sz="3600" dirty="0" smtClean="0"/>
              <a:t>Definitions can be given (as proper citations)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3498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Harvard Referencing (I)</a:t>
            </a:r>
            <a:endParaRPr lang="en-GB" sz="5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For example (</a:t>
            </a:r>
            <a:r>
              <a:rPr lang="en-GB" dirty="0" err="1" smtClean="0"/>
              <a:t>Northcott</a:t>
            </a:r>
            <a:r>
              <a:rPr lang="en-GB" dirty="0" smtClean="0"/>
              <a:t>, 2012)</a:t>
            </a:r>
          </a:p>
          <a:p>
            <a:r>
              <a:rPr lang="en-GB" dirty="0" smtClean="0"/>
              <a:t>Standard notation to track sources of information to the ‘Reference list’ (normally at the back of someone’s work)</a:t>
            </a:r>
          </a:p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25000" lnSpcReduction="20000"/>
          </a:bodyPr>
          <a:lstStyle/>
          <a:p>
            <a:endParaRPr lang="en-GB" dirty="0" smtClean="0"/>
          </a:p>
          <a:p>
            <a:endParaRPr lang="en-GB" dirty="0"/>
          </a:p>
          <a:p>
            <a:r>
              <a:rPr lang="en-GB" sz="9600" b="0" dirty="0" smtClean="0"/>
              <a:t>References list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 err="1" smtClean="0"/>
              <a:t>Northcott</a:t>
            </a:r>
            <a:r>
              <a:rPr lang="en-GB" dirty="0" smtClean="0"/>
              <a:t>, M., 2009.Virgin Atlantic to launch domestic flight routes. </a:t>
            </a:r>
            <a:r>
              <a:rPr lang="en-GB" i="1" dirty="0" smtClean="0"/>
              <a:t>Management Today,</a:t>
            </a:r>
            <a:r>
              <a:rPr lang="en-GB" dirty="0" smtClean="0"/>
              <a:t> [online] Available at: &lt;http://www.managementtoday.co.uk/news/1146392/virgin-atlantic-launch-domestic-flight-routes/&gt; [Accessed 27 August 2012].</a:t>
            </a:r>
          </a:p>
          <a:p>
            <a:endParaRPr lang="en-GB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 smtClean="0"/>
              <a:t>In-text reference</a:t>
            </a:r>
            <a:endParaRPr lang="en-GB" b="0" dirty="0"/>
          </a:p>
        </p:txBody>
      </p:sp>
    </p:spTree>
    <p:extLst>
      <p:ext uri="{BB962C8B-B14F-4D97-AF65-F5344CB8AC3E}">
        <p14:creationId xmlns:p14="http://schemas.microsoft.com/office/powerpoint/2010/main" val="1016797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Harvard Referencing (II)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Standard for the University of Wales, Trinity Saint David</a:t>
            </a:r>
          </a:p>
          <a:p>
            <a:r>
              <a:rPr lang="en-GB" dirty="0" smtClean="0"/>
              <a:t>Plenty of information and examples available online</a:t>
            </a:r>
          </a:p>
          <a:p>
            <a:r>
              <a:rPr lang="en-GB" dirty="0" smtClean="0"/>
              <a:t>Citation generators:</a:t>
            </a:r>
          </a:p>
          <a:p>
            <a:pPr lvl="1"/>
            <a:r>
              <a:rPr lang="en-GB" dirty="0" smtClean="0"/>
              <a:t>App: </a:t>
            </a:r>
            <a:r>
              <a:rPr lang="en-GB" dirty="0" err="1" smtClean="0"/>
              <a:t>EasyBib</a:t>
            </a:r>
            <a:r>
              <a:rPr lang="en-GB" dirty="0" smtClean="0"/>
              <a:t> (Write Smart)</a:t>
            </a:r>
          </a:p>
          <a:p>
            <a:pPr lvl="1"/>
            <a:r>
              <a:rPr lang="en-GB" dirty="0" smtClean="0"/>
              <a:t>MS Word: References &gt; Insert Citation</a:t>
            </a:r>
          </a:p>
          <a:p>
            <a:pPr lvl="2"/>
            <a:r>
              <a:rPr lang="en-GB" dirty="0" smtClean="0"/>
              <a:t>Style</a:t>
            </a:r>
          </a:p>
          <a:p>
            <a:pPr lvl="2"/>
            <a:r>
              <a:rPr lang="en-GB" dirty="0" smtClean="0"/>
              <a:t>(edit source to insert page numbers)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4898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842" y="1484784"/>
            <a:ext cx="8627106" cy="3456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val 7"/>
          <p:cNvSpPr/>
          <p:nvPr/>
        </p:nvSpPr>
        <p:spPr bwMode="auto">
          <a:xfrm>
            <a:off x="251520" y="1700808"/>
            <a:ext cx="1080120" cy="648072"/>
          </a:xfrm>
          <a:prstGeom prst="ellipse">
            <a:avLst/>
          </a:prstGeom>
          <a:noFill/>
          <a:ln w="25400">
            <a:solidFill>
              <a:srgbClr val="FF000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2627784" y="2492896"/>
            <a:ext cx="2376264" cy="648072"/>
          </a:xfrm>
          <a:prstGeom prst="ellipse">
            <a:avLst/>
          </a:prstGeom>
          <a:noFill/>
          <a:ln w="25400">
            <a:solidFill>
              <a:srgbClr val="FF000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Book(s)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426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Website (</a:t>
            </a:r>
            <a:r>
              <a:rPr lang="en-GB" dirty="0" err="1" smtClean="0"/>
              <a:t>i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284" y="1628800"/>
            <a:ext cx="7828265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Oval 3"/>
          <p:cNvSpPr/>
          <p:nvPr/>
        </p:nvSpPr>
        <p:spPr bwMode="auto">
          <a:xfrm>
            <a:off x="2627784" y="2420888"/>
            <a:ext cx="2376264" cy="648072"/>
          </a:xfrm>
          <a:prstGeom prst="ellipse">
            <a:avLst/>
          </a:prstGeom>
          <a:noFill/>
          <a:ln w="25400">
            <a:solidFill>
              <a:srgbClr val="FF000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32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Website (ii)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33" y="1879991"/>
            <a:ext cx="8262031" cy="3637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Oval 3"/>
          <p:cNvSpPr/>
          <p:nvPr/>
        </p:nvSpPr>
        <p:spPr bwMode="auto">
          <a:xfrm>
            <a:off x="2699792" y="1772816"/>
            <a:ext cx="2376264" cy="648072"/>
          </a:xfrm>
          <a:prstGeom prst="ellipse">
            <a:avLst/>
          </a:prstGeom>
          <a:noFill/>
          <a:ln w="25400">
            <a:solidFill>
              <a:srgbClr val="FF000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95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Collusion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908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Working with others (same cohort or another cohort) by sharing assignments</a:t>
            </a:r>
          </a:p>
          <a:p>
            <a:r>
              <a:rPr lang="en-GB" sz="3600" dirty="0" smtClean="0"/>
              <a:t>Using the same words / word sequence – this CANNOT ever happen by chance</a:t>
            </a:r>
          </a:p>
          <a:p>
            <a:r>
              <a:rPr lang="en-GB" sz="3600" dirty="0" smtClean="0"/>
              <a:t>ALL students will be reported – it is hard to prove who did what to whom...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39211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Bogus Referencing</a:t>
            </a:r>
            <a:endParaRPr lang="en-GB" sz="5400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4000" dirty="0" smtClean="0"/>
              <a:t>Discrepancy between ‘in-text references’ and ‘references list’</a:t>
            </a:r>
          </a:p>
          <a:p>
            <a:r>
              <a:rPr lang="en-GB" sz="4000" dirty="0" smtClean="0"/>
              <a:t>References in body of work must be the same (number and description) as in list</a:t>
            </a:r>
          </a:p>
          <a:p>
            <a:r>
              <a:rPr lang="en-GB" sz="4000" dirty="0" smtClean="0"/>
              <a:t>Easy to spot so double check assignments before submitting them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45109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Third Party Assistance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9080"/>
          </a:xfrm>
        </p:spPr>
        <p:txBody>
          <a:bodyPr>
            <a:noAutofit/>
          </a:bodyPr>
          <a:lstStyle/>
          <a:p>
            <a:r>
              <a:rPr lang="en-GB" sz="3600" dirty="0" smtClean="0"/>
              <a:t>Paying or commissioning work from others</a:t>
            </a:r>
          </a:p>
          <a:p>
            <a:r>
              <a:rPr lang="en-GB" sz="3600" dirty="0" smtClean="0"/>
              <a:t>Asking friends to help write your assignments –  </a:t>
            </a:r>
            <a:r>
              <a:rPr lang="en-GB" sz="3600" b="1" dirty="0" smtClean="0"/>
              <a:t>BUT</a:t>
            </a:r>
            <a:r>
              <a:rPr lang="en-GB" sz="3600" dirty="0" smtClean="0"/>
              <a:t> discussing ideas and seeking advice is OK</a:t>
            </a:r>
          </a:p>
          <a:p>
            <a:r>
              <a:rPr lang="en-GB" sz="3600" dirty="0" smtClean="0"/>
              <a:t>Students can be asked to explain their work (viva voce procedure)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58423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Avoiding Collusion and TPA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9080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/>
              <a:t>Make sure that you write your own work (get help early if unsure about tasks)</a:t>
            </a:r>
          </a:p>
          <a:p>
            <a:r>
              <a:rPr lang="en-GB" sz="3600" dirty="0" smtClean="0"/>
              <a:t>Do not share your work with anyone (willingly or unwillingly e.g. misplacing assignments)</a:t>
            </a:r>
          </a:p>
          <a:p>
            <a:r>
              <a:rPr lang="en-GB" sz="3600" dirty="0" smtClean="0"/>
              <a:t>Keep track of your schedule and deadlines (don’t leave everything at the last minute)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938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 smtClean="0"/>
              <a:t>Independent Thinking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This helps with avoiding Unfair </a:t>
            </a:r>
            <a:r>
              <a:rPr lang="en-GB" sz="3600" dirty="0" smtClean="0"/>
              <a:t>Practice</a:t>
            </a:r>
            <a:endParaRPr lang="en-GB" sz="3600" dirty="0" smtClean="0"/>
          </a:p>
          <a:p>
            <a:r>
              <a:rPr lang="en-GB" sz="3600" b="1" dirty="0" smtClean="0"/>
              <a:t>In order to write competently about a topic one must know about </a:t>
            </a:r>
            <a:r>
              <a:rPr lang="en-GB" sz="3600" b="1" dirty="0" smtClean="0"/>
              <a:t>it</a:t>
            </a:r>
            <a:endParaRPr lang="en-GB" sz="3600" dirty="0" smtClean="0"/>
          </a:p>
          <a:p>
            <a:r>
              <a:rPr lang="en-GB" sz="3600" dirty="0" smtClean="0"/>
              <a:t>RUN extensive background research</a:t>
            </a:r>
          </a:p>
          <a:p>
            <a:pPr lvl="1"/>
            <a:r>
              <a:rPr lang="en-GB" sz="3600" dirty="0" smtClean="0"/>
              <a:t>Theoretical frameworks</a:t>
            </a:r>
          </a:p>
          <a:p>
            <a:pPr lvl="1"/>
            <a:r>
              <a:rPr lang="en-GB" sz="3600" dirty="0" smtClean="0"/>
              <a:t>Empirical data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17812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err="1" smtClean="0"/>
              <a:t>Turnitin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Your assignments </a:t>
            </a:r>
            <a:r>
              <a:rPr lang="en-GB" dirty="0" smtClean="0"/>
              <a:t>WILL </a:t>
            </a:r>
            <a:r>
              <a:rPr lang="en-GB" dirty="0" smtClean="0"/>
              <a:t>be checked using </a:t>
            </a:r>
            <a:r>
              <a:rPr lang="en-GB" dirty="0" err="1" smtClean="0"/>
              <a:t>Turnitin</a:t>
            </a:r>
            <a:r>
              <a:rPr lang="en-GB" dirty="0" smtClean="0"/>
              <a:t> </a:t>
            </a:r>
            <a:r>
              <a:rPr lang="en-GB" dirty="0" smtClean="0"/>
              <a:t>software</a:t>
            </a:r>
            <a:endParaRPr lang="en-GB" dirty="0" smtClean="0"/>
          </a:p>
          <a:p>
            <a:r>
              <a:rPr lang="en-GB" dirty="0" err="1" smtClean="0"/>
              <a:t>Turnitin</a:t>
            </a:r>
            <a:r>
              <a:rPr lang="en-GB" dirty="0" smtClean="0"/>
              <a:t> generates </a:t>
            </a:r>
            <a:r>
              <a:rPr lang="en-GB" dirty="0" smtClean="0"/>
              <a:t>a Similarity Index (SI)</a:t>
            </a:r>
          </a:p>
          <a:p>
            <a:pPr lvl="1"/>
            <a:r>
              <a:rPr lang="en-GB" b="1" dirty="0" smtClean="0"/>
              <a:t>THERE IS NO ACCEPTABLE (AND ACCEPTED) LEVEL OF SIMILARITY</a:t>
            </a:r>
          </a:p>
          <a:p>
            <a:pPr lvl="1"/>
            <a:r>
              <a:rPr lang="en-GB" b="1" dirty="0" smtClean="0"/>
              <a:t>Disregard </a:t>
            </a:r>
            <a:r>
              <a:rPr lang="en-GB" b="1" dirty="0" err="1" smtClean="0"/>
              <a:t>Turnitin</a:t>
            </a:r>
            <a:r>
              <a:rPr lang="en-GB" b="1" dirty="0" smtClean="0"/>
              <a:t> </a:t>
            </a:r>
            <a:r>
              <a:rPr lang="en-GB" b="1" dirty="0" smtClean="0"/>
              <a:t>colour coding system (green, yellow, orange, red)</a:t>
            </a:r>
          </a:p>
          <a:p>
            <a:r>
              <a:rPr lang="en-GB" dirty="0" smtClean="0"/>
              <a:t>When in doubt ask the UP </a:t>
            </a:r>
            <a:r>
              <a:rPr lang="en-GB" dirty="0" smtClean="0"/>
              <a:t>co-ordinator or your lecturer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26730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Similarity </a:t>
            </a:r>
            <a:r>
              <a:rPr lang="en-GB" sz="5400" dirty="0" smtClean="0"/>
              <a:t>Index (SI)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 smtClean="0"/>
              <a:t>Similarity is about pieces of text, sentences, paragraphs, sections and chapters that look </a:t>
            </a:r>
            <a:r>
              <a:rPr lang="en-GB" sz="3600" dirty="0" smtClean="0"/>
              <a:t>similar to </a:t>
            </a:r>
            <a:r>
              <a:rPr lang="en-GB" sz="3600" dirty="0" smtClean="0"/>
              <a:t>someone </a:t>
            </a:r>
            <a:r>
              <a:rPr lang="en-GB" sz="3600" dirty="0" smtClean="0"/>
              <a:t>else’s (another student, assignment)</a:t>
            </a:r>
            <a:endParaRPr lang="en-GB" sz="3600" dirty="0" smtClean="0"/>
          </a:p>
          <a:p>
            <a:r>
              <a:rPr lang="en-GB" sz="3600" dirty="0" smtClean="0"/>
              <a:t>This is not acceptable</a:t>
            </a:r>
          </a:p>
          <a:p>
            <a:r>
              <a:rPr lang="en-GB" sz="3600" dirty="0"/>
              <a:t>T</a:t>
            </a:r>
            <a:r>
              <a:rPr lang="en-GB" sz="3600" dirty="0" smtClean="0"/>
              <a:t>here must be proper </a:t>
            </a:r>
            <a:r>
              <a:rPr lang="en-GB" sz="3600" dirty="0" smtClean="0"/>
              <a:t>recognition (referencing) of this work</a:t>
            </a:r>
          </a:p>
          <a:p>
            <a:pPr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21568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Most Common Similarity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Definitions</a:t>
            </a:r>
          </a:p>
          <a:p>
            <a:pPr lvl="1"/>
            <a:r>
              <a:rPr lang="en-GB" sz="3600" dirty="0" smtClean="0"/>
              <a:t>Cite properly</a:t>
            </a:r>
          </a:p>
          <a:p>
            <a:r>
              <a:rPr lang="en-GB" sz="3600" dirty="0" smtClean="0"/>
              <a:t>Other quotations</a:t>
            </a:r>
          </a:p>
          <a:p>
            <a:pPr lvl="1"/>
            <a:r>
              <a:rPr lang="en-GB" sz="3600" dirty="0" smtClean="0"/>
              <a:t>Cite properly</a:t>
            </a:r>
          </a:p>
          <a:p>
            <a:r>
              <a:rPr lang="en-GB" sz="3600" dirty="0" smtClean="0"/>
              <a:t>Harvard referencing (list)</a:t>
            </a:r>
          </a:p>
          <a:p>
            <a:pPr lvl="1"/>
            <a:r>
              <a:rPr lang="en-GB" sz="3600" dirty="0" smtClean="0"/>
              <a:t>If done properly, this is to be </a:t>
            </a:r>
            <a:r>
              <a:rPr lang="en-GB" sz="3600" dirty="0" smtClean="0"/>
              <a:t>expected</a:t>
            </a:r>
            <a:endParaRPr lang="en-GB" sz="3600" dirty="0" smtClean="0"/>
          </a:p>
          <a:p>
            <a:r>
              <a:rPr lang="en-GB" sz="3600" dirty="0" smtClean="0"/>
              <a:t>Check these thoroughly</a:t>
            </a:r>
          </a:p>
        </p:txBody>
      </p:sp>
    </p:spTree>
    <p:extLst>
      <p:ext uri="{BB962C8B-B14F-4D97-AF65-F5344CB8AC3E}">
        <p14:creationId xmlns:p14="http://schemas.microsoft.com/office/powerpoint/2010/main" val="210984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err="1" smtClean="0"/>
              <a:t>Turnitin</a:t>
            </a:r>
            <a:r>
              <a:rPr lang="en-GB" sz="5400" dirty="0" smtClean="0"/>
              <a:t> </a:t>
            </a:r>
            <a:r>
              <a:rPr lang="en-GB" sz="5400" dirty="0" smtClean="0"/>
              <a:t>SI Report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 it to check assignments</a:t>
            </a:r>
          </a:p>
          <a:p>
            <a:r>
              <a:rPr lang="en-GB" dirty="0" smtClean="0"/>
              <a:t>Don’t overuse it</a:t>
            </a:r>
          </a:p>
          <a:p>
            <a:pPr lvl="1"/>
            <a:r>
              <a:rPr lang="en-GB" dirty="0" smtClean="0"/>
              <a:t>SI </a:t>
            </a:r>
            <a:r>
              <a:rPr lang="en-GB" dirty="0" smtClean="0"/>
              <a:t>should never be too high, anyway, if </a:t>
            </a:r>
            <a:r>
              <a:rPr lang="en-GB" dirty="0" smtClean="0"/>
              <a:t>you write  </a:t>
            </a:r>
            <a:r>
              <a:rPr lang="en-GB" dirty="0" smtClean="0"/>
              <a:t>using paraphrasing</a:t>
            </a:r>
          </a:p>
          <a:p>
            <a:r>
              <a:rPr lang="en-GB" b="1" dirty="0" smtClean="0"/>
              <a:t>Before submission </a:t>
            </a:r>
            <a:r>
              <a:rPr lang="en-GB" b="1" dirty="0" err="1" smtClean="0"/>
              <a:t>Turnitin</a:t>
            </a:r>
            <a:r>
              <a:rPr lang="en-GB" b="1" dirty="0" smtClean="0"/>
              <a:t> </a:t>
            </a:r>
            <a:r>
              <a:rPr lang="en-GB" b="1" dirty="0" smtClean="0"/>
              <a:t>does NOT report any collusion that might have occurred</a:t>
            </a:r>
          </a:p>
          <a:p>
            <a:pPr lvl="1"/>
            <a:r>
              <a:rPr lang="en-GB" b="1" dirty="0" smtClean="0"/>
              <a:t>(only when all assignments are in can </a:t>
            </a:r>
            <a:r>
              <a:rPr lang="en-GB" b="1" dirty="0" err="1" smtClean="0"/>
              <a:t>Turnitin</a:t>
            </a:r>
            <a:r>
              <a:rPr lang="en-GB" b="1" dirty="0" smtClean="0"/>
              <a:t> </a:t>
            </a:r>
            <a:r>
              <a:rPr lang="en-GB" b="1" dirty="0" smtClean="0"/>
              <a:t>cross-check them for collusion)</a:t>
            </a:r>
          </a:p>
        </p:txBody>
      </p:sp>
    </p:spTree>
    <p:extLst>
      <p:ext uri="{BB962C8B-B14F-4D97-AF65-F5344CB8AC3E}">
        <p14:creationId xmlns:p14="http://schemas.microsoft.com/office/powerpoint/2010/main" val="111313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Any questions?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Thank 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3938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783</Words>
  <Application>Microsoft Office PowerPoint</Application>
  <PresentationFormat>On-screen Show (4:3)</PresentationFormat>
  <Paragraphs>96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Unfair Practice Workshop</vt:lpstr>
      <vt:lpstr>Defining Unfair Practice</vt:lpstr>
      <vt:lpstr>Types of Unfair Practice</vt:lpstr>
      <vt:lpstr>Example of plagiarism</vt:lpstr>
      <vt:lpstr>How to avoid plagiarism</vt:lpstr>
      <vt:lpstr>Self-Plagiarism</vt:lpstr>
      <vt:lpstr>‘Bad Practice’</vt:lpstr>
      <vt:lpstr>Harvard Referencing (I)</vt:lpstr>
      <vt:lpstr>Harvard Referencing (II)</vt:lpstr>
      <vt:lpstr>Book(s)</vt:lpstr>
      <vt:lpstr>Website (i)</vt:lpstr>
      <vt:lpstr>Website (ii)</vt:lpstr>
      <vt:lpstr>Collusion</vt:lpstr>
      <vt:lpstr>Bogus Referencing</vt:lpstr>
      <vt:lpstr>Third Party Assistance</vt:lpstr>
      <vt:lpstr>Avoiding Collusion and TPA</vt:lpstr>
      <vt:lpstr>Independent Thinking</vt:lpstr>
      <vt:lpstr>Turnitin</vt:lpstr>
      <vt:lpstr>Similarity Index (SI)</vt:lpstr>
      <vt:lpstr>Most Common Similarity</vt:lpstr>
      <vt:lpstr>Turnitin SI Report</vt:lpstr>
      <vt:lpstr>Any questions?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Unfair Practice Workshop</dc:title>
  <dc:creator>suewade</dc:creator>
  <cp:lastModifiedBy>suewade</cp:lastModifiedBy>
  <cp:revision>21</cp:revision>
  <dcterms:created xsi:type="dcterms:W3CDTF">2017-04-02T17:37:29Z</dcterms:created>
  <dcterms:modified xsi:type="dcterms:W3CDTF">2017-04-02T18:45:16Z</dcterms:modified>
</cp:coreProperties>
</file>