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9" r:id="rId6"/>
    <p:sldId id="270" r:id="rId7"/>
    <p:sldId id="271" r:id="rId8"/>
    <p:sldId id="272" r:id="rId9"/>
    <p:sldId id="274" r:id="rId10"/>
    <p:sldId id="273" r:id="rId11"/>
    <p:sldId id="268" r:id="rId12"/>
  </p:sldIdLst>
  <p:sldSz cx="12192000" cy="6858000"/>
  <p:notesSz cx="6858000" cy="9144000"/>
  <p:embeddedFontLst>
    <p:embeddedFont>
      <p:font typeface="Tahoma" panose="020B0604030504040204" pitchFamily="34" charset="0"/>
      <p:regular r:id="rId15"/>
      <p:bold r:id="rId16"/>
    </p:embeddedFont>
    <p:embeddedFont>
      <p:font typeface="Trebuchet MS" panose="020B0603020202020204" pitchFamily="34" charset="0"/>
      <p:regular r:id="rId17"/>
      <p:bold r:id="rId18"/>
      <p:italic r:id="rId19"/>
      <p:boldItalic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5" d="100"/>
          <a:sy n="55" d="100"/>
        </p:scale>
        <p:origin x="1224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4.fntdata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7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3.fntdata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0.fntdata"/><Relationship Id="rId5" Type="http://schemas.openxmlformats.org/officeDocument/2006/relationships/slide" Target="slides/slide1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openxmlformats.org/officeDocument/2006/relationships/font" Target="fonts/font8.fntdata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26/11/2020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30868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4620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6098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1460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585573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9815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066800"/>
            <a:ext cx="9813990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8: Genocide</a:t>
            </a: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3140" y="176466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145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785" y="2580924"/>
            <a:ext cx="4811061" cy="34218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6433" y="2580924"/>
            <a:ext cx="5145133" cy="346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491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068" y="1642745"/>
            <a:ext cx="6148251" cy="27376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9739" y="1642745"/>
            <a:ext cx="2995383" cy="43513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4429" y="1642744"/>
            <a:ext cx="2863240" cy="4003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318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1" r="-791" b="16278"/>
          <a:stretch/>
        </p:blipFill>
        <p:spPr>
          <a:xfrm>
            <a:off x="95453" y="1599906"/>
            <a:ext cx="11346106" cy="443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389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00" y="2330136"/>
            <a:ext cx="5358356" cy="30199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8198" y="1382942"/>
            <a:ext cx="2801233" cy="479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33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Baum’s Eight Stages of Genocide Formation (Antecedents)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7</a:t>
            </a:fld>
            <a:endParaRPr lang="en-GB" noProof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146544"/>
              </p:ext>
            </p:extLst>
          </p:nvPr>
        </p:nvGraphicFramePr>
        <p:xfrm>
          <a:off x="442913" y="1825625"/>
          <a:ext cx="11215686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98">
                  <a:extLst>
                    <a:ext uri="{9D8B030D-6E8A-4147-A177-3AD203B41FA5}">
                      <a16:colId xmlns:a16="http://schemas.microsoft.com/office/drawing/2014/main" val="169895600"/>
                    </a:ext>
                  </a:extLst>
                </a:gridCol>
                <a:gridCol w="2229395">
                  <a:extLst>
                    <a:ext uri="{9D8B030D-6E8A-4147-A177-3AD203B41FA5}">
                      <a16:colId xmlns:a16="http://schemas.microsoft.com/office/drawing/2014/main" val="3921719760"/>
                    </a:ext>
                  </a:extLst>
                </a:gridCol>
                <a:gridCol w="7791993">
                  <a:extLst>
                    <a:ext uri="{9D8B030D-6E8A-4147-A177-3AD203B41FA5}">
                      <a16:colId xmlns:a16="http://schemas.microsoft.com/office/drawing/2014/main" val="12331088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Brief Explanation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684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Classification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cultures categorise into ‘us’ and ‘them’ based upon some form of classification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6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Symbolisation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Cultures use names</a:t>
                      </a:r>
                      <a:r>
                        <a:rPr lang="en-GB" baseline="0" dirty="0" smtClean="0"/>
                        <a:t> and physical symbols to identify members of groups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7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Dehumanisation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Denial of humanity to the stigmatised group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725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Organisation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Organisation by government,</a:t>
                      </a:r>
                      <a:r>
                        <a:rPr lang="en-GB" baseline="0" dirty="0" smtClean="0"/>
                        <a:t> militia, or some form of group – not individual or ad hoc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523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Polarisation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Extremists drive groups apart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8681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Identification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Potential victims are identified and separated from other</a:t>
                      </a:r>
                      <a:r>
                        <a:rPr lang="en-GB" baseline="0" dirty="0" smtClean="0"/>
                        <a:t> groups based on their identity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628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Extermination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Killing of group members takes place (‘extermination’ because victims are not human [see ‘Dehumanisation])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3050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Denial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Mass graves, destruction</a:t>
                      </a:r>
                      <a:r>
                        <a:rPr lang="en-GB" baseline="0" dirty="0" smtClean="0"/>
                        <a:t> of evidence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2127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90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704" y="426720"/>
            <a:ext cx="4762500" cy="613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992231-163D-4428-A2B8-DA1FE0274129}">
  <ds:schemaRefs>
    <ds:schemaRef ds:uri="http://purl.org/dc/dcmitype/"/>
    <ds:schemaRef ds:uri="http://schemas.microsoft.com/office/2006/documentManagement/types"/>
    <ds:schemaRef ds:uri="6dc4bcd6-49db-4c07-9060-8acfc67cef9f"/>
    <ds:schemaRef ds:uri="http://purl.org/dc/elements/1.1/"/>
    <ds:schemaRef ds:uri="http://schemas.microsoft.com/office/2006/metadata/properties"/>
    <ds:schemaRef ds:uri="fb0879af-3eba-417a-a55a-ffe6dcd6ca77"/>
    <ds:schemaRef ds:uri="http://purl.org/dc/terms/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157</Words>
  <Application>Microsoft Office PowerPoint</Application>
  <PresentationFormat>Widescreen</PresentationFormat>
  <Paragraphs>46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Tahoma</vt:lpstr>
      <vt:lpstr>Trebuchet MS</vt:lpstr>
      <vt:lpstr>Arial</vt:lpstr>
      <vt:lpstr>Calibri</vt:lpstr>
      <vt:lpstr>Trade Gothic LT Pro</vt:lpstr>
      <vt:lpstr>Office Theme</vt:lpstr>
      <vt:lpstr>Prejudice and Discrimination  Lecture 8: Genocide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Baum’s Eight Stages of Genocide Formation (Antecedents)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2020-11-26T21:34:42Z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