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308" r:id="rId3"/>
    <p:sldId id="280" r:id="rId4"/>
    <p:sldId id="278" r:id="rId5"/>
    <p:sldId id="269" r:id="rId6"/>
    <p:sldId id="266" r:id="rId7"/>
    <p:sldId id="265" r:id="rId8"/>
    <p:sldId id="267" r:id="rId9"/>
    <p:sldId id="299" r:id="rId10"/>
    <p:sldId id="281" r:id="rId11"/>
    <p:sldId id="282" r:id="rId12"/>
    <p:sldId id="283" r:id="rId13"/>
    <p:sldId id="277" r:id="rId14"/>
    <p:sldId id="284" r:id="rId15"/>
    <p:sldId id="285" r:id="rId16"/>
    <p:sldId id="276" r:id="rId17"/>
    <p:sldId id="275" r:id="rId18"/>
    <p:sldId id="295" r:id="rId19"/>
    <p:sldId id="286" r:id="rId20"/>
    <p:sldId id="291" r:id="rId21"/>
    <p:sldId id="296" r:id="rId22"/>
    <p:sldId id="289" r:id="rId23"/>
    <p:sldId id="290" r:id="rId24"/>
    <p:sldId id="292" r:id="rId25"/>
    <p:sldId id="293" r:id="rId26"/>
    <p:sldId id="297" r:id="rId27"/>
    <p:sldId id="287" r:id="rId28"/>
    <p:sldId id="288" r:id="rId29"/>
    <p:sldId id="29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1558" autoAdjust="0"/>
  </p:normalViewPr>
  <p:slideViewPr>
    <p:cSldViewPr snapToGrid="0">
      <p:cViewPr varScale="1">
        <p:scale>
          <a:sx n="84" d="100"/>
          <a:sy n="84" d="100"/>
        </p:scale>
        <p:origin x="107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BDEE6-1537-6372-B038-767F7900F6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528249-AA34-66AD-CCA3-AC94EF7756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03581D-B7F6-B084-2A85-FC8C8A8A6ACF}"/>
              </a:ext>
            </a:extLst>
          </p:cNvPr>
          <p:cNvSpPr>
            <a:spLocks noGrp="1"/>
          </p:cNvSpPr>
          <p:nvPr>
            <p:ph type="dt" sz="half" idx="10"/>
          </p:nvPr>
        </p:nvSpPr>
        <p:spPr/>
        <p:txBody>
          <a:bodyPr/>
          <a:lstStyle/>
          <a:p>
            <a:fld id="{CF1F886D-B24C-4B38-8762-FE085A0EA0EB}" type="datetimeFigureOut">
              <a:rPr lang="en-GB" smtClean="0"/>
              <a:t>21/10/2024</a:t>
            </a:fld>
            <a:endParaRPr lang="en-GB"/>
          </a:p>
        </p:txBody>
      </p:sp>
      <p:sp>
        <p:nvSpPr>
          <p:cNvPr id="5" name="Footer Placeholder 4">
            <a:extLst>
              <a:ext uri="{FF2B5EF4-FFF2-40B4-BE49-F238E27FC236}">
                <a16:creationId xmlns:a16="http://schemas.microsoft.com/office/drawing/2014/main" id="{36F45F68-5084-AE25-A4D8-4715FD596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A48325-59CD-C3FF-1263-55B5897CEA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47933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48D45-0100-E5C8-1021-7605F6B588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F6D97-14CF-598F-7B78-A50BD0734B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71A44C-4516-23EC-7244-B9557CF3C541}"/>
              </a:ext>
            </a:extLst>
          </p:cNvPr>
          <p:cNvSpPr>
            <a:spLocks noGrp="1"/>
          </p:cNvSpPr>
          <p:nvPr>
            <p:ph type="dt" sz="half" idx="10"/>
          </p:nvPr>
        </p:nvSpPr>
        <p:spPr/>
        <p:txBody>
          <a:bodyPr/>
          <a:lstStyle/>
          <a:p>
            <a:fld id="{CF1F886D-B24C-4B38-8762-FE085A0EA0EB}" type="datetimeFigureOut">
              <a:rPr lang="en-GB" smtClean="0"/>
              <a:t>21/10/2024</a:t>
            </a:fld>
            <a:endParaRPr lang="en-GB"/>
          </a:p>
        </p:txBody>
      </p:sp>
      <p:sp>
        <p:nvSpPr>
          <p:cNvPr id="5" name="Footer Placeholder 4">
            <a:extLst>
              <a:ext uri="{FF2B5EF4-FFF2-40B4-BE49-F238E27FC236}">
                <a16:creationId xmlns:a16="http://schemas.microsoft.com/office/drawing/2014/main" id="{EAD21F4D-FDDF-B818-DCAE-FFBDF26EB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095AB-AEA6-D852-2BA9-292802BF970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95473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172AA-61B9-EC59-31B6-286C6845DE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7EE1D2-09D9-1D97-18FB-FCC6AC48F0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493B6B-D85F-BF70-F256-5635B0448F9E}"/>
              </a:ext>
            </a:extLst>
          </p:cNvPr>
          <p:cNvSpPr>
            <a:spLocks noGrp="1"/>
          </p:cNvSpPr>
          <p:nvPr>
            <p:ph type="dt" sz="half" idx="10"/>
          </p:nvPr>
        </p:nvSpPr>
        <p:spPr/>
        <p:txBody>
          <a:bodyPr/>
          <a:lstStyle/>
          <a:p>
            <a:fld id="{CF1F886D-B24C-4B38-8762-FE085A0EA0EB}" type="datetimeFigureOut">
              <a:rPr lang="en-GB" smtClean="0"/>
              <a:t>21/10/2024</a:t>
            </a:fld>
            <a:endParaRPr lang="en-GB"/>
          </a:p>
        </p:txBody>
      </p:sp>
      <p:sp>
        <p:nvSpPr>
          <p:cNvPr id="5" name="Footer Placeholder 4">
            <a:extLst>
              <a:ext uri="{FF2B5EF4-FFF2-40B4-BE49-F238E27FC236}">
                <a16:creationId xmlns:a16="http://schemas.microsoft.com/office/drawing/2014/main" id="{1641DA2E-64C6-1250-9B3E-97A4627234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BD5B47-6248-4722-D03C-ABCBB513E20D}"/>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90378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BBCA-CCC5-D99D-6909-F2E23D5DFB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F5B37A-BA87-2866-F196-D5A0271EBB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C9AB67-98AF-095C-12F7-6ADAF73D11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B62DAA-969B-9BB6-2921-9FB50C8CDD1A}"/>
              </a:ext>
            </a:extLst>
          </p:cNvPr>
          <p:cNvSpPr>
            <a:spLocks noGrp="1"/>
          </p:cNvSpPr>
          <p:nvPr>
            <p:ph type="dt" sz="half" idx="10"/>
          </p:nvPr>
        </p:nvSpPr>
        <p:spPr/>
        <p:txBody>
          <a:bodyPr/>
          <a:lstStyle/>
          <a:p>
            <a:fld id="{CF1F886D-B24C-4B38-8762-FE085A0EA0EB}" type="datetimeFigureOut">
              <a:rPr lang="en-GB" smtClean="0"/>
              <a:t>21/10/2024</a:t>
            </a:fld>
            <a:endParaRPr lang="en-GB"/>
          </a:p>
        </p:txBody>
      </p:sp>
      <p:sp>
        <p:nvSpPr>
          <p:cNvPr id="6" name="Footer Placeholder 5">
            <a:extLst>
              <a:ext uri="{FF2B5EF4-FFF2-40B4-BE49-F238E27FC236}">
                <a16:creationId xmlns:a16="http://schemas.microsoft.com/office/drawing/2014/main" id="{CBA5AEBB-1F65-C7FC-6606-094FB160F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C36A12-5309-6AA2-B2C4-A165B0AC01D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607327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C2382-667B-43CD-FFF7-EC40344255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E99478-5DCB-A6B9-84AD-AFC2F8F325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37504F-E07F-6699-9147-E0B0C25F77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A66E7D-0BB3-B077-601C-DBA6C07DE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BD9C10-6281-6DB4-6C84-8F3B6B6B91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F3991B-A76D-2D51-7A8E-28717A3041CF}"/>
              </a:ext>
            </a:extLst>
          </p:cNvPr>
          <p:cNvSpPr>
            <a:spLocks noGrp="1"/>
          </p:cNvSpPr>
          <p:nvPr>
            <p:ph type="dt" sz="half" idx="10"/>
          </p:nvPr>
        </p:nvSpPr>
        <p:spPr/>
        <p:txBody>
          <a:bodyPr/>
          <a:lstStyle/>
          <a:p>
            <a:fld id="{CF1F886D-B24C-4B38-8762-FE085A0EA0EB}" type="datetimeFigureOut">
              <a:rPr lang="en-GB" smtClean="0"/>
              <a:t>21/10/2024</a:t>
            </a:fld>
            <a:endParaRPr lang="en-GB"/>
          </a:p>
        </p:txBody>
      </p:sp>
      <p:sp>
        <p:nvSpPr>
          <p:cNvPr id="8" name="Footer Placeholder 7">
            <a:extLst>
              <a:ext uri="{FF2B5EF4-FFF2-40B4-BE49-F238E27FC236}">
                <a16:creationId xmlns:a16="http://schemas.microsoft.com/office/drawing/2014/main" id="{9BB0F494-D3E6-6813-BAA3-F93CDC29AD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133B0D-4E48-30A5-BF5D-AFA702EA68A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43589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D0857-7C74-19D7-7800-C8E8317518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0180D3-4C53-EF61-C024-5FD9E66837A9}"/>
              </a:ext>
            </a:extLst>
          </p:cNvPr>
          <p:cNvSpPr>
            <a:spLocks noGrp="1"/>
          </p:cNvSpPr>
          <p:nvPr>
            <p:ph type="dt" sz="half" idx="10"/>
          </p:nvPr>
        </p:nvSpPr>
        <p:spPr/>
        <p:txBody>
          <a:bodyPr/>
          <a:lstStyle/>
          <a:p>
            <a:fld id="{CF1F886D-B24C-4B38-8762-FE085A0EA0EB}" type="datetimeFigureOut">
              <a:rPr lang="en-GB" smtClean="0"/>
              <a:t>21/10/2024</a:t>
            </a:fld>
            <a:endParaRPr lang="en-GB"/>
          </a:p>
        </p:txBody>
      </p:sp>
      <p:sp>
        <p:nvSpPr>
          <p:cNvPr id="4" name="Footer Placeholder 3">
            <a:extLst>
              <a:ext uri="{FF2B5EF4-FFF2-40B4-BE49-F238E27FC236}">
                <a16:creationId xmlns:a16="http://schemas.microsoft.com/office/drawing/2014/main" id="{AF9670FC-198F-4381-5A66-DDE7C1D2B0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5D7373-53E0-82E6-5974-19B37F0711CA}"/>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7688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0660A5-2FF5-B2D7-256C-B9FD11ED25BB}"/>
              </a:ext>
            </a:extLst>
          </p:cNvPr>
          <p:cNvSpPr>
            <a:spLocks noGrp="1"/>
          </p:cNvSpPr>
          <p:nvPr>
            <p:ph type="dt" sz="half" idx="10"/>
          </p:nvPr>
        </p:nvSpPr>
        <p:spPr/>
        <p:txBody>
          <a:bodyPr/>
          <a:lstStyle/>
          <a:p>
            <a:fld id="{CF1F886D-B24C-4B38-8762-FE085A0EA0EB}" type="datetimeFigureOut">
              <a:rPr lang="en-GB" smtClean="0"/>
              <a:t>21/10/2024</a:t>
            </a:fld>
            <a:endParaRPr lang="en-GB"/>
          </a:p>
        </p:txBody>
      </p:sp>
      <p:sp>
        <p:nvSpPr>
          <p:cNvPr id="3" name="Footer Placeholder 2">
            <a:extLst>
              <a:ext uri="{FF2B5EF4-FFF2-40B4-BE49-F238E27FC236}">
                <a16:creationId xmlns:a16="http://schemas.microsoft.com/office/drawing/2014/main" id="{2F77189E-7CCE-C89F-B4E8-4FC6FAFE47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4CCB5A-CF0D-73AF-94FB-98DB78093D58}"/>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236334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C4513-FF0C-EA3C-4E67-04417F7C75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EC90A0-619F-2ADE-1D4A-21AC385B05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071FFE-18C2-1AD1-A113-AA52063F90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09354B-BBD6-543A-B35F-8310DFBF1762}"/>
              </a:ext>
            </a:extLst>
          </p:cNvPr>
          <p:cNvSpPr>
            <a:spLocks noGrp="1"/>
          </p:cNvSpPr>
          <p:nvPr>
            <p:ph type="dt" sz="half" idx="10"/>
          </p:nvPr>
        </p:nvSpPr>
        <p:spPr/>
        <p:txBody>
          <a:bodyPr/>
          <a:lstStyle/>
          <a:p>
            <a:fld id="{CF1F886D-B24C-4B38-8762-FE085A0EA0EB}" type="datetimeFigureOut">
              <a:rPr lang="en-GB" smtClean="0"/>
              <a:t>21/10/2024</a:t>
            </a:fld>
            <a:endParaRPr lang="en-GB"/>
          </a:p>
        </p:txBody>
      </p:sp>
      <p:sp>
        <p:nvSpPr>
          <p:cNvPr id="6" name="Footer Placeholder 5">
            <a:extLst>
              <a:ext uri="{FF2B5EF4-FFF2-40B4-BE49-F238E27FC236}">
                <a16:creationId xmlns:a16="http://schemas.microsoft.com/office/drawing/2014/main" id="{600E6F07-8309-4A44-390A-BB8798D477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D204BE-226A-CD20-2C22-02C9BD01855C}"/>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73076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99B97-2AA4-FEDC-CB5C-5413949B5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4DDCB5-B14D-0A07-DCF5-58903D81E6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DF7561-D4F8-D74E-5567-E44B4C8215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4656C7-26F8-8A91-3764-6805AE2E330C}"/>
              </a:ext>
            </a:extLst>
          </p:cNvPr>
          <p:cNvSpPr>
            <a:spLocks noGrp="1"/>
          </p:cNvSpPr>
          <p:nvPr>
            <p:ph type="dt" sz="half" idx="10"/>
          </p:nvPr>
        </p:nvSpPr>
        <p:spPr/>
        <p:txBody>
          <a:bodyPr/>
          <a:lstStyle/>
          <a:p>
            <a:fld id="{CF1F886D-B24C-4B38-8762-FE085A0EA0EB}" type="datetimeFigureOut">
              <a:rPr lang="en-GB" smtClean="0"/>
              <a:t>21/10/2024</a:t>
            </a:fld>
            <a:endParaRPr lang="en-GB"/>
          </a:p>
        </p:txBody>
      </p:sp>
      <p:sp>
        <p:nvSpPr>
          <p:cNvPr id="6" name="Footer Placeholder 5">
            <a:extLst>
              <a:ext uri="{FF2B5EF4-FFF2-40B4-BE49-F238E27FC236}">
                <a16:creationId xmlns:a16="http://schemas.microsoft.com/office/drawing/2014/main" id="{B3C9994D-3107-58DE-7AB9-C141B8D7CC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F48F1C-32B1-E58F-AB5E-657FD681064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08765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B57BE-9A97-19D5-FCAA-31B3ED321C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446F16-A65B-117D-3B86-CC349FD99A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007CC1-E889-E41C-6F1A-6EB5694E540A}"/>
              </a:ext>
            </a:extLst>
          </p:cNvPr>
          <p:cNvSpPr>
            <a:spLocks noGrp="1"/>
          </p:cNvSpPr>
          <p:nvPr>
            <p:ph type="dt" sz="half" idx="10"/>
          </p:nvPr>
        </p:nvSpPr>
        <p:spPr/>
        <p:txBody>
          <a:bodyPr/>
          <a:lstStyle/>
          <a:p>
            <a:fld id="{CF1F886D-B24C-4B38-8762-FE085A0EA0EB}" type="datetimeFigureOut">
              <a:rPr lang="en-GB" smtClean="0"/>
              <a:t>21/10/2024</a:t>
            </a:fld>
            <a:endParaRPr lang="en-GB"/>
          </a:p>
        </p:txBody>
      </p:sp>
      <p:sp>
        <p:nvSpPr>
          <p:cNvPr id="5" name="Footer Placeholder 4">
            <a:extLst>
              <a:ext uri="{FF2B5EF4-FFF2-40B4-BE49-F238E27FC236}">
                <a16:creationId xmlns:a16="http://schemas.microsoft.com/office/drawing/2014/main" id="{76466E31-F066-62D3-5D4C-20EFBF03E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EA364A-B8CE-271D-4224-D652778147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1797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AF9F3-B4B9-3F9E-4373-A7F6167F6A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CF4D96-F221-A819-27B9-6F7761B88E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53E714-392C-05C1-DE67-DBEB7CF46495}"/>
              </a:ext>
            </a:extLst>
          </p:cNvPr>
          <p:cNvSpPr>
            <a:spLocks noGrp="1"/>
          </p:cNvSpPr>
          <p:nvPr>
            <p:ph type="dt" sz="half" idx="10"/>
          </p:nvPr>
        </p:nvSpPr>
        <p:spPr/>
        <p:txBody>
          <a:bodyPr/>
          <a:lstStyle/>
          <a:p>
            <a:fld id="{CF1F886D-B24C-4B38-8762-FE085A0EA0EB}" type="datetimeFigureOut">
              <a:rPr lang="en-GB" smtClean="0"/>
              <a:t>21/10/2024</a:t>
            </a:fld>
            <a:endParaRPr lang="en-GB"/>
          </a:p>
        </p:txBody>
      </p:sp>
      <p:sp>
        <p:nvSpPr>
          <p:cNvPr id="5" name="Footer Placeholder 4">
            <a:extLst>
              <a:ext uri="{FF2B5EF4-FFF2-40B4-BE49-F238E27FC236}">
                <a16:creationId xmlns:a16="http://schemas.microsoft.com/office/drawing/2014/main" id="{B926A647-2AF2-1A6B-5ACE-1F60E3069E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6E1C4D-715D-000C-216F-33D305EDEE0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521966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287E57-7D4A-8CA8-5AFF-AE23B8374F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501BA5-7677-1019-07BF-91719EE289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CFC886-26FB-A300-2661-00626AA871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1F886D-B24C-4B38-8762-FE085A0EA0EB}" type="datetimeFigureOut">
              <a:rPr lang="en-GB" smtClean="0"/>
              <a:t>21/10/2024</a:t>
            </a:fld>
            <a:endParaRPr lang="en-GB"/>
          </a:p>
        </p:txBody>
      </p:sp>
      <p:sp>
        <p:nvSpPr>
          <p:cNvPr id="5" name="Footer Placeholder 4">
            <a:extLst>
              <a:ext uri="{FF2B5EF4-FFF2-40B4-BE49-F238E27FC236}">
                <a16:creationId xmlns:a16="http://schemas.microsoft.com/office/drawing/2014/main" id="{2D9BAB56-1638-8695-6440-8CE1459F0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AEF9F-C770-AC07-EFCD-646C90898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170E51-B795-4297-8905-0FCF38CF2F85}" type="slidenum">
              <a:rPr lang="en-GB" smtClean="0"/>
              <a:t>‹#›</a:t>
            </a:fld>
            <a:endParaRPr lang="en-GB"/>
          </a:p>
        </p:txBody>
      </p:sp>
    </p:spTree>
    <p:extLst>
      <p:ext uri="{BB962C8B-B14F-4D97-AF65-F5344CB8AC3E}">
        <p14:creationId xmlns:p14="http://schemas.microsoft.com/office/powerpoint/2010/main" val="3178953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1014141" y="1450655"/>
            <a:ext cx="3932030" cy="3956690"/>
          </a:xfrm>
        </p:spPr>
        <p:txBody>
          <a:bodyPr anchor="ctr">
            <a:normAutofit/>
          </a:bodyPr>
          <a:lstStyle/>
          <a:p>
            <a:r>
              <a:rPr lang="en-GB" sz="8000" b="1" dirty="0">
                <a:solidFill>
                  <a:schemeClr val="bg1"/>
                </a:solidFill>
              </a:rPr>
              <a:t>Today’s Lecture</a:t>
            </a:r>
          </a:p>
        </p:txBody>
      </p:sp>
      <p:cxnSp>
        <p:nvCxnSpPr>
          <p:cNvPr id="17" name="Straight Connector 16">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096000" y="568960"/>
            <a:ext cx="5923280" cy="5730235"/>
          </a:xfrm>
        </p:spPr>
        <p:txBody>
          <a:bodyPr anchor="ctr">
            <a:normAutofit/>
          </a:bodyPr>
          <a:lstStyle/>
          <a:p>
            <a:pPr marL="0" indent="0">
              <a:buNone/>
            </a:pPr>
            <a:r>
              <a:rPr lang="en-GB" sz="2400" dirty="0">
                <a:solidFill>
                  <a:schemeClr val="bg1"/>
                </a:solidFill>
              </a:rPr>
              <a:t>Continuing with the Situation Analysis / Audit</a:t>
            </a:r>
          </a:p>
          <a:p>
            <a:endParaRPr lang="en-GB" sz="2400" dirty="0">
              <a:solidFill>
                <a:schemeClr val="bg1"/>
              </a:solidFill>
            </a:endParaRPr>
          </a:p>
          <a:p>
            <a:r>
              <a:rPr lang="en-GB" sz="2400" dirty="0">
                <a:solidFill>
                  <a:schemeClr val="bg1"/>
                </a:solidFill>
              </a:rPr>
              <a:t>The INTERNAL ENVIRONMENT Audit evaluates strengths and weaknesses within the organisation, identifies areas of competitive advantage and areas where value can be added to improve the organisation’s operations </a:t>
            </a:r>
          </a:p>
          <a:p>
            <a:endParaRPr lang="en-GB" sz="2400" dirty="0">
              <a:solidFill>
                <a:schemeClr val="bg1"/>
              </a:solidFill>
            </a:endParaRPr>
          </a:p>
          <a:p>
            <a:r>
              <a:rPr lang="en-GB" sz="2400" dirty="0">
                <a:solidFill>
                  <a:schemeClr val="bg1"/>
                </a:solidFill>
              </a:rPr>
              <a:t>INTERNAL AUDIT TOOLS: </a:t>
            </a:r>
          </a:p>
          <a:p>
            <a:pPr lvl="1"/>
            <a:r>
              <a:rPr lang="en-GB" dirty="0">
                <a:solidFill>
                  <a:schemeClr val="bg1"/>
                </a:solidFill>
              </a:rPr>
              <a:t>VRIO Framework</a:t>
            </a:r>
          </a:p>
          <a:p>
            <a:pPr lvl="1"/>
            <a:endParaRPr lang="en-GB" sz="1900" dirty="0">
              <a:solidFill>
                <a:schemeClr val="bg1"/>
              </a:solidFill>
            </a:endParaRPr>
          </a:p>
          <a:p>
            <a:endParaRPr lang="en-GB" sz="1900" dirty="0">
              <a:solidFill>
                <a:schemeClr val="bg1"/>
              </a:solidFill>
            </a:endParaRPr>
          </a:p>
        </p:txBody>
      </p:sp>
    </p:spTree>
    <p:extLst>
      <p:ext uri="{BB962C8B-B14F-4D97-AF65-F5344CB8AC3E}">
        <p14:creationId xmlns:p14="http://schemas.microsoft.com/office/powerpoint/2010/main" val="11264077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8" y="643466"/>
            <a:ext cx="3092718" cy="5528734"/>
          </a:xfrm>
          <a:noFill/>
        </p:spPr>
        <p:txBody>
          <a:bodyPr anchor="t">
            <a:normAutofit/>
          </a:bodyPr>
          <a:lstStyle/>
          <a:p>
            <a:r>
              <a:rPr lang="en-GB" sz="2800" dirty="0">
                <a:solidFill>
                  <a:srgbClr val="FFFFFF"/>
                </a:solidFill>
              </a:rPr>
              <a:t>THE</a:t>
            </a:r>
            <a:br>
              <a:rPr lang="en-GB" sz="2800" dirty="0">
                <a:solidFill>
                  <a:srgbClr val="FFFFFF"/>
                </a:solidFill>
              </a:rPr>
            </a:br>
            <a:r>
              <a:rPr lang="en-GB" sz="2800" dirty="0">
                <a:solidFill>
                  <a:srgbClr val="FFFFFF"/>
                </a:solidFill>
              </a:rPr>
              <a:t>INTERNAL ENVIRONMENT</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21898" y="643466"/>
            <a:ext cx="6769088" cy="5940214"/>
          </a:xfrm>
        </p:spPr>
        <p:txBody>
          <a:bodyPr>
            <a:normAutofit/>
          </a:bodyPr>
          <a:lstStyle/>
          <a:p>
            <a:r>
              <a:rPr lang="en-GB" sz="2400" dirty="0">
                <a:latin typeface="Calibri" panose="020F0502020204030204" pitchFamily="34" charset="0"/>
                <a:cs typeface="Calibri" panose="020F0502020204030204" pitchFamily="34" charset="0"/>
              </a:rPr>
              <a:t>The environment within the organisation.</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By having a good understanding of the internal environment, including the strengths and weaknesses, an organisation can consider realistically and practically the opportunities and threats in the external environment.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Main aspects are:</a:t>
            </a:r>
          </a:p>
          <a:p>
            <a:pPr lvl="1"/>
            <a:r>
              <a:rPr lang="en-GB" sz="2200" dirty="0">
                <a:solidFill>
                  <a:schemeClr val="tx1"/>
                </a:solidFill>
                <a:latin typeface="Calibri" panose="020F0502020204030204" pitchFamily="34" charset="0"/>
                <a:cs typeface="Calibri" panose="020F0502020204030204" pitchFamily="34" charset="0"/>
              </a:rPr>
              <a:t>Resources</a:t>
            </a:r>
          </a:p>
          <a:p>
            <a:pPr lvl="1"/>
            <a:r>
              <a:rPr lang="en-GB" sz="2200" dirty="0">
                <a:solidFill>
                  <a:schemeClr val="tx1"/>
                </a:solidFill>
                <a:latin typeface="Calibri" panose="020F0502020204030204" pitchFamily="34" charset="0"/>
                <a:cs typeface="Calibri" panose="020F0502020204030204" pitchFamily="34" charset="0"/>
              </a:rPr>
              <a:t>Systems and processes</a:t>
            </a:r>
          </a:p>
          <a:p>
            <a:pPr lvl="1"/>
            <a:r>
              <a:rPr lang="en-GB" sz="2200" dirty="0">
                <a:solidFill>
                  <a:schemeClr val="tx1"/>
                </a:solidFill>
                <a:latin typeface="Calibri" panose="020F0502020204030204" pitchFamily="34" charset="0"/>
                <a:cs typeface="Calibri" panose="020F0502020204030204" pitchFamily="34" charset="0"/>
              </a:rPr>
              <a:t>Skills and staff</a:t>
            </a:r>
          </a:p>
          <a:p>
            <a:pPr lvl="1"/>
            <a:r>
              <a:rPr lang="en-GB" sz="2200" dirty="0">
                <a:solidFill>
                  <a:schemeClr val="tx1"/>
                </a:solidFill>
                <a:latin typeface="Calibri" panose="020F0502020204030204" pitchFamily="34" charset="0"/>
                <a:cs typeface="Calibri" panose="020F0502020204030204" pitchFamily="34" charset="0"/>
              </a:rPr>
              <a:t>Internal restrictions impacting success or failure</a:t>
            </a:r>
          </a:p>
          <a:p>
            <a:endParaRPr lang="en-GB" sz="2400" dirty="0"/>
          </a:p>
        </p:txBody>
      </p:sp>
    </p:spTree>
    <p:extLst>
      <p:ext uri="{BB962C8B-B14F-4D97-AF65-F5344CB8AC3E}">
        <p14:creationId xmlns:p14="http://schemas.microsoft.com/office/powerpoint/2010/main" val="3431627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7B9D5A-3579-A243-2B61-2B6ED092FC18}"/>
              </a:ext>
            </a:extLst>
          </p:cNvPr>
          <p:cNvSpPr>
            <a:spLocks noGrp="1"/>
          </p:cNvSpPr>
          <p:nvPr>
            <p:ph type="title"/>
          </p:nvPr>
        </p:nvSpPr>
        <p:spPr>
          <a:xfrm>
            <a:off x="1616054" y="802640"/>
            <a:ext cx="8959893" cy="822960"/>
          </a:xfrm>
        </p:spPr>
        <p:txBody>
          <a:bodyPr anchor="b">
            <a:normAutofit/>
          </a:bodyPr>
          <a:lstStyle/>
          <a:p>
            <a:pPr algn="ctr"/>
            <a:r>
              <a:rPr lang="en-GB" sz="4000" b="1" dirty="0">
                <a:solidFill>
                  <a:schemeClr val="bg1">
                    <a:alpha val="60000"/>
                  </a:schemeClr>
                </a:solidFill>
                <a:latin typeface="+mn-lt"/>
              </a:rPr>
              <a:t>What is Competitive Advantage</a:t>
            </a:r>
            <a:r>
              <a:rPr lang="en-GB" sz="3200" dirty="0">
                <a:solidFill>
                  <a:schemeClr val="bg1">
                    <a:alpha val="60000"/>
                  </a:schemeClr>
                </a:solidFill>
              </a:rPr>
              <a:t>?</a:t>
            </a:r>
          </a:p>
        </p:txBody>
      </p:sp>
      <p:sp>
        <p:nvSpPr>
          <p:cNvPr id="3" name="Content Placeholder 2">
            <a:extLst>
              <a:ext uri="{FF2B5EF4-FFF2-40B4-BE49-F238E27FC236}">
                <a16:creationId xmlns:a16="http://schemas.microsoft.com/office/drawing/2014/main" id="{62764F18-DBBB-C72D-230B-09D8CF96D2D0}"/>
              </a:ext>
            </a:extLst>
          </p:cNvPr>
          <p:cNvSpPr>
            <a:spLocks noGrp="1"/>
          </p:cNvSpPr>
          <p:nvPr>
            <p:ph idx="1"/>
          </p:nvPr>
        </p:nvSpPr>
        <p:spPr>
          <a:xfrm>
            <a:off x="1104899" y="1905000"/>
            <a:ext cx="9991725" cy="3691865"/>
          </a:xfrm>
        </p:spPr>
        <p:txBody>
          <a:bodyPr anchor="t">
            <a:normAutofit fontScale="77500" lnSpcReduction="20000"/>
          </a:bodyPr>
          <a:lstStyle/>
          <a:p>
            <a:r>
              <a:rPr lang="en-GB" sz="3400" b="1" i="0" dirty="0">
                <a:solidFill>
                  <a:schemeClr val="bg1"/>
                </a:solidFill>
                <a:effectLst/>
              </a:rPr>
              <a:t>Competitive advantage </a:t>
            </a:r>
            <a:r>
              <a:rPr lang="en-GB" sz="3400" i="0" dirty="0">
                <a:solidFill>
                  <a:schemeClr val="bg1"/>
                </a:solidFill>
                <a:effectLst/>
              </a:rPr>
              <a:t>refers to the ways that a company can produce goods or deliver services better than its competitors. It allows a company to achieve superior margins and generate value for the company and its shareholders.</a:t>
            </a:r>
          </a:p>
          <a:p>
            <a:endParaRPr lang="en-GB" sz="3400" i="0" dirty="0">
              <a:solidFill>
                <a:schemeClr val="bg1"/>
              </a:solidFill>
              <a:effectLst/>
            </a:endParaRPr>
          </a:p>
          <a:p>
            <a:r>
              <a:rPr lang="en-GB" sz="3400" i="0" dirty="0">
                <a:solidFill>
                  <a:schemeClr val="bg1"/>
                </a:solidFill>
                <a:effectLst/>
              </a:rPr>
              <a:t>A </a:t>
            </a:r>
            <a:r>
              <a:rPr lang="en-GB" sz="3400" b="1" i="0" dirty="0">
                <a:solidFill>
                  <a:schemeClr val="bg1"/>
                </a:solidFill>
                <a:effectLst/>
              </a:rPr>
              <a:t>competitive advantage </a:t>
            </a:r>
            <a:r>
              <a:rPr lang="en-GB" sz="3400" i="0" dirty="0">
                <a:solidFill>
                  <a:schemeClr val="bg1"/>
                </a:solidFill>
                <a:effectLst/>
              </a:rPr>
              <a:t>is something that cannot be easily replicated and is exclusive to a company or business. This value is created internally and is what sets the business apart from its competition.</a:t>
            </a:r>
          </a:p>
          <a:p>
            <a:endParaRPr lang="en-GB" sz="3400" dirty="0">
              <a:solidFill>
                <a:schemeClr val="bg1"/>
              </a:solidFill>
            </a:endParaRPr>
          </a:p>
          <a:p>
            <a:pPr marL="0" indent="0">
              <a:buNone/>
            </a:pPr>
            <a:r>
              <a:rPr lang="en-GB" sz="3400" i="0" dirty="0">
                <a:solidFill>
                  <a:schemeClr val="bg1"/>
                </a:solidFill>
                <a:effectLst/>
              </a:rPr>
              <a:t>					The Corporate Finance Institute</a:t>
            </a:r>
          </a:p>
          <a:p>
            <a:endParaRPr lang="en-GB" sz="2000" dirty="0">
              <a:solidFill>
                <a:schemeClr val="bg1"/>
              </a:solidFill>
            </a:endParaRPr>
          </a:p>
        </p:txBody>
      </p:sp>
    </p:spTree>
    <p:extLst>
      <p:ext uri="{BB962C8B-B14F-4D97-AF65-F5344CB8AC3E}">
        <p14:creationId xmlns:p14="http://schemas.microsoft.com/office/powerpoint/2010/main" val="3934038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0D392-E31A-881B-4888-68EC532A90E6}"/>
              </a:ext>
            </a:extLst>
          </p:cNvPr>
          <p:cNvSpPr>
            <a:spLocks noGrp="1"/>
          </p:cNvSpPr>
          <p:nvPr>
            <p:ph type="title"/>
          </p:nvPr>
        </p:nvSpPr>
        <p:spPr>
          <a:xfrm>
            <a:off x="419100" y="365126"/>
            <a:ext cx="11353800" cy="939800"/>
          </a:xfrm>
        </p:spPr>
        <p:txBody>
          <a:bodyPr/>
          <a:lstStyle/>
          <a:p>
            <a:r>
              <a:rPr lang="en-GB" b="1" dirty="0">
                <a:latin typeface="+mn-lt"/>
              </a:rPr>
              <a:t>Competitive Advantage</a:t>
            </a:r>
          </a:p>
        </p:txBody>
      </p:sp>
      <p:sp>
        <p:nvSpPr>
          <p:cNvPr id="3" name="Content Placeholder 2">
            <a:extLst>
              <a:ext uri="{FF2B5EF4-FFF2-40B4-BE49-F238E27FC236}">
                <a16:creationId xmlns:a16="http://schemas.microsoft.com/office/drawing/2014/main" id="{DEE8AD34-DC51-22F9-9DDF-4313954E86DA}"/>
              </a:ext>
            </a:extLst>
          </p:cNvPr>
          <p:cNvSpPr>
            <a:spLocks noGrp="1"/>
          </p:cNvSpPr>
          <p:nvPr>
            <p:ph idx="1"/>
          </p:nvPr>
        </p:nvSpPr>
        <p:spPr>
          <a:xfrm>
            <a:off x="419100" y="1304926"/>
            <a:ext cx="11544300" cy="5362574"/>
          </a:xfrm>
        </p:spPr>
        <p:txBody>
          <a:bodyPr>
            <a:normAutofit fontScale="92500" lnSpcReduction="10000"/>
          </a:bodyPr>
          <a:lstStyle/>
          <a:p>
            <a:pPr algn="l"/>
            <a:r>
              <a:rPr lang="en-GB" sz="3300" b="1" i="0" dirty="0">
                <a:effectLst/>
              </a:rPr>
              <a:t>What makes your organisation special? </a:t>
            </a:r>
          </a:p>
          <a:p>
            <a:pPr algn="l"/>
            <a:endParaRPr lang="en-GB" sz="1200" b="1" i="0" dirty="0">
              <a:effectLst/>
            </a:endParaRPr>
          </a:p>
          <a:p>
            <a:pPr algn="l"/>
            <a:r>
              <a:rPr lang="en-GB" sz="3300" b="1" i="0" dirty="0">
                <a:effectLst/>
              </a:rPr>
              <a:t>How close are your competitors to overtaking you? </a:t>
            </a:r>
          </a:p>
          <a:p>
            <a:pPr algn="l"/>
            <a:endParaRPr lang="en-GB" sz="1200" b="1" i="0" dirty="0">
              <a:effectLst/>
            </a:endParaRPr>
          </a:p>
          <a:p>
            <a:pPr algn="l"/>
            <a:r>
              <a:rPr lang="en-GB" b="1" dirty="0"/>
              <a:t>M</a:t>
            </a:r>
            <a:r>
              <a:rPr lang="en-GB" b="1" i="0" dirty="0">
                <a:effectLst/>
              </a:rPr>
              <a:t>any companies can’t answer these questions and simply believe hard work will guarantee success.</a:t>
            </a:r>
            <a:r>
              <a:rPr lang="en-GB" b="0" i="0" dirty="0">
                <a:effectLst/>
                <a:latin typeface="Khula"/>
              </a:rPr>
              <a:t> </a:t>
            </a:r>
            <a:endParaRPr lang="en-GB" b="1" i="0" dirty="0">
              <a:effectLst/>
            </a:endParaRPr>
          </a:p>
          <a:p>
            <a:pPr algn="l"/>
            <a:endParaRPr lang="en-GB" b="1" i="0" dirty="0">
              <a:effectLst/>
            </a:endParaRPr>
          </a:p>
          <a:p>
            <a:pPr algn="l"/>
            <a:r>
              <a:rPr lang="en-GB" b="0" i="0" dirty="0">
                <a:effectLst/>
              </a:rPr>
              <a:t>The VRIO framework is a strategic planning tool that helps organisations uncover and protect the resources and capabilities that give them a long-term sustainable competitive advantage. </a:t>
            </a:r>
          </a:p>
          <a:p>
            <a:pPr algn="l"/>
            <a:endParaRPr lang="en-GB" sz="1100" b="0" i="0" dirty="0">
              <a:effectLst/>
            </a:endParaRPr>
          </a:p>
          <a:p>
            <a:pPr algn="l"/>
            <a:r>
              <a:rPr lang="en-GB" b="1" i="1" dirty="0">
                <a:effectLst/>
              </a:rPr>
              <a:t>Sustainable competitive advantages</a:t>
            </a:r>
            <a:r>
              <a:rPr lang="en-GB" b="1" i="0" dirty="0">
                <a:effectLst/>
              </a:rPr>
              <a:t> </a:t>
            </a:r>
            <a:r>
              <a:rPr lang="en-GB" b="0" i="0" dirty="0">
                <a:effectLst/>
              </a:rPr>
              <a:t>are those that competitors can’t easily duplicate in the foreseeable future; they are also a crucial element of business success.</a:t>
            </a:r>
          </a:p>
          <a:p>
            <a:pPr algn="l"/>
            <a:endParaRPr lang="en-GB" sz="1100" b="0" i="0" dirty="0">
              <a:effectLst/>
            </a:endParaRPr>
          </a:p>
          <a:p>
            <a:endParaRPr lang="en-GB" dirty="0"/>
          </a:p>
        </p:txBody>
      </p:sp>
    </p:spTree>
    <p:extLst>
      <p:ext uri="{BB962C8B-B14F-4D97-AF65-F5344CB8AC3E}">
        <p14:creationId xmlns:p14="http://schemas.microsoft.com/office/powerpoint/2010/main" val="3835753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CEA70B-12A0-BA51-0CC3-8B972B9DC06B}"/>
              </a:ext>
            </a:extLst>
          </p:cNvPr>
          <p:cNvSpPr>
            <a:spLocks noGrp="1"/>
          </p:cNvSpPr>
          <p:nvPr>
            <p:ph type="title"/>
          </p:nvPr>
        </p:nvSpPr>
        <p:spPr>
          <a:xfrm>
            <a:off x="838200" y="963877"/>
            <a:ext cx="3494362" cy="4930246"/>
          </a:xfrm>
        </p:spPr>
        <p:txBody>
          <a:bodyPr>
            <a:normAutofit/>
          </a:bodyPr>
          <a:lstStyle/>
          <a:p>
            <a:pPr algn="r"/>
            <a:r>
              <a:rPr lang="en-GB" b="1" dirty="0">
                <a:latin typeface="+mn-lt"/>
              </a:rPr>
              <a:t>VRIO Analysis</a:t>
            </a:r>
            <a:endParaRPr lang="en-GB" b="1">
              <a:latin typeface="+mn-lt"/>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894C0CA-60FD-D319-1D00-40B505C37DCB}"/>
              </a:ext>
            </a:extLst>
          </p:cNvPr>
          <p:cNvSpPr>
            <a:spLocks noGrp="1"/>
          </p:cNvSpPr>
          <p:nvPr>
            <p:ph idx="1"/>
          </p:nvPr>
        </p:nvSpPr>
        <p:spPr>
          <a:xfrm>
            <a:off x="4976031" y="651642"/>
            <a:ext cx="6377769" cy="5812220"/>
          </a:xfrm>
        </p:spPr>
        <p:txBody>
          <a:bodyPr anchor="ctr">
            <a:normAutofit lnSpcReduction="10000"/>
          </a:bodyPr>
          <a:lstStyle/>
          <a:p>
            <a:r>
              <a:rPr lang="en-GB" b="0" i="0" dirty="0">
                <a:effectLst/>
              </a:rPr>
              <a:t>VRIO is an internal analysis tool that examines the link between a company’s internal characteristics and its performance</a:t>
            </a:r>
          </a:p>
          <a:p>
            <a:endParaRPr lang="en-GB" b="0" i="0" dirty="0">
              <a:effectLst/>
            </a:endParaRPr>
          </a:p>
          <a:p>
            <a:r>
              <a:rPr lang="en-GB" dirty="0"/>
              <a:t>V</a:t>
            </a:r>
            <a:r>
              <a:rPr lang="en-GB" b="0" i="0" dirty="0">
                <a:effectLst/>
              </a:rPr>
              <a:t>RIO Analysis </a:t>
            </a:r>
            <a:r>
              <a:rPr lang="en-GB" dirty="0"/>
              <a:t>is </a:t>
            </a:r>
            <a:r>
              <a:rPr lang="en-GB" b="0" i="0" dirty="0">
                <a:effectLst/>
              </a:rPr>
              <a:t>used by organisations </a:t>
            </a:r>
            <a:r>
              <a:rPr lang="en-GB" b="1" i="0" dirty="0">
                <a:effectLst/>
              </a:rPr>
              <a:t>to categorise their resources based on whether they hold certain traits outlined in the framework</a:t>
            </a:r>
            <a:r>
              <a:rPr lang="en-GB" b="0" i="0" dirty="0">
                <a:effectLst/>
              </a:rPr>
              <a:t>.</a:t>
            </a:r>
          </a:p>
          <a:p>
            <a:endParaRPr lang="en-GB" b="0" i="0" dirty="0">
              <a:effectLst/>
            </a:endParaRPr>
          </a:p>
          <a:p>
            <a:r>
              <a:rPr lang="en-GB" b="0" i="0" dirty="0">
                <a:effectLst/>
              </a:rPr>
              <a:t>This categorisation then allows organisations to identify the company resources that provide a </a:t>
            </a:r>
            <a:r>
              <a:rPr lang="en-GB" b="1" i="1" dirty="0">
                <a:effectLst/>
              </a:rPr>
              <a:t>Sustainable Competitive Advantage</a:t>
            </a:r>
            <a:endParaRPr lang="en-GB" b="0" i="0" dirty="0">
              <a:effectLst/>
            </a:endParaRPr>
          </a:p>
          <a:p>
            <a:pPr marL="0" indent="0">
              <a:buNone/>
            </a:pPr>
            <a:endParaRPr lang="en-GB" sz="2400" b="0" i="0" dirty="0">
              <a:effectLst/>
            </a:endParaRPr>
          </a:p>
        </p:txBody>
      </p:sp>
    </p:spTree>
    <p:extLst>
      <p:ext uri="{BB962C8B-B14F-4D97-AF65-F5344CB8AC3E}">
        <p14:creationId xmlns:p14="http://schemas.microsoft.com/office/powerpoint/2010/main" val="400647577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57A37-6391-68CC-359F-672D6EBAF4AA}"/>
              </a:ext>
            </a:extLst>
          </p:cNvPr>
          <p:cNvSpPr>
            <a:spLocks noGrp="1"/>
          </p:cNvSpPr>
          <p:nvPr>
            <p:ph type="title"/>
          </p:nvPr>
        </p:nvSpPr>
        <p:spPr>
          <a:xfrm>
            <a:off x="466725" y="365125"/>
            <a:ext cx="11296650" cy="835025"/>
          </a:xfrm>
        </p:spPr>
        <p:txBody>
          <a:bodyPr/>
          <a:lstStyle/>
          <a:p>
            <a:r>
              <a:rPr lang="en-GB" b="1" dirty="0">
                <a:latin typeface="+mn-lt"/>
              </a:rPr>
              <a:t>VRIO Analysis</a:t>
            </a:r>
          </a:p>
        </p:txBody>
      </p:sp>
      <p:sp>
        <p:nvSpPr>
          <p:cNvPr id="3" name="Content Placeholder 2">
            <a:extLst>
              <a:ext uri="{FF2B5EF4-FFF2-40B4-BE49-F238E27FC236}">
                <a16:creationId xmlns:a16="http://schemas.microsoft.com/office/drawing/2014/main" id="{96A17EAC-C527-C352-A0A0-58C04124B217}"/>
              </a:ext>
            </a:extLst>
          </p:cNvPr>
          <p:cNvSpPr>
            <a:spLocks noGrp="1"/>
          </p:cNvSpPr>
          <p:nvPr>
            <p:ph idx="1"/>
          </p:nvPr>
        </p:nvSpPr>
        <p:spPr>
          <a:xfrm>
            <a:off x="466725" y="1371600"/>
            <a:ext cx="11296650" cy="5121275"/>
          </a:xfrm>
        </p:spPr>
        <p:txBody>
          <a:bodyPr>
            <a:normAutofit/>
          </a:bodyPr>
          <a:lstStyle/>
          <a:p>
            <a:pPr marL="0" indent="0">
              <a:buNone/>
            </a:pPr>
            <a:r>
              <a:rPr lang="en-GB" dirty="0"/>
              <a:t>For companies to transform their resources into a sustained competitive advantage, resources must have four qualities or requirements that can be summarised into the VRIO framework</a:t>
            </a:r>
          </a:p>
          <a:p>
            <a:r>
              <a:rPr lang="en-GB" dirty="0"/>
              <a:t>Valuable</a:t>
            </a:r>
          </a:p>
          <a:p>
            <a:r>
              <a:rPr lang="en-GB" dirty="0"/>
              <a:t>Rare</a:t>
            </a:r>
          </a:p>
          <a:p>
            <a:r>
              <a:rPr lang="en-GB" dirty="0"/>
              <a:t>Inimitable &amp; Non-substitutable</a:t>
            </a:r>
          </a:p>
          <a:p>
            <a:r>
              <a:rPr lang="en-GB" dirty="0"/>
              <a:t>Organised</a:t>
            </a:r>
          </a:p>
          <a:p>
            <a:pPr marL="0" indent="0">
              <a:buNone/>
            </a:pPr>
            <a:r>
              <a:rPr lang="en-GB" b="1" dirty="0">
                <a:solidFill>
                  <a:srgbClr val="FF0000"/>
                </a:solidFill>
              </a:rPr>
              <a:t>Before you start the VRIO analysis, make a list of your organisational resource capabilities</a:t>
            </a:r>
          </a:p>
          <a:p>
            <a:endParaRPr lang="en-GB" dirty="0"/>
          </a:p>
          <a:p>
            <a:pPr marL="457200" lvl="1" indent="0">
              <a:buNone/>
            </a:pPr>
            <a:endParaRPr lang="en-GB" dirty="0"/>
          </a:p>
        </p:txBody>
      </p:sp>
    </p:spTree>
    <p:extLst>
      <p:ext uri="{BB962C8B-B14F-4D97-AF65-F5344CB8AC3E}">
        <p14:creationId xmlns:p14="http://schemas.microsoft.com/office/powerpoint/2010/main" val="2863090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57A37-6391-68CC-359F-672D6EBAF4AA}"/>
              </a:ext>
            </a:extLst>
          </p:cNvPr>
          <p:cNvSpPr>
            <a:spLocks noGrp="1"/>
          </p:cNvSpPr>
          <p:nvPr>
            <p:ph type="title"/>
          </p:nvPr>
        </p:nvSpPr>
        <p:spPr>
          <a:xfrm>
            <a:off x="466725" y="365125"/>
            <a:ext cx="11296650" cy="835025"/>
          </a:xfrm>
        </p:spPr>
        <p:txBody>
          <a:bodyPr/>
          <a:lstStyle/>
          <a:p>
            <a:r>
              <a:rPr lang="en-GB" b="1" dirty="0">
                <a:latin typeface="+mn-lt"/>
              </a:rPr>
              <a:t>Organisational Resources:</a:t>
            </a:r>
          </a:p>
        </p:txBody>
      </p:sp>
      <p:sp>
        <p:nvSpPr>
          <p:cNvPr id="3" name="Content Placeholder 2">
            <a:extLst>
              <a:ext uri="{FF2B5EF4-FFF2-40B4-BE49-F238E27FC236}">
                <a16:creationId xmlns:a16="http://schemas.microsoft.com/office/drawing/2014/main" id="{96A17EAC-C527-C352-A0A0-58C04124B217}"/>
              </a:ext>
            </a:extLst>
          </p:cNvPr>
          <p:cNvSpPr>
            <a:spLocks noGrp="1"/>
          </p:cNvSpPr>
          <p:nvPr>
            <p:ph idx="1"/>
          </p:nvPr>
        </p:nvSpPr>
        <p:spPr>
          <a:xfrm>
            <a:off x="466725" y="1371600"/>
            <a:ext cx="11296650" cy="5121275"/>
          </a:xfrm>
        </p:spPr>
        <p:txBody>
          <a:bodyPr>
            <a:normAutofit/>
          </a:bodyPr>
          <a:lstStyle/>
          <a:p>
            <a:r>
              <a:rPr lang="en-GB" dirty="0"/>
              <a:t>Assets</a:t>
            </a:r>
          </a:p>
          <a:p>
            <a:r>
              <a:rPr lang="en-GB" dirty="0"/>
              <a:t>Capabilities</a:t>
            </a:r>
          </a:p>
          <a:p>
            <a:r>
              <a:rPr lang="en-GB" dirty="0"/>
              <a:t>Organisational processes</a:t>
            </a:r>
          </a:p>
          <a:p>
            <a:r>
              <a:rPr lang="en-GB" dirty="0"/>
              <a:t>Firm attributes</a:t>
            </a:r>
          </a:p>
          <a:p>
            <a:r>
              <a:rPr lang="en-GB" dirty="0"/>
              <a:t>Information</a:t>
            </a:r>
          </a:p>
          <a:p>
            <a:r>
              <a:rPr lang="en-GB" dirty="0"/>
              <a:t>Knowledge</a:t>
            </a:r>
          </a:p>
          <a:p>
            <a:pPr marL="0" indent="0">
              <a:buNone/>
            </a:pPr>
            <a:endParaRPr lang="en-GB" dirty="0"/>
          </a:p>
          <a:p>
            <a:pPr marL="0" indent="0">
              <a:buNone/>
            </a:pPr>
            <a:r>
              <a:rPr lang="en-GB" dirty="0"/>
              <a:t>Controlled by a firm that enables it to improve its efficiency and effectiveness</a:t>
            </a:r>
          </a:p>
          <a:p>
            <a:pPr lvl="1"/>
            <a:endParaRPr lang="en-GB" dirty="0"/>
          </a:p>
        </p:txBody>
      </p:sp>
    </p:spTree>
    <p:extLst>
      <p:ext uri="{BB962C8B-B14F-4D97-AF65-F5344CB8AC3E}">
        <p14:creationId xmlns:p14="http://schemas.microsoft.com/office/powerpoint/2010/main" val="3120506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2590E-ECED-A4A5-8650-084A58718342}"/>
              </a:ext>
            </a:extLst>
          </p:cNvPr>
          <p:cNvSpPr>
            <a:spLocks noGrp="1"/>
          </p:cNvSpPr>
          <p:nvPr>
            <p:ph type="title"/>
          </p:nvPr>
        </p:nvSpPr>
        <p:spPr>
          <a:xfrm>
            <a:off x="839788" y="365126"/>
            <a:ext cx="10515600" cy="787400"/>
          </a:xfrm>
        </p:spPr>
        <p:txBody>
          <a:bodyPr/>
          <a:lstStyle/>
          <a:p>
            <a:r>
              <a:rPr lang="en-GB" b="1" dirty="0">
                <a:latin typeface="+mn-lt"/>
              </a:rPr>
              <a:t>Types of Resources</a:t>
            </a:r>
          </a:p>
        </p:txBody>
      </p:sp>
      <p:sp>
        <p:nvSpPr>
          <p:cNvPr id="3" name="Text Placeholder 2">
            <a:extLst>
              <a:ext uri="{FF2B5EF4-FFF2-40B4-BE49-F238E27FC236}">
                <a16:creationId xmlns:a16="http://schemas.microsoft.com/office/drawing/2014/main" id="{25A85101-D79F-49EB-F595-C4DED0193338}"/>
              </a:ext>
            </a:extLst>
          </p:cNvPr>
          <p:cNvSpPr>
            <a:spLocks noGrp="1"/>
          </p:cNvSpPr>
          <p:nvPr>
            <p:ph type="body" idx="1"/>
          </p:nvPr>
        </p:nvSpPr>
        <p:spPr>
          <a:xfrm>
            <a:off x="839788" y="1681163"/>
            <a:ext cx="5157787" cy="500062"/>
          </a:xfrm>
          <a:solidFill>
            <a:schemeClr val="accent1">
              <a:lumMod val="40000"/>
              <a:lumOff val="60000"/>
            </a:schemeClr>
          </a:solidFill>
        </p:spPr>
        <p:txBody>
          <a:bodyPr/>
          <a:lstStyle/>
          <a:p>
            <a:r>
              <a:rPr lang="en-GB" dirty="0"/>
              <a:t>Tangible Resources</a:t>
            </a:r>
          </a:p>
        </p:txBody>
      </p:sp>
      <p:sp>
        <p:nvSpPr>
          <p:cNvPr id="4" name="Content Placeholder 3">
            <a:extLst>
              <a:ext uri="{FF2B5EF4-FFF2-40B4-BE49-F238E27FC236}">
                <a16:creationId xmlns:a16="http://schemas.microsoft.com/office/drawing/2014/main" id="{0A4B0D26-AD30-DF11-3C1D-AC37B9FE7DB4}"/>
              </a:ext>
            </a:extLst>
          </p:cNvPr>
          <p:cNvSpPr>
            <a:spLocks noGrp="1"/>
          </p:cNvSpPr>
          <p:nvPr>
            <p:ph sz="half" idx="2"/>
          </p:nvPr>
        </p:nvSpPr>
        <p:spPr>
          <a:xfrm>
            <a:off x="839788" y="2181225"/>
            <a:ext cx="5157787" cy="4008438"/>
          </a:xfrm>
        </p:spPr>
        <p:txBody>
          <a:bodyPr/>
          <a:lstStyle/>
          <a:p>
            <a:pPr lvl="1"/>
            <a:r>
              <a:rPr lang="en-GB" dirty="0"/>
              <a:t>Equipment</a:t>
            </a:r>
          </a:p>
          <a:p>
            <a:pPr lvl="1"/>
            <a:r>
              <a:rPr lang="en-GB" dirty="0"/>
              <a:t>Machinery</a:t>
            </a:r>
          </a:p>
          <a:p>
            <a:pPr lvl="1"/>
            <a:r>
              <a:rPr lang="en-GB" dirty="0"/>
              <a:t>Inventory</a:t>
            </a:r>
          </a:p>
          <a:p>
            <a:pPr lvl="1"/>
            <a:r>
              <a:rPr lang="en-GB" dirty="0"/>
              <a:t>Vehicles</a:t>
            </a:r>
          </a:p>
          <a:p>
            <a:pPr lvl="1"/>
            <a:r>
              <a:rPr lang="en-GB" dirty="0"/>
              <a:t>Land</a:t>
            </a:r>
          </a:p>
          <a:p>
            <a:pPr lvl="1"/>
            <a:r>
              <a:rPr lang="en-GB" dirty="0"/>
              <a:t>Buildings</a:t>
            </a:r>
          </a:p>
          <a:p>
            <a:pPr lvl="1"/>
            <a:r>
              <a:rPr lang="en-GB" dirty="0"/>
              <a:t>Cash</a:t>
            </a:r>
          </a:p>
          <a:p>
            <a:endParaRPr lang="en-GB" dirty="0"/>
          </a:p>
        </p:txBody>
      </p:sp>
      <p:sp>
        <p:nvSpPr>
          <p:cNvPr id="5" name="Text Placeholder 4">
            <a:extLst>
              <a:ext uri="{FF2B5EF4-FFF2-40B4-BE49-F238E27FC236}">
                <a16:creationId xmlns:a16="http://schemas.microsoft.com/office/drawing/2014/main" id="{406BF6FE-714A-8435-7C8C-9B7ACE63E2FB}"/>
              </a:ext>
            </a:extLst>
          </p:cNvPr>
          <p:cNvSpPr>
            <a:spLocks noGrp="1"/>
          </p:cNvSpPr>
          <p:nvPr>
            <p:ph type="body" sz="quarter" idx="3"/>
          </p:nvPr>
        </p:nvSpPr>
        <p:spPr>
          <a:xfrm>
            <a:off x="6172200" y="1681163"/>
            <a:ext cx="5183188" cy="500062"/>
          </a:xfrm>
          <a:solidFill>
            <a:schemeClr val="accent1">
              <a:lumMod val="40000"/>
              <a:lumOff val="60000"/>
            </a:schemeClr>
          </a:solidFill>
        </p:spPr>
        <p:txBody>
          <a:bodyPr/>
          <a:lstStyle/>
          <a:p>
            <a:r>
              <a:rPr lang="en-GB" dirty="0"/>
              <a:t>Intangible Resources</a:t>
            </a:r>
          </a:p>
        </p:txBody>
      </p:sp>
      <p:sp>
        <p:nvSpPr>
          <p:cNvPr id="6" name="Content Placeholder 5">
            <a:extLst>
              <a:ext uri="{FF2B5EF4-FFF2-40B4-BE49-F238E27FC236}">
                <a16:creationId xmlns:a16="http://schemas.microsoft.com/office/drawing/2014/main" id="{A86B6C39-BBEC-258F-4566-33C1D962B9D6}"/>
              </a:ext>
            </a:extLst>
          </p:cNvPr>
          <p:cNvSpPr>
            <a:spLocks noGrp="1"/>
          </p:cNvSpPr>
          <p:nvPr>
            <p:ph sz="quarter" idx="4"/>
          </p:nvPr>
        </p:nvSpPr>
        <p:spPr>
          <a:xfrm>
            <a:off x="6172200" y="2257425"/>
            <a:ext cx="5183188" cy="3932238"/>
          </a:xfrm>
        </p:spPr>
        <p:txBody>
          <a:bodyPr/>
          <a:lstStyle/>
          <a:p>
            <a:r>
              <a:rPr lang="en-GB" dirty="0"/>
              <a:t>Trademarks</a:t>
            </a:r>
          </a:p>
          <a:p>
            <a:r>
              <a:rPr lang="en-GB" dirty="0"/>
              <a:t>Copy rights</a:t>
            </a:r>
          </a:p>
          <a:p>
            <a:r>
              <a:rPr lang="en-GB" dirty="0"/>
              <a:t>Brand reputation</a:t>
            </a:r>
          </a:p>
          <a:p>
            <a:r>
              <a:rPr lang="en-GB" dirty="0"/>
              <a:t>Patents</a:t>
            </a:r>
          </a:p>
          <a:p>
            <a:r>
              <a:rPr lang="en-GB" dirty="0"/>
              <a:t>Licenses</a:t>
            </a:r>
          </a:p>
          <a:p>
            <a:r>
              <a:rPr lang="en-GB" dirty="0"/>
              <a:t>Organisation culture</a:t>
            </a:r>
          </a:p>
          <a:p>
            <a:r>
              <a:rPr lang="en-GB" dirty="0"/>
              <a:t>Know how</a:t>
            </a:r>
          </a:p>
          <a:p>
            <a:endParaRPr lang="en-GB" dirty="0"/>
          </a:p>
        </p:txBody>
      </p:sp>
    </p:spTree>
    <p:extLst>
      <p:ext uri="{BB962C8B-B14F-4D97-AF65-F5344CB8AC3E}">
        <p14:creationId xmlns:p14="http://schemas.microsoft.com/office/powerpoint/2010/main" val="9203100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D1EF3-3A03-02A0-004F-1A60490B5271}"/>
              </a:ext>
            </a:extLst>
          </p:cNvPr>
          <p:cNvSpPr>
            <a:spLocks noGrp="1"/>
          </p:cNvSpPr>
          <p:nvPr>
            <p:ph type="title"/>
          </p:nvPr>
        </p:nvSpPr>
        <p:spPr>
          <a:xfrm>
            <a:off x="477520" y="365125"/>
            <a:ext cx="10876280" cy="1325563"/>
          </a:xfrm>
        </p:spPr>
        <p:txBody>
          <a:bodyPr/>
          <a:lstStyle/>
          <a:p>
            <a:r>
              <a:rPr lang="en-GB" b="1" dirty="0">
                <a:latin typeface="+mn-lt"/>
              </a:rPr>
              <a:t>THE VRIO FRAMEWORK</a:t>
            </a:r>
          </a:p>
        </p:txBody>
      </p:sp>
      <p:pic>
        <p:nvPicPr>
          <p:cNvPr id="4" name="Picture 2" descr="VRIO Model">
            <a:extLst>
              <a:ext uri="{FF2B5EF4-FFF2-40B4-BE49-F238E27FC236}">
                <a16:creationId xmlns:a16="http://schemas.microsoft.com/office/drawing/2014/main" id="{0FE09DCC-7081-016B-D7DC-AE085256A102}"/>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6" t="19402" r="7" b="9868"/>
          <a:stretch/>
        </p:blipFill>
        <p:spPr bwMode="auto">
          <a:xfrm>
            <a:off x="318974" y="1690688"/>
            <a:ext cx="11395506" cy="48021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5750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EA95E-8C75-DB51-3A42-D926BB4045DA}"/>
              </a:ext>
            </a:extLst>
          </p:cNvPr>
          <p:cNvSpPr>
            <a:spLocks noGrp="1"/>
          </p:cNvSpPr>
          <p:nvPr>
            <p:ph type="title"/>
          </p:nvPr>
        </p:nvSpPr>
        <p:spPr>
          <a:xfrm>
            <a:off x="561975" y="365126"/>
            <a:ext cx="11153775" cy="958850"/>
          </a:xfrm>
        </p:spPr>
        <p:txBody>
          <a:bodyPr/>
          <a:lstStyle/>
          <a:p>
            <a:r>
              <a:rPr lang="en-GB" b="1" u="sng" dirty="0"/>
              <a:t>Applying VRIO - VALUE</a:t>
            </a:r>
          </a:p>
        </p:txBody>
      </p:sp>
      <p:sp>
        <p:nvSpPr>
          <p:cNvPr id="3" name="Content Placeholder 2">
            <a:extLst>
              <a:ext uri="{FF2B5EF4-FFF2-40B4-BE49-F238E27FC236}">
                <a16:creationId xmlns:a16="http://schemas.microsoft.com/office/drawing/2014/main" id="{2902A066-7C7A-1683-90ED-3F19E53D9EAF}"/>
              </a:ext>
            </a:extLst>
          </p:cNvPr>
          <p:cNvSpPr>
            <a:spLocks noGrp="1"/>
          </p:cNvSpPr>
          <p:nvPr>
            <p:ph idx="1"/>
          </p:nvPr>
        </p:nvSpPr>
        <p:spPr>
          <a:xfrm>
            <a:off x="466725" y="1543050"/>
            <a:ext cx="11249025" cy="4949824"/>
          </a:xfrm>
        </p:spPr>
        <p:txBody>
          <a:bodyPr>
            <a:normAutofit/>
          </a:bodyPr>
          <a:lstStyle/>
          <a:p>
            <a:pPr algn="l">
              <a:buFont typeface="Arial" panose="020B0604020202020204" pitchFamily="34" charset="0"/>
              <a:buChar char="•"/>
            </a:pPr>
            <a:r>
              <a:rPr lang="en-GB" b="1" i="0" dirty="0">
                <a:effectLst/>
              </a:rPr>
              <a:t>Value: Do you offer a resource that adds value for customers? Are you able to exploit an opportunity or neutralise competition with an internal capability?</a:t>
            </a:r>
          </a:p>
          <a:p>
            <a:pPr algn="l">
              <a:buFont typeface="Arial" panose="020B0604020202020204" pitchFamily="34" charset="0"/>
              <a:buChar char="•"/>
            </a:pPr>
            <a:endParaRPr lang="en-GB" sz="1000" dirty="0"/>
          </a:p>
          <a:p>
            <a:r>
              <a:rPr lang="en-GB" dirty="0"/>
              <a:t>Valuable resources enable a firm to implement strategies that improve a firm’s </a:t>
            </a:r>
            <a:r>
              <a:rPr lang="en-GB" b="0" i="0" dirty="0">
                <a:effectLst/>
              </a:rPr>
              <a:t>efficiency and effectiveness by exploiting opportunities or by mitigating threats.</a:t>
            </a:r>
          </a:p>
          <a:p>
            <a:pPr marL="0" indent="0" algn="l">
              <a:buNone/>
            </a:pPr>
            <a:endParaRPr lang="en-GB" b="0" i="0" dirty="0">
              <a:effectLst/>
            </a:endParaRPr>
          </a:p>
          <a:p>
            <a:pPr marL="742950" lvl="1" indent="-285750" algn="l">
              <a:buFont typeface="Arial" panose="020B0604020202020204" pitchFamily="34" charset="0"/>
              <a:buChar char="•"/>
            </a:pPr>
            <a:r>
              <a:rPr lang="en-GB" b="1" i="0" dirty="0">
                <a:effectLst/>
              </a:rPr>
              <a:t>No:</a:t>
            </a:r>
            <a:r>
              <a:rPr lang="en-GB" b="0" i="0" dirty="0">
                <a:effectLst/>
              </a:rPr>
              <a:t> You are at a </a:t>
            </a:r>
            <a:r>
              <a:rPr lang="en-GB" b="1" i="0" dirty="0">
                <a:effectLst/>
              </a:rPr>
              <a:t>competitive disadvantage</a:t>
            </a:r>
            <a:r>
              <a:rPr lang="en-GB" b="0" i="0" dirty="0">
                <a:effectLst/>
              </a:rPr>
              <a:t> and need to reassess your resources and capabilities to uncover value.</a:t>
            </a:r>
          </a:p>
          <a:p>
            <a:pPr marL="742950" lvl="1" indent="-285750" algn="l">
              <a:buFont typeface="Arial" panose="020B0604020202020204" pitchFamily="34" charset="0"/>
              <a:buChar char="•"/>
            </a:pPr>
            <a:endParaRPr lang="en-GB" b="0" i="0" dirty="0">
              <a:effectLst/>
            </a:endParaRPr>
          </a:p>
          <a:p>
            <a:pPr marL="742950" lvl="1" indent="-285750" algn="l">
              <a:buFont typeface="Arial" panose="020B0604020202020204" pitchFamily="34" charset="0"/>
              <a:buChar char="•"/>
            </a:pPr>
            <a:r>
              <a:rPr lang="en-GB" b="1" i="0" dirty="0">
                <a:effectLst/>
              </a:rPr>
              <a:t>Yes:</a:t>
            </a:r>
            <a:r>
              <a:rPr lang="en-GB" b="0" i="0" dirty="0">
                <a:effectLst/>
              </a:rPr>
              <a:t> If value is established, move on in your VRIO analysis to rarity.</a:t>
            </a:r>
          </a:p>
          <a:p>
            <a:pPr marL="742950" lvl="1" indent="-285750" algn="l">
              <a:buFont typeface="Arial" panose="020B0604020202020204" pitchFamily="34" charset="0"/>
              <a:buChar char="•"/>
            </a:pPr>
            <a:endParaRPr lang="en-GB" dirty="0">
              <a:latin typeface="Khula"/>
            </a:endParaRPr>
          </a:p>
          <a:p>
            <a:pPr marL="742950" lvl="1" indent="-285750" algn="l">
              <a:buFont typeface="Arial" panose="020B0604020202020204" pitchFamily="34" charset="0"/>
              <a:buChar char="•"/>
            </a:pPr>
            <a:endParaRPr lang="en-GB" b="0" i="0" dirty="0">
              <a:effectLst/>
              <a:latin typeface="Khula"/>
            </a:endParaRPr>
          </a:p>
          <a:p>
            <a:endParaRPr lang="en-GB" dirty="0"/>
          </a:p>
        </p:txBody>
      </p:sp>
    </p:spTree>
    <p:extLst>
      <p:ext uri="{BB962C8B-B14F-4D97-AF65-F5344CB8AC3E}">
        <p14:creationId xmlns:p14="http://schemas.microsoft.com/office/powerpoint/2010/main" val="1219278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EA95E-8C75-DB51-3A42-D926BB4045DA}"/>
              </a:ext>
            </a:extLst>
          </p:cNvPr>
          <p:cNvSpPr>
            <a:spLocks noGrp="1"/>
          </p:cNvSpPr>
          <p:nvPr>
            <p:ph type="title"/>
          </p:nvPr>
        </p:nvSpPr>
        <p:spPr>
          <a:xfrm>
            <a:off x="561975" y="365126"/>
            <a:ext cx="11153775" cy="730249"/>
          </a:xfrm>
        </p:spPr>
        <p:txBody>
          <a:bodyPr/>
          <a:lstStyle/>
          <a:p>
            <a:r>
              <a:rPr lang="en-GB" b="1" u="sng" dirty="0">
                <a:latin typeface="+mn-lt"/>
              </a:rPr>
              <a:t>Applying VRIO - RARE</a:t>
            </a:r>
          </a:p>
        </p:txBody>
      </p:sp>
      <p:sp>
        <p:nvSpPr>
          <p:cNvPr id="3" name="Content Placeholder 2">
            <a:extLst>
              <a:ext uri="{FF2B5EF4-FFF2-40B4-BE49-F238E27FC236}">
                <a16:creationId xmlns:a16="http://schemas.microsoft.com/office/drawing/2014/main" id="{2902A066-7C7A-1683-90ED-3F19E53D9EAF}"/>
              </a:ext>
            </a:extLst>
          </p:cNvPr>
          <p:cNvSpPr>
            <a:spLocks noGrp="1"/>
          </p:cNvSpPr>
          <p:nvPr>
            <p:ph idx="1"/>
          </p:nvPr>
        </p:nvSpPr>
        <p:spPr>
          <a:xfrm>
            <a:off x="428625" y="1247775"/>
            <a:ext cx="11391900" cy="5245099"/>
          </a:xfrm>
        </p:spPr>
        <p:txBody>
          <a:bodyPr>
            <a:normAutofit fontScale="92500" lnSpcReduction="20000"/>
          </a:bodyPr>
          <a:lstStyle/>
          <a:p>
            <a:pPr algn="l">
              <a:buFont typeface="Arial" panose="020B0604020202020204" pitchFamily="34" charset="0"/>
              <a:buChar char="•"/>
            </a:pPr>
            <a:r>
              <a:rPr lang="en-GB" b="1" i="0" dirty="0">
                <a:effectLst/>
              </a:rPr>
              <a:t>Rarity: Do you control scarce resources or capabilities? Do you own something that’s hard to find yet in demand?</a:t>
            </a:r>
          </a:p>
          <a:p>
            <a:pPr algn="l">
              <a:buFont typeface="Arial" panose="020B0604020202020204" pitchFamily="34" charset="0"/>
              <a:buChar char="•"/>
            </a:pPr>
            <a:endParaRPr lang="en-GB" sz="1000" b="1" i="0" dirty="0">
              <a:effectLst/>
            </a:endParaRPr>
          </a:p>
          <a:p>
            <a:r>
              <a:rPr lang="en-GB" dirty="0"/>
              <a:t>R</a:t>
            </a:r>
            <a:r>
              <a:rPr lang="en-GB" b="0" i="0" dirty="0">
                <a:effectLst/>
              </a:rPr>
              <a:t>esources that can only be acquired by one or few companies are considered to be rare. </a:t>
            </a:r>
          </a:p>
          <a:p>
            <a:pPr marL="0" indent="0">
              <a:buNone/>
            </a:pPr>
            <a:endParaRPr lang="en-GB" sz="1200" b="0" i="0" dirty="0">
              <a:effectLst/>
            </a:endParaRPr>
          </a:p>
          <a:p>
            <a:r>
              <a:rPr lang="en-GB" b="0" i="0" dirty="0">
                <a:effectLst/>
              </a:rPr>
              <a:t>If a valuable resource is possessed by many organisations in an industry, each has a capability to exploit the resource in the same way, thus implementing a common strategy that gives non of the players a competitive advantage. </a:t>
            </a:r>
            <a:r>
              <a:rPr lang="en-GB" dirty="0"/>
              <a:t>This</a:t>
            </a:r>
            <a:r>
              <a:rPr lang="en-GB" b="0" i="0" dirty="0">
                <a:effectLst/>
              </a:rPr>
              <a:t> is competitive parity or competitive equality.</a:t>
            </a:r>
          </a:p>
          <a:p>
            <a:pPr marL="0" indent="0" algn="l">
              <a:buNone/>
            </a:pPr>
            <a:endParaRPr lang="en-GB" sz="1200" b="0" i="0" dirty="0">
              <a:effectLst/>
            </a:endParaRPr>
          </a:p>
          <a:p>
            <a:pPr marL="742950" lvl="1" indent="-285750" algn="l">
              <a:buFont typeface="Arial" panose="020B0604020202020204" pitchFamily="34" charset="0"/>
              <a:buChar char="•"/>
            </a:pPr>
            <a:r>
              <a:rPr lang="en-GB" b="1" i="0" dirty="0">
                <a:effectLst/>
              </a:rPr>
              <a:t>No:</a:t>
            </a:r>
            <a:r>
              <a:rPr lang="en-GB" b="0" i="0" dirty="0">
                <a:effectLst/>
              </a:rPr>
              <a:t> You have value but lack rarity, putting your company in a position of </a:t>
            </a:r>
            <a:r>
              <a:rPr lang="en-GB" b="1" i="0" dirty="0">
                <a:effectLst/>
              </a:rPr>
              <a:t>competitive parity. </a:t>
            </a:r>
            <a:r>
              <a:rPr lang="en-GB" b="0" i="0" dirty="0">
                <a:effectLst/>
              </a:rPr>
              <a:t>Your resources are valuable but common, which makes competing in the marketplace more challenging (but not impossible). It’s recommended to go back one step and reassess.</a:t>
            </a:r>
          </a:p>
          <a:p>
            <a:pPr marL="742950" lvl="1" indent="-285750" algn="l">
              <a:buFont typeface="Arial" panose="020B0604020202020204" pitchFamily="34" charset="0"/>
              <a:buChar char="•"/>
            </a:pPr>
            <a:endParaRPr lang="en-GB" b="0" i="0" dirty="0">
              <a:effectLst/>
            </a:endParaRPr>
          </a:p>
          <a:p>
            <a:pPr marL="742950" lvl="1" indent="-285750" algn="l">
              <a:buFont typeface="Arial" panose="020B0604020202020204" pitchFamily="34" charset="0"/>
              <a:buChar char="•"/>
            </a:pPr>
            <a:r>
              <a:rPr lang="en-GB" b="1" i="0" dirty="0">
                <a:effectLst/>
              </a:rPr>
              <a:t>Yes:</a:t>
            </a:r>
            <a:r>
              <a:rPr lang="en-GB" b="0" i="0" dirty="0">
                <a:effectLst/>
              </a:rPr>
              <a:t> </a:t>
            </a:r>
            <a:r>
              <a:rPr lang="en-GB" dirty="0"/>
              <a:t> If</a:t>
            </a:r>
            <a:r>
              <a:rPr lang="en-GB" b="0" i="0" dirty="0">
                <a:effectLst/>
              </a:rPr>
              <a:t> a company has a large amount of resources that are valuable and rare, it is likely to have at least temporary competitive advantage imitability.</a:t>
            </a:r>
          </a:p>
          <a:p>
            <a:pPr marL="742950" lvl="1" indent="-285750" algn="l">
              <a:buFont typeface="Arial" panose="020B0604020202020204" pitchFamily="34" charset="0"/>
              <a:buChar char="•"/>
            </a:pPr>
            <a:endParaRPr lang="en-GB" dirty="0"/>
          </a:p>
          <a:p>
            <a:pPr marL="742950" lvl="1" indent="-285750" algn="l">
              <a:buFont typeface="Arial" panose="020B0604020202020204" pitchFamily="34" charset="0"/>
              <a:buChar char="•"/>
            </a:pPr>
            <a:endParaRPr lang="en-GB" b="0" i="0" dirty="0">
              <a:effectLst/>
              <a:latin typeface="Khula"/>
            </a:endParaRPr>
          </a:p>
          <a:p>
            <a:endParaRPr lang="en-GB" dirty="0"/>
          </a:p>
        </p:txBody>
      </p:sp>
    </p:spTree>
    <p:extLst>
      <p:ext uri="{BB962C8B-B14F-4D97-AF65-F5344CB8AC3E}">
        <p14:creationId xmlns:p14="http://schemas.microsoft.com/office/powerpoint/2010/main" val="1791218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EA95E-8C75-DB51-3A42-D926BB4045DA}"/>
              </a:ext>
            </a:extLst>
          </p:cNvPr>
          <p:cNvSpPr>
            <a:spLocks noGrp="1"/>
          </p:cNvSpPr>
          <p:nvPr>
            <p:ph type="title"/>
          </p:nvPr>
        </p:nvSpPr>
        <p:spPr>
          <a:xfrm>
            <a:off x="561975" y="365126"/>
            <a:ext cx="11153775" cy="730249"/>
          </a:xfrm>
        </p:spPr>
        <p:txBody>
          <a:bodyPr/>
          <a:lstStyle/>
          <a:p>
            <a:r>
              <a:rPr lang="en-GB" b="1" u="sng" dirty="0">
                <a:latin typeface="+mn-lt"/>
              </a:rPr>
              <a:t>Applying VRIO - INIMITABLE</a:t>
            </a:r>
          </a:p>
        </p:txBody>
      </p:sp>
      <p:sp>
        <p:nvSpPr>
          <p:cNvPr id="3" name="Content Placeholder 2">
            <a:extLst>
              <a:ext uri="{FF2B5EF4-FFF2-40B4-BE49-F238E27FC236}">
                <a16:creationId xmlns:a16="http://schemas.microsoft.com/office/drawing/2014/main" id="{2902A066-7C7A-1683-90ED-3F19E53D9EAF}"/>
              </a:ext>
            </a:extLst>
          </p:cNvPr>
          <p:cNvSpPr>
            <a:spLocks noGrp="1"/>
          </p:cNvSpPr>
          <p:nvPr>
            <p:ph idx="1"/>
          </p:nvPr>
        </p:nvSpPr>
        <p:spPr>
          <a:xfrm>
            <a:off x="428625" y="1247775"/>
            <a:ext cx="11391900" cy="5245099"/>
          </a:xfrm>
        </p:spPr>
        <p:txBody>
          <a:bodyPr>
            <a:normAutofit/>
          </a:bodyPr>
          <a:lstStyle/>
          <a:p>
            <a:pPr algn="l">
              <a:buFont typeface="Arial" panose="020B0604020202020204" pitchFamily="34" charset="0"/>
              <a:buChar char="•"/>
            </a:pPr>
            <a:r>
              <a:rPr lang="en-GB" b="1" i="0" dirty="0">
                <a:effectLst/>
              </a:rPr>
              <a:t>Imitability:</a:t>
            </a:r>
            <a:r>
              <a:rPr lang="en-GB" b="0" i="0" dirty="0">
                <a:effectLst/>
              </a:rPr>
              <a:t> </a:t>
            </a:r>
            <a:r>
              <a:rPr lang="en-GB" b="1" i="0" dirty="0">
                <a:effectLst/>
              </a:rPr>
              <a:t>Is it expensive to duplicate your organisation’s resource or capability? Is it difficult to find an equivalent substitute to compete with your offerings?</a:t>
            </a:r>
          </a:p>
          <a:p>
            <a:pPr algn="l">
              <a:buFont typeface="Arial" panose="020B0604020202020204" pitchFamily="34" charset="0"/>
              <a:buChar char="•"/>
            </a:pPr>
            <a:endParaRPr lang="en-GB" sz="1200" b="0" i="0" dirty="0">
              <a:effectLst/>
            </a:endParaRPr>
          </a:p>
          <a:p>
            <a:r>
              <a:rPr lang="en-GB" dirty="0"/>
              <a:t>V</a:t>
            </a:r>
            <a:r>
              <a:rPr lang="en-GB" i="0" dirty="0">
                <a:effectLst/>
              </a:rPr>
              <a:t>aluable and rare resources help companies follow strategies that other firms can’t as the other firms lack the relevant resources, but it is no guarantee for long-term competitive advantage. </a:t>
            </a:r>
          </a:p>
          <a:p>
            <a:endParaRPr lang="en-GB" sz="1200" i="0" dirty="0">
              <a:effectLst/>
            </a:endParaRPr>
          </a:p>
          <a:p>
            <a:r>
              <a:rPr lang="en-GB" i="0" dirty="0">
                <a:effectLst/>
              </a:rPr>
              <a:t>It may give a first-mover advantage but competitors will probably try to imitate these resources. </a:t>
            </a:r>
          </a:p>
          <a:p>
            <a:endParaRPr lang="en-GB" sz="1200" i="0" dirty="0">
              <a:effectLst/>
            </a:endParaRPr>
          </a:p>
          <a:p>
            <a:r>
              <a:rPr lang="en-GB" i="0" dirty="0">
                <a:effectLst/>
              </a:rPr>
              <a:t>Another criteria that resources should meet is therefore that they should be hard and costly to imitate or substitute</a:t>
            </a:r>
            <a:endParaRPr lang="en-GB" b="0" i="0" dirty="0">
              <a:effectLst/>
            </a:endParaRPr>
          </a:p>
          <a:p>
            <a:pPr algn="l">
              <a:buFont typeface="Arial" panose="020B0604020202020204" pitchFamily="34" charset="0"/>
              <a:buChar char="•"/>
            </a:pPr>
            <a:endParaRPr lang="en-GB" sz="1200" b="0" i="0" dirty="0">
              <a:effectLst/>
            </a:endParaRPr>
          </a:p>
          <a:p>
            <a:pPr marL="742950" lvl="1" indent="-285750" algn="l">
              <a:buFont typeface="Arial" panose="020B0604020202020204" pitchFamily="34" charset="0"/>
              <a:buChar char="•"/>
            </a:pPr>
            <a:endParaRPr lang="en-GB" b="0" i="0" dirty="0">
              <a:effectLst/>
              <a:latin typeface="Khula"/>
            </a:endParaRPr>
          </a:p>
          <a:p>
            <a:endParaRPr lang="en-GB" dirty="0"/>
          </a:p>
        </p:txBody>
      </p:sp>
    </p:spTree>
    <p:extLst>
      <p:ext uri="{BB962C8B-B14F-4D97-AF65-F5344CB8AC3E}">
        <p14:creationId xmlns:p14="http://schemas.microsoft.com/office/powerpoint/2010/main" val="5010408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27552-7B2A-5D20-5BAD-6D0C3476F1E2}"/>
              </a:ext>
            </a:extLst>
          </p:cNvPr>
          <p:cNvSpPr>
            <a:spLocks noGrp="1"/>
          </p:cNvSpPr>
          <p:nvPr>
            <p:ph type="title"/>
          </p:nvPr>
        </p:nvSpPr>
        <p:spPr>
          <a:xfrm>
            <a:off x="561975" y="365125"/>
            <a:ext cx="10791825" cy="815975"/>
          </a:xfrm>
        </p:spPr>
        <p:txBody>
          <a:bodyPr/>
          <a:lstStyle/>
          <a:p>
            <a:r>
              <a:rPr lang="en-GB" b="1" u="sng" dirty="0">
                <a:latin typeface="+mn-lt"/>
              </a:rPr>
              <a:t>Applying VRIO - INIMITABLE</a:t>
            </a:r>
            <a:endParaRPr lang="en-GB" b="1" dirty="0">
              <a:latin typeface="+mn-lt"/>
            </a:endParaRPr>
          </a:p>
        </p:txBody>
      </p:sp>
      <p:sp>
        <p:nvSpPr>
          <p:cNvPr id="3" name="Content Placeholder 2">
            <a:extLst>
              <a:ext uri="{FF2B5EF4-FFF2-40B4-BE49-F238E27FC236}">
                <a16:creationId xmlns:a16="http://schemas.microsoft.com/office/drawing/2014/main" id="{FC234015-1FCE-B58E-F0FA-9F3D57FE4CA0}"/>
              </a:ext>
            </a:extLst>
          </p:cNvPr>
          <p:cNvSpPr>
            <a:spLocks noGrp="1"/>
          </p:cNvSpPr>
          <p:nvPr>
            <p:ph idx="1"/>
          </p:nvPr>
        </p:nvSpPr>
        <p:spPr>
          <a:xfrm>
            <a:off x="561975" y="1381125"/>
            <a:ext cx="10791825" cy="5111750"/>
          </a:xfrm>
        </p:spPr>
        <p:txBody>
          <a:bodyPr>
            <a:normAutofit fontScale="85000" lnSpcReduction="20000"/>
          </a:bodyPr>
          <a:lstStyle/>
          <a:p>
            <a:pPr marL="0" indent="0">
              <a:buNone/>
            </a:pPr>
            <a:r>
              <a:rPr lang="en-GB" i="0" dirty="0">
                <a:effectLst/>
              </a:rPr>
              <a:t>Resources can be imperfectly imitable due to a combination of three reasons:</a:t>
            </a:r>
          </a:p>
          <a:p>
            <a:pPr marL="0" indent="0">
              <a:buNone/>
            </a:pPr>
            <a:endParaRPr lang="en-GB" sz="1300" i="0" dirty="0">
              <a:effectLst/>
            </a:endParaRPr>
          </a:p>
          <a:p>
            <a:pPr algn="just" fontAlgn="base">
              <a:buFont typeface="Arial" panose="020B0604020202020204" pitchFamily="34" charset="0"/>
              <a:buChar char="•"/>
            </a:pPr>
            <a:r>
              <a:rPr lang="en-GB" b="1" i="0" dirty="0">
                <a:effectLst/>
              </a:rPr>
              <a:t>Unique historical conditions</a:t>
            </a:r>
            <a:r>
              <a:rPr lang="en-GB" i="0" dirty="0">
                <a:effectLst/>
              </a:rPr>
              <a:t>: past choices can influence the current and future options. Similarly, a company that has located its facilities on what turns out to be a much more valuable location than initially anticipated, has an imperfectly imitable physical resource.</a:t>
            </a:r>
          </a:p>
          <a:p>
            <a:pPr algn="just" fontAlgn="base">
              <a:buFont typeface="Arial" panose="020B0604020202020204" pitchFamily="34" charset="0"/>
              <a:buChar char="•"/>
            </a:pPr>
            <a:endParaRPr lang="en-GB" sz="1300" i="0" dirty="0">
              <a:effectLst/>
            </a:endParaRPr>
          </a:p>
          <a:p>
            <a:pPr algn="just" fontAlgn="base">
              <a:buFont typeface="Arial" panose="020B0604020202020204" pitchFamily="34" charset="0"/>
              <a:buChar char="•"/>
            </a:pPr>
            <a:r>
              <a:rPr lang="en-GB" i="0" dirty="0">
                <a:effectLst/>
              </a:rPr>
              <a:t>Causal ambiguity: causal ambiguity exists when the link between the resources controlled by a company and its sustainable competitive advantage is not fully understood. Competitors won’t be able to duplicate the focal company, since they simply don’t know which resources they should imitate.</a:t>
            </a:r>
          </a:p>
          <a:p>
            <a:pPr algn="just" fontAlgn="base">
              <a:buFont typeface="Arial" panose="020B0604020202020204" pitchFamily="34" charset="0"/>
              <a:buChar char="•"/>
            </a:pPr>
            <a:endParaRPr lang="en-GB" sz="1400" i="0" dirty="0">
              <a:effectLst/>
            </a:endParaRPr>
          </a:p>
          <a:p>
            <a:pPr algn="just" fontAlgn="base">
              <a:buFont typeface="Arial" panose="020B0604020202020204" pitchFamily="34" charset="0"/>
              <a:buChar char="•"/>
            </a:pPr>
            <a:r>
              <a:rPr lang="en-GB" i="0" dirty="0">
                <a:effectLst/>
              </a:rPr>
              <a:t>Social complexity: when the most important resource of a company relies on the strength of its social network, interpersonal relations, a company’s culture and its reputation among both suppliers and customers, the resource can be considered highly inimitable. It is very hard for competitors to build an identical social network, since it is dependent on so many different factors that are linked together in a complex social structure.</a:t>
            </a:r>
          </a:p>
          <a:p>
            <a:pPr marL="514350" indent="-514350">
              <a:buFont typeface="+mj-lt"/>
              <a:buAutoNum type="arabicPeriod"/>
            </a:pPr>
            <a:endParaRPr lang="en-GB" dirty="0"/>
          </a:p>
        </p:txBody>
      </p:sp>
    </p:spTree>
    <p:extLst>
      <p:ext uri="{BB962C8B-B14F-4D97-AF65-F5344CB8AC3E}">
        <p14:creationId xmlns:p14="http://schemas.microsoft.com/office/powerpoint/2010/main" val="83699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EA95E-8C75-DB51-3A42-D926BB4045DA}"/>
              </a:ext>
            </a:extLst>
          </p:cNvPr>
          <p:cNvSpPr>
            <a:spLocks noGrp="1"/>
          </p:cNvSpPr>
          <p:nvPr>
            <p:ph type="title"/>
          </p:nvPr>
        </p:nvSpPr>
        <p:spPr>
          <a:xfrm>
            <a:off x="561975" y="365126"/>
            <a:ext cx="11153775" cy="730249"/>
          </a:xfrm>
        </p:spPr>
        <p:txBody>
          <a:bodyPr/>
          <a:lstStyle/>
          <a:p>
            <a:r>
              <a:rPr lang="en-GB" b="1" u="sng" dirty="0">
                <a:latin typeface="+mn-lt"/>
              </a:rPr>
              <a:t>Applying VRIO - INIMITABLE</a:t>
            </a:r>
          </a:p>
        </p:txBody>
      </p:sp>
      <p:sp>
        <p:nvSpPr>
          <p:cNvPr id="3" name="Content Placeholder 2">
            <a:extLst>
              <a:ext uri="{FF2B5EF4-FFF2-40B4-BE49-F238E27FC236}">
                <a16:creationId xmlns:a16="http://schemas.microsoft.com/office/drawing/2014/main" id="{2902A066-7C7A-1683-90ED-3F19E53D9EAF}"/>
              </a:ext>
            </a:extLst>
          </p:cNvPr>
          <p:cNvSpPr>
            <a:spLocks noGrp="1"/>
          </p:cNvSpPr>
          <p:nvPr>
            <p:ph idx="1"/>
          </p:nvPr>
        </p:nvSpPr>
        <p:spPr>
          <a:xfrm>
            <a:off x="428625" y="1247775"/>
            <a:ext cx="11391900" cy="5245099"/>
          </a:xfrm>
        </p:spPr>
        <p:txBody>
          <a:bodyPr>
            <a:normAutofit/>
          </a:bodyPr>
          <a:lstStyle/>
          <a:p>
            <a:pPr algn="l">
              <a:buFont typeface="Arial" panose="020B0604020202020204" pitchFamily="34" charset="0"/>
              <a:buChar char="•"/>
            </a:pPr>
            <a:endParaRPr lang="en-GB" sz="1200" b="0" i="0" dirty="0">
              <a:effectLst/>
            </a:endParaRPr>
          </a:p>
          <a:p>
            <a:pPr marL="742950" lvl="1" indent="-285750" algn="l">
              <a:buFont typeface="Arial" panose="020B0604020202020204" pitchFamily="34" charset="0"/>
              <a:buChar char="•"/>
            </a:pPr>
            <a:r>
              <a:rPr lang="en-GB" sz="2800" b="1" i="0" dirty="0">
                <a:effectLst/>
              </a:rPr>
              <a:t>No:</a:t>
            </a:r>
            <a:r>
              <a:rPr lang="en-GB" sz="2800" b="0" i="0" dirty="0">
                <a:effectLst/>
              </a:rPr>
              <a:t> If your resource has value and rarity, but is affordable or easy to copy, you have a </a:t>
            </a:r>
            <a:r>
              <a:rPr lang="en-GB" sz="2800" b="1" i="0" dirty="0">
                <a:effectLst/>
              </a:rPr>
              <a:t>temporary competitive advantage. </a:t>
            </a:r>
            <a:r>
              <a:rPr lang="en-GB" sz="2800" b="0" i="0" dirty="0">
                <a:effectLst/>
              </a:rPr>
              <a:t>It will require considerable effort to stay ahead of competitors and differentiate your services—go back one step and reassess.</a:t>
            </a:r>
          </a:p>
          <a:p>
            <a:pPr marL="742950" lvl="1" indent="-285750" algn="l">
              <a:buFont typeface="Arial" panose="020B0604020202020204" pitchFamily="34" charset="0"/>
              <a:buChar char="•"/>
            </a:pPr>
            <a:endParaRPr lang="en-GB" sz="2800" b="0" i="0" dirty="0">
              <a:effectLst/>
            </a:endParaRPr>
          </a:p>
          <a:p>
            <a:pPr marL="742950" lvl="1" indent="-285750" algn="l">
              <a:buFont typeface="Arial" panose="020B0604020202020204" pitchFamily="34" charset="0"/>
              <a:buChar char="•"/>
            </a:pPr>
            <a:r>
              <a:rPr lang="en-GB" sz="2800" b="1" i="0" dirty="0">
                <a:effectLst/>
              </a:rPr>
              <a:t>Yes: </a:t>
            </a:r>
            <a:r>
              <a:rPr lang="en-GB" sz="2800" b="0" i="0" dirty="0">
                <a:effectLst/>
              </a:rPr>
              <a:t>You offer something that’s valuable, rare, and hard to imitate—now the focus is on your organisation.</a:t>
            </a:r>
          </a:p>
          <a:p>
            <a:pPr marL="742950" lvl="1" indent="-285750" algn="l">
              <a:buFont typeface="Arial" panose="020B0604020202020204" pitchFamily="34" charset="0"/>
              <a:buChar char="•"/>
            </a:pPr>
            <a:endParaRPr lang="en-GB" dirty="0"/>
          </a:p>
          <a:p>
            <a:pPr marL="742950" lvl="1" indent="-285750" algn="l">
              <a:buFont typeface="Arial" panose="020B0604020202020204" pitchFamily="34" charset="0"/>
              <a:buChar char="•"/>
            </a:pPr>
            <a:endParaRPr lang="en-GB" b="0" i="0" dirty="0">
              <a:effectLst/>
              <a:latin typeface="Khula"/>
            </a:endParaRPr>
          </a:p>
          <a:p>
            <a:endParaRPr lang="en-GB" dirty="0"/>
          </a:p>
        </p:txBody>
      </p:sp>
    </p:spTree>
    <p:extLst>
      <p:ext uri="{BB962C8B-B14F-4D97-AF65-F5344CB8AC3E}">
        <p14:creationId xmlns:p14="http://schemas.microsoft.com/office/powerpoint/2010/main" val="7927849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EA95E-8C75-DB51-3A42-D926BB4045DA}"/>
              </a:ext>
            </a:extLst>
          </p:cNvPr>
          <p:cNvSpPr>
            <a:spLocks noGrp="1"/>
          </p:cNvSpPr>
          <p:nvPr>
            <p:ph type="title"/>
          </p:nvPr>
        </p:nvSpPr>
        <p:spPr>
          <a:xfrm>
            <a:off x="561975" y="365126"/>
            <a:ext cx="11153775" cy="730249"/>
          </a:xfrm>
        </p:spPr>
        <p:txBody>
          <a:bodyPr/>
          <a:lstStyle/>
          <a:p>
            <a:r>
              <a:rPr lang="en-GB" b="1" u="sng" dirty="0">
                <a:latin typeface="+mn-lt"/>
              </a:rPr>
              <a:t>Applying VRIO - ORGANISATION</a:t>
            </a:r>
          </a:p>
        </p:txBody>
      </p:sp>
      <p:sp>
        <p:nvSpPr>
          <p:cNvPr id="3" name="Content Placeholder 2">
            <a:extLst>
              <a:ext uri="{FF2B5EF4-FFF2-40B4-BE49-F238E27FC236}">
                <a16:creationId xmlns:a16="http://schemas.microsoft.com/office/drawing/2014/main" id="{2902A066-7C7A-1683-90ED-3F19E53D9EAF}"/>
              </a:ext>
            </a:extLst>
          </p:cNvPr>
          <p:cNvSpPr>
            <a:spLocks noGrp="1"/>
          </p:cNvSpPr>
          <p:nvPr>
            <p:ph idx="1"/>
          </p:nvPr>
        </p:nvSpPr>
        <p:spPr>
          <a:xfrm>
            <a:off x="428625" y="1247775"/>
            <a:ext cx="11391900" cy="5245099"/>
          </a:xfrm>
        </p:spPr>
        <p:txBody>
          <a:bodyPr>
            <a:normAutofit fontScale="92500"/>
          </a:bodyPr>
          <a:lstStyle/>
          <a:p>
            <a:pPr algn="l">
              <a:buFont typeface="Arial" panose="020B0604020202020204" pitchFamily="34" charset="0"/>
              <a:buChar char="•"/>
            </a:pPr>
            <a:r>
              <a:rPr lang="en-GB" b="1" i="0" dirty="0">
                <a:effectLst/>
              </a:rPr>
              <a:t>Organisation: Does your company have organised management systems, processes, structures, and culture to capitalise on resources and capabilities?</a:t>
            </a:r>
          </a:p>
          <a:p>
            <a:pPr algn="l">
              <a:buFont typeface="Arial" panose="020B0604020202020204" pitchFamily="34" charset="0"/>
              <a:buChar char="•"/>
            </a:pPr>
            <a:endParaRPr lang="en-GB" sz="1200" dirty="0"/>
          </a:p>
          <a:p>
            <a:r>
              <a:rPr lang="en-GB" b="0" i="0" dirty="0">
                <a:effectLst/>
              </a:rPr>
              <a:t>The </a:t>
            </a:r>
            <a:r>
              <a:rPr lang="en-GB" dirty="0"/>
              <a:t>c</a:t>
            </a:r>
            <a:r>
              <a:rPr lang="en-GB" b="0" i="0" dirty="0">
                <a:effectLst/>
              </a:rPr>
              <a:t>ompany needs the </a:t>
            </a:r>
            <a:r>
              <a:rPr lang="en-GB" b="1" i="1" dirty="0">
                <a:effectLst/>
              </a:rPr>
              <a:t>capability</a:t>
            </a:r>
            <a:r>
              <a:rPr lang="en-GB" b="0" i="0" dirty="0">
                <a:effectLst/>
              </a:rPr>
              <a:t> to </a:t>
            </a:r>
            <a:r>
              <a:rPr lang="en-GB" dirty="0"/>
              <a:t>apply, </a:t>
            </a:r>
            <a:r>
              <a:rPr lang="en-GB" b="0" i="0" dirty="0">
                <a:effectLst/>
              </a:rPr>
              <a:t>coordinate and monitor resources effectively. E.g. reporting structure, strategic planning and budgeting systems, control systems etc. </a:t>
            </a:r>
          </a:p>
          <a:p>
            <a:pPr marL="0" indent="0" algn="l">
              <a:buNone/>
            </a:pPr>
            <a:endParaRPr lang="en-GB" sz="1100" b="0" i="0" dirty="0">
              <a:effectLst/>
            </a:endParaRPr>
          </a:p>
          <a:p>
            <a:pPr marL="742950" lvl="1" indent="-285750" algn="l">
              <a:buFont typeface="Arial" panose="020B0604020202020204" pitchFamily="34" charset="0"/>
              <a:buChar char="•"/>
            </a:pPr>
            <a:r>
              <a:rPr lang="en-GB" b="1" i="0" dirty="0">
                <a:effectLst/>
              </a:rPr>
              <a:t>No: </a:t>
            </a:r>
            <a:r>
              <a:rPr lang="en-GB" b="0" i="0" dirty="0">
                <a:effectLst/>
              </a:rPr>
              <a:t>Without the internal organisation and support, it will be difficult to fully realise the potential of your valuable, rare, and costly-to-imitate resources. Your company will have a </a:t>
            </a:r>
            <a:r>
              <a:rPr lang="en-GB" b="1" i="0" dirty="0">
                <a:effectLst/>
              </a:rPr>
              <a:t>unused competitive advantage </a:t>
            </a:r>
            <a:r>
              <a:rPr lang="en-GB" b="0" i="0" dirty="0">
                <a:effectLst/>
              </a:rPr>
              <a:t>and will need to reassess how to attain the needed organization.</a:t>
            </a:r>
          </a:p>
          <a:p>
            <a:pPr marL="742950" lvl="1" indent="-285750" algn="l">
              <a:buFont typeface="Arial" panose="020B0604020202020204" pitchFamily="34" charset="0"/>
              <a:buChar char="•"/>
            </a:pPr>
            <a:endParaRPr lang="en-GB" b="0" i="0" dirty="0">
              <a:effectLst/>
            </a:endParaRPr>
          </a:p>
          <a:p>
            <a:pPr marL="742950" lvl="1" indent="-285750" algn="l">
              <a:buFont typeface="Arial" panose="020B0604020202020204" pitchFamily="34" charset="0"/>
              <a:buChar char="•"/>
            </a:pPr>
            <a:r>
              <a:rPr lang="en-GB" b="1" i="0" dirty="0">
                <a:effectLst/>
              </a:rPr>
              <a:t>Yes: </a:t>
            </a:r>
            <a:r>
              <a:rPr lang="en-GB" b="0" i="0" dirty="0">
                <a:effectLst/>
              </a:rPr>
              <a:t>Your company has achieved the ultimate goal of </a:t>
            </a:r>
            <a:r>
              <a:rPr lang="en-GB" b="1" i="0" dirty="0">
                <a:effectLst/>
              </a:rPr>
              <a:t>sustained competitive advantage</a:t>
            </a:r>
            <a:r>
              <a:rPr lang="en-GB" b="0" i="0" dirty="0">
                <a:effectLst/>
              </a:rPr>
              <a:t> when it has successfully identified all four components of the VRIO framework.</a:t>
            </a:r>
          </a:p>
          <a:p>
            <a:pPr algn="l">
              <a:buFont typeface="Arial" panose="020B0604020202020204" pitchFamily="34" charset="0"/>
              <a:buChar char="•"/>
            </a:pPr>
            <a:endParaRPr lang="en-GB" sz="1200" b="0" i="0" dirty="0">
              <a:effectLst/>
            </a:endParaRPr>
          </a:p>
          <a:p>
            <a:pPr marL="742950" lvl="1" indent="-285750" algn="l">
              <a:buFont typeface="Arial" panose="020B0604020202020204" pitchFamily="34" charset="0"/>
              <a:buChar char="•"/>
            </a:pPr>
            <a:endParaRPr lang="en-GB" b="0" i="0" dirty="0">
              <a:effectLst/>
              <a:latin typeface="Khula"/>
            </a:endParaRPr>
          </a:p>
          <a:p>
            <a:endParaRPr lang="en-GB" dirty="0"/>
          </a:p>
        </p:txBody>
      </p:sp>
    </p:spTree>
    <p:extLst>
      <p:ext uri="{BB962C8B-B14F-4D97-AF65-F5344CB8AC3E}">
        <p14:creationId xmlns:p14="http://schemas.microsoft.com/office/powerpoint/2010/main" val="25435390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27552-7B2A-5D20-5BAD-6D0C3476F1E2}"/>
              </a:ext>
            </a:extLst>
          </p:cNvPr>
          <p:cNvSpPr>
            <a:spLocks noGrp="1"/>
          </p:cNvSpPr>
          <p:nvPr>
            <p:ph type="title"/>
          </p:nvPr>
        </p:nvSpPr>
        <p:spPr>
          <a:xfrm>
            <a:off x="561975" y="365125"/>
            <a:ext cx="10791825" cy="815975"/>
          </a:xfrm>
        </p:spPr>
        <p:txBody>
          <a:bodyPr/>
          <a:lstStyle/>
          <a:p>
            <a:endParaRPr lang="en-GB" dirty="0"/>
          </a:p>
        </p:txBody>
      </p:sp>
      <p:pic>
        <p:nvPicPr>
          <p:cNvPr id="4098" name="Picture 2" descr="VRIO Framework">
            <a:extLst>
              <a:ext uri="{FF2B5EF4-FFF2-40B4-BE49-F238E27FC236}">
                <a16:creationId xmlns:a16="http://schemas.microsoft.com/office/drawing/2014/main" id="{4791B792-71FB-6F36-B289-E479237A00C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1833" y="-16298"/>
            <a:ext cx="12188107" cy="68076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69114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2C427552-7B2A-5D20-5BAD-6D0C3476F1E2}"/>
              </a:ext>
            </a:extLst>
          </p:cNvPr>
          <p:cNvSpPr>
            <a:spLocks noGrp="1"/>
          </p:cNvSpPr>
          <p:nvPr>
            <p:ph type="title"/>
          </p:nvPr>
        </p:nvSpPr>
        <p:spPr>
          <a:xfrm>
            <a:off x="1014141" y="1450655"/>
            <a:ext cx="3932030" cy="3956690"/>
          </a:xfrm>
        </p:spPr>
        <p:txBody>
          <a:bodyPr anchor="ctr">
            <a:normAutofit/>
          </a:bodyPr>
          <a:lstStyle/>
          <a:p>
            <a:r>
              <a:rPr lang="en-GB" sz="6200" b="1" dirty="0">
                <a:solidFill>
                  <a:schemeClr val="bg1"/>
                </a:solidFill>
              </a:rPr>
              <a:t>Applying VRIO</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C234015-1FCE-B58E-F0FA-9F3D57FE4CA0}"/>
              </a:ext>
            </a:extLst>
          </p:cNvPr>
          <p:cNvSpPr>
            <a:spLocks noGrp="1"/>
          </p:cNvSpPr>
          <p:nvPr>
            <p:ph idx="1"/>
          </p:nvPr>
        </p:nvSpPr>
        <p:spPr>
          <a:xfrm>
            <a:off x="5473521" y="1108061"/>
            <a:ext cx="6035307" cy="4571972"/>
          </a:xfrm>
        </p:spPr>
        <p:txBody>
          <a:bodyPr anchor="ctr">
            <a:normAutofit/>
          </a:bodyPr>
          <a:lstStyle/>
          <a:p>
            <a:r>
              <a:rPr lang="en-GB" sz="3200" b="0" i="0" dirty="0">
                <a:solidFill>
                  <a:schemeClr val="bg1"/>
                </a:solidFill>
                <a:effectLst/>
                <a:latin typeface="Open Sans" panose="020B0606030504020204" pitchFamily="34" charset="0"/>
              </a:rPr>
              <a:t>When all four components of VRIO are successfully achieved, a company is safe to assume it has </a:t>
            </a:r>
            <a:r>
              <a:rPr lang="en-GB" sz="3200" b="1" i="0" dirty="0">
                <a:solidFill>
                  <a:schemeClr val="bg1"/>
                </a:solidFill>
                <a:effectLst/>
                <a:latin typeface="Open Sans" panose="020B0606030504020204" pitchFamily="34" charset="0"/>
              </a:rPr>
              <a:t>a </a:t>
            </a:r>
            <a:r>
              <a:rPr lang="en-GB" sz="3200" b="1" i="1" dirty="0">
                <a:solidFill>
                  <a:schemeClr val="bg1"/>
                </a:solidFill>
                <a:effectLst/>
                <a:latin typeface="inherit"/>
              </a:rPr>
              <a:t>distinctive competence</a:t>
            </a:r>
            <a:r>
              <a:rPr lang="en-GB" sz="3200" b="0" i="0" dirty="0">
                <a:solidFill>
                  <a:schemeClr val="bg1"/>
                </a:solidFill>
                <a:effectLst/>
                <a:latin typeface="Open Sans" panose="020B0606030504020204" pitchFamily="34" charset="0"/>
              </a:rPr>
              <a:t> that can be used as source of </a:t>
            </a:r>
            <a:r>
              <a:rPr lang="en-GB" sz="3600" b="1" i="0" dirty="0">
                <a:solidFill>
                  <a:schemeClr val="bg1"/>
                </a:solidFill>
                <a:effectLst/>
                <a:latin typeface="Open Sans" panose="020B0606030504020204" pitchFamily="34" charset="0"/>
              </a:rPr>
              <a:t>sustainable competitive advantage.</a:t>
            </a:r>
            <a:endParaRPr lang="en-GB" sz="3600" b="1" dirty="0">
              <a:solidFill>
                <a:schemeClr val="bg1"/>
              </a:solidFill>
            </a:endParaRPr>
          </a:p>
        </p:txBody>
      </p:sp>
    </p:spTree>
    <p:extLst>
      <p:ext uri="{BB962C8B-B14F-4D97-AF65-F5344CB8AC3E}">
        <p14:creationId xmlns:p14="http://schemas.microsoft.com/office/powerpoint/2010/main" val="29396042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2" name="Picture 2" descr="Google increases leave time, vacation days | HRD America">
            <a:extLst>
              <a:ext uri="{FF2B5EF4-FFF2-40B4-BE49-F238E27FC236}">
                <a16:creationId xmlns:a16="http://schemas.microsoft.com/office/drawing/2014/main" id="{BB515BE8-809C-5875-BEFC-3FEF338E54AC}"/>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0610" r="12802" b="9089"/>
          <a:stretch/>
        </p:blipFill>
        <p:spPr bwMode="auto">
          <a:xfrm>
            <a:off x="2562726" y="1"/>
            <a:ext cx="9629274" cy="6857999"/>
          </a:xfrm>
          <a:prstGeom prst="rect">
            <a:avLst/>
          </a:prstGeom>
          <a:noFill/>
          <a:extLst>
            <a:ext uri="{909E8E84-426E-40DD-AFC4-6F175D3DCCD1}">
              <a14:hiddenFill xmlns:a14="http://schemas.microsoft.com/office/drawing/2010/main">
                <a:solidFill>
                  <a:srgbClr val="FFFFFF"/>
                </a:solidFill>
              </a14:hiddenFill>
            </a:ext>
          </a:extLst>
        </p:spPr>
      </p:pic>
      <p:sp>
        <p:nvSpPr>
          <p:cNvPr id="5127" name="Freeform: Shape 5126">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820929"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29" name="Freeform: Shape 5128">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012496"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C623E8-B02E-32AA-74E9-978EF4A6DA9B}"/>
              </a:ext>
            </a:extLst>
          </p:cNvPr>
          <p:cNvSpPr>
            <a:spLocks noGrp="1"/>
          </p:cNvSpPr>
          <p:nvPr>
            <p:ph type="title"/>
          </p:nvPr>
        </p:nvSpPr>
        <p:spPr>
          <a:xfrm>
            <a:off x="133350" y="2971801"/>
            <a:ext cx="4550554" cy="3248026"/>
          </a:xfrm>
        </p:spPr>
        <p:txBody>
          <a:bodyPr vert="horz" lIns="91440" tIns="45720" rIns="91440" bIns="45720" rtlCol="0" anchor="t">
            <a:normAutofit/>
          </a:bodyPr>
          <a:lstStyle/>
          <a:p>
            <a:r>
              <a:rPr lang="en-US" sz="5400" dirty="0"/>
              <a:t>Example VRIO </a:t>
            </a:r>
            <a:r>
              <a:rPr lang="en-US" sz="8800" b="1" dirty="0">
                <a:solidFill>
                  <a:srgbClr val="0070C0"/>
                </a:solidFill>
                <a:latin typeface="Arial" panose="020B0604020202020204" pitchFamily="34" charset="0"/>
                <a:cs typeface="Arial" panose="020B0604020202020204" pitchFamily="34" charset="0"/>
              </a:rPr>
              <a:t>G</a:t>
            </a:r>
            <a:r>
              <a:rPr lang="en-US" sz="8800" b="1" dirty="0">
                <a:solidFill>
                  <a:srgbClr val="FF0000"/>
                </a:solidFill>
                <a:latin typeface="Arial" panose="020B0604020202020204" pitchFamily="34" charset="0"/>
                <a:cs typeface="Arial" panose="020B0604020202020204" pitchFamily="34" charset="0"/>
              </a:rPr>
              <a:t>o</a:t>
            </a:r>
            <a:r>
              <a:rPr lang="en-US" sz="8800" b="1" dirty="0">
                <a:solidFill>
                  <a:srgbClr val="FFFF00"/>
                </a:solidFill>
                <a:latin typeface="Arial" panose="020B0604020202020204" pitchFamily="34" charset="0"/>
                <a:cs typeface="Arial" panose="020B0604020202020204" pitchFamily="34" charset="0"/>
              </a:rPr>
              <a:t>o</a:t>
            </a:r>
            <a:r>
              <a:rPr lang="en-US" sz="8800" b="1" dirty="0">
                <a:solidFill>
                  <a:srgbClr val="0070C0"/>
                </a:solidFill>
                <a:latin typeface="Arial" panose="020B0604020202020204" pitchFamily="34" charset="0"/>
                <a:cs typeface="Arial" panose="020B0604020202020204" pitchFamily="34" charset="0"/>
              </a:rPr>
              <a:t>g</a:t>
            </a:r>
            <a:r>
              <a:rPr lang="en-US" sz="8800" b="1" dirty="0">
                <a:solidFill>
                  <a:srgbClr val="92D050"/>
                </a:solidFill>
                <a:latin typeface="Arial" panose="020B0604020202020204" pitchFamily="34" charset="0"/>
                <a:cs typeface="Arial" panose="020B0604020202020204" pitchFamily="34" charset="0"/>
              </a:rPr>
              <a:t>l</a:t>
            </a:r>
            <a:r>
              <a:rPr lang="en-US" sz="8800" b="1" dirty="0">
                <a:solidFill>
                  <a:srgbClr val="FF0000"/>
                </a:solidFill>
                <a:latin typeface="Arial" panose="020B0604020202020204" pitchFamily="34" charset="0"/>
                <a:cs typeface="Arial" panose="020B0604020202020204" pitchFamily="34" charset="0"/>
              </a:rPr>
              <a:t>e</a:t>
            </a:r>
          </a:p>
        </p:txBody>
      </p:sp>
    </p:spTree>
    <p:extLst>
      <p:ext uri="{BB962C8B-B14F-4D97-AF65-F5344CB8AC3E}">
        <p14:creationId xmlns:p14="http://schemas.microsoft.com/office/powerpoint/2010/main" val="480756102"/>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135F2-5EBD-DD38-D451-E430FC2EEA9E}"/>
              </a:ext>
            </a:extLst>
          </p:cNvPr>
          <p:cNvSpPr>
            <a:spLocks noGrp="1"/>
          </p:cNvSpPr>
          <p:nvPr>
            <p:ph type="title"/>
          </p:nvPr>
        </p:nvSpPr>
        <p:spPr>
          <a:xfrm>
            <a:off x="476249" y="365125"/>
            <a:ext cx="11287125" cy="987425"/>
          </a:xfrm>
        </p:spPr>
        <p:txBody>
          <a:bodyPr/>
          <a:lstStyle/>
          <a:p>
            <a:r>
              <a:rPr lang="en-GB" b="1" dirty="0">
                <a:latin typeface="+mn-lt"/>
              </a:rPr>
              <a:t>VRIO EXAMPLE </a:t>
            </a:r>
            <a:r>
              <a:rPr lang="en-GB" b="1" dirty="0"/>
              <a:t>- </a:t>
            </a:r>
            <a:r>
              <a:rPr lang="en-US" sz="6000" b="1" dirty="0">
                <a:solidFill>
                  <a:srgbClr val="0070C0"/>
                </a:solidFill>
                <a:latin typeface="Arial" panose="020B0604020202020204" pitchFamily="34" charset="0"/>
                <a:cs typeface="Arial" panose="020B0604020202020204" pitchFamily="34" charset="0"/>
              </a:rPr>
              <a:t>G</a:t>
            </a:r>
            <a:r>
              <a:rPr lang="en-US" sz="6000" b="1" dirty="0">
                <a:solidFill>
                  <a:srgbClr val="FF0000"/>
                </a:solidFill>
                <a:latin typeface="Arial" panose="020B0604020202020204" pitchFamily="34" charset="0"/>
                <a:cs typeface="Arial" panose="020B0604020202020204" pitchFamily="34" charset="0"/>
              </a:rPr>
              <a:t>o</a:t>
            </a:r>
            <a:r>
              <a:rPr lang="en-US" sz="6000" b="1" dirty="0">
                <a:solidFill>
                  <a:srgbClr val="FFFF00"/>
                </a:solidFill>
                <a:latin typeface="Arial" panose="020B0604020202020204" pitchFamily="34" charset="0"/>
                <a:cs typeface="Arial" panose="020B0604020202020204" pitchFamily="34" charset="0"/>
              </a:rPr>
              <a:t>o</a:t>
            </a:r>
            <a:r>
              <a:rPr lang="en-US" sz="6000" b="1" dirty="0">
                <a:solidFill>
                  <a:srgbClr val="0070C0"/>
                </a:solidFill>
                <a:latin typeface="Arial" panose="020B0604020202020204" pitchFamily="34" charset="0"/>
                <a:cs typeface="Arial" panose="020B0604020202020204" pitchFamily="34" charset="0"/>
              </a:rPr>
              <a:t>g</a:t>
            </a:r>
            <a:r>
              <a:rPr lang="en-US" sz="6000" b="1" dirty="0">
                <a:solidFill>
                  <a:srgbClr val="92D050"/>
                </a:solidFill>
                <a:latin typeface="Arial" panose="020B0604020202020204" pitchFamily="34" charset="0"/>
                <a:cs typeface="Arial" panose="020B0604020202020204" pitchFamily="34" charset="0"/>
              </a:rPr>
              <a:t>l</a:t>
            </a:r>
            <a:r>
              <a:rPr lang="en-US" sz="6000" b="1" dirty="0">
                <a:solidFill>
                  <a:srgbClr val="FF0000"/>
                </a:solidFill>
                <a:latin typeface="Arial" panose="020B0604020202020204" pitchFamily="34" charset="0"/>
                <a:cs typeface="Arial" panose="020B0604020202020204" pitchFamily="34" charset="0"/>
              </a:rPr>
              <a:t>e</a:t>
            </a:r>
            <a:endParaRPr lang="en-GB" sz="6000" b="1" dirty="0"/>
          </a:p>
        </p:txBody>
      </p:sp>
      <p:sp>
        <p:nvSpPr>
          <p:cNvPr id="3" name="Content Placeholder 2">
            <a:extLst>
              <a:ext uri="{FF2B5EF4-FFF2-40B4-BE49-F238E27FC236}">
                <a16:creationId xmlns:a16="http://schemas.microsoft.com/office/drawing/2014/main" id="{13AF3BF7-37BE-49A6-1B03-4E026428D37D}"/>
              </a:ext>
            </a:extLst>
          </p:cNvPr>
          <p:cNvSpPr>
            <a:spLocks noGrp="1"/>
          </p:cNvSpPr>
          <p:nvPr>
            <p:ph idx="1"/>
          </p:nvPr>
        </p:nvSpPr>
        <p:spPr>
          <a:xfrm>
            <a:off x="476249" y="1352550"/>
            <a:ext cx="11287125" cy="4972049"/>
          </a:xfrm>
        </p:spPr>
        <p:txBody>
          <a:bodyPr>
            <a:normAutofit fontScale="85000" lnSpcReduction="20000"/>
          </a:bodyPr>
          <a:lstStyle/>
          <a:p>
            <a:pPr marL="0" indent="0" algn="l">
              <a:buNone/>
            </a:pPr>
            <a:r>
              <a:rPr lang="en-GB" b="0" i="0" dirty="0">
                <a:effectLst/>
              </a:rPr>
              <a:t>Google is one of the most powerful companies in the world, and its success arguably stems from a sustained competitive advantage in human capital management. If we were to break down Google’s VRIO framework from the HR perspective, it might look something like this:</a:t>
            </a:r>
          </a:p>
          <a:p>
            <a:pPr algn="l">
              <a:buFont typeface="Arial" panose="020B0604020202020204" pitchFamily="34" charset="0"/>
              <a:buChar char="•"/>
            </a:pPr>
            <a:r>
              <a:rPr lang="en-GB" b="1" i="0" dirty="0">
                <a:effectLst/>
              </a:rPr>
              <a:t>Value:</a:t>
            </a:r>
            <a:r>
              <a:rPr lang="en-GB" b="0" i="0" dirty="0">
                <a:effectLst/>
              </a:rPr>
              <a:t> Use human capital management data to hire and retain innovative, productive employees. These employees consistently create some of the most popular consumer products and services in the world.</a:t>
            </a:r>
          </a:p>
          <a:p>
            <a:pPr algn="l">
              <a:buFont typeface="Arial" panose="020B0604020202020204" pitchFamily="34" charset="0"/>
              <a:buChar char="•"/>
            </a:pPr>
            <a:r>
              <a:rPr lang="en-GB" b="1" i="0" dirty="0">
                <a:effectLst/>
              </a:rPr>
              <a:t>Rarity: </a:t>
            </a:r>
            <a:r>
              <a:rPr lang="en-GB" b="0" i="0" dirty="0">
                <a:effectLst/>
              </a:rPr>
              <a:t>No other companies are using data-based employee management so extensively.</a:t>
            </a:r>
          </a:p>
          <a:p>
            <a:pPr algn="l">
              <a:buFont typeface="Arial" panose="020B0604020202020204" pitchFamily="34" charset="0"/>
              <a:buChar char="•"/>
            </a:pPr>
            <a:r>
              <a:rPr lang="en-GB" b="1" i="0" dirty="0">
                <a:effectLst/>
              </a:rPr>
              <a:t>Imitability: </a:t>
            </a:r>
            <a:r>
              <a:rPr lang="en-GB" b="0" i="0" dirty="0">
                <a:effectLst/>
              </a:rPr>
              <a:t>Data-based human capital management is both costly and difficult to imitate, at least for the near future. Companies have to build the software and invest in training their HR staff on the new technology and strategy.</a:t>
            </a:r>
          </a:p>
          <a:p>
            <a:pPr algn="l">
              <a:buFont typeface="Arial" panose="020B0604020202020204" pitchFamily="34" charset="0"/>
              <a:buChar char="•"/>
            </a:pPr>
            <a:r>
              <a:rPr lang="en-GB" b="1" i="0" dirty="0">
                <a:effectLst/>
              </a:rPr>
              <a:t>Organization: </a:t>
            </a:r>
            <a:r>
              <a:rPr lang="en-GB" b="0" i="0" dirty="0">
                <a:effectLst/>
              </a:rPr>
              <a:t>Google is organised to capture value from this capability. The IT department has the skills to collect and maintain the data, while HR and team leaders are trained on how to use the data to hire, promote, manage, and improve performance of employees.</a:t>
            </a:r>
          </a:p>
          <a:p>
            <a:endParaRPr lang="en-GB" dirty="0"/>
          </a:p>
        </p:txBody>
      </p:sp>
    </p:spTree>
    <p:extLst>
      <p:ext uri="{BB962C8B-B14F-4D97-AF65-F5344CB8AC3E}">
        <p14:creationId xmlns:p14="http://schemas.microsoft.com/office/powerpoint/2010/main" val="30253064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135F2-5EBD-DD38-D451-E430FC2EEA9E}"/>
              </a:ext>
            </a:extLst>
          </p:cNvPr>
          <p:cNvSpPr>
            <a:spLocks noGrp="1"/>
          </p:cNvSpPr>
          <p:nvPr>
            <p:ph type="title"/>
          </p:nvPr>
        </p:nvSpPr>
        <p:spPr>
          <a:xfrm>
            <a:off x="476249" y="365125"/>
            <a:ext cx="11287125" cy="987425"/>
          </a:xfrm>
        </p:spPr>
        <p:txBody>
          <a:bodyPr/>
          <a:lstStyle/>
          <a:p>
            <a:r>
              <a:rPr lang="en-GB" b="1" dirty="0">
                <a:latin typeface="+mn-lt"/>
              </a:rPr>
              <a:t>VRIO EXAMPLE </a:t>
            </a:r>
            <a:r>
              <a:rPr lang="en-GB" b="1" dirty="0"/>
              <a:t>- </a:t>
            </a:r>
            <a:r>
              <a:rPr lang="en-US" sz="6000" b="1" dirty="0">
                <a:solidFill>
                  <a:srgbClr val="0070C0"/>
                </a:solidFill>
                <a:latin typeface="Arial" panose="020B0604020202020204" pitchFamily="34" charset="0"/>
                <a:cs typeface="Arial" panose="020B0604020202020204" pitchFamily="34" charset="0"/>
              </a:rPr>
              <a:t>G</a:t>
            </a:r>
            <a:r>
              <a:rPr lang="en-US" sz="6000" b="1" dirty="0">
                <a:solidFill>
                  <a:srgbClr val="FF0000"/>
                </a:solidFill>
                <a:latin typeface="Arial" panose="020B0604020202020204" pitchFamily="34" charset="0"/>
                <a:cs typeface="Arial" panose="020B0604020202020204" pitchFamily="34" charset="0"/>
              </a:rPr>
              <a:t>o</a:t>
            </a:r>
            <a:r>
              <a:rPr lang="en-US" sz="6000" b="1" dirty="0">
                <a:solidFill>
                  <a:srgbClr val="FFFF00"/>
                </a:solidFill>
                <a:latin typeface="Arial" panose="020B0604020202020204" pitchFamily="34" charset="0"/>
                <a:cs typeface="Arial" panose="020B0604020202020204" pitchFamily="34" charset="0"/>
              </a:rPr>
              <a:t>o</a:t>
            </a:r>
            <a:r>
              <a:rPr lang="en-US" sz="6000" b="1" dirty="0">
                <a:solidFill>
                  <a:srgbClr val="0070C0"/>
                </a:solidFill>
                <a:latin typeface="Arial" panose="020B0604020202020204" pitchFamily="34" charset="0"/>
                <a:cs typeface="Arial" panose="020B0604020202020204" pitchFamily="34" charset="0"/>
              </a:rPr>
              <a:t>g</a:t>
            </a:r>
            <a:r>
              <a:rPr lang="en-US" sz="6000" b="1" dirty="0">
                <a:solidFill>
                  <a:srgbClr val="92D050"/>
                </a:solidFill>
                <a:latin typeface="Arial" panose="020B0604020202020204" pitchFamily="34" charset="0"/>
                <a:cs typeface="Arial" panose="020B0604020202020204" pitchFamily="34" charset="0"/>
              </a:rPr>
              <a:t>l</a:t>
            </a:r>
            <a:r>
              <a:rPr lang="en-US" sz="6000" b="1" dirty="0">
                <a:solidFill>
                  <a:srgbClr val="FF0000"/>
                </a:solidFill>
                <a:latin typeface="Arial" panose="020B0604020202020204" pitchFamily="34" charset="0"/>
                <a:cs typeface="Arial" panose="020B0604020202020204" pitchFamily="34" charset="0"/>
              </a:rPr>
              <a:t>e</a:t>
            </a:r>
            <a:endParaRPr lang="en-GB" sz="6000" b="1" dirty="0"/>
          </a:p>
        </p:txBody>
      </p:sp>
      <p:sp>
        <p:nvSpPr>
          <p:cNvPr id="3" name="Content Placeholder 2">
            <a:extLst>
              <a:ext uri="{FF2B5EF4-FFF2-40B4-BE49-F238E27FC236}">
                <a16:creationId xmlns:a16="http://schemas.microsoft.com/office/drawing/2014/main" id="{13AF3BF7-37BE-49A6-1B03-4E026428D37D}"/>
              </a:ext>
            </a:extLst>
          </p:cNvPr>
          <p:cNvSpPr>
            <a:spLocks noGrp="1"/>
          </p:cNvSpPr>
          <p:nvPr>
            <p:ph idx="1"/>
          </p:nvPr>
        </p:nvSpPr>
        <p:spPr>
          <a:xfrm>
            <a:off x="476249" y="1545465"/>
            <a:ext cx="11287125" cy="4779134"/>
          </a:xfrm>
        </p:spPr>
        <p:txBody>
          <a:bodyPr>
            <a:normAutofit/>
          </a:bodyPr>
          <a:lstStyle/>
          <a:p>
            <a:r>
              <a:rPr lang="en-GB" b="0" i="0" dirty="0">
                <a:effectLst/>
              </a:rPr>
              <a:t>Having a VRIO framework in place allowed Google to take a completely different approach to human capital management and make decisions using massive amounts of objective data. </a:t>
            </a:r>
          </a:p>
          <a:p>
            <a:endParaRPr lang="en-GB" sz="1000" b="0" i="0" dirty="0">
              <a:effectLst/>
            </a:endParaRPr>
          </a:p>
          <a:p>
            <a:r>
              <a:rPr lang="en-GB" b="0" i="0" dirty="0">
                <a:effectLst/>
              </a:rPr>
              <a:t>For example, Google’s People Operations team set out to identify which characteristics make a great manager. The data used to determine this included surveys, performance evaluations, and great-manager nominations. Google also conducted double-blind interviews with the company's highest- and lowest-rated managers. </a:t>
            </a:r>
          </a:p>
          <a:p>
            <a:endParaRPr lang="en-GB" sz="1000" b="0" i="0" dirty="0">
              <a:effectLst/>
            </a:endParaRPr>
          </a:p>
          <a:p>
            <a:r>
              <a:rPr lang="en-GB" b="0" i="0" dirty="0">
                <a:effectLst/>
              </a:rPr>
              <a:t>By determining what qualifies as a great manager, Google strengthens its internal team and the foundation of its sustained competitive advantage.</a:t>
            </a:r>
            <a:endParaRPr lang="en-GB" dirty="0"/>
          </a:p>
        </p:txBody>
      </p:sp>
    </p:spTree>
    <p:extLst>
      <p:ext uri="{BB962C8B-B14F-4D97-AF65-F5344CB8AC3E}">
        <p14:creationId xmlns:p14="http://schemas.microsoft.com/office/powerpoint/2010/main" val="38549789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descr="Starbucks under pressure to keep restrooms open to public | Starbucks | The  Guardian">
            <a:extLst>
              <a:ext uri="{FF2B5EF4-FFF2-40B4-BE49-F238E27FC236}">
                <a16:creationId xmlns:a16="http://schemas.microsoft.com/office/drawing/2014/main" id="{0C307267-08BE-3668-C9CF-0A80DBB3CA3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3672" r="9093" b="2"/>
          <a:stretch/>
        </p:blipFill>
        <p:spPr bwMode="auto">
          <a:xfrm>
            <a:off x="2562726" y="1"/>
            <a:ext cx="9629274" cy="6857999"/>
          </a:xfrm>
          <a:prstGeom prst="rect">
            <a:avLst/>
          </a:prstGeom>
          <a:noFill/>
          <a:extLst>
            <a:ext uri="{909E8E84-426E-40DD-AFC4-6F175D3DCCD1}">
              <a14:hiddenFill xmlns:a14="http://schemas.microsoft.com/office/drawing/2010/main">
                <a:solidFill>
                  <a:srgbClr val="FFFFFF"/>
                </a:solidFill>
              </a14:hiddenFill>
            </a:ext>
          </a:extLst>
        </p:spPr>
      </p:pic>
      <p:sp>
        <p:nvSpPr>
          <p:cNvPr id="6151" name="Freeform: Shape 6150">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820929"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53" name="Freeform: Shape 6152">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012496"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C623E8-B02E-32AA-74E9-978EF4A6DA9B}"/>
              </a:ext>
            </a:extLst>
          </p:cNvPr>
          <p:cNvSpPr>
            <a:spLocks noGrp="1"/>
          </p:cNvSpPr>
          <p:nvPr>
            <p:ph type="title"/>
          </p:nvPr>
        </p:nvSpPr>
        <p:spPr>
          <a:xfrm>
            <a:off x="294640" y="4042611"/>
            <a:ext cx="4389264" cy="2177215"/>
          </a:xfrm>
        </p:spPr>
        <p:txBody>
          <a:bodyPr vert="horz" lIns="91440" tIns="45720" rIns="91440" bIns="45720" rtlCol="0" anchor="t">
            <a:normAutofit/>
          </a:bodyPr>
          <a:lstStyle/>
          <a:p>
            <a:r>
              <a:rPr lang="en-US" sz="5400" dirty="0"/>
              <a:t>Example VRIO - </a:t>
            </a:r>
            <a:r>
              <a:rPr lang="en-US" sz="6600" b="1" dirty="0"/>
              <a:t>STARBUCKS</a:t>
            </a:r>
          </a:p>
        </p:txBody>
      </p:sp>
    </p:spTree>
    <p:extLst>
      <p:ext uri="{BB962C8B-B14F-4D97-AF65-F5344CB8AC3E}">
        <p14:creationId xmlns:p14="http://schemas.microsoft.com/office/powerpoint/2010/main" val="2548017622"/>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27938-24E9-0616-8AC6-633E8642B8D7}"/>
              </a:ext>
            </a:extLst>
          </p:cNvPr>
          <p:cNvSpPr>
            <a:spLocks noGrp="1"/>
          </p:cNvSpPr>
          <p:nvPr>
            <p:ph type="title"/>
          </p:nvPr>
        </p:nvSpPr>
        <p:spPr/>
        <p:txBody>
          <a:bodyPr/>
          <a:lstStyle/>
          <a:p>
            <a:r>
              <a:rPr lang="en-GB" b="1" dirty="0"/>
              <a:t>Example - Starbucks</a:t>
            </a:r>
          </a:p>
        </p:txBody>
      </p:sp>
      <p:pic>
        <p:nvPicPr>
          <p:cNvPr id="5" name="Content Placeholder 4">
            <a:extLst>
              <a:ext uri="{FF2B5EF4-FFF2-40B4-BE49-F238E27FC236}">
                <a16:creationId xmlns:a16="http://schemas.microsoft.com/office/drawing/2014/main" id="{B5545A75-273E-63DC-A8F3-004E4CB9B5DA}"/>
              </a:ext>
            </a:extLst>
          </p:cNvPr>
          <p:cNvPicPr>
            <a:picLocks noGrp="1" noChangeAspect="1"/>
          </p:cNvPicPr>
          <p:nvPr>
            <p:ph idx="1"/>
          </p:nvPr>
        </p:nvPicPr>
        <p:blipFill rotWithShape="1">
          <a:blip r:embed="rId2"/>
          <a:srcRect l="29643" t="15017" r="19134" b="21708"/>
          <a:stretch/>
        </p:blipFill>
        <p:spPr>
          <a:xfrm>
            <a:off x="650240" y="1442721"/>
            <a:ext cx="11054079" cy="5342858"/>
          </a:xfrm>
        </p:spPr>
      </p:pic>
    </p:spTree>
    <p:extLst>
      <p:ext uri="{BB962C8B-B14F-4D97-AF65-F5344CB8AC3E}">
        <p14:creationId xmlns:p14="http://schemas.microsoft.com/office/powerpoint/2010/main" val="35266708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FC43D-7BFB-230B-1AA3-E37752796C54}"/>
              </a:ext>
            </a:extLst>
          </p:cNvPr>
          <p:cNvSpPr>
            <a:spLocks noGrp="1"/>
          </p:cNvSpPr>
          <p:nvPr>
            <p:ph type="title"/>
          </p:nvPr>
        </p:nvSpPr>
        <p:spPr>
          <a:xfrm>
            <a:off x="390525" y="365125"/>
            <a:ext cx="10963275" cy="854075"/>
          </a:xfrm>
        </p:spPr>
        <p:txBody>
          <a:bodyPr>
            <a:normAutofit/>
          </a:bodyPr>
          <a:lstStyle/>
          <a:p>
            <a:r>
              <a:rPr lang="en-GB" b="1">
                <a:latin typeface="+mn-lt"/>
              </a:rPr>
              <a:t>Starbucks Resource – Strong Global Presence</a:t>
            </a:r>
            <a:endParaRPr lang="en-GB" b="1" dirty="0">
              <a:latin typeface="+mn-lt"/>
            </a:endParaRPr>
          </a:p>
        </p:txBody>
      </p:sp>
      <p:sp>
        <p:nvSpPr>
          <p:cNvPr id="3" name="Content Placeholder 2">
            <a:extLst>
              <a:ext uri="{FF2B5EF4-FFF2-40B4-BE49-F238E27FC236}">
                <a16:creationId xmlns:a16="http://schemas.microsoft.com/office/drawing/2014/main" id="{B61049A5-94EC-88C4-1EB9-24482CF14FE2}"/>
              </a:ext>
            </a:extLst>
          </p:cNvPr>
          <p:cNvSpPr>
            <a:spLocks noGrp="1"/>
          </p:cNvSpPr>
          <p:nvPr>
            <p:ph idx="1"/>
          </p:nvPr>
        </p:nvSpPr>
        <p:spPr>
          <a:xfrm>
            <a:off x="504825" y="1371600"/>
            <a:ext cx="11106150" cy="5121275"/>
          </a:xfrm>
        </p:spPr>
        <p:txBody>
          <a:bodyPr>
            <a:normAutofit fontScale="85000" lnSpcReduction="20000"/>
          </a:bodyPr>
          <a:lstStyle/>
          <a:p>
            <a:pPr algn="l"/>
            <a:r>
              <a:rPr lang="en-GB" b="1" i="0" dirty="0">
                <a:effectLst/>
              </a:rPr>
              <a:t>Valuable:</a:t>
            </a:r>
            <a:r>
              <a:rPr lang="en-GB" b="0" i="0" dirty="0">
                <a:effectLst/>
              </a:rPr>
              <a:t> Having a strong global presence is an important asset for a company trying to increase their size, sales, and market share. It is a great way to gain more revenues from new and existing consumers. </a:t>
            </a:r>
            <a:br>
              <a:rPr lang="en-GB" b="0" i="0" dirty="0">
                <a:effectLst/>
              </a:rPr>
            </a:br>
            <a:endParaRPr lang="en-GB" b="0" i="0" dirty="0">
              <a:effectLst/>
            </a:endParaRPr>
          </a:p>
          <a:p>
            <a:r>
              <a:rPr lang="en-GB" b="1" i="0" dirty="0">
                <a:effectLst/>
              </a:rPr>
              <a:t>Rare:</a:t>
            </a:r>
            <a:r>
              <a:rPr lang="en-GB" b="0" i="0" dirty="0">
                <a:effectLst/>
              </a:rPr>
              <a:t> Starbucks is the biggest coffee corporation globally. Although there are other global coffee chains, Starbucks is the most recognizable.</a:t>
            </a:r>
            <a:br>
              <a:rPr lang="en-GB" b="0" i="0" dirty="0">
                <a:effectLst/>
              </a:rPr>
            </a:br>
            <a:endParaRPr lang="en-GB" b="0" i="0" dirty="0">
              <a:effectLst/>
            </a:endParaRPr>
          </a:p>
          <a:p>
            <a:pPr algn="l"/>
            <a:r>
              <a:rPr lang="en-GB" b="1" i="0" dirty="0">
                <a:effectLst/>
              </a:rPr>
              <a:t>Inimitable and Non-substitutable:</a:t>
            </a:r>
            <a:r>
              <a:rPr lang="en-GB" b="0" i="0" dirty="0">
                <a:effectLst/>
              </a:rPr>
              <a:t> In the short term, no competitors of Starbucks could gain such a large global presence. It would take significant time and resources to accomplish this.</a:t>
            </a:r>
            <a:br>
              <a:rPr lang="en-GB" b="0" i="0" dirty="0">
                <a:effectLst/>
              </a:rPr>
            </a:br>
            <a:endParaRPr lang="en-GB" b="0" i="0" dirty="0">
              <a:effectLst/>
            </a:endParaRPr>
          </a:p>
          <a:p>
            <a:pPr algn="l"/>
            <a:r>
              <a:rPr lang="en-GB" b="1" i="0" dirty="0">
                <a:effectLst/>
              </a:rPr>
              <a:t>Organized to Exploit:</a:t>
            </a:r>
            <a:r>
              <a:rPr lang="en-GB" b="0" i="0" dirty="0">
                <a:effectLst/>
              </a:rPr>
              <a:t> Starbucks is successfully taking advantage of this capability. As quoted on their website: </a:t>
            </a:r>
            <a:r>
              <a:rPr lang="en-GB" sz="2200" b="0" i="0" dirty="0">
                <a:effectLst/>
              </a:rPr>
              <a:t>“It's clear that our passion for great coffee, genuine service and community connection transcends language and culture.“</a:t>
            </a:r>
          </a:p>
          <a:p>
            <a:pPr marL="0" indent="0" algn="l">
              <a:buNone/>
            </a:pPr>
            <a:endParaRPr lang="en-GB" b="0" i="0" dirty="0">
              <a:effectLst/>
            </a:endParaRPr>
          </a:p>
          <a:p>
            <a:pPr marL="0" indent="0" algn="l">
              <a:buNone/>
            </a:pPr>
            <a:r>
              <a:rPr lang="en-GB" sz="3100" b="1" i="0" dirty="0">
                <a:effectLst/>
              </a:rPr>
              <a:t>Impact on Competitive Advantage: Realised Sustainable Competitive Advantage</a:t>
            </a:r>
          </a:p>
          <a:p>
            <a:endParaRPr lang="en-GB" dirty="0"/>
          </a:p>
        </p:txBody>
      </p:sp>
    </p:spTree>
    <p:extLst>
      <p:ext uri="{BB962C8B-B14F-4D97-AF65-F5344CB8AC3E}">
        <p14:creationId xmlns:p14="http://schemas.microsoft.com/office/powerpoint/2010/main" val="21991003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FC43D-7BFB-230B-1AA3-E37752796C54}"/>
              </a:ext>
            </a:extLst>
          </p:cNvPr>
          <p:cNvSpPr>
            <a:spLocks noGrp="1"/>
          </p:cNvSpPr>
          <p:nvPr>
            <p:ph type="title"/>
          </p:nvPr>
        </p:nvSpPr>
        <p:spPr>
          <a:xfrm>
            <a:off x="390525" y="365125"/>
            <a:ext cx="10963275" cy="854075"/>
          </a:xfrm>
        </p:spPr>
        <p:txBody>
          <a:bodyPr>
            <a:normAutofit/>
          </a:bodyPr>
          <a:lstStyle/>
          <a:p>
            <a:r>
              <a:rPr lang="en-GB" b="1" dirty="0">
                <a:latin typeface="+mn-lt"/>
              </a:rPr>
              <a:t>Starbucks Resource – Speciality Coffees</a:t>
            </a:r>
          </a:p>
        </p:txBody>
      </p:sp>
      <p:sp>
        <p:nvSpPr>
          <p:cNvPr id="3" name="Content Placeholder 2">
            <a:extLst>
              <a:ext uri="{FF2B5EF4-FFF2-40B4-BE49-F238E27FC236}">
                <a16:creationId xmlns:a16="http://schemas.microsoft.com/office/drawing/2014/main" id="{B61049A5-94EC-88C4-1EB9-24482CF14FE2}"/>
              </a:ext>
            </a:extLst>
          </p:cNvPr>
          <p:cNvSpPr>
            <a:spLocks noGrp="1"/>
          </p:cNvSpPr>
          <p:nvPr>
            <p:ph idx="1"/>
          </p:nvPr>
        </p:nvSpPr>
        <p:spPr>
          <a:xfrm>
            <a:off x="504825" y="1371600"/>
            <a:ext cx="11106150" cy="5121275"/>
          </a:xfrm>
        </p:spPr>
        <p:txBody>
          <a:bodyPr>
            <a:normAutofit fontScale="77500" lnSpcReduction="20000"/>
          </a:bodyPr>
          <a:lstStyle/>
          <a:p>
            <a:pPr algn="l"/>
            <a:r>
              <a:rPr lang="en-GB" sz="3100" b="1" i="0">
                <a:effectLst/>
              </a:rPr>
              <a:t>Valuable: </a:t>
            </a:r>
            <a:r>
              <a:rPr lang="en-GB" sz="3100" b="0" i="0">
                <a:effectLst/>
              </a:rPr>
              <a:t>Starbucks offers many unique and satisfying coffee beverages that other competitors do not offer on a regular basis. Starbucks also includes calorie information for these specialty coffees on their menus in order to appeal to a variety of customers.</a:t>
            </a:r>
            <a:br>
              <a:rPr lang="en-GB" sz="3100" b="0" i="0">
                <a:effectLst/>
              </a:rPr>
            </a:br>
            <a:endParaRPr lang="en-GB" sz="3100" b="0" i="0">
              <a:effectLst/>
            </a:endParaRPr>
          </a:p>
          <a:p>
            <a:pPr algn="l"/>
            <a:r>
              <a:rPr lang="en-GB" sz="3100" b="1" i="0">
                <a:effectLst/>
              </a:rPr>
              <a:t>Rare: </a:t>
            </a:r>
            <a:r>
              <a:rPr lang="en-GB" sz="3100" b="0" i="0">
                <a:effectLst/>
              </a:rPr>
              <a:t>While Dunkin' Donuts only offers specialty coffee drinks around the holidays, many local coffee shops offer these types of specialty drinks year round. This mean specialty drinks are not limited to Starbucks.</a:t>
            </a:r>
            <a:br>
              <a:rPr lang="en-GB" sz="3100" b="0" i="0">
                <a:effectLst/>
              </a:rPr>
            </a:br>
            <a:endParaRPr lang="en-GB" sz="3100" b="0" i="0">
              <a:effectLst/>
            </a:endParaRPr>
          </a:p>
          <a:p>
            <a:pPr algn="l"/>
            <a:r>
              <a:rPr lang="en-GB" sz="3100" b="1" i="0">
                <a:effectLst/>
              </a:rPr>
              <a:t>Inimitable and Non-Substitutable: </a:t>
            </a:r>
            <a:r>
              <a:rPr lang="en-GB" sz="3100" b="0" i="0">
                <a:effectLst/>
              </a:rPr>
              <a:t>Considering other coffee shops are already utilizing this capability, it therefore can be imitated.</a:t>
            </a:r>
            <a:br>
              <a:rPr lang="en-GB" sz="3100" b="0" i="0">
                <a:effectLst/>
              </a:rPr>
            </a:br>
            <a:endParaRPr lang="en-GB" sz="3100" b="0" i="0">
              <a:effectLst/>
            </a:endParaRPr>
          </a:p>
          <a:p>
            <a:pPr algn="l"/>
            <a:r>
              <a:rPr lang="en-GB" sz="3100" b="1" i="0">
                <a:effectLst/>
              </a:rPr>
              <a:t>Organized to Exploit: </a:t>
            </a:r>
            <a:r>
              <a:rPr lang="en-GB" sz="3100" b="0" i="0">
                <a:effectLst/>
              </a:rPr>
              <a:t>By offering a variety of options and continually changing their menu, Starbucks is taking advantage of this capability. With a lot of options, most people can find something they like and people who like to try new drinks frequently can easily do so at Starbucks.</a:t>
            </a:r>
            <a:br>
              <a:rPr lang="en-GB" b="0" i="0">
                <a:effectLst/>
              </a:rPr>
            </a:br>
            <a:endParaRPr lang="en-GB" b="1"/>
          </a:p>
          <a:p>
            <a:pPr marL="0" indent="0" algn="l">
              <a:buNone/>
            </a:pPr>
            <a:r>
              <a:rPr lang="en-GB" sz="4000" b="1" i="0">
                <a:effectLst/>
              </a:rPr>
              <a:t>Impact on Competitive Advantage: Realised Competitive Parity</a:t>
            </a:r>
            <a:endParaRPr lang="en-GB" dirty="0"/>
          </a:p>
        </p:txBody>
      </p:sp>
    </p:spTree>
    <p:extLst>
      <p:ext uri="{BB962C8B-B14F-4D97-AF65-F5344CB8AC3E}">
        <p14:creationId xmlns:p14="http://schemas.microsoft.com/office/powerpoint/2010/main" val="24634685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FC43D-7BFB-230B-1AA3-E37752796C54}"/>
              </a:ext>
            </a:extLst>
          </p:cNvPr>
          <p:cNvSpPr>
            <a:spLocks noGrp="1"/>
          </p:cNvSpPr>
          <p:nvPr>
            <p:ph type="title"/>
          </p:nvPr>
        </p:nvSpPr>
        <p:spPr>
          <a:xfrm>
            <a:off x="390525" y="365125"/>
            <a:ext cx="11220450" cy="854075"/>
          </a:xfrm>
        </p:spPr>
        <p:txBody>
          <a:bodyPr>
            <a:normAutofit fontScale="90000"/>
          </a:bodyPr>
          <a:lstStyle/>
          <a:p>
            <a:r>
              <a:rPr lang="en-GB" b="1" dirty="0">
                <a:latin typeface="+mn-lt"/>
              </a:rPr>
              <a:t>Starbucks Resource – Upscale and Cosy Atmosphere</a:t>
            </a:r>
          </a:p>
        </p:txBody>
      </p:sp>
      <p:sp>
        <p:nvSpPr>
          <p:cNvPr id="3" name="Content Placeholder 2">
            <a:extLst>
              <a:ext uri="{FF2B5EF4-FFF2-40B4-BE49-F238E27FC236}">
                <a16:creationId xmlns:a16="http://schemas.microsoft.com/office/drawing/2014/main" id="{B61049A5-94EC-88C4-1EB9-24482CF14FE2}"/>
              </a:ext>
            </a:extLst>
          </p:cNvPr>
          <p:cNvSpPr>
            <a:spLocks noGrp="1"/>
          </p:cNvSpPr>
          <p:nvPr>
            <p:ph idx="1"/>
          </p:nvPr>
        </p:nvSpPr>
        <p:spPr>
          <a:xfrm>
            <a:off x="504825" y="1219200"/>
            <a:ext cx="11106150" cy="5273675"/>
          </a:xfrm>
        </p:spPr>
        <p:txBody>
          <a:bodyPr>
            <a:normAutofit fontScale="92500" lnSpcReduction="10000"/>
          </a:bodyPr>
          <a:lstStyle/>
          <a:p>
            <a:pPr algn="l"/>
            <a:r>
              <a:rPr lang="en-GB" sz="2200" b="1" i="0" dirty="0">
                <a:effectLst/>
              </a:rPr>
              <a:t>Valuable:</a:t>
            </a:r>
            <a:r>
              <a:rPr lang="en-GB" sz="2200" b="0" i="0" dirty="0">
                <a:effectLst/>
              </a:rPr>
              <a:t> The atmosphere at many Starbucks locations allows customers to drink a cup of coffee and feel relaxed with or without company. As stated on the Starbucks website, "We believe a coffeehouse should be a welcoming, inviting and familiar place for people to connect, so we design our stores to reflect the unique character of the neighbourhoods they serve.“</a:t>
            </a:r>
          </a:p>
          <a:p>
            <a:pPr algn="l"/>
            <a:endParaRPr lang="en-GB" sz="1100" b="0" i="0" dirty="0">
              <a:effectLst/>
            </a:endParaRPr>
          </a:p>
          <a:p>
            <a:pPr algn="l"/>
            <a:r>
              <a:rPr lang="en-GB" sz="2200" b="1" i="0" dirty="0">
                <a:effectLst/>
              </a:rPr>
              <a:t>Rare: </a:t>
            </a:r>
            <a:r>
              <a:rPr lang="en-GB" sz="2200" b="0" i="0" dirty="0">
                <a:effectLst/>
              </a:rPr>
              <a:t>Starbucks is the only large coffee shop with an upscale, sophisticated ambiance. Most other coffee shops do not have the atmosphere to encourage customers to bring their computer and relax for a while.</a:t>
            </a:r>
            <a:br>
              <a:rPr lang="en-GB" sz="2200" b="0" i="0" dirty="0">
                <a:effectLst/>
              </a:rPr>
            </a:br>
            <a:endParaRPr lang="en-GB" sz="2200" b="0" i="0" dirty="0">
              <a:effectLst/>
            </a:endParaRPr>
          </a:p>
          <a:p>
            <a:pPr algn="l"/>
            <a:r>
              <a:rPr lang="en-GB" sz="2200" b="1" i="0" dirty="0">
                <a:effectLst/>
              </a:rPr>
              <a:t>Inimitable and Non-Substitutable: </a:t>
            </a:r>
            <a:r>
              <a:rPr lang="en-GB" sz="2200" b="0" i="0" dirty="0">
                <a:effectLst/>
              </a:rPr>
              <a:t>It would be relatively easy for other coffee shops to renovate their stores and copy the business model of Starbucks. Therefore, the upscale and cosy atmosphere at Starbucks could be imitated.</a:t>
            </a:r>
            <a:br>
              <a:rPr lang="en-GB" sz="2200" b="0" i="0" dirty="0">
                <a:effectLst/>
              </a:rPr>
            </a:br>
            <a:endParaRPr lang="en-GB" sz="2200" b="0" i="0" dirty="0">
              <a:effectLst/>
            </a:endParaRPr>
          </a:p>
          <a:p>
            <a:pPr algn="l"/>
            <a:r>
              <a:rPr lang="en-GB" sz="2200" b="1" i="0" dirty="0">
                <a:effectLst/>
              </a:rPr>
              <a:t>Organized to Exploit: </a:t>
            </a:r>
            <a:r>
              <a:rPr lang="en-GB" sz="2200" b="0" i="0" dirty="0">
                <a:effectLst/>
              </a:rPr>
              <a:t>Starbucks is efficiently utilizing this capability and creating the atmosphere that many customers thoroughly enjoy. The company is taking advantage of the trendy lifestyle that is currently present in many American cities.</a:t>
            </a:r>
            <a:br>
              <a:rPr lang="en-GB" sz="2200" b="0" i="0" dirty="0">
                <a:effectLst/>
              </a:rPr>
            </a:br>
            <a:endParaRPr lang="en-GB" sz="2200" b="0" i="0" dirty="0">
              <a:effectLst/>
            </a:endParaRPr>
          </a:p>
          <a:p>
            <a:pPr marL="0" indent="0" algn="l">
              <a:buNone/>
            </a:pPr>
            <a:r>
              <a:rPr lang="en-GB" sz="2600" b="1" i="0" dirty="0">
                <a:effectLst/>
              </a:rPr>
              <a:t>Impact on Competitive Advantage: Realised Temporary Competitive Advantage</a:t>
            </a:r>
            <a:endParaRPr lang="en-GB" sz="2600" b="0" i="0" dirty="0">
              <a:effectLst/>
            </a:endParaRPr>
          </a:p>
        </p:txBody>
      </p:sp>
    </p:spTree>
    <p:extLst>
      <p:ext uri="{BB962C8B-B14F-4D97-AF65-F5344CB8AC3E}">
        <p14:creationId xmlns:p14="http://schemas.microsoft.com/office/powerpoint/2010/main" val="4034447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8">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3B9B1-5BF4-DEE4-E41D-EE1B277C3234}"/>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r>
              <a:rPr lang="en-US" b="1">
                <a:solidFill>
                  <a:schemeClr val="bg1"/>
                </a:solidFill>
              </a:rPr>
              <a:t>Benefits and Drawbacks of VRIO</a:t>
            </a:r>
          </a:p>
        </p:txBody>
      </p:sp>
      <p:pic>
        <p:nvPicPr>
          <p:cNvPr id="30" name="Picture 4" descr="Outdoor warehouse">
            <a:extLst>
              <a:ext uri="{FF2B5EF4-FFF2-40B4-BE49-F238E27FC236}">
                <a16:creationId xmlns:a16="http://schemas.microsoft.com/office/drawing/2014/main" id="{D642F3CC-8DCA-F455-D21C-EBCDD3040606}"/>
              </a:ext>
            </a:extLst>
          </p:cNvPr>
          <p:cNvPicPr>
            <a:picLocks noChangeAspect="1"/>
          </p:cNvPicPr>
          <p:nvPr/>
        </p:nvPicPr>
        <p:blipFill rotWithShape="1">
          <a:blip r:embed="rId2"/>
          <a:srcRect l="7882" r="19027"/>
          <a:stretch/>
        </p:blipFill>
        <p:spPr>
          <a:xfrm>
            <a:off x="4654297" y="10"/>
            <a:ext cx="7537704" cy="6857990"/>
          </a:xfrm>
          <a:prstGeom prst="rect">
            <a:avLst/>
          </a:prstGeom>
        </p:spPr>
      </p:pic>
    </p:spTree>
    <p:extLst>
      <p:ext uri="{BB962C8B-B14F-4D97-AF65-F5344CB8AC3E}">
        <p14:creationId xmlns:p14="http://schemas.microsoft.com/office/powerpoint/2010/main" val="13537612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135F2-5EBD-DD38-D451-E430FC2EEA9E}"/>
              </a:ext>
            </a:extLst>
          </p:cNvPr>
          <p:cNvSpPr>
            <a:spLocks noGrp="1"/>
          </p:cNvSpPr>
          <p:nvPr>
            <p:ph type="title"/>
          </p:nvPr>
        </p:nvSpPr>
        <p:spPr>
          <a:xfrm>
            <a:off x="476249" y="365125"/>
            <a:ext cx="11287125" cy="987425"/>
          </a:xfrm>
        </p:spPr>
        <p:txBody>
          <a:bodyPr>
            <a:normAutofit/>
          </a:bodyPr>
          <a:lstStyle/>
          <a:p>
            <a:r>
              <a:rPr lang="en-GB" b="1" dirty="0">
                <a:latin typeface="+mn-lt"/>
              </a:rPr>
              <a:t>Benefits of the VRIO Framework</a:t>
            </a:r>
          </a:p>
        </p:txBody>
      </p:sp>
      <p:sp>
        <p:nvSpPr>
          <p:cNvPr id="3" name="Content Placeholder 2">
            <a:extLst>
              <a:ext uri="{FF2B5EF4-FFF2-40B4-BE49-F238E27FC236}">
                <a16:creationId xmlns:a16="http://schemas.microsoft.com/office/drawing/2014/main" id="{13AF3BF7-37BE-49A6-1B03-4E026428D37D}"/>
              </a:ext>
            </a:extLst>
          </p:cNvPr>
          <p:cNvSpPr>
            <a:spLocks noGrp="1"/>
          </p:cNvSpPr>
          <p:nvPr>
            <p:ph idx="1"/>
          </p:nvPr>
        </p:nvSpPr>
        <p:spPr>
          <a:xfrm>
            <a:off x="476249" y="1533524"/>
            <a:ext cx="11287125" cy="4791075"/>
          </a:xfrm>
        </p:spPr>
        <p:txBody>
          <a:bodyPr/>
          <a:lstStyle/>
          <a:p>
            <a:pPr marL="0" indent="0" algn="l">
              <a:buNone/>
            </a:pPr>
            <a:r>
              <a:rPr lang="en-GB" b="0" i="0" dirty="0">
                <a:effectLst/>
              </a:rPr>
              <a:t>Few organizations take the time to delve into their core competencies to determine what makes them unique. </a:t>
            </a:r>
            <a:r>
              <a:rPr lang="en-GB" dirty="0"/>
              <a:t>VRIO Analysis is a</a:t>
            </a:r>
            <a:r>
              <a:rPr lang="en-GB" b="0" i="0" dirty="0">
                <a:effectLst/>
              </a:rPr>
              <a:t> worthwhile exercise because:</a:t>
            </a:r>
          </a:p>
          <a:p>
            <a:pPr algn="l">
              <a:buFont typeface="Arial" panose="020B0604020202020204" pitchFamily="34" charset="0"/>
              <a:buChar char="•"/>
            </a:pPr>
            <a:r>
              <a:rPr lang="en-GB" b="0" i="0" dirty="0">
                <a:effectLst/>
              </a:rPr>
              <a:t>It allows you to take advantage of previously unrecognised competitive advantages.</a:t>
            </a:r>
          </a:p>
          <a:p>
            <a:pPr algn="l">
              <a:buFont typeface="Arial" panose="020B0604020202020204" pitchFamily="34" charset="0"/>
              <a:buChar char="•"/>
            </a:pPr>
            <a:endParaRPr lang="en-GB" sz="1000" b="0" i="0" dirty="0">
              <a:effectLst/>
            </a:endParaRPr>
          </a:p>
          <a:p>
            <a:pPr algn="l">
              <a:buFont typeface="Arial" panose="020B0604020202020204" pitchFamily="34" charset="0"/>
              <a:buChar char="•"/>
            </a:pPr>
            <a:r>
              <a:rPr lang="en-GB" b="0" i="0" dirty="0">
                <a:effectLst/>
              </a:rPr>
              <a:t>It can help set the course for future plans and help you better allocate business resources.</a:t>
            </a:r>
          </a:p>
          <a:p>
            <a:pPr algn="l">
              <a:buFont typeface="Arial" panose="020B0604020202020204" pitchFamily="34" charset="0"/>
              <a:buChar char="•"/>
            </a:pPr>
            <a:endParaRPr lang="en-GB" sz="1000" b="0" i="0" dirty="0">
              <a:effectLst/>
            </a:endParaRPr>
          </a:p>
          <a:p>
            <a:pPr algn="l">
              <a:buFont typeface="Arial" panose="020B0604020202020204" pitchFamily="34" charset="0"/>
              <a:buChar char="•"/>
            </a:pPr>
            <a:r>
              <a:rPr lang="en-GB" b="0" i="0" dirty="0">
                <a:effectLst/>
              </a:rPr>
              <a:t>It can produce insights that may help identify and evaluate potential opportunities and threats to determine which ones are more important.</a:t>
            </a:r>
          </a:p>
          <a:p>
            <a:endParaRPr lang="en-GB" dirty="0"/>
          </a:p>
        </p:txBody>
      </p:sp>
    </p:spTree>
    <p:extLst>
      <p:ext uri="{BB962C8B-B14F-4D97-AF65-F5344CB8AC3E}">
        <p14:creationId xmlns:p14="http://schemas.microsoft.com/office/powerpoint/2010/main" val="26040532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135F2-5EBD-DD38-D451-E430FC2EEA9E}"/>
              </a:ext>
            </a:extLst>
          </p:cNvPr>
          <p:cNvSpPr>
            <a:spLocks noGrp="1"/>
          </p:cNvSpPr>
          <p:nvPr>
            <p:ph type="title"/>
          </p:nvPr>
        </p:nvSpPr>
        <p:spPr>
          <a:xfrm>
            <a:off x="476249" y="365125"/>
            <a:ext cx="11287125" cy="987425"/>
          </a:xfrm>
        </p:spPr>
        <p:txBody>
          <a:bodyPr>
            <a:normAutofit/>
          </a:bodyPr>
          <a:lstStyle/>
          <a:p>
            <a:r>
              <a:rPr lang="en-GB" b="1" dirty="0">
                <a:latin typeface="+mn-lt"/>
              </a:rPr>
              <a:t>Limitations of the VRIO Framework</a:t>
            </a:r>
          </a:p>
        </p:txBody>
      </p:sp>
      <p:sp>
        <p:nvSpPr>
          <p:cNvPr id="3" name="Content Placeholder 2">
            <a:extLst>
              <a:ext uri="{FF2B5EF4-FFF2-40B4-BE49-F238E27FC236}">
                <a16:creationId xmlns:a16="http://schemas.microsoft.com/office/drawing/2014/main" id="{13AF3BF7-37BE-49A6-1B03-4E026428D37D}"/>
              </a:ext>
            </a:extLst>
          </p:cNvPr>
          <p:cNvSpPr>
            <a:spLocks noGrp="1"/>
          </p:cNvSpPr>
          <p:nvPr>
            <p:ph idx="1"/>
          </p:nvPr>
        </p:nvSpPr>
        <p:spPr>
          <a:xfrm>
            <a:off x="476249" y="1533524"/>
            <a:ext cx="11287125" cy="4791075"/>
          </a:xfrm>
        </p:spPr>
        <p:txBody>
          <a:bodyPr>
            <a:normAutofit fontScale="92500" lnSpcReduction="10000"/>
          </a:bodyPr>
          <a:lstStyle/>
          <a:p>
            <a:pPr marL="0" indent="0" algn="l">
              <a:buNone/>
            </a:pPr>
            <a:r>
              <a:rPr lang="en-GB" b="0" i="0" dirty="0">
                <a:effectLst/>
              </a:rPr>
              <a:t>While the VRIO framework is useful for understanding your competitive position and providing strategic insights, it also has some limitations:</a:t>
            </a:r>
          </a:p>
          <a:p>
            <a:pPr marL="0" indent="0" algn="l">
              <a:buNone/>
            </a:pPr>
            <a:endParaRPr lang="en-GB" sz="1100" b="0" i="0" dirty="0">
              <a:effectLst/>
            </a:endParaRPr>
          </a:p>
          <a:p>
            <a:pPr algn="l">
              <a:buFont typeface="Arial" panose="020B0604020202020204" pitchFamily="34" charset="0"/>
              <a:buChar char="•"/>
            </a:pPr>
            <a:r>
              <a:rPr lang="en-GB" b="0" i="0" dirty="0">
                <a:effectLst/>
              </a:rPr>
              <a:t>The business environment is constantly changing, making it difficult (but not impossible) to have a sustainable competitive advantage for the long term; three to five years is more realistic.</a:t>
            </a:r>
          </a:p>
          <a:p>
            <a:pPr algn="l">
              <a:buFont typeface="Arial" panose="020B0604020202020204" pitchFamily="34" charset="0"/>
              <a:buChar char="•"/>
            </a:pPr>
            <a:endParaRPr lang="en-GB" sz="1100" b="0" i="0" dirty="0">
              <a:effectLst/>
            </a:endParaRPr>
          </a:p>
          <a:p>
            <a:pPr algn="l">
              <a:buFont typeface="Arial" panose="020B0604020202020204" pitchFamily="34" charset="0"/>
              <a:buChar char="•"/>
            </a:pPr>
            <a:r>
              <a:rPr lang="en-GB" b="0" i="0" dirty="0">
                <a:effectLst/>
              </a:rPr>
              <a:t>New and small businesses may find it more difficult to apply the VRIO framework because they haven’t yet fully developed their resources or capabilities to establish a sustained competitive advantage.</a:t>
            </a:r>
          </a:p>
          <a:p>
            <a:pPr algn="l">
              <a:buFont typeface="Arial" panose="020B0604020202020204" pitchFamily="34" charset="0"/>
              <a:buChar char="•"/>
            </a:pPr>
            <a:endParaRPr lang="en-GB" sz="1100" b="0" i="0" dirty="0">
              <a:effectLst/>
            </a:endParaRPr>
          </a:p>
          <a:p>
            <a:pPr algn="l">
              <a:buFont typeface="Arial" panose="020B0604020202020204" pitchFamily="34" charset="0"/>
              <a:buChar char="•"/>
            </a:pPr>
            <a:r>
              <a:rPr lang="en-GB" b="0" i="0" dirty="0">
                <a:effectLst/>
              </a:rPr>
              <a:t>VRIO is solely an internal analysis, so you will need other frameworks to complete the full environmental audit</a:t>
            </a:r>
          </a:p>
          <a:p>
            <a:endParaRPr lang="en-GB" dirty="0"/>
          </a:p>
        </p:txBody>
      </p:sp>
    </p:spTree>
    <p:extLst>
      <p:ext uri="{BB962C8B-B14F-4D97-AF65-F5344CB8AC3E}">
        <p14:creationId xmlns:p14="http://schemas.microsoft.com/office/powerpoint/2010/main" val="31797372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135F2-5EBD-DD38-D451-E430FC2EEA9E}"/>
              </a:ext>
            </a:extLst>
          </p:cNvPr>
          <p:cNvSpPr>
            <a:spLocks noGrp="1"/>
          </p:cNvSpPr>
          <p:nvPr>
            <p:ph type="title"/>
          </p:nvPr>
        </p:nvSpPr>
        <p:spPr>
          <a:xfrm>
            <a:off x="476249" y="365125"/>
            <a:ext cx="11287125" cy="987425"/>
          </a:xfrm>
        </p:spPr>
        <p:txBody>
          <a:bodyPr>
            <a:normAutofit/>
          </a:bodyPr>
          <a:lstStyle/>
          <a:p>
            <a:r>
              <a:rPr lang="en-GB" b="1" dirty="0">
                <a:latin typeface="+mn-lt"/>
              </a:rPr>
              <a:t>How to use VRIO Insights</a:t>
            </a:r>
          </a:p>
        </p:txBody>
      </p:sp>
      <p:sp>
        <p:nvSpPr>
          <p:cNvPr id="3" name="Content Placeholder 2">
            <a:extLst>
              <a:ext uri="{FF2B5EF4-FFF2-40B4-BE49-F238E27FC236}">
                <a16:creationId xmlns:a16="http://schemas.microsoft.com/office/drawing/2014/main" id="{13AF3BF7-37BE-49A6-1B03-4E026428D37D}"/>
              </a:ext>
            </a:extLst>
          </p:cNvPr>
          <p:cNvSpPr>
            <a:spLocks noGrp="1"/>
          </p:cNvSpPr>
          <p:nvPr>
            <p:ph idx="1"/>
          </p:nvPr>
        </p:nvSpPr>
        <p:spPr>
          <a:xfrm>
            <a:off x="428626" y="1352550"/>
            <a:ext cx="11420473" cy="5248275"/>
          </a:xfrm>
        </p:spPr>
        <p:txBody>
          <a:bodyPr>
            <a:normAutofit fontScale="85000" lnSpcReduction="20000"/>
          </a:bodyPr>
          <a:lstStyle/>
          <a:p>
            <a:r>
              <a:rPr lang="en-GB" b="0" i="0" dirty="0">
                <a:effectLst/>
              </a:rPr>
              <a:t>VRIO analysis </a:t>
            </a:r>
            <a:r>
              <a:rPr lang="en-GB" dirty="0"/>
              <a:t>is performed in the ‘Situation Analysis’ stage of the Marketing Audit.</a:t>
            </a:r>
            <a:r>
              <a:rPr lang="en-GB" b="0" i="0" dirty="0">
                <a:effectLst/>
              </a:rPr>
              <a:t>, </a:t>
            </a:r>
          </a:p>
          <a:p>
            <a:r>
              <a:rPr lang="en-GB" dirty="0"/>
              <a:t>VRIO </a:t>
            </a:r>
            <a:r>
              <a:rPr lang="en-GB" b="0" i="0" dirty="0">
                <a:effectLst/>
              </a:rPr>
              <a:t>will help inform where your company wants to be in the future. The differentiators and advantages you identify through VRIO will help determine how to approach the marketplace and inform strategic decisions that shape the fate of your company.  </a:t>
            </a:r>
          </a:p>
          <a:p>
            <a:r>
              <a:rPr lang="en-GB" dirty="0"/>
              <a:t>Decide</a:t>
            </a:r>
            <a:r>
              <a:rPr lang="en-GB" b="0" i="0" dirty="0">
                <a:effectLst/>
              </a:rPr>
              <a:t> how you can exploit your VRIO resources to provide the most value to your customers.</a:t>
            </a:r>
          </a:p>
          <a:p>
            <a:pPr algn="l"/>
            <a:r>
              <a:rPr lang="en-GB" b="0" i="0" dirty="0">
                <a:effectLst/>
              </a:rPr>
              <a:t>The VRIO framework can also inform your SWOT analysis. Whatever competitive advantages you uncover should be included in the “Strengths” section of your SWOT analysis. </a:t>
            </a:r>
          </a:p>
          <a:p>
            <a:pPr algn="l"/>
            <a:r>
              <a:rPr lang="en-GB" b="0" i="0" dirty="0">
                <a:effectLst/>
              </a:rPr>
              <a:t>Even some resources that </a:t>
            </a:r>
            <a:r>
              <a:rPr lang="en-GB" b="0" i="1" dirty="0">
                <a:effectLst/>
              </a:rPr>
              <a:t>don’t</a:t>
            </a:r>
            <a:r>
              <a:rPr lang="en-GB" b="0" i="0" dirty="0">
                <a:effectLst/>
              </a:rPr>
              <a:t> pass the full VRIO test may still be considered strengths (for instance, if something is </a:t>
            </a:r>
            <a:r>
              <a:rPr lang="en-GB" b="0" i="1" dirty="0">
                <a:effectLst/>
              </a:rPr>
              <a:t>VRO</a:t>
            </a:r>
            <a:r>
              <a:rPr lang="en-GB" b="0" i="0" dirty="0">
                <a:effectLst/>
              </a:rPr>
              <a:t>—valuable and rare, and your organization can capitalise on it); </a:t>
            </a:r>
          </a:p>
          <a:p>
            <a:pPr algn="l"/>
            <a:r>
              <a:rPr lang="en-GB" dirty="0"/>
              <a:t>D</a:t>
            </a:r>
            <a:r>
              <a:rPr lang="en-GB" b="0" i="0" dirty="0">
                <a:effectLst/>
              </a:rPr>
              <a:t>on’t identify a resource or capability as a sustainable competitive advantage unless it meets </a:t>
            </a:r>
            <a:r>
              <a:rPr lang="en-GB" b="1" i="1" dirty="0">
                <a:effectLst/>
              </a:rPr>
              <a:t>all</a:t>
            </a:r>
            <a:r>
              <a:rPr lang="en-GB" b="1" i="0" dirty="0">
                <a:effectLst/>
              </a:rPr>
              <a:t> </a:t>
            </a:r>
            <a:r>
              <a:rPr lang="en-GB" b="0" i="0" dirty="0">
                <a:effectLst/>
              </a:rPr>
              <a:t>the criteria—that’s where your uniqueness lies. </a:t>
            </a:r>
          </a:p>
          <a:p>
            <a:pPr algn="l"/>
            <a:r>
              <a:rPr lang="en-GB" b="0" i="0" dirty="0">
                <a:effectLst/>
              </a:rPr>
              <a:t>On the </a:t>
            </a:r>
            <a:r>
              <a:rPr lang="en-GB" dirty="0"/>
              <a:t>other hand</a:t>
            </a:r>
            <a:r>
              <a:rPr lang="en-GB" b="0" i="0" dirty="0">
                <a:effectLst/>
              </a:rPr>
              <a:t>, if an existing resource isn’t yet a sustainable competitive advantage and you would like to change that, you could identify it as a “weakness” or an area that needs improvement.</a:t>
            </a:r>
          </a:p>
          <a:p>
            <a:endParaRPr lang="en-GB" dirty="0"/>
          </a:p>
        </p:txBody>
      </p:sp>
    </p:spTree>
    <p:extLst>
      <p:ext uri="{BB962C8B-B14F-4D97-AF65-F5344CB8AC3E}">
        <p14:creationId xmlns:p14="http://schemas.microsoft.com/office/powerpoint/2010/main" val="29467975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2448</Words>
  <Application>Microsoft Office PowerPoint</Application>
  <PresentationFormat>Widescreen</PresentationFormat>
  <Paragraphs>186</Paragraphs>
  <Slides>29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inherit</vt:lpstr>
      <vt:lpstr>Khula</vt:lpstr>
      <vt:lpstr>Arial</vt:lpstr>
      <vt:lpstr>Calibri</vt:lpstr>
      <vt:lpstr>Calibri Light</vt:lpstr>
      <vt:lpstr>Open Sans</vt:lpstr>
      <vt:lpstr>Office Theme</vt:lpstr>
      <vt:lpstr>Today’s Lecture</vt:lpstr>
      <vt:lpstr>THE INTERNAL ENVIRONMENT</vt:lpstr>
      <vt:lpstr>What is Competitive Advantage?</vt:lpstr>
      <vt:lpstr>Competitive Advantage</vt:lpstr>
      <vt:lpstr>VRIO Analysis</vt:lpstr>
      <vt:lpstr>VRIO Analysis</vt:lpstr>
      <vt:lpstr>Organisational Resources:</vt:lpstr>
      <vt:lpstr>Types of Resources</vt:lpstr>
      <vt:lpstr>THE VRIO FRAMEWORK</vt:lpstr>
      <vt:lpstr>Applying VRIO - VALUE</vt:lpstr>
      <vt:lpstr>Applying VRIO - RARE</vt:lpstr>
      <vt:lpstr>Applying VRIO - INIMITABLE</vt:lpstr>
      <vt:lpstr>Applying VRIO - INIMITABLE</vt:lpstr>
      <vt:lpstr>Applying VRIO - INIMITABLE</vt:lpstr>
      <vt:lpstr>Applying VRIO - ORGANISATION</vt:lpstr>
      <vt:lpstr>PowerPoint Presentation</vt:lpstr>
      <vt:lpstr>Applying VRIO</vt:lpstr>
      <vt:lpstr>Example VRIO Google</vt:lpstr>
      <vt:lpstr>VRIO EXAMPLE - Google</vt:lpstr>
      <vt:lpstr>VRIO EXAMPLE - Google</vt:lpstr>
      <vt:lpstr>Example VRIO - STARBUCKS</vt:lpstr>
      <vt:lpstr>Example - Starbucks</vt:lpstr>
      <vt:lpstr>Starbucks Resource – Strong Global Presence</vt:lpstr>
      <vt:lpstr>Starbucks Resource – Speciality Coffees</vt:lpstr>
      <vt:lpstr>Starbucks Resource – Upscale and Cosy Atmosphere</vt:lpstr>
      <vt:lpstr>Benefits and Drawbacks of VRIO</vt:lpstr>
      <vt:lpstr>Benefits of the VRIO Framework</vt:lpstr>
      <vt:lpstr>Limitations of the VRIO Framework</vt:lpstr>
      <vt:lpstr>How to use VRIO Insights</vt:lpstr>
    </vt:vector>
  </TitlesOfParts>
  <Company>Solent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14</cp:revision>
  <dcterms:created xsi:type="dcterms:W3CDTF">2023-02-25T23:09:55Z</dcterms:created>
  <dcterms:modified xsi:type="dcterms:W3CDTF">2024-10-21T21:55:02Z</dcterms:modified>
</cp:coreProperties>
</file>