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handoutMasterIdLst>
    <p:handoutMasterId r:id="rId41"/>
  </p:handoutMasterIdLst>
  <p:sldIdLst>
    <p:sldId id="256" r:id="rId2"/>
    <p:sldId id="257" r:id="rId3"/>
    <p:sldId id="258" r:id="rId4"/>
    <p:sldId id="259" r:id="rId5"/>
    <p:sldId id="260" r:id="rId6"/>
    <p:sldId id="261" r:id="rId7"/>
    <p:sldId id="294" r:id="rId8"/>
    <p:sldId id="820" r:id="rId9"/>
    <p:sldId id="262" r:id="rId10"/>
    <p:sldId id="263" r:id="rId11"/>
    <p:sldId id="264" r:id="rId12"/>
    <p:sldId id="265" r:id="rId13"/>
    <p:sldId id="273" r:id="rId14"/>
    <p:sldId id="274" r:id="rId15"/>
    <p:sldId id="275" r:id="rId16"/>
    <p:sldId id="278" r:id="rId17"/>
    <p:sldId id="279" r:id="rId18"/>
    <p:sldId id="280" r:id="rId19"/>
    <p:sldId id="276" r:id="rId20"/>
    <p:sldId id="277" r:id="rId21"/>
    <p:sldId id="266" r:id="rId22"/>
    <p:sldId id="290" r:id="rId23"/>
    <p:sldId id="281" r:id="rId24"/>
    <p:sldId id="282" r:id="rId25"/>
    <p:sldId id="283" r:id="rId26"/>
    <p:sldId id="284" r:id="rId27"/>
    <p:sldId id="285" r:id="rId28"/>
    <p:sldId id="286" r:id="rId29"/>
    <p:sldId id="289" r:id="rId30"/>
    <p:sldId id="296" r:id="rId31"/>
    <p:sldId id="822" r:id="rId32"/>
    <p:sldId id="288" r:id="rId33"/>
    <p:sldId id="270" r:id="rId34"/>
    <p:sldId id="271" r:id="rId35"/>
    <p:sldId id="287" r:id="rId36"/>
    <p:sldId id="291" r:id="rId37"/>
    <p:sldId id="292" r:id="rId38"/>
    <p:sldId id="2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2148"/>
    <a:srgbClr val="0D2B67"/>
    <a:srgbClr val="0D2A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94694"/>
  </p:normalViewPr>
  <p:slideViewPr>
    <p:cSldViewPr snapToGrid="0" snapToObjects="1">
      <p:cViewPr varScale="1">
        <p:scale>
          <a:sx n="73" d="100"/>
          <a:sy n="73" d="100"/>
        </p:scale>
        <p:origin x="668" y="56"/>
      </p:cViewPr>
      <p:guideLst/>
    </p:cSldViewPr>
  </p:slideViewPr>
  <p:notesTextViewPr>
    <p:cViewPr>
      <p:scale>
        <a:sx n="25" d="100"/>
        <a:sy n="25"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5/30/2023</a:t>
            </a:fld>
            <a:endParaRPr lang="en-US" dirty="0"/>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dirty="0"/>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5/30/2023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dirty="0"/>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earn.college.police.uk/CL/Content/Launch/46584"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Disclosure - three-box model | College Learn</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dirty="0"/>
          </a:p>
        </p:txBody>
      </p:sp>
    </p:spTree>
    <p:extLst>
      <p:ext uri="{BB962C8B-B14F-4D97-AF65-F5344CB8AC3E}">
        <p14:creationId xmlns:p14="http://schemas.microsoft.com/office/powerpoint/2010/main" val="3692801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21</a:t>
            </a:fld>
            <a:endParaRPr lang="en-US" dirty="0"/>
          </a:p>
        </p:txBody>
      </p:sp>
    </p:spTree>
    <p:extLst>
      <p:ext uri="{BB962C8B-B14F-4D97-AF65-F5344CB8AC3E}">
        <p14:creationId xmlns:p14="http://schemas.microsoft.com/office/powerpoint/2010/main" val="15637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Locate the IMD information on the beat justice and custody services pre charge IMD example</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34</a:t>
            </a:fld>
            <a:endParaRPr lang="en-US" dirty="0"/>
          </a:p>
        </p:txBody>
      </p:sp>
    </p:spTree>
    <p:extLst>
      <p:ext uri="{BB962C8B-B14F-4D97-AF65-F5344CB8AC3E}">
        <p14:creationId xmlns:p14="http://schemas.microsoft.com/office/powerpoint/2010/main" val="34797224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5/30/2023</a:t>
            </a:fld>
            <a:endParaRPr lang="en-US" dirty="0"/>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dirty="0"/>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lstStyle/>
          <a:p>
            <a:r>
              <a:rPr lang="en-GB" dirty="0">
                <a:cs typeface="+mj-cs"/>
              </a:rPr>
              <a:t>Disclosure under CPIA</a:t>
            </a:r>
            <a:endParaRPr lang="en-US" dirty="0"/>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GB" sz="3200" dirty="0"/>
              <a:t>Aims and Objectives</a:t>
            </a:r>
            <a:endParaRPr lang="en-US" dirty="0"/>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914400"/>
            <a:ext cx="10089259" cy="6001643"/>
          </a:xfrm>
          <a:prstGeom prst="rect">
            <a:avLst/>
          </a:prstGeom>
          <a:noFill/>
        </p:spPr>
        <p:txBody>
          <a:bodyPr wrap="square" rtlCol="0">
            <a:spAutoFit/>
          </a:bodyPr>
          <a:lstStyle/>
          <a:p>
            <a:pPr>
              <a:defRP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Aims.</a:t>
            </a:r>
          </a:p>
          <a:p>
            <a:pPr>
              <a:buFontTx/>
              <a:buAutoNum type="arabicPeriod"/>
              <a:defRP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To engage officers on the duties required under disclosure procedures.</a:t>
            </a:r>
          </a:p>
          <a:p>
            <a:pPr>
              <a:buFontTx/>
              <a:buAutoNum type="arabicPeriod"/>
              <a:defRPr/>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2. To assist officers in the understanding of the requirements of the disclosure process.</a:t>
            </a:r>
          </a:p>
          <a:p>
            <a:pPr>
              <a:defRPr/>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3. To provide guidance on a consistent approach in disclosure</a:t>
            </a:r>
          </a:p>
          <a:p>
            <a:pPr>
              <a:defRPr/>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buFontTx/>
              <a:buAutoNum type="arabicPeriod"/>
              <a:defRPr/>
            </a:pPr>
            <a:r>
              <a:rPr lang="en-GB" sz="2400" dirty="0">
                <a:latin typeface="Arial" panose="020B0604020202020204" pitchFamily="34" charset="0"/>
                <a:cs typeface="Arial" panose="020B0604020202020204" pitchFamily="34" charset="0"/>
              </a:rPr>
              <a:t>Evidence and unused material.</a:t>
            </a:r>
          </a:p>
          <a:p>
            <a:pPr>
              <a:buFontTx/>
              <a:buAutoNum type="arabicPeriod"/>
              <a:defRPr/>
            </a:pPr>
            <a:r>
              <a:rPr lang="en-GB" sz="2400" dirty="0">
                <a:latin typeface="Arial" panose="020B0604020202020204" pitchFamily="34" charset="0"/>
                <a:cs typeface="Arial" panose="020B0604020202020204" pitchFamily="34" charset="0"/>
              </a:rPr>
              <a:t>Relevant and non relevant material</a:t>
            </a:r>
          </a:p>
          <a:p>
            <a:pPr>
              <a:buFontTx/>
              <a:buAutoNum type="arabicPeriod"/>
              <a:defRPr/>
            </a:pPr>
            <a:r>
              <a:rPr lang="en-GB" sz="2400" dirty="0">
                <a:latin typeface="Arial" panose="020B0604020202020204" pitchFamily="34" charset="0"/>
                <a:cs typeface="Arial" panose="020B0604020202020204" pitchFamily="34" charset="0"/>
              </a:rPr>
              <a:t>Rebuttable presumption</a:t>
            </a:r>
          </a:p>
          <a:p>
            <a:pPr>
              <a:buFontTx/>
              <a:buAutoNum type="arabicPeriod"/>
              <a:defRPr/>
            </a:pPr>
            <a:r>
              <a:rPr lang="en-GB" sz="2400" dirty="0">
                <a:latin typeface="Arial" panose="020B0604020202020204" pitchFamily="34" charset="0"/>
                <a:cs typeface="Arial" panose="020B0604020202020204" pitchFamily="34" charset="0"/>
              </a:rPr>
              <a:t>Sensitive and non sensitive material</a:t>
            </a:r>
          </a:p>
          <a:p>
            <a:pPr>
              <a:buFontTx/>
              <a:buAutoNum type="arabicPeriod"/>
              <a:defRPr/>
            </a:pPr>
            <a:r>
              <a:rPr lang="en-GB" sz="2400" dirty="0">
                <a:latin typeface="Arial" panose="020B0604020202020204" pitchFamily="34" charset="0"/>
                <a:cs typeface="Arial" panose="020B0604020202020204" pitchFamily="34" charset="0"/>
              </a:rPr>
              <a:t>Disclosure test</a:t>
            </a:r>
          </a:p>
          <a:p>
            <a:pPr>
              <a:buFontTx/>
              <a:buAutoNum type="arabicPeriod"/>
              <a:defRPr/>
            </a:pPr>
            <a:r>
              <a:rPr lang="en-GB" sz="2400" dirty="0">
                <a:latin typeface="Arial" panose="020B0604020202020204" pitchFamily="34" charset="0"/>
                <a:cs typeface="Arial" panose="020B0604020202020204" pitchFamily="34" charset="0"/>
              </a:rPr>
              <a:t>Requirements for Files</a:t>
            </a:r>
          </a:p>
          <a:p>
            <a:pPr>
              <a:buFontTx/>
              <a:buAutoNum type="arabicPeriod"/>
              <a:defRPr/>
            </a:pPr>
            <a:r>
              <a:rPr lang="en-GB" sz="2400" dirty="0">
                <a:latin typeface="Arial" panose="020B0604020202020204" pitchFamily="34" charset="0"/>
                <a:cs typeface="Arial" panose="020B0604020202020204" pitchFamily="34" charset="0"/>
              </a:rPr>
              <a:t>Third party requests</a:t>
            </a:r>
          </a:p>
          <a:p>
            <a:pPr>
              <a:defRPr/>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0401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A6017-D742-416C-B84B-0F403B7227DD}"/>
              </a:ext>
            </a:extLst>
          </p:cNvPr>
          <p:cNvSpPr>
            <a:spLocks noGrp="1"/>
          </p:cNvSpPr>
          <p:nvPr>
            <p:ph type="title"/>
          </p:nvPr>
        </p:nvSpPr>
        <p:spPr/>
        <p:txBody>
          <a:bodyPr/>
          <a:lstStyle/>
          <a:p>
            <a:pPr algn="ctr"/>
            <a:r>
              <a:rPr lang="en-GB" sz="3200" dirty="0"/>
              <a:t>Why Are We Here?</a:t>
            </a:r>
            <a:endParaRPr lang="en-GB" dirty="0"/>
          </a:p>
        </p:txBody>
      </p:sp>
      <p:sp>
        <p:nvSpPr>
          <p:cNvPr id="3" name="TextBox 2">
            <a:extLst>
              <a:ext uri="{FF2B5EF4-FFF2-40B4-BE49-F238E27FC236}">
                <a16:creationId xmlns:a16="http://schemas.microsoft.com/office/drawing/2014/main" id="{CA0E64B0-3E54-427F-9865-C1CCF20BD3D9}"/>
              </a:ext>
            </a:extLst>
          </p:cNvPr>
          <p:cNvSpPr txBox="1"/>
          <p:nvPr/>
        </p:nvSpPr>
        <p:spPr>
          <a:xfrm>
            <a:off x="2201662" y="1180730"/>
            <a:ext cx="9667783" cy="1477328"/>
          </a:xfrm>
          <a:prstGeom prst="rect">
            <a:avLst/>
          </a:prstGeom>
          <a:noFill/>
        </p:spPr>
        <p:txBody>
          <a:bodyPr wrap="square" rtlCol="0">
            <a:spAutoFit/>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HOW WOULD YOU DEAL WITH THE FOLLOWING IF CALLED TO GIVE EVIDENCE AND ASKED BY DEFENCE COUNSEL –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b="1" dirty="0">
                <a:latin typeface="Arial" panose="020B0604020202020204" pitchFamily="34" charset="0"/>
                <a:ea typeface="ＭＳ Ｐゴシック" panose="020B0600070205080204" pitchFamily="34" charset="-128"/>
                <a:cs typeface="Arial" panose="020B0604020202020204" pitchFamily="34" charset="0"/>
              </a:rPr>
              <a:t>“TELL ME OFFICER, AS THE OIC IN THIS INVESTIGATION YOU ARE FULLY AWARE OF YOUR DUTY IN RELATION TO DISCLOSURE UNDER CPIA AREN’T YOU ?”</a:t>
            </a:r>
          </a:p>
        </p:txBody>
      </p:sp>
      <p:pic>
        <p:nvPicPr>
          <p:cNvPr id="5" name="Picture 2">
            <a:extLst>
              <a:ext uri="{FF2B5EF4-FFF2-40B4-BE49-F238E27FC236}">
                <a16:creationId xmlns:a16="http://schemas.microsoft.com/office/drawing/2014/main" id="{2F3C0BB3-D519-436F-BA3C-ABFA616E0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3990" y="3716338"/>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6114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FA101-3AE8-4B2A-8C6D-0DAF1ECB4CBD}"/>
              </a:ext>
            </a:extLst>
          </p:cNvPr>
          <p:cNvSpPr>
            <a:spLocks noGrp="1"/>
          </p:cNvSpPr>
          <p:nvPr>
            <p:ph type="title"/>
          </p:nvPr>
        </p:nvSpPr>
        <p:spPr/>
        <p:txBody>
          <a:bodyPr/>
          <a:lstStyle/>
          <a:p>
            <a:pPr algn="ctr"/>
            <a:r>
              <a:rPr lang="en-GB" sz="3200" dirty="0"/>
              <a:t>Could You Answer Any of These if Asked?</a:t>
            </a:r>
            <a:endParaRPr lang="en-GB" dirty="0"/>
          </a:p>
        </p:txBody>
      </p:sp>
      <p:sp>
        <p:nvSpPr>
          <p:cNvPr id="3" name="TextBox 2">
            <a:extLst>
              <a:ext uri="{FF2B5EF4-FFF2-40B4-BE49-F238E27FC236}">
                <a16:creationId xmlns:a16="http://schemas.microsoft.com/office/drawing/2014/main" id="{9FE5325F-8C26-42CB-B236-0918FF75E417}"/>
              </a:ext>
            </a:extLst>
          </p:cNvPr>
          <p:cNvSpPr txBox="1"/>
          <p:nvPr/>
        </p:nvSpPr>
        <p:spPr>
          <a:xfrm>
            <a:off x="2352583" y="1251751"/>
            <a:ext cx="9436963" cy="5632311"/>
          </a:xfrm>
          <a:prstGeom prst="rect">
            <a:avLst/>
          </a:prstGeom>
          <a:noFill/>
        </p:spPr>
        <p:txBody>
          <a:bodyPr wrap="square" rtlCol="0">
            <a:spAutoFit/>
          </a:bodyPr>
          <a:lstStyle/>
          <a:p>
            <a:pPr>
              <a:defRPr/>
            </a:pPr>
            <a:r>
              <a:rPr lang="en-GB" sz="2000" b="1" dirty="0">
                <a:latin typeface="Arial" panose="020B0604020202020204" pitchFamily="34" charset="0"/>
                <a:cs typeface="Arial" panose="020B0604020202020204" pitchFamily="34" charset="0"/>
              </a:rPr>
              <a:t>“WHAT DOES CPIA STAND FOR ?”</a:t>
            </a:r>
          </a:p>
          <a:p>
            <a:pPr marL="0" indent="0">
              <a:defRPr/>
            </a:pPr>
            <a:endParaRPr lang="en-GB" sz="2000" b="1" dirty="0">
              <a:latin typeface="Arial" panose="020B0604020202020204" pitchFamily="34" charset="0"/>
              <a:cs typeface="Arial" panose="020B0604020202020204" pitchFamily="34" charset="0"/>
            </a:endParaRPr>
          </a:p>
          <a:p>
            <a:pPr>
              <a:defRPr/>
            </a:pPr>
            <a:r>
              <a:rPr lang="en-GB" sz="2000" dirty="0">
                <a:latin typeface="Arial" panose="020B0604020202020204" pitchFamily="34" charset="0"/>
                <a:cs typeface="Arial" panose="020B0604020202020204" pitchFamily="34" charset="0"/>
              </a:rPr>
              <a:t>Criminal Procedure and Investigations Act 1996 (as amended by Criminal Justice Act 2003)</a:t>
            </a:r>
          </a:p>
          <a:p>
            <a:pPr>
              <a:defRPr/>
            </a:pPr>
            <a:endParaRPr lang="en-GB" sz="2000" b="1" dirty="0">
              <a:latin typeface="Arial" panose="020B0604020202020204" pitchFamily="34" charset="0"/>
              <a:cs typeface="Arial" panose="020B0604020202020204" pitchFamily="34" charset="0"/>
            </a:endParaRPr>
          </a:p>
          <a:p>
            <a:pPr>
              <a:defRPr/>
            </a:pPr>
            <a:r>
              <a:rPr lang="en-GB" sz="2000" b="1" dirty="0">
                <a:latin typeface="Arial" panose="020B0604020202020204" pitchFamily="34" charset="0"/>
                <a:cs typeface="Arial" panose="020B0604020202020204" pitchFamily="34" charset="0"/>
              </a:rPr>
              <a:t>“WHY WAS CPIA BROUGHT IN ?”</a:t>
            </a:r>
          </a:p>
          <a:p>
            <a:pPr>
              <a:defRPr/>
            </a:pPr>
            <a:r>
              <a:rPr lang="en-GB" sz="2000" dirty="0">
                <a:latin typeface="Arial" panose="020B0604020202020204" pitchFamily="34" charset="0"/>
                <a:cs typeface="Arial" panose="020B0604020202020204" pitchFamily="34" charset="0"/>
              </a:rPr>
              <a:t>Historic miscarriages of Justice – Not disclosing information we had if it didn’t fit our case. </a:t>
            </a:r>
          </a:p>
          <a:p>
            <a:pPr>
              <a:defRPr/>
            </a:pPr>
            <a:endParaRPr lang="en-GB" sz="2000" b="1" dirty="0">
              <a:latin typeface="Arial" panose="020B0604020202020204" pitchFamily="34" charset="0"/>
              <a:cs typeface="Arial" panose="020B0604020202020204" pitchFamily="34" charset="0"/>
            </a:endParaRPr>
          </a:p>
          <a:p>
            <a:pPr>
              <a:defRPr/>
            </a:pPr>
            <a:endParaRPr lang="en-GB" sz="2000" b="1" dirty="0">
              <a:latin typeface="Arial" panose="020B0604020202020204" pitchFamily="34" charset="0"/>
              <a:cs typeface="Arial" panose="020B0604020202020204" pitchFamily="34" charset="0"/>
            </a:endParaRPr>
          </a:p>
          <a:p>
            <a:pPr>
              <a:defRPr/>
            </a:pPr>
            <a:r>
              <a:rPr lang="en-GB" sz="2000" b="1" dirty="0">
                <a:latin typeface="Arial" panose="020B0604020202020204" pitchFamily="34" charset="0"/>
                <a:cs typeface="Arial" panose="020B0604020202020204" pitchFamily="34" charset="0"/>
              </a:rPr>
              <a:t>“WHAT DOES THE DISCLOSURE MANUAL/CPIA SAY ABOUT REASONABLE LINES OF ENQUIRY ?</a:t>
            </a:r>
            <a:endParaRPr lang="en-GB" sz="2000" dirty="0"/>
          </a:p>
          <a:p>
            <a:endParaRPr lang="en-GB" sz="2000" dirty="0"/>
          </a:p>
          <a:p>
            <a:r>
              <a:rPr lang="en-GB" sz="2000" dirty="0">
                <a:latin typeface="Arial" panose="020B0604020202020204" pitchFamily="34" charset="0"/>
                <a:cs typeface="Arial" panose="020B0604020202020204" pitchFamily="34" charset="0"/>
              </a:rPr>
              <a:t>A reasonable line of enquiry is that which points either towards or away from the suspect. What is reasonable will depend on the circumstances of the case and consideration should be had on the prospect of obtaining relevant material, and the perceived relevance of that material.</a:t>
            </a:r>
          </a:p>
          <a:p>
            <a:pPr>
              <a:defRP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806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31C2-A86B-4928-A892-4434B7705968}"/>
              </a:ext>
            </a:extLst>
          </p:cNvPr>
          <p:cNvSpPr>
            <a:spLocks noGrp="1"/>
          </p:cNvSpPr>
          <p:nvPr>
            <p:ph type="title"/>
          </p:nvPr>
        </p:nvSpPr>
        <p:spPr>
          <a:xfrm>
            <a:off x="2014916" y="278061"/>
            <a:ext cx="10089259" cy="584775"/>
          </a:xfrm>
        </p:spPr>
        <p:txBody>
          <a:bodyPr/>
          <a:lstStyle/>
          <a:p>
            <a:pPr algn="ctr"/>
            <a:r>
              <a:rPr lang="en-GB" sz="3200" dirty="0"/>
              <a:t>Criminal Procedure &amp; Investigations Act 1996</a:t>
            </a:r>
            <a:br>
              <a:rPr lang="en-GB" sz="3200" dirty="0"/>
            </a:br>
            <a:r>
              <a:rPr lang="en-GB" sz="2000" dirty="0"/>
              <a:t>(as amended by Criminal Justice Act 2003)</a:t>
            </a:r>
            <a:br>
              <a:rPr lang="en-GB" sz="2000" dirty="0"/>
            </a:br>
            <a:endParaRPr lang="en-GB" dirty="0"/>
          </a:p>
        </p:txBody>
      </p:sp>
      <p:sp>
        <p:nvSpPr>
          <p:cNvPr id="3" name="TextBox 2">
            <a:extLst>
              <a:ext uri="{FF2B5EF4-FFF2-40B4-BE49-F238E27FC236}">
                <a16:creationId xmlns:a16="http://schemas.microsoft.com/office/drawing/2014/main" id="{5BD02E18-EE6B-4CD1-9914-08FD9C5BA3C2}"/>
              </a:ext>
            </a:extLst>
          </p:cNvPr>
          <p:cNvSpPr txBox="1"/>
          <p:nvPr/>
        </p:nvSpPr>
        <p:spPr>
          <a:xfrm>
            <a:off x="2166151" y="1154097"/>
            <a:ext cx="9836459" cy="4401205"/>
          </a:xfrm>
          <a:prstGeom prst="rect">
            <a:avLst/>
          </a:prstGeom>
          <a:noFill/>
        </p:spPr>
        <p:txBody>
          <a:bodyPr wrap="square" rtlCol="0">
            <a:spAutoFit/>
          </a:bodyPr>
          <a:lstStyle/>
          <a:p>
            <a:pPr algn="ctr"/>
            <a:r>
              <a:rPr lang="en-GB" altLang="en-US" sz="2000" dirty="0">
                <a:latin typeface="Arial" panose="020B0604020202020204" pitchFamily="34" charset="0"/>
                <a:ea typeface="ＭＳ Ｐゴシック" panose="020B0600070205080204" pitchFamily="34" charset="-128"/>
                <a:cs typeface="Arial" panose="020B0604020202020204" pitchFamily="34" charset="0"/>
              </a:rPr>
              <a:t>Applies to investigations which began on or after 4 April 2005.</a:t>
            </a:r>
          </a:p>
          <a:p>
            <a:pPr algn="ct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2000" dirty="0">
                <a:latin typeface="Arial" panose="020B0604020202020204" pitchFamily="34" charset="0"/>
                <a:ea typeface="ＭＳ Ｐゴシック" panose="020B0600070205080204" pitchFamily="34" charset="-128"/>
                <a:cs typeface="Arial" panose="020B0604020202020204" pitchFamily="34" charset="0"/>
              </a:rPr>
              <a:t>We </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all</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have a duty to record and retain relevant material generated during the course of an investigation.</a:t>
            </a:r>
          </a:p>
          <a:p>
            <a:pPr algn="ct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2000" dirty="0">
                <a:latin typeface="Arial" panose="020B0604020202020204" pitchFamily="34" charset="0"/>
                <a:ea typeface="ＭＳ Ｐゴシック" panose="020B0600070205080204" pitchFamily="34" charset="-128"/>
                <a:cs typeface="Arial" panose="020B0604020202020204" pitchFamily="34" charset="0"/>
              </a:rPr>
              <a:t>We have a duty to pursue all </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reasonable</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lines of enquiry irrespective of whether the resultant evidence assists the prosecution or defence.</a:t>
            </a:r>
          </a:p>
          <a:p>
            <a:pPr algn="ct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2000" dirty="0">
                <a:latin typeface="Arial" panose="020B0604020202020204" pitchFamily="34" charset="0"/>
                <a:ea typeface="ＭＳ Ｐゴシック" panose="020B0600070205080204" pitchFamily="34" charset="-128"/>
                <a:cs typeface="Arial" panose="020B0604020202020204" pitchFamily="34" charset="0"/>
              </a:rPr>
              <a:t>We have a duty to create full and detailed schedules that contain relevant unused material and submit them to the Prosecutor (CPS).</a:t>
            </a:r>
          </a:p>
          <a:p>
            <a:pPr algn="ct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buFontTx/>
              <a:buAutoNum type="arabicPeriod"/>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As Disclosure officers we are impartial</a:t>
            </a:r>
          </a:p>
          <a:p>
            <a:pPr>
              <a:buFontTx/>
              <a:buAutoNum type="arabicPeriod"/>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Fairness is a fundamental part of the criminal justice process</a:t>
            </a:r>
          </a:p>
          <a:p>
            <a:pPr>
              <a:buFontTx/>
              <a:buAutoNum type="arabicPeriod"/>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WE DO NOT WORK FOR THE PROSECUTION OR DEFENCE.</a:t>
            </a:r>
          </a:p>
        </p:txBody>
      </p:sp>
    </p:spTree>
    <p:extLst>
      <p:ext uri="{BB962C8B-B14F-4D97-AF65-F5344CB8AC3E}">
        <p14:creationId xmlns:p14="http://schemas.microsoft.com/office/powerpoint/2010/main" val="1313993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4ACA0-1DAB-414B-A079-819E9EBCF8AC}"/>
              </a:ext>
            </a:extLst>
          </p:cNvPr>
          <p:cNvSpPr>
            <a:spLocks noGrp="1"/>
          </p:cNvSpPr>
          <p:nvPr>
            <p:ph type="title"/>
          </p:nvPr>
        </p:nvSpPr>
        <p:spPr/>
        <p:txBody>
          <a:bodyPr/>
          <a:lstStyle/>
          <a:p>
            <a:pPr algn="ctr"/>
            <a:r>
              <a:rPr lang="en-GB" dirty="0"/>
              <a:t>DG6 and AGG</a:t>
            </a:r>
          </a:p>
        </p:txBody>
      </p:sp>
      <p:sp>
        <p:nvSpPr>
          <p:cNvPr id="3" name="TextBox 2">
            <a:extLst>
              <a:ext uri="{FF2B5EF4-FFF2-40B4-BE49-F238E27FC236}">
                <a16:creationId xmlns:a16="http://schemas.microsoft.com/office/drawing/2014/main" id="{65CA45C8-762B-4FAD-9468-E01E8AEA5767}"/>
              </a:ext>
            </a:extLst>
          </p:cNvPr>
          <p:cNvSpPr txBox="1"/>
          <p:nvPr/>
        </p:nvSpPr>
        <p:spPr>
          <a:xfrm>
            <a:off x="2308194" y="1251751"/>
            <a:ext cx="9703293" cy="4985980"/>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From 1</a:t>
            </a:r>
            <a:r>
              <a:rPr lang="en-GB" b="1" i="1" baseline="30000" dirty="0">
                <a:latin typeface="Arial" panose="020B0604020202020204" pitchFamily="34" charset="0"/>
                <a:cs typeface="Arial" panose="020B0604020202020204" pitchFamily="34" charset="0"/>
              </a:rPr>
              <a:t>st</a:t>
            </a:r>
            <a:r>
              <a:rPr lang="en-GB" b="1" i="1" dirty="0">
                <a:latin typeface="Arial" panose="020B0604020202020204" pitchFamily="34" charset="0"/>
                <a:cs typeface="Arial" panose="020B0604020202020204" pitchFamily="34" charset="0"/>
              </a:rPr>
              <a:t> January 2021, new processes are in place as the result of the Directors guidance on charging and the Attorney Generals guidance on disclosure</a:t>
            </a:r>
            <a:r>
              <a:rPr lang="en-GB" i="1" dirty="0">
                <a:latin typeface="Arial" panose="020B0604020202020204" pitchFamily="34" charset="0"/>
                <a:cs typeface="Arial" panose="020B0604020202020204" pitchFamily="34" charset="0"/>
              </a:rPr>
              <a:t>.</a:t>
            </a:r>
          </a:p>
          <a:p>
            <a:endParaRPr lang="en-GB" i="1" dirty="0">
              <a:latin typeface="Arial" panose="020B0604020202020204" pitchFamily="34" charset="0"/>
              <a:cs typeface="Arial" panose="020B0604020202020204" pitchFamily="34" charset="0"/>
            </a:endParaRPr>
          </a:p>
          <a:p>
            <a:r>
              <a:rPr lang="en-GB" b="1" i="1" dirty="0">
                <a:effectLst/>
                <a:latin typeface="Arial" panose="020B0604020202020204" pitchFamily="34" charset="0"/>
                <a:ea typeface="Calibri" panose="020F0502020204030204" pitchFamily="34" charset="0"/>
                <a:cs typeface="Arial" panose="020B0604020202020204" pitchFamily="34" charset="0"/>
              </a:rPr>
              <a:t>This was further amended in June 2022.</a:t>
            </a: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b="1" i="1" dirty="0">
                <a:effectLst/>
                <a:latin typeface="Arial" panose="020B0604020202020204" pitchFamily="34" charset="0"/>
                <a:ea typeface="Calibri" panose="020F0502020204030204" pitchFamily="34" charset="0"/>
                <a:cs typeface="Arial" panose="020B0604020202020204" pitchFamily="34" charset="0"/>
              </a:rPr>
              <a:t>Disclosure is a continuous review process so it is important that a full log of disclosure decisions and the reasons behind them is made and can be made available to the prosecution team.  </a:t>
            </a:r>
          </a:p>
          <a:p>
            <a:endParaRPr lang="en-GB" b="1" i="1" dirty="0">
              <a:latin typeface="Arial" panose="020B0604020202020204" pitchFamily="34" charset="0"/>
              <a:ea typeface="Calibri" panose="020F0502020204030204" pitchFamily="34" charset="0"/>
              <a:cs typeface="Arial" panose="020B0604020202020204" pitchFamily="34" charset="0"/>
            </a:endParaRPr>
          </a:p>
          <a:p>
            <a:r>
              <a:rPr lang="en-GB" sz="2800" b="1" i="1" dirty="0">
                <a:solidFill>
                  <a:srgbClr val="FF0000"/>
                </a:solidFill>
                <a:effectLst/>
                <a:latin typeface="Arial" panose="020B0604020202020204" pitchFamily="34" charset="0"/>
                <a:ea typeface="Calibri" panose="020F0502020204030204" pitchFamily="34" charset="0"/>
                <a:cs typeface="Arial" panose="020B0604020202020204" pitchFamily="34" charset="0"/>
              </a:rPr>
              <a:t>AS OF 14</a:t>
            </a:r>
            <a:r>
              <a:rPr lang="en-GB" sz="2800" b="1" i="1" baseline="30000" dirty="0">
                <a:solidFill>
                  <a:srgbClr val="FF0000"/>
                </a:solidFill>
                <a:effectLst/>
                <a:latin typeface="Arial" panose="020B0604020202020204" pitchFamily="34" charset="0"/>
                <a:ea typeface="Calibri" panose="020F0502020204030204" pitchFamily="34" charset="0"/>
                <a:cs typeface="Arial" panose="020B0604020202020204" pitchFamily="34" charset="0"/>
              </a:rPr>
              <a:t>TH</a:t>
            </a:r>
            <a:r>
              <a:rPr lang="en-GB" sz="2800" b="1" i="1" dirty="0">
                <a:solidFill>
                  <a:srgbClr val="FF0000"/>
                </a:solidFill>
                <a:effectLst/>
                <a:latin typeface="Arial" panose="020B0604020202020204" pitchFamily="34" charset="0"/>
                <a:ea typeface="Calibri" panose="020F0502020204030204" pitchFamily="34" charset="0"/>
                <a:cs typeface="Arial" panose="020B0604020202020204" pitchFamily="34" charset="0"/>
              </a:rPr>
              <a:t> NOVEMBER 2022 THERE WILL BE NO REQUIREMENT FOR THE STREAMLINED DISCLOSURE CERTIFICATE FOR SUMMARY NGAP FILES</a:t>
            </a:r>
          </a:p>
          <a:p>
            <a:endParaRPr lang="en-GB" b="1" i="1" dirty="0">
              <a:latin typeface="Arial" panose="020B0604020202020204" pitchFamily="34" charset="0"/>
              <a:ea typeface="Calibri" panose="020F0502020204030204" pitchFamily="34" charset="0"/>
              <a:cs typeface="Arial" panose="020B0604020202020204" pitchFamily="34" charset="0"/>
            </a:endParaRPr>
          </a:p>
          <a:p>
            <a:endParaRPr lang="en-GB" b="1" i="1" dirty="0">
              <a:effectLst/>
              <a:latin typeface="Arial" panose="020B0604020202020204" pitchFamily="34" charset="0"/>
              <a:ea typeface="Calibri" panose="020F0502020204030204" pitchFamily="34" charset="0"/>
              <a:cs typeface="Arial" panose="020B0604020202020204" pitchFamily="34" charset="0"/>
            </a:endParaRPr>
          </a:p>
          <a:p>
            <a:endParaRPr lang="en-GB" b="1" i="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84836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80A3-DFF7-4709-B753-AA6CBA970CD1}"/>
              </a:ext>
            </a:extLst>
          </p:cNvPr>
          <p:cNvSpPr>
            <a:spLocks noGrp="1"/>
          </p:cNvSpPr>
          <p:nvPr>
            <p:ph type="title"/>
          </p:nvPr>
        </p:nvSpPr>
        <p:spPr/>
        <p:txBody>
          <a:bodyPr/>
          <a:lstStyle/>
          <a:p>
            <a:pPr algn="ctr"/>
            <a:r>
              <a:rPr lang="en-GB" dirty="0"/>
              <a:t>Important Principles</a:t>
            </a:r>
          </a:p>
        </p:txBody>
      </p:sp>
      <p:pic>
        <p:nvPicPr>
          <p:cNvPr id="4" name="Picture 3" descr="Diagram, text&#10;&#10;Description automatically generated">
            <a:extLst>
              <a:ext uri="{FF2B5EF4-FFF2-40B4-BE49-F238E27FC236}">
                <a16:creationId xmlns:a16="http://schemas.microsoft.com/office/drawing/2014/main" id="{7C22526D-735E-4176-A814-EF0BADD2B1CF}"/>
              </a:ext>
            </a:extLst>
          </p:cNvPr>
          <p:cNvPicPr>
            <a:picLocks noChangeAspect="1"/>
          </p:cNvPicPr>
          <p:nvPr/>
        </p:nvPicPr>
        <p:blipFill>
          <a:blip r:embed="rId2"/>
          <a:stretch>
            <a:fillRect/>
          </a:stretch>
        </p:blipFill>
        <p:spPr>
          <a:xfrm>
            <a:off x="3557492" y="1164150"/>
            <a:ext cx="6128065" cy="5575587"/>
          </a:xfrm>
          <a:prstGeom prst="rect">
            <a:avLst/>
          </a:prstGeom>
        </p:spPr>
      </p:pic>
    </p:spTree>
    <p:extLst>
      <p:ext uri="{BB962C8B-B14F-4D97-AF65-F5344CB8AC3E}">
        <p14:creationId xmlns:p14="http://schemas.microsoft.com/office/powerpoint/2010/main" val="58524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57CC-AB11-45C3-B001-AB2C69294A0D}"/>
              </a:ext>
            </a:extLst>
          </p:cNvPr>
          <p:cNvSpPr>
            <a:spLocks noGrp="1"/>
          </p:cNvSpPr>
          <p:nvPr>
            <p:ph type="title"/>
          </p:nvPr>
        </p:nvSpPr>
        <p:spPr/>
        <p:txBody>
          <a:bodyPr/>
          <a:lstStyle/>
          <a:p>
            <a:pPr algn="ctr"/>
            <a:r>
              <a:rPr lang="en-GB" dirty="0"/>
              <a:t>DG6 and AGG</a:t>
            </a:r>
          </a:p>
        </p:txBody>
      </p:sp>
      <p:sp>
        <p:nvSpPr>
          <p:cNvPr id="3" name="Rectangle: Rounded Corners 2">
            <a:extLst>
              <a:ext uri="{FF2B5EF4-FFF2-40B4-BE49-F238E27FC236}">
                <a16:creationId xmlns:a16="http://schemas.microsoft.com/office/drawing/2014/main" id="{B36B6942-23EE-4C4D-971C-12BE24961E59}"/>
              </a:ext>
            </a:extLst>
          </p:cNvPr>
          <p:cNvSpPr/>
          <p:nvPr/>
        </p:nvSpPr>
        <p:spPr>
          <a:xfrm>
            <a:off x="6299597" y="1478757"/>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Case Material</a:t>
            </a:r>
          </a:p>
        </p:txBody>
      </p:sp>
      <p:sp>
        <p:nvSpPr>
          <p:cNvPr id="4" name="Rectangle: Rounded Corners 3">
            <a:extLst>
              <a:ext uri="{FF2B5EF4-FFF2-40B4-BE49-F238E27FC236}">
                <a16:creationId xmlns:a16="http://schemas.microsoft.com/office/drawing/2014/main" id="{1C6B8C3E-C966-4273-99A6-6882A66C30FB}"/>
              </a:ext>
            </a:extLst>
          </p:cNvPr>
          <p:cNvSpPr/>
          <p:nvPr/>
        </p:nvSpPr>
        <p:spPr>
          <a:xfrm>
            <a:off x="4331494" y="2140659"/>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Evidence</a:t>
            </a:r>
          </a:p>
        </p:txBody>
      </p:sp>
      <p:sp>
        <p:nvSpPr>
          <p:cNvPr id="5" name="Rectangle: Rounded Corners 4">
            <a:extLst>
              <a:ext uri="{FF2B5EF4-FFF2-40B4-BE49-F238E27FC236}">
                <a16:creationId xmlns:a16="http://schemas.microsoft.com/office/drawing/2014/main" id="{A87C21A3-0511-45B8-8CF3-0765F9CDA3E1}"/>
              </a:ext>
            </a:extLst>
          </p:cNvPr>
          <p:cNvSpPr/>
          <p:nvPr/>
        </p:nvSpPr>
        <p:spPr>
          <a:xfrm>
            <a:off x="8260556" y="2150269"/>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Unused Material</a:t>
            </a:r>
          </a:p>
        </p:txBody>
      </p:sp>
      <p:sp>
        <p:nvSpPr>
          <p:cNvPr id="6" name="Rectangle: Rounded Corners 5">
            <a:extLst>
              <a:ext uri="{FF2B5EF4-FFF2-40B4-BE49-F238E27FC236}">
                <a16:creationId xmlns:a16="http://schemas.microsoft.com/office/drawing/2014/main" id="{C6E40D75-3B3C-4ECD-8F02-13A669F68E93}"/>
              </a:ext>
            </a:extLst>
          </p:cNvPr>
          <p:cNvSpPr/>
          <p:nvPr/>
        </p:nvSpPr>
        <p:spPr>
          <a:xfrm>
            <a:off x="7117556" y="3039666"/>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Non-sensitive Unused</a:t>
            </a:r>
          </a:p>
        </p:txBody>
      </p:sp>
      <p:sp>
        <p:nvSpPr>
          <p:cNvPr id="7" name="Rectangle: Rounded Corners 6">
            <a:extLst>
              <a:ext uri="{FF2B5EF4-FFF2-40B4-BE49-F238E27FC236}">
                <a16:creationId xmlns:a16="http://schemas.microsoft.com/office/drawing/2014/main" id="{33D7B5D2-027F-445E-9053-ABCA5A3F37C6}"/>
              </a:ext>
            </a:extLst>
          </p:cNvPr>
          <p:cNvSpPr/>
          <p:nvPr/>
        </p:nvSpPr>
        <p:spPr>
          <a:xfrm>
            <a:off x="9396413" y="3039666"/>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Sensitive Unused</a:t>
            </a:r>
          </a:p>
        </p:txBody>
      </p:sp>
      <p:sp>
        <p:nvSpPr>
          <p:cNvPr id="9" name="Rectangle: Rounded Corners 8">
            <a:extLst>
              <a:ext uri="{FF2B5EF4-FFF2-40B4-BE49-F238E27FC236}">
                <a16:creationId xmlns:a16="http://schemas.microsoft.com/office/drawing/2014/main" id="{70DE586F-AAC4-48B2-ABD6-61234E009FD9}"/>
              </a:ext>
            </a:extLst>
          </p:cNvPr>
          <p:cNvSpPr/>
          <p:nvPr/>
        </p:nvSpPr>
        <p:spPr>
          <a:xfrm>
            <a:off x="7124700" y="4982766"/>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latin typeface="Arial" panose="020B0604020202020204" pitchFamily="34" charset="0"/>
                <a:cs typeface="Arial" panose="020B0604020202020204" pitchFamily="34" charset="0"/>
              </a:rPr>
              <a:t>MG6E</a:t>
            </a:r>
          </a:p>
        </p:txBody>
      </p:sp>
      <p:sp>
        <p:nvSpPr>
          <p:cNvPr id="10" name="Rectangle: Rounded Corners 9">
            <a:extLst>
              <a:ext uri="{FF2B5EF4-FFF2-40B4-BE49-F238E27FC236}">
                <a16:creationId xmlns:a16="http://schemas.microsoft.com/office/drawing/2014/main" id="{65E1CB48-C106-4E49-8C20-04EB033B005D}"/>
              </a:ext>
            </a:extLst>
          </p:cNvPr>
          <p:cNvSpPr/>
          <p:nvPr/>
        </p:nvSpPr>
        <p:spPr>
          <a:xfrm>
            <a:off x="8260556" y="4975621"/>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latin typeface="Arial" panose="020B0604020202020204" pitchFamily="34" charset="0"/>
                <a:cs typeface="Arial" panose="020B0604020202020204" pitchFamily="34" charset="0"/>
              </a:rPr>
              <a:t>MG6C</a:t>
            </a:r>
          </a:p>
        </p:txBody>
      </p:sp>
      <p:sp>
        <p:nvSpPr>
          <p:cNvPr id="11" name="Rectangle: Rounded Corners 10">
            <a:extLst>
              <a:ext uri="{FF2B5EF4-FFF2-40B4-BE49-F238E27FC236}">
                <a16:creationId xmlns:a16="http://schemas.microsoft.com/office/drawing/2014/main" id="{E60B6A4F-8255-446E-894A-141F67A4E9CF}"/>
              </a:ext>
            </a:extLst>
          </p:cNvPr>
          <p:cNvSpPr/>
          <p:nvPr/>
        </p:nvSpPr>
        <p:spPr>
          <a:xfrm>
            <a:off x="7153274" y="3982640"/>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Disclosable</a:t>
            </a:r>
          </a:p>
        </p:txBody>
      </p:sp>
      <p:sp>
        <p:nvSpPr>
          <p:cNvPr id="12" name="Rectangle: Rounded Corners 11">
            <a:extLst>
              <a:ext uri="{FF2B5EF4-FFF2-40B4-BE49-F238E27FC236}">
                <a16:creationId xmlns:a16="http://schemas.microsoft.com/office/drawing/2014/main" id="{CD4722ED-759E-4B48-A407-9C768DE94A7A}"/>
              </a:ext>
            </a:extLst>
          </p:cNvPr>
          <p:cNvSpPr/>
          <p:nvPr/>
        </p:nvSpPr>
        <p:spPr>
          <a:xfrm>
            <a:off x="5988844" y="3982640"/>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Non-disclosable</a:t>
            </a:r>
          </a:p>
        </p:txBody>
      </p:sp>
      <p:sp>
        <p:nvSpPr>
          <p:cNvPr id="13" name="Rectangle: Rounded Corners 12">
            <a:extLst>
              <a:ext uri="{FF2B5EF4-FFF2-40B4-BE49-F238E27FC236}">
                <a16:creationId xmlns:a16="http://schemas.microsoft.com/office/drawing/2014/main" id="{E5CD0AAB-0DDA-4634-A269-4BF278EFCB51}"/>
              </a:ext>
            </a:extLst>
          </p:cNvPr>
          <p:cNvSpPr/>
          <p:nvPr/>
        </p:nvSpPr>
        <p:spPr>
          <a:xfrm>
            <a:off x="5988844" y="4995266"/>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latin typeface="Arial" panose="020B0604020202020204" pitchFamily="34" charset="0"/>
                <a:cs typeface="Arial" panose="020B0604020202020204" pitchFamily="34" charset="0"/>
              </a:rPr>
              <a:t>MG6C</a:t>
            </a:r>
          </a:p>
        </p:txBody>
      </p:sp>
      <p:sp>
        <p:nvSpPr>
          <p:cNvPr id="14" name="Rectangle: Rounded Corners 13">
            <a:extLst>
              <a:ext uri="{FF2B5EF4-FFF2-40B4-BE49-F238E27FC236}">
                <a16:creationId xmlns:a16="http://schemas.microsoft.com/office/drawing/2014/main" id="{D8A1006F-CD1B-4531-BB6D-D055D681FFB3}"/>
              </a:ext>
            </a:extLst>
          </p:cNvPr>
          <p:cNvSpPr/>
          <p:nvPr/>
        </p:nvSpPr>
        <p:spPr>
          <a:xfrm>
            <a:off x="9410700" y="4975621"/>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latin typeface="Arial" panose="020B0604020202020204" pitchFamily="34" charset="0"/>
                <a:cs typeface="Arial" panose="020B0604020202020204" pitchFamily="34" charset="0"/>
              </a:rPr>
              <a:t>MG6D</a:t>
            </a:r>
          </a:p>
        </p:txBody>
      </p:sp>
      <p:sp>
        <p:nvSpPr>
          <p:cNvPr id="15" name="Rectangle: Rounded Corners 14">
            <a:extLst>
              <a:ext uri="{FF2B5EF4-FFF2-40B4-BE49-F238E27FC236}">
                <a16:creationId xmlns:a16="http://schemas.microsoft.com/office/drawing/2014/main" id="{532BB98E-A46A-4C45-940B-D9FE1E39A22B}"/>
              </a:ext>
            </a:extLst>
          </p:cNvPr>
          <p:cNvSpPr/>
          <p:nvPr/>
        </p:nvSpPr>
        <p:spPr>
          <a:xfrm>
            <a:off x="5224462" y="3044591"/>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Statements</a:t>
            </a:r>
          </a:p>
        </p:txBody>
      </p:sp>
      <p:sp>
        <p:nvSpPr>
          <p:cNvPr id="16" name="Rectangle: Rounded Corners 15">
            <a:extLst>
              <a:ext uri="{FF2B5EF4-FFF2-40B4-BE49-F238E27FC236}">
                <a16:creationId xmlns:a16="http://schemas.microsoft.com/office/drawing/2014/main" id="{CCFF1868-89C4-42F1-B55C-7214E280062C}"/>
              </a:ext>
            </a:extLst>
          </p:cNvPr>
          <p:cNvSpPr/>
          <p:nvPr/>
        </p:nvSpPr>
        <p:spPr>
          <a:xfrm>
            <a:off x="3464421" y="3068236"/>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latin typeface="Arial" panose="020B0604020202020204" pitchFamily="34" charset="0"/>
                <a:cs typeface="Arial" panose="020B0604020202020204" pitchFamily="34" charset="0"/>
              </a:rPr>
              <a:t>Exhibits</a:t>
            </a:r>
          </a:p>
        </p:txBody>
      </p:sp>
      <p:sp>
        <p:nvSpPr>
          <p:cNvPr id="18" name="Arrow: Bent 17">
            <a:extLst>
              <a:ext uri="{FF2B5EF4-FFF2-40B4-BE49-F238E27FC236}">
                <a16:creationId xmlns:a16="http://schemas.microsoft.com/office/drawing/2014/main" id="{2F265A3C-DE2A-40AF-A7E4-135C15B85EB6}"/>
              </a:ext>
            </a:extLst>
          </p:cNvPr>
          <p:cNvSpPr/>
          <p:nvPr/>
        </p:nvSpPr>
        <p:spPr>
          <a:xfrm rot="5400000" flipV="1">
            <a:off x="5287355" y="1160561"/>
            <a:ext cx="438581" cy="1493045"/>
          </a:xfrm>
          <a:prstGeom prst="ben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19" name="Arrow: Bent 18">
            <a:extLst>
              <a:ext uri="{FF2B5EF4-FFF2-40B4-BE49-F238E27FC236}">
                <a16:creationId xmlns:a16="http://schemas.microsoft.com/office/drawing/2014/main" id="{07241F71-6B30-4B66-BCBC-3EBF757466B6}"/>
              </a:ext>
            </a:extLst>
          </p:cNvPr>
          <p:cNvSpPr/>
          <p:nvPr/>
        </p:nvSpPr>
        <p:spPr>
          <a:xfrm rot="5400000">
            <a:off x="7853744" y="1183776"/>
            <a:ext cx="438581" cy="1446611"/>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0" name="Arrow: Bent 19">
            <a:extLst>
              <a:ext uri="{FF2B5EF4-FFF2-40B4-BE49-F238E27FC236}">
                <a16:creationId xmlns:a16="http://schemas.microsoft.com/office/drawing/2014/main" id="{2FA33114-2AEA-4D21-A6BE-7C4892855257}"/>
              </a:ext>
            </a:extLst>
          </p:cNvPr>
          <p:cNvSpPr/>
          <p:nvPr/>
        </p:nvSpPr>
        <p:spPr>
          <a:xfrm rot="5400000" flipV="1">
            <a:off x="3718918" y="2441377"/>
            <a:ext cx="689372" cy="507207"/>
          </a:xfrm>
          <a:prstGeom prst="ben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1" name="Arrow: Bent 20">
            <a:extLst>
              <a:ext uri="{FF2B5EF4-FFF2-40B4-BE49-F238E27FC236}">
                <a16:creationId xmlns:a16="http://schemas.microsoft.com/office/drawing/2014/main" id="{858AAA0B-F6B7-411F-8887-14C6F16E921D}"/>
              </a:ext>
            </a:extLst>
          </p:cNvPr>
          <p:cNvSpPr/>
          <p:nvPr/>
        </p:nvSpPr>
        <p:spPr>
          <a:xfrm rot="5400000">
            <a:off x="5301254" y="2423523"/>
            <a:ext cx="653658" cy="507207"/>
          </a:xfrm>
          <a:prstGeom prst="ben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2" name="Arrow: Bent 21">
            <a:extLst>
              <a:ext uri="{FF2B5EF4-FFF2-40B4-BE49-F238E27FC236}">
                <a16:creationId xmlns:a16="http://schemas.microsoft.com/office/drawing/2014/main" id="{0C28ECC9-2F2F-459C-B7E4-8ADD19E654CB}"/>
              </a:ext>
            </a:extLst>
          </p:cNvPr>
          <p:cNvSpPr/>
          <p:nvPr/>
        </p:nvSpPr>
        <p:spPr>
          <a:xfrm rot="5400000">
            <a:off x="9385698" y="2343154"/>
            <a:ext cx="564358" cy="757239"/>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3" name="Arrow: Bent 22">
            <a:extLst>
              <a:ext uri="{FF2B5EF4-FFF2-40B4-BE49-F238E27FC236}">
                <a16:creationId xmlns:a16="http://schemas.microsoft.com/office/drawing/2014/main" id="{FB6B6904-A6B3-42D6-B51A-4160115915F3}"/>
              </a:ext>
            </a:extLst>
          </p:cNvPr>
          <p:cNvSpPr/>
          <p:nvPr/>
        </p:nvSpPr>
        <p:spPr>
          <a:xfrm rot="5400000" flipV="1">
            <a:off x="7548521" y="2291915"/>
            <a:ext cx="595403" cy="828674"/>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4" name="Arrow: Bent 23">
            <a:extLst>
              <a:ext uri="{FF2B5EF4-FFF2-40B4-BE49-F238E27FC236}">
                <a16:creationId xmlns:a16="http://schemas.microsoft.com/office/drawing/2014/main" id="{FD72A6D8-4DB0-485C-ABE8-EF2FD447E488}"/>
              </a:ext>
            </a:extLst>
          </p:cNvPr>
          <p:cNvSpPr/>
          <p:nvPr/>
        </p:nvSpPr>
        <p:spPr>
          <a:xfrm rot="5400000" flipV="1">
            <a:off x="6404413" y="3262226"/>
            <a:ext cx="656548" cy="744737"/>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5" name="Arrow: Bent 24">
            <a:extLst>
              <a:ext uri="{FF2B5EF4-FFF2-40B4-BE49-F238E27FC236}">
                <a16:creationId xmlns:a16="http://schemas.microsoft.com/office/drawing/2014/main" id="{BCCF793F-8D1E-44DB-A925-20E1E36664F4}"/>
              </a:ext>
            </a:extLst>
          </p:cNvPr>
          <p:cNvSpPr/>
          <p:nvPr/>
        </p:nvSpPr>
        <p:spPr>
          <a:xfrm rot="5400000">
            <a:off x="8197495" y="3260313"/>
            <a:ext cx="656548" cy="744737"/>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26" name="Arrow: Down 25">
            <a:extLst>
              <a:ext uri="{FF2B5EF4-FFF2-40B4-BE49-F238E27FC236}">
                <a16:creationId xmlns:a16="http://schemas.microsoft.com/office/drawing/2014/main" id="{B265A73D-567D-4129-8DC8-1DDB30F8C14E}"/>
              </a:ext>
            </a:extLst>
          </p:cNvPr>
          <p:cNvSpPr/>
          <p:nvPr/>
        </p:nvSpPr>
        <p:spPr>
          <a:xfrm>
            <a:off x="6374606" y="4561284"/>
            <a:ext cx="278606" cy="41969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7" name="Arrow: Down 26">
            <a:extLst>
              <a:ext uri="{FF2B5EF4-FFF2-40B4-BE49-F238E27FC236}">
                <a16:creationId xmlns:a16="http://schemas.microsoft.com/office/drawing/2014/main" id="{B29AF2FF-A00E-47A0-A34F-B374F4DAE569}"/>
              </a:ext>
            </a:extLst>
          </p:cNvPr>
          <p:cNvSpPr/>
          <p:nvPr/>
        </p:nvSpPr>
        <p:spPr>
          <a:xfrm>
            <a:off x="7510462" y="4561284"/>
            <a:ext cx="278606" cy="41969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8" name="Arrow: Down 27">
            <a:extLst>
              <a:ext uri="{FF2B5EF4-FFF2-40B4-BE49-F238E27FC236}">
                <a16:creationId xmlns:a16="http://schemas.microsoft.com/office/drawing/2014/main" id="{423939E6-5898-4A20-B191-2C529A0C5340}"/>
              </a:ext>
            </a:extLst>
          </p:cNvPr>
          <p:cNvSpPr/>
          <p:nvPr/>
        </p:nvSpPr>
        <p:spPr>
          <a:xfrm>
            <a:off x="8642747" y="4555034"/>
            <a:ext cx="278606" cy="41969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9" name="Arrow: Down 28">
            <a:extLst>
              <a:ext uri="{FF2B5EF4-FFF2-40B4-BE49-F238E27FC236}">
                <a16:creationId xmlns:a16="http://schemas.microsoft.com/office/drawing/2014/main" id="{A5CFBF0D-DB97-4FD3-A9F6-813B277E2BEB}"/>
              </a:ext>
            </a:extLst>
          </p:cNvPr>
          <p:cNvSpPr/>
          <p:nvPr/>
        </p:nvSpPr>
        <p:spPr>
          <a:xfrm>
            <a:off x="9803606" y="3632592"/>
            <a:ext cx="278606" cy="131445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30" name="Arrow: Down 29">
            <a:extLst>
              <a:ext uri="{FF2B5EF4-FFF2-40B4-BE49-F238E27FC236}">
                <a16:creationId xmlns:a16="http://schemas.microsoft.com/office/drawing/2014/main" id="{B28EC683-0553-44C3-9952-7F1966E07325}"/>
              </a:ext>
            </a:extLst>
          </p:cNvPr>
          <p:cNvSpPr/>
          <p:nvPr/>
        </p:nvSpPr>
        <p:spPr>
          <a:xfrm>
            <a:off x="7515822" y="3618309"/>
            <a:ext cx="278606" cy="342646"/>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A3EB3921-B2E6-4F4B-9CF9-F95206588571}"/>
              </a:ext>
            </a:extLst>
          </p:cNvPr>
          <p:cNvSpPr/>
          <p:nvPr/>
        </p:nvSpPr>
        <p:spPr>
          <a:xfrm>
            <a:off x="8281989" y="3975347"/>
            <a:ext cx="1028700" cy="56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latin typeface="Arial" panose="020B0604020202020204" pitchFamily="34" charset="0"/>
                <a:cs typeface="Arial" panose="020B0604020202020204" pitchFamily="34" charset="0"/>
              </a:rPr>
              <a:t>Rebuttable Presumption</a:t>
            </a:r>
          </a:p>
        </p:txBody>
      </p:sp>
    </p:spTree>
    <p:extLst>
      <p:ext uri="{BB962C8B-B14F-4D97-AF65-F5344CB8AC3E}">
        <p14:creationId xmlns:p14="http://schemas.microsoft.com/office/powerpoint/2010/main" val="294374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1000"/>
                                        <p:tgtEl>
                                          <p:spTgt spid="18"/>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1000"/>
                                        <p:tgtEl>
                                          <p:spTgt spid="20"/>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10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1000"/>
                                        <p:tgtEl>
                                          <p:spTgt spid="21"/>
                                        </p:tgtEl>
                                      </p:cBhvr>
                                    </p:animEffect>
                                  </p:childTnLst>
                                </p:cTn>
                              </p:par>
                            </p:childTnLst>
                          </p:cTn>
                        </p:par>
                        <p:par>
                          <p:cTn id="31" fill="hold">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1000"/>
                                        <p:tgtEl>
                                          <p:spTgt spid="1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1000"/>
                                        <p:tgtEl>
                                          <p:spTgt spid="19"/>
                                        </p:tgtEl>
                                      </p:cBhvr>
                                    </p:animEffect>
                                  </p:childTnLst>
                                </p:cTn>
                              </p:par>
                            </p:childTnLst>
                          </p:cTn>
                        </p:par>
                        <p:par>
                          <p:cTn id="40" fill="hold">
                            <p:stCondLst>
                              <p:cond delay="1000"/>
                            </p:stCondLst>
                            <p:childTnLst>
                              <p:par>
                                <p:cTn id="41" presetID="10" presetClass="entr" presetSubtype="0" fill="hold" grpId="0" nodeType="after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fade">
                                      <p:cBhvr>
                                        <p:cTn id="43" dur="1000"/>
                                        <p:tgtEl>
                                          <p:spTgt spid="5"/>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fade">
                                      <p:cBhvr>
                                        <p:cTn id="48" dur="1000"/>
                                        <p:tgtEl>
                                          <p:spTgt spid="22"/>
                                        </p:tgtEl>
                                      </p:cBhvr>
                                    </p:animEffect>
                                  </p:childTnLst>
                                </p:cTn>
                              </p:par>
                            </p:childTnLst>
                          </p:cTn>
                        </p:par>
                        <p:par>
                          <p:cTn id="49" fill="hold">
                            <p:stCondLst>
                              <p:cond delay="1000"/>
                            </p:stCondLst>
                            <p:childTnLst>
                              <p:par>
                                <p:cTn id="50" presetID="10" presetClass="entr" presetSubtype="0" fill="hold" grpId="0" nodeType="after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1000"/>
                                        <p:tgtEl>
                                          <p:spTgt spid="7"/>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9"/>
                                        </p:tgtEl>
                                        <p:attrNameLst>
                                          <p:attrName>style.visibility</p:attrName>
                                        </p:attrNameLst>
                                      </p:cBhvr>
                                      <p:to>
                                        <p:strVal val="visible"/>
                                      </p:to>
                                    </p:set>
                                    <p:animEffect transition="in" filter="fade">
                                      <p:cBhvr>
                                        <p:cTn id="57" dur="1000"/>
                                        <p:tgtEl>
                                          <p:spTgt spid="29"/>
                                        </p:tgtEl>
                                      </p:cBhvr>
                                    </p:animEffect>
                                  </p:childTnLst>
                                </p:cTn>
                              </p:par>
                            </p:childTnLst>
                          </p:cTn>
                        </p:par>
                        <p:par>
                          <p:cTn id="58" fill="hold">
                            <p:stCondLst>
                              <p:cond delay="1000"/>
                            </p:stCondLst>
                            <p:childTnLst>
                              <p:par>
                                <p:cTn id="59" presetID="10" presetClass="entr" presetSubtype="0" fill="hold" grpId="0" nodeType="after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fade">
                                      <p:cBhvr>
                                        <p:cTn id="61" dur="1000"/>
                                        <p:tgtEl>
                                          <p:spTgt spid="14"/>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fade">
                                      <p:cBhvr>
                                        <p:cTn id="66" dur="1000"/>
                                        <p:tgtEl>
                                          <p:spTgt spid="23"/>
                                        </p:tgtEl>
                                      </p:cBhvr>
                                    </p:animEffect>
                                  </p:childTnLst>
                                </p:cTn>
                              </p:par>
                            </p:childTnLst>
                          </p:cTn>
                        </p:par>
                        <p:par>
                          <p:cTn id="67" fill="hold">
                            <p:stCondLst>
                              <p:cond delay="1000"/>
                            </p:stCondLst>
                            <p:childTnLst>
                              <p:par>
                                <p:cTn id="68" presetID="10" presetClass="entr" presetSubtype="0" fill="hold" grpId="0" nodeType="afterEffect">
                                  <p:stCondLst>
                                    <p:cond delay="0"/>
                                  </p:stCondLst>
                                  <p:childTnLst>
                                    <p:set>
                                      <p:cBhvr>
                                        <p:cTn id="69" dur="1" fill="hold">
                                          <p:stCondLst>
                                            <p:cond delay="0"/>
                                          </p:stCondLst>
                                        </p:cTn>
                                        <p:tgtEl>
                                          <p:spTgt spid="6"/>
                                        </p:tgtEl>
                                        <p:attrNameLst>
                                          <p:attrName>style.visibility</p:attrName>
                                        </p:attrNameLst>
                                      </p:cBhvr>
                                      <p:to>
                                        <p:strVal val="visible"/>
                                      </p:to>
                                    </p:set>
                                    <p:animEffect transition="in" filter="fade">
                                      <p:cBhvr>
                                        <p:cTn id="70" dur="1000"/>
                                        <p:tgtEl>
                                          <p:spTgt spid="6"/>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4"/>
                                        </p:tgtEl>
                                        <p:attrNameLst>
                                          <p:attrName>style.visibility</p:attrName>
                                        </p:attrNameLst>
                                      </p:cBhvr>
                                      <p:to>
                                        <p:strVal val="visible"/>
                                      </p:to>
                                    </p:set>
                                    <p:animEffect transition="in" filter="fade">
                                      <p:cBhvr>
                                        <p:cTn id="75" dur="1000"/>
                                        <p:tgtEl>
                                          <p:spTgt spid="24"/>
                                        </p:tgtEl>
                                      </p:cBhvr>
                                    </p:animEffect>
                                  </p:childTnLst>
                                </p:cTn>
                              </p:par>
                            </p:childTnLst>
                          </p:cTn>
                        </p:par>
                        <p:par>
                          <p:cTn id="76" fill="hold">
                            <p:stCondLst>
                              <p:cond delay="1000"/>
                            </p:stCondLst>
                            <p:childTnLst>
                              <p:par>
                                <p:cTn id="77" presetID="10" presetClass="entr" presetSubtype="0" fill="hold" grpId="0" nodeType="afterEffect">
                                  <p:stCondLst>
                                    <p:cond delay="0"/>
                                  </p:stCondLst>
                                  <p:childTnLst>
                                    <p:set>
                                      <p:cBhvr>
                                        <p:cTn id="78" dur="1" fill="hold">
                                          <p:stCondLst>
                                            <p:cond delay="0"/>
                                          </p:stCondLst>
                                        </p:cTn>
                                        <p:tgtEl>
                                          <p:spTgt spid="12"/>
                                        </p:tgtEl>
                                        <p:attrNameLst>
                                          <p:attrName>style.visibility</p:attrName>
                                        </p:attrNameLst>
                                      </p:cBhvr>
                                      <p:to>
                                        <p:strVal val="visible"/>
                                      </p:to>
                                    </p:set>
                                    <p:animEffect transition="in" filter="fade">
                                      <p:cBhvr>
                                        <p:cTn id="79" dur="1000"/>
                                        <p:tgtEl>
                                          <p:spTgt spid="12"/>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30"/>
                                        </p:tgtEl>
                                        <p:attrNameLst>
                                          <p:attrName>style.visibility</p:attrName>
                                        </p:attrNameLst>
                                      </p:cBhvr>
                                      <p:to>
                                        <p:strVal val="visible"/>
                                      </p:to>
                                    </p:set>
                                    <p:animEffect transition="in" filter="fade">
                                      <p:cBhvr>
                                        <p:cTn id="84" dur="1000"/>
                                        <p:tgtEl>
                                          <p:spTgt spid="30"/>
                                        </p:tgtEl>
                                      </p:cBhvr>
                                    </p:animEffect>
                                  </p:childTnLst>
                                </p:cTn>
                              </p:par>
                            </p:childTnLst>
                          </p:cTn>
                        </p:par>
                        <p:par>
                          <p:cTn id="85" fill="hold">
                            <p:stCondLst>
                              <p:cond delay="1000"/>
                            </p:stCondLst>
                            <p:childTnLst>
                              <p:par>
                                <p:cTn id="86" presetID="10" presetClass="entr" presetSubtype="0" fill="hold" grpId="0" nodeType="afterEffect">
                                  <p:stCondLst>
                                    <p:cond delay="0"/>
                                  </p:stCondLst>
                                  <p:childTnLst>
                                    <p:set>
                                      <p:cBhvr>
                                        <p:cTn id="87" dur="1" fill="hold">
                                          <p:stCondLst>
                                            <p:cond delay="0"/>
                                          </p:stCondLst>
                                        </p:cTn>
                                        <p:tgtEl>
                                          <p:spTgt spid="11"/>
                                        </p:tgtEl>
                                        <p:attrNameLst>
                                          <p:attrName>style.visibility</p:attrName>
                                        </p:attrNameLst>
                                      </p:cBhvr>
                                      <p:to>
                                        <p:strVal val="visible"/>
                                      </p:to>
                                    </p:set>
                                    <p:animEffect transition="in" filter="fade">
                                      <p:cBhvr>
                                        <p:cTn id="88" dur="1000"/>
                                        <p:tgtEl>
                                          <p:spTgt spid="11"/>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25"/>
                                        </p:tgtEl>
                                        <p:attrNameLst>
                                          <p:attrName>style.visibility</p:attrName>
                                        </p:attrNameLst>
                                      </p:cBhvr>
                                      <p:to>
                                        <p:strVal val="visible"/>
                                      </p:to>
                                    </p:set>
                                    <p:animEffect transition="in" filter="fade">
                                      <p:cBhvr>
                                        <p:cTn id="93" dur="1000"/>
                                        <p:tgtEl>
                                          <p:spTgt spid="25"/>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8"/>
                                        </p:tgtEl>
                                        <p:attrNameLst>
                                          <p:attrName>style.visibility</p:attrName>
                                        </p:attrNameLst>
                                      </p:cBhvr>
                                      <p:to>
                                        <p:strVal val="visible"/>
                                      </p:to>
                                    </p:set>
                                    <p:animEffect transition="in" filter="fade">
                                      <p:cBhvr>
                                        <p:cTn id="96" dur="1000"/>
                                        <p:tgtEl>
                                          <p:spTgt spid="8"/>
                                        </p:tgtEl>
                                      </p:cBhvr>
                                    </p:animEffect>
                                  </p:childTnLst>
                                </p:cTn>
                              </p:par>
                            </p:childTnLst>
                          </p:cTn>
                        </p:par>
                        <p:par>
                          <p:cTn id="97" fill="hold">
                            <p:stCondLst>
                              <p:cond delay="1000"/>
                            </p:stCondLst>
                            <p:childTnLst>
                              <p:par>
                                <p:cTn id="98" presetID="26" presetClass="emph" presetSubtype="0" repeatCount="indefinite" fill="hold" nodeType="afterEffect">
                                  <p:stCondLst>
                                    <p:cond delay="0"/>
                                  </p:stCondLst>
                                  <p:childTnLst>
                                    <p:animEffect transition="out" filter="fade">
                                      <p:cBhvr>
                                        <p:cTn id="99" dur="500" tmFilter="0, 0; .2, .5; .8, .5; 1, 0"/>
                                        <p:tgtEl>
                                          <p:spTgt spid="8">
                                            <p:txEl>
                                              <p:pRg st="0" end="0"/>
                                            </p:txEl>
                                          </p:spTgt>
                                        </p:tgtEl>
                                      </p:cBhvr>
                                    </p:animEffect>
                                    <p:animScale>
                                      <p:cBhvr>
                                        <p:cTn id="100" dur="250" autoRev="1" fill="hold"/>
                                        <p:tgtEl>
                                          <p:spTgt spid="8">
                                            <p:txEl>
                                              <p:pRg st="0" end="0"/>
                                            </p:txEl>
                                          </p:spTgt>
                                        </p:tgtEl>
                                      </p:cBhvr>
                                      <p:by x="105000" y="105000"/>
                                    </p:animScale>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grpId="0" nodeType="click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1000"/>
                                        <p:tgtEl>
                                          <p:spTgt spid="26"/>
                                        </p:tgtEl>
                                      </p:cBhvr>
                                    </p:animEffect>
                                  </p:childTnLst>
                                </p:cTn>
                              </p:par>
                            </p:childTnLst>
                          </p:cTn>
                        </p:par>
                        <p:par>
                          <p:cTn id="106" fill="hold">
                            <p:stCondLst>
                              <p:cond delay="1000"/>
                            </p:stCondLst>
                            <p:childTnLst>
                              <p:par>
                                <p:cTn id="107" presetID="10" presetClass="entr" presetSubtype="0" fill="hold" grpId="0" nodeType="afterEffect">
                                  <p:stCondLst>
                                    <p:cond delay="0"/>
                                  </p:stCondLst>
                                  <p:childTnLst>
                                    <p:set>
                                      <p:cBhvr>
                                        <p:cTn id="108" dur="1" fill="hold">
                                          <p:stCondLst>
                                            <p:cond delay="0"/>
                                          </p:stCondLst>
                                        </p:cTn>
                                        <p:tgtEl>
                                          <p:spTgt spid="13"/>
                                        </p:tgtEl>
                                        <p:attrNameLst>
                                          <p:attrName>style.visibility</p:attrName>
                                        </p:attrNameLst>
                                      </p:cBhvr>
                                      <p:to>
                                        <p:strVal val="visible"/>
                                      </p:to>
                                    </p:set>
                                    <p:animEffect transition="in" filter="fade">
                                      <p:cBhvr>
                                        <p:cTn id="109" dur="1000"/>
                                        <p:tgtEl>
                                          <p:spTgt spid="13"/>
                                        </p:tgtEl>
                                      </p:cBhvr>
                                    </p:animEffect>
                                  </p:childTnLst>
                                </p:cTn>
                              </p:par>
                            </p:childTnLst>
                          </p:cTn>
                        </p:par>
                      </p:childTnLst>
                    </p:cTn>
                  </p:par>
                  <p:par>
                    <p:cTn id="110" fill="hold">
                      <p:stCondLst>
                        <p:cond delay="indefinite"/>
                      </p:stCondLst>
                      <p:childTnLst>
                        <p:par>
                          <p:cTn id="111" fill="hold">
                            <p:stCondLst>
                              <p:cond delay="0"/>
                            </p:stCondLst>
                            <p:childTnLst>
                              <p:par>
                                <p:cTn id="112" presetID="10" presetClass="entr" presetSubtype="0" fill="hold" grpId="0" nodeType="clickEffect">
                                  <p:stCondLst>
                                    <p:cond delay="0"/>
                                  </p:stCondLst>
                                  <p:childTnLst>
                                    <p:set>
                                      <p:cBhvr>
                                        <p:cTn id="113" dur="1" fill="hold">
                                          <p:stCondLst>
                                            <p:cond delay="0"/>
                                          </p:stCondLst>
                                        </p:cTn>
                                        <p:tgtEl>
                                          <p:spTgt spid="27"/>
                                        </p:tgtEl>
                                        <p:attrNameLst>
                                          <p:attrName>style.visibility</p:attrName>
                                        </p:attrNameLst>
                                      </p:cBhvr>
                                      <p:to>
                                        <p:strVal val="visible"/>
                                      </p:to>
                                    </p:set>
                                    <p:animEffect transition="in" filter="fade">
                                      <p:cBhvr>
                                        <p:cTn id="114" dur="1000"/>
                                        <p:tgtEl>
                                          <p:spTgt spid="27"/>
                                        </p:tgtEl>
                                      </p:cBhvr>
                                    </p:animEffect>
                                  </p:childTnLst>
                                </p:cTn>
                              </p:par>
                            </p:childTnLst>
                          </p:cTn>
                        </p:par>
                        <p:par>
                          <p:cTn id="115" fill="hold">
                            <p:stCondLst>
                              <p:cond delay="1000"/>
                            </p:stCondLst>
                            <p:childTnLst>
                              <p:par>
                                <p:cTn id="116" presetID="10" presetClass="entr" presetSubtype="0" fill="hold" grpId="0" nodeType="afterEffect">
                                  <p:stCondLst>
                                    <p:cond delay="0"/>
                                  </p:stCondLst>
                                  <p:childTnLst>
                                    <p:set>
                                      <p:cBhvr>
                                        <p:cTn id="117" dur="1" fill="hold">
                                          <p:stCondLst>
                                            <p:cond delay="0"/>
                                          </p:stCondLst>
                                        </p:cTn>
                                        <p:tgtEl>
                                          <p:spTgt spid="9"/>
                                        </p:tgtEl>
                                        <p:attrNameLst>
                                          <p:attrName>style.visibility</p:attrName>
                                        </p:attrNameLst>
                                      </p:cBhvr>
                                      <p:to>
                                        <p:strVal val="visible"/>
                                      </p:to>
                                    </p:set>
                                    <p:animEffect transition="in" filter="fade">
                                      <p:cBhvr>
                                        <p:cTn id="118" dur="1000"/>
                                        <p:tgtEl>
                                          <p:spTgt spid="9"/>
                                        </p:tgtEl>
                                      </p:cBhvr>
                                    </p:animEffect>
                                  </p:childTnLst>
                                </p:cTn>
                              </p:par>
                            </p:childTnLst>
                          </p:cTn>
                        </p:par>
                      </p:childTnLst>
                    </p:cTn>
                  </p:par>
                  <p:par>
                    <p:cTn id="119" fill="hold">
                      <p:stCondLst>
                        <p:cond delay="indefinite"/>
                      </p:stCondLst>
                      <p:childTnLst>
                        <p:par>
                          <p:cTn id="120" fill="hold">
                            <p:stCondLst>
                              <p:cond delay="0"/>
                            </p:stCondLst>
                            <p:childTnLst>
                              <p:par>
                                <p:cTn id="121" presetID="10" presetClass="entr" presetSubtype="0" fill="hold" grpId="0" nodeType="click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1000"/>
                                        <p:tgtEl>
                                          <p:spTgt spid="28"/>
                                        </p:tgtEl>
                                      </p:cBhvr>
                                    </p:animEffect>
                                  </p:childTnLst>
                                </p:cTn>
                              </p:par>
                            </p:childTnLst>
                          </p:cTn>
                        </p:par>
                        <p:par>
                          <p:cTn id="124" fill="hold">
                            <p:stCondLst>
                              <p:cond delay="1000"/>
                            </p:stCondLst>
                            <p:childTnLst>
                              <p:par>
                                <p:cTn id="125" presetID="10" presetClass="entr" presetSubtype="0" fill="hold" grpId="0" nodeType="afterEffect">
                                  <p:stCondLst>
                                    <p:cond delay="0"/>
                                  </p:stCondLst>
                                  <p:childTnLst>
                                    <p:set>
                                      <p:cBhvr>
                                        <p:cTn id="126" dur="1" fill="hold">
                                          <p:stCondLst>
                                            <p:cond delay="0"/>
                                          </p:stCondLst>
                                        </p:cTn>
                                        <p:tgtEl>
                                          <p:spTgt spid="10"/>
                                        </p:tgtEl>
                                        <p:attrNameLst>
                                          <p:attrName>style.visibility</p:attrName>
                                        </p:attrNameLst>
                                      </p:cBhvr>
                                      <p:to>
                                        <p:strVal val="visible"/>
                                      </p:to>
                                    </p:set>
                                    <p:animEffect transition="in" filter="fade">
                                      <p:cBhvr>
                                        <p:cTn id="12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9" grpId="0" animBg="1"/>
      <p:bldP spid="10" grpId="0" animBg="1"/>
      <p:bldP spid="11" grpId="0" animBg="1"/>
      <p:bldP spid="12" grpId="0" animBg="1"/>
      <p:bldP spid="13" grpId="0" animBg="1"/>
      <p:bldP spid="14" grpId="0" animBg="1"/>
      <p:bldP spid="15" grpId="0" animBg="1"/>
      <p:bldP spid="16"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8752-B422-40C5-BB6C-525457B0EB36}"/>
              </a:ext>
            </a:extLst>
          </p:cNvPr>
          <p:cNvSpPr>
            <a:spLocks noGrp="1"/>
          </p:cNvSpPr>
          <p:nvPr>
            <p:ph type="title"/>
          </p:nvPr>
        </p:nvSpPr>
        <p:spPr/>
        <p:txBody>
          <a:bodyPr/>
          <a:lstStyle/>
          <a:p>
            <a:pPr algn="ctr"/>
            <a:r>
              <a:rPr lang="en-GB" sz="3200" dirty="0"/>
              <a:t>The 4 ‘R’s of disclosure</a:t>
            </a:r>
            <a:endParaRPr lang="en-GB" dirty="0"/>
          </a:p>
        </p:txBody>
      </p:sp>
      <p:sp>
        <p:nvSpPr>
          <p:cNvPr id="3" name="TextBox 2">
            <a:extLst>
              <a:ext uri="{FF2B5EF4-FFF2-40B4-BE49-F238E27FC236}">
                <a16:creationId xmlns:a16="http://schemas.microsoft.com/office/drawing/2014/main" id="{47067C1B-C873-4703-8E62-B9E227E0711E}"/>
              </a:ext>
            </a:extLst>
          </p:cNvPr>
          <p:cNvSpPr txBox="1"/>
          <p:nvPr/>
        </p:nvSpPr>
        <p:spPr>
          <a:xfrm>
            <a:off x="2654846" y="1322773"/>
            <a:ext cx="9809826" cy="4524315"/>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 </a:t>
            </a:r>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All unused material must be: –</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Recorded</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Retained </a:t>
            </a:r>
          </a:p>
          <a:p>
            <a:endPar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Reviewed ****</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p>
          <a:p>
            <a:r>
              <a:rPr lang="en-GB" altLang="en-US" sz="32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Revealed ****</a:t>
            </a:r>
          </a:p>
        </p:txBody>
      </p:sp>
    </p:spTree>
    <p:extLst>
      <p:ext uri="{BB962C8B-B14F-4D97-AF65-F5344CB8AC3E}">
        <p14:creationId xmlns:p14="http://schemas.microsoft.com/office/powerpoint/2010/main" val="158584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BFE86-B0F8-4C26-A229-559E3D127D6A}"/>
              </a:ext>
            </a:extLst>
          </p:cNvPr>
          <p:cNvSpPr>
            <a:spLocks noGrp="1"/>
          </p:cNvSpPr>
          <p:nvPr>
            <p:ph type="title"/>
          </p:nvPr>
        </p:nvSpPr>
        <p:spPr/>
        <p:txBody>
          <a:bodyPr/>
          <a:lstStyle/>
          <a:p>
            <a:pPr algn="ctr"/>
            <a:r>
              <a:rPr lang="en-GB" sz="3200" dirty="0"/>
              <a:t>Relevancy – The Statutory Test!</a:t>
            </a:r>
            <a:endParaRPr lang="en-GB" dirty="0"/>
          </a:p>
        </p:txBody>
      </p:sp>
      <p:sp>
        <p:nvSpPr>
          <p:cNvPr id="3" name="TextBox 2">
            <a:extLst>
              <a:ext uri="{FF2B5EF4-FFF2-40B4-BE49-F238E27FC236}">
                <a16:creationId xmlns:a16="http://schemas.microsoft.com/office/drawing/2014/main" id="{0FCFB6FC-CABE-4CB0-898A-906968668403}"/>
              </a:ext>
            </a:extLst>
          </p:cNvPr>
          <p:cNvSpPr txBox="1"/>
          <p:nvPr/>
        </p:nvSpPr>
        <p:spPr>
          <a:xfrm>
            <a:off x="2201662" y="1162975"/>
            <a:ext cx="9774315" cy="5632311"/>
          </a:xfrm>
          <a:prstGeom prst="rect">
            <a:avLst/>
          </a:prstGeom>
          <a:noFill/>
        </p:spPr>
        <p:txBody>
          <a:bodyPr wrap="square" rtlCol="0">
            <a:spAutoFit/>
          </a:bodyPr>
          <a:lstStyle/>
          <a:p>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RELEVANCY TEST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    “Material which may be relevant to the investigation is defined in the Code of Practice as </a:t>
            </a: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anything</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that appears … </a:t>
            </a:r>
          </a:p>
          <a:p>
            <a:r>
              <a:rPr lang="en-GB" altLang="en-US" sz="2400" b="1" i="1" u="sng" dirty="0">
                <a:latin typeface="Arial" panose="020B0604020202020204" pitchFamily="34" charset="0"/>
                <a:ea typeface="ＭＳ Ｐゴシック" panose="020B0600070205080204" pitchFamily="34" charset="-128"/>
                <a:cs typeface="Arial" panose="020B0604020202020204" pitchFamily="34" charset="0"/>
              </a:rPr>
              <a:t>to have some bearing on any offence under investigation</a:t>
            </a:r>
          </a:p>
          <a:p>
            <a:endParaRPr lang="en-GB" altLang="en-US" sz="2400" b="1" i="1"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i="1" u="sng" dirty="0">
                <a:latin typeface="Arial" panose="020B0604020202020204" pitchFamily="34" charset="0"/>
                <a:ea typeface="ＭＳ Ｐゴシック" panose="020B0600070205080204" pitchFamily="34" charset="-128"/>
                <a:cs typeface="Arial" panose="020B0604020202020204" pitchFamily="34" charset="0"/>
              </a:rPr>
              <a:t>or any person being investigated </a:t>
            </a:r>
          </a:p>
          <a:p>
            <a:endParaRPr lang="en-GB" altLang="en-US" sz="2400" b="1" i="1"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i="1" u="sng" dirty="0">
                <a:latin typeface="Arial" panose="020B0604020202020204" pitchFamily="34" charset="0"/>
                <a:ea typeface="ＭＳ Ｐゴシック" panose="020B0600070205080204" pitchFamily="34" charset="-128"/>
                <a:cs typeface="Arial" panose="020B0604020202020204" pitchFamily="34" charset="0"/>
              </a:rPr>
              <a:t>or on the surrounding circumstances</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400" b="1" i="1" dirty="0">
                <a:latin typeface="Arial" panose="020B0604020202020204" pitchFamily="34" charset="0"/>
                <a:ea typeface="ＭＳ Ｐゴシック" panose="020B0600070205080204" pitchFamily="34" charset="-128"/>
                <a:cs typeface="Arial" panose="020B0604020202020204" pitchFamily="34" charset="0"/>
              </a:rPr>
              <a:t>unless it is incapable of having any impact on the case.”</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If it obviously will not impact on the case, then there is no requirement to schedule it. There is a national drive for all parties in court cases to concentrate on the issues raised in the case – and to avoid wasting resources </a:t>
            </a:r>
            <a:r>
              <a:rPr lang="en-GB" altLang="en-US" sz="2400" i="1" dirty="0">
                <a:latin typeface="Arial" panose="020B0604020202020204" pitchFamily="34" charset="0"/>
                <a:ea typeface="ＭＳ Ｐゴシック" panose="020B0600070205080204" pitchFamily="34" charset="-128"/>
                <a:cs typeface="Arial" panose="020B0604020202020204" pitchFamily="34" charset="0"/>
              </a:rPr>
              <a:t>(xref </a:t>
            </a:r>
            <a:r>
              <a:rPr lang="en-GB" altLang="en-US" sz="2400" i="1" u="sng" dirty="0">
                <a:latin typeface="Arial" panose="020B0604020202020204" pitchFamily="34" charset="0"/>
                <a:ea typeface="ＭＳ Ｐゴシック" panose="020B0600070205080204" pitchFamily="34" charset="-128"/>
                <a:cs typeface="Arial" panose="020B0604020202020204" pitchFamily="34" charset="0"/>
              </a:rPr>
              <a:t>Attorney Generals Guidelines 2013</a:t>
            </a:r>
            <a:r>
              <a:rPr lang="en-GB" altLang="en-US" sz="2400" i="1" dirty="0">
                <a:latin typeface="Arial" panose="020B0604020202020204" pitchFamily="34" charset="0"/>
                <a:ea typeface="ＭＳ Ｐゴシック" panose="020B0600070205080204" pitchFamily="34" charset="-128"/>
                <a:cs typeface="Arial" panose="020B0604020202020204" pitchFamily="34" charset="0"/>
              </a:rPr>
              <a:t>, paras 2 &amp; 3). </a:t>
            </a: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However, if in doubt, err on the side of caution and schedule it ! </a:t>
            </a: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05796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207E-91EE-4F64-9312-F53DFA3DCDA5}"/>
              </a:ext>
            </a:extLst>
          </p:cNvPr>
          <p:cNvSpPr>
            <a:spLocks noGrp="1"/>
          </p:cNvSpPr>
          <p:nvPr>
            <p:ph type="title"/>
          </p:nvPr>
        </p:nvSpPr>
        <p:spPr/>
        <p:txBody>
          <a:bodyPr/>
          <a:lstStyle/>
          <a:p>
            <a:pPr algn="ctr"/>
            <a:r>
              <a:rPr lang="en-GB" sz="3200" dirty="0"/>
              <a:t>Disclosure Test</a:t>
            </a:r>
            <a:endParaRPr lang="en-GB" dirty="0"/>
          </a:p>
        </p:txBody>
      </p:sp>
      <p:sp>
        <p:nvSpPr>
          <p:cNvPr id="3" name="TextBox 2">
            <a:extLst>
              <a:ext uri="{FF2B5EF4-FFF2-40B4-BE49-F238E27FC236}">
                <a16:creationId xmlns:a16="http://schemas.microsoft.com/office/drawing/2014/main" id="{93434916-1B00-4099-B7F8-E0EB507813B8}"/>
              </a:ext>
            </a:extLst>
          </p:cNvPr>
          <p:cNvSpPr txBox="1"/>
          <p:nvPr/>
        </p:nvSpPr>
        <p:spPr>
          <a:xfrm>
            <a:off x="2237173" y="1216241"/>
            <a:ext cx="9650027" cy="5786199"/>
          </a:xfrm>
          <a:prstGeom prst="rect">
            <a:avLst/>
          </a:prstGeom>
          <a:noFill/>
        </p:spPr>
        <p:txBody>
          <a:bodyPr wrap="square" rtlCol="0">
            <a:spAutoFit/>
          </a:bodyPr>
          <a:lstStyle/>
          <a:p>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DISCLOSURE TEST</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 Do not confuse the Relevancy Test with the Disclosure Test – the </a:t>
            </a:r>
            <a:r>
              <a:rPr lang="en-GB" altLang="en-US" sz="2000" u="sng" dirty="0">
                <a:latin typeface="Arial" panose="020B0604020202020204" pitchFamily="34" charset="0"/>
                <a:ea typeface="ＭＳ Ｐゴシック" panose="020B0600070205080204" pitchFamily="34" charset="-128"/>
                <a:cs typeface="Arial" panose="020B0604020202020204" pitchFamily="34" charset="0"/>
              </a:rPr>
              <a:t>Relevancy Test</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is that made by the OIC / Disclosure Officer when choosing whether to add items onto MG6C or D schedules for the CPS to review. </a:t>
            </a:r>
          </a:p>
          <a:p>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2000" b="1" u="sng" dirty="0">
                <a:latin typeface="Arial" panose="020B0604020202020204" pitchFamily="34" charset="0"/>
                <a:ea typeface="ＭＳ Ｐゴシック" panose="020B0600070205080204" pitchFamily="34" charset="-128"/>
                <a:cs typeface="Arial" panose="020B0604020202020204" pitchFamily="34" charset="0"/>
              </a:rPr>
              <a:t>Disclosure Test</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identifies material which undermines the prosecution or assists the defence – </a:t>
            </a:r>
          </a:p>
          <a:p>
            <a:endParaRPr lang="en-GB" altLang="en-US" sz="20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this consists of items identified on the MG6E, and which CPS will, most likely, ‘disclose’ (provide a copy or access to it) to the defence. Sensitive items which pass the Disclosure Test may be subject of further editing, or subject of P.I.I.</a:t>
            </a:r>
          </a:p>
          <a:p>
            <a:endParaRPr lang="en-GB" altLang="en-US" sz="20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Examples of material which may undermine the case</a:t>
            </a:r>
          </a:p>
          <a:p>
            <a:pPr>
              <a:buFont typeface="Arial" panose="020B0604020202020204" pitchFamily="34" charset="0"/>
              <a:buChar char="•"/>
            </a:pPr>
            <a:r>
              <a:rPr lang="en-GB" altLang="en-US" dirty="0">
                <a:latin typeface="Arial" panose="020B0604020202020204" pitchFamily="34" charset="0"/>
                <a:ea typeface="ＭＳ Ｐゴシック" panose="020B0600070205080204" pitchFamily="34" charset="-128"/>
                <a:cs typeface="Arial" panose="020B0604020202020204" pitchFamily="34" charset="0"/>
              </a:rPr>
              <a:t>Any material casting doubt upon the accuracy of any prosecution evidence;</a:t>
            </a:r>
          </a:p>
          <a:p>
            <a:pPr>
              <a:buFont typeface="Arial" panose="020B0604020202020204" pitchFamily="34" charset="0"/>
              <a:buChar char="•"/>
            </a:pPr>
            <a:r>
              <a:rPr lang="en-GB" altLang="en-US" dirty="0">
                <a:latin typeface="Arial" panose="020B0604020202020204" pitchFamily="34" charset="0"/>
                <a:ea typeface="ＭＳ Ｐゴシック" panose="020B0600070205080204" pitchFamily="34" charset="-128"/>
                <a:cs typeface="Arial" panose="020B0604020202020204" pitchFamily="34" charset="0"/>
              </a:rPr>
              <a:t>Any material which may point to another person, whether charged or not (including the co-accused) having involvement in the commission of the offence;</a:t>
            </a:r>
          </a:p>
          <a:p>
            <a:pPr>
              <a:buFont typeface="Arial" panose="020B0604020202020204" pitchFamily="34" charset="0"/>
              <a:buChar char="•"/>
            </a:pPr>
            <a:r>
              <a:rPr lang="en-GB" altLang="en-US" dirty="0">
                <a:latin typeface="Arial" panose="020B0604020202020204" pitchFamily="34" charset="0"/>
                <a:ea typeface="ＭＳ Ｐゴシック" panose="020B0600070205080204" pitchFamily="34" charset="-128"/>
                <a:cs typeface="Arial" panose="020B0604020202020204" pitchFamily="34" charset="0"/>
              </a:rPr>
              <a:t>Any material which may cast doubt upon the reliability of a confession;</a:t>
            </a:r>
          </a:p>
          <a:p>
            <a:pPr>
              <a:buFont typeface="Arial" panose="020B0604020202020204" pitchFamily="34" charset="0"/>
              <a:buChar char="•"/>
            </a:pPr>
            <a:r>
              <a:rPr lang="en-GB" altLang="en-US" dirty="0">
                <a:latin typeface="Arial" panose="020B0604020202020204" pitchFamily="34" charset="0"/>
                <a:ea typeface="ＭＳ Ｐゴシック" panose="020B0600070205080204" pitchFamily="34" charset="-128"/>
                <a:cs typeface="Arial" panose="020B0604020202020204" pitchFamily="34" charset="0"/>
              </a:rPr>
              <a:t>Any material that might go to the credibility of a prosecution witness</a:t>
            </a:r>
          </a:p>
          <a:p>
            <a:endParaRPr lang="en-GB" altLang="en-US" sz="2000" b="1"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89361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1C935-35D8-4F01-A42C-6D25FCCFCA27}"/>
              </a:ext>
            </a:extLst>
          </p:cNvPr>
          <p:cNvSpPr>
            <a:spLocks noGrp="1"/>
          </p:cNvSpPr>
          <p:nvPr>
            <p:ph type="title"/>
          </p:nvPr>
        </p:nvSpPr>
        <p:spPr/>
        <p:txBody>
          <a:bodyPr/>
          <a:lstStyle/>
          <a:p>
            <a:pPr algn="ctr"/>
            <a:r>
              <a:rPr lang="en-GB" sz="3200" dirty="0"/>
              <a:t>Our investigation</a:t>
            </a:r>
            <a:endParaRPr lang="en-GB" dirty="0"/>
          </a:p>
        </p:txBody>
      </p:sp>
      <p:sp>
        <p:nvSpPr>
          <p:cNvPr id="3" name="TextBox 2">
            <a:extLst>
              <a:ext uri="{FF2B5EF4-FFF2-40B4-BE49-F238E27FC236}">
                <a16:creationId xmlns:a16="http://schemas.microsoft.com/office/drawing/2014/main" id="{BA729E38-BD48-4597-9F31-3F536D9E9B3D}"/>
              </a:ext>
            </a:extLst>
          </p:cNvPr>
          <p:cNvSpPr txBox="1"/>
          <p:nvPr/>
        </p:nvSpPr>
        <p:spPr>
          <a:xfrm>
            <a:off x="2254928" y="1189608"/>
            <a:ext cx="9849247" cy="4893647"/>
          </a:xfrm>
          <a:prstGeom prst="rect">
            <a:avLst/>
          </a:prstGeom>
          <a:noFill/>
        </p:spPr>
        <p:txBody>
          <a:bodyPr wrap="square" rtlCol="0">
            <a:spAutoFit/>
          </a:bodyPr>
          <a:lstStyle/>
          <a:p>
            <a:pPr marL="0" indent="0" algn="ctr">
              <a:defRPr/>
            </a:pPr>
            <a:r>
              <a:rPr lang="en-GB" sz="2400" dirty="0">
                <a:latin typeface="Arial" panose="020B0604020202020204" pitchFamily="34" charset="0"/>
                <a:cs typeface="Arial" panose="020B0604020202020204" pitchFamily="34" charset="0"/>
              </a:rPr>
              <a:t>Bear the following in mind when gathering information/ evidence: </a:t>
            </a:r>
          </a:p>
          <a:p>
            <a:pPr marL="0" indent="0">
              <a:defRPr/>
            </a:pPr>
            <a:endParaRPr lang="en-GB" sz="2400" dirty="0">
              <a:latin typeface="Arial" panose="020B0604020202020204" pitchFamily="34" charset="0"/>
              <a:cs typeface="Arial" panose="020B0604020202020204" pitchFamily="34" charset="0"/>
            </a:endParaRPr>
          </a:p>
          <a:p>
            <a:pPr marL="0" indent="0">
              <a:defRPr/>
            </a:pPr>
            <a:r>
              <a:rPr lang="en-GB" sz="2400" dirty="0">
                <a:latin typeface="Arial" panose="020B0604020202020204" pitchFamily="34" charset="0"/>
                <a:cs typeface="Arial" panose="020B0604020202020204" pitchFamily="34" charset="0"/>
              </a:rPr>
              <a:t>Whether the information adds to the total knowledge of how the offence was committed, who may have committed it, and why </a:t>
            </a:r>
          </a:p>
          <a:p>
            <a:pPr marL="0" indent="0">
              <a:defRPr/>
            </a:pPr>
            <a:endParaRPr lang="en-GB" sz="2400" dirty="0">
              <a:latin typeface="Arial" panose="020B0604020202020204" pitchFamily="34" charset="0"/>
              <a:cs typeface="Arial" panose="020B0604020202020204" pitchFamily="34" charset="0"/>
            </a:endParaRPr>
          </a:p>
          <a:p>
            <a:pPr marL="0" indent="0">
              <a:defRPr/>
            </a:pPr>
            <a:r>
              <a:rPr lang="en-GB" sz="2400" dirty="0">
                <a:latin typeface="Arial" panose="020B0604020202020204" pitchFamily="34" charset="0"/>
                <a:cs typeface="Arial" panose="020B0604020202020204" pitchFamily="34" charset="0"/>
              </a:rPr>
              <a:t>Whether the information could support an alternative explanation, given the current understanding of events surrounding the offence </a:t>
            </a:r>
          </a:p>
          <a:p>
            <a:pPr marL="0" indent="0">
              <a:defRPr/>
            </a:pPr>
            <a:endParaRPr lang="en-GB" sz="2400" dirty="0">
              <a:latin typeface="Arial" panose="020B0604020202020204" pitchFamily="34" charset="0"/>
              <a:cs typeface="Arial" panose="020B0604020202020204" pitchFamily="34" charset="0"/>
            </a:endParaRPr>
          </a:p>
          <a:p>
            <a:pPr marL="0" indent="0">
              <a:defRPr/>
            </a:pPr>
            <a:r>
              <a:rPr lang="en-GB" sz="2400" dirty="0">
                <a:latin typeface="Arial" panose="020B0604020202020204" pitchFamily="34" charset="0"/>
                <a:cs typeface="Arial" panose="020B0604020202020204" pitchFamily="34" charset="0"/>
              </a:rPr>
              <a:t>What the potential consequences will be if the material is not preserved. </a:t>
            </a:r>
          </a:p>
          <a:p>
            <a:pPr marL="0" indent="0">
              <a:defRPr/>
            </a:pPr>
            <a:endParaRPr lang="en-GB" sz="2400" dirty="0">
              <a:latin typeface="Arial" panose="020B0604020202020204" pitchFamily="34" charset="0"/>
              <a:cs typeface="Arial" panose="020B0604020202020204" pitchFamily="34" charset="0"/>
            </a:endParaRPr>
          </a:p>
          <a:p>
            <a:pPr marL="0" indent="0">
              <a:defRPr/>
            </a:pPr>
            <a:r>
              <a:rPr lang="en-GB" sz="2400" dirty="0">
                <a:solidFill>
                  <a:srgbClr val="FF0000"/>
                </a:solidFill>
                <a:latin typeface="Arial" panose="020B0604020202020204" pitchFamily="34" charset="0"/>
                <a:cs typeface="Arial" panose="020B0604020202020204" pitchFamily="34" charset="0"/>
              </a:rPr>
              <a:t>Negative information can sometimes be as significant to an investigation as positive information.</a:t>
            </a:r>
          </a:p>
        </p:txBody>
      </p:sp>
    </p:spTree>
    <p:extLst>
      <p:ext uri="{BB962C8B-B14F-4D97-AF65-F5344CB8AC3E}">
        <p14:creationId xmlns:p14="http://schemas.microsoft.com/office/powerpoint/2010/main" val="4294123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6EEB0-295B-4D22-8DB5-484D91A5C0A5}"/>
              </a:ext>
            </a:extLst>
          </p:cNvPr>
          <p:cNvSpPr>
            <a:spLocks noGrp="1"/>
          </p:cNvSpPr>
          <p:nvPr>
            <p:ph type="title"/>
          </p:nvPr>
        </p:nvSpPr>
        <p:spPr/>
        <p:txBody>
          <a:bodyPr/>
          <a:lstStyle/>
          <a:p>
            <a:pPr algn="ctr"/>
            <a:r>
              <a:rPr lang="en-GB" sz="3200" dirty="0"/>
              <a:t>Files - Requirements</a:t>
            </a:r>
            <a:endParaRPr lang="en-GB" dirty="0"/>
          </a:p>
        </p:txBody>
      </p:sp>
      <p:pic>
        <p:nvPicPr>
          <p:cNvPr id="3" name="Content Placeholder 4" descr="A picture containing graphical user interface&#10;&#10;Description automatically generated">
            <a:extLst>
              <a:ext uri="{FF2B5EF4-FFF2-40B4-BE49-F238E27FC236}">
                <a16:creationId xmlns:a16="http://schemas.microsoft.com/office/drawing/2014/main" id="{BB8689D9-07E4-461D-B68F-8FC68F41B0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8703" y="1125538"/>
            <a:ext cx="3780695" cy="4824412"/>
          </a:xfrm>
          <a:prstGeom prst="rect">
            <a:avLst/>
          </a:prstGeom>
        </p:spPr>
      </p:pic>
      <p:pic>
        <p:nvPicPr>
          <p:cNvPr id="4" name="Content Placeholder 7" descr="A picture containing text&#10;&#10;Description automatically generated">
            <a:extLst>
              <a:ext uri="{FF2B5EF4-FFF2-40B4-BE49-F238E27FC236}">
                <a16:creationId xmlns:a16="http://schemas.microsoft.com/office/drawing/2014/main" id="{5725FFD9-16C2-4815-87FF-3F9AD9F450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9562" y="1125538"/>
            <a:ext cx="3705147" cy="4824412"/>
          </a:xfrm>
          <a:prstGeom prst="rect">
            <a:avLst/>
          </a:prstGeom>
        </p:spPr>
      </p:pic>
    </p:spTree>
    <p:extLst>
      <p:ext uri="{BB962C8B-B14F-4D97-AF65-F5344CB8AC3E}">
        <p14:creationId xmlns:p14="http://schemas.microsoft.com/office/powerpoint/2010/main" val="3047213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17366-0A85-4E21-A8A3-DBDFB88EC9F7}"/>
              </a:ext>
            </a:extLst>
          </p:cNvPr>
          <p:cNvSpPr>
            <a:spLocks noGrp="1"/>
          </p:cNvSpPr>
          <p:nvPr>
            <p:ph type="title"/>
          </p:nvPr>
        </p:nvSpPr>
        <p:spPr/>
        <p:txBody>
          <a:bodyPr/>
          <a:lstStyle/>
          <a:p>
            <a:pPr algn="ctr"/>
            <a:r>
              <a:rPr lang="en-GB" dirty="0"/>
              <a:t>Files - Requirements</a:t>
            </a:r>
          </a:p>
        </p:txBody>
      </p:sp>
      <p:pic>
        <p:nvPicPr>
          <p:cNvPr id="3" name="Content Placeholder 5" descr="Graphical user interface, application, table&#10;&#10;Description automatically generated">
            <a:extLst>
              <a:ext uri="{FF2B5EF4-FFF2-40B4-BE49-F238E27FC236}">
                <a16:creationId xmlns:a16="http://schemas.microsoft.com/office/drawing/2014/main" id="{9950B88C-BE23-4999-B040-0E95291CCE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0971" y="1267580"/>
            <a:ext cx="3967231" cy="5124341"/>
          </a:xfrm>
          <a:prstGeom prst="rect">
            <a:avLst/>
          </a:prstGeom>
        </p:spPr>
      </p:pic>
      <p:pic>
        <p:nvPicPr>
          <p:cNvPr id="4" name="Content Placeholder 7" descr="A picture containing table&#10;&#10;Description automatically generated">
            <a:extLst>
              <a:ext uri="{FF2B5EF4-FFF2-40B4-BE49-F238E27FC236}">
                <a16:creationId xmlns:a16="http://schemas.microsoft.com/office/drawing/2014/main" id="{BF453FBD-9636-49FF-9CC8-3ACC9C93A5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9562" y="1267580"/>
            <a:ext cx="3860007" cy="4982300"/>
          </a:xfrm>
          <a:prstGeom prst="rect">
            <a:avLst/>
          </a:prstGeom>
        </p:spPr>
      </p:pic>
    </p:spTree>
    <p:extLst>
      <p:ext uri="{BB962C8B-B14F-4D97-AF65-F5344CB8AC3E}">
        <p14:creationId xmlns:p14="http://schemas.microsoft.com/office/powerpoint/2010/main" val="3525393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8C849-3E15-4B71-8C47-1F1C9C72FA2B}"/>
              </a:ext>
            </a:extLst>
          </p:cNvPr>
          <p:cNvSpPr>
            <a:spLocks noGrp="1"/>
          </p:cNvSpPr>
          <p:nvPr>
            <p:ph type="title"/>
          </p:nvPr>
        </p:nvSpPr>
        <p:spPr/>
        <p:txBody>
          <a:bodyPr/>
          <a:lstStyle/>
          <a:p>
            <a:pPr algn="ctr"/>
            <a:r>
              <a:rPr lang="en-GB" dirty="0"/>
              <a:t>Files - Requirements</a:t>
            </a:r>
          </a:p>
        </p:txBody>
      </p:sp>
      <p:pic>
        <p:nvPicPr>
          <p:cNvPr id="3" name="Content Placeholder 6" descr="Text&#10;&#10;Description automatically generated with low confidence">
            <a:extLst>
              <a:ext uri="{FF2B5EF4-FFF2-40B4-BE49-F238E27FC236}">
                <a16:creationId xmlns:a16="http://schemas.microsoft.com/office/drawing/2014/main" id="{F3C40B16-3FEA-4DC6-A156-0C21568621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6038" y="1122770"/>
            <a:ext cx="3930769" cy="5073843"/>
          </a:xfrm>
          <a:prstGeom prst="rect">
            <a:avLst/>
          </a:prstGeom>
        </p:spPr>
      </p:pic>
      <p:pic>
        <p:nvPicPr>
          <p:cNvPr id="5" name="Picture 4">
            <a:extLst>
              <a:ext uri="{FF2B5EF4-FFF2-40B4-BE49-F238E27FC236}">
                <a16:creationId xmlns:a16="http://schemas.microsoft.com/office/drawing/2014/main" id="{DECB68F3-2FB9-841A-FD63-605FAF922112}"/>
              </a:ext>
            </a:extLst>
          </p:cNvPr>
          <p:cNvPicPr>
            <a:picLocks noChangeAspect="1"/>
          </p:cNvPicPr>
          <p:nvPr/>
        </p:nvPicPr>
        <p:blipFill>
          <a:blip r:embed="rId3"/>
          <a:stretch>
            <a:fillRect/>
          </a:stretch>
        </p:blipFill>
        <p:spPr>
          <a:xfrm>
            <a:off x="6385766" y="1122770"/>
            <a:ext cx="5087548" cy="5073843"/>
          </a:xfrm>
          <a:prstGeom prst="rect">
            <a:avLst/>
          </a:prstGeom>
        </p:spPr>
      </p:pic>
    </p:spTree>
    <p:extLst>
      <p:ext uri="{BB962C8B-B14F-4D97-AF65-F5344CB8AC3E}">
        <p14:creationId xmlns:p14="http://schemas.microsoft.com/office/powerpoint/2010/main" val="1205263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D7F29-BE3E-4D2F-98BB-5EBBE3AC2349}"/>
              </a:ext>
            </a:extLst>
          </p:cNvPr>
          <p:cNvSpPr>
            <a:spLocks noGrp="1"/>
          </p:cNvSpPr>
          <p:nvPr>
            <p:ph type="title"/>
          </p:nvPr>
        </p:nvSpPr>
        <p:spPr/>
        <p:txBody>
          <a:bodyPr/>
          <a:lstStyle/>
          <a:p>
            <a:pPr algn="ctr"/>
            <a:r>
              <a:rPr lang="en-GB" sz="3200" dirty="0"/>
              <a:t>The MG 6 Series</a:t>
            </a:r>
            <a:endParaRPr lang="en-GB" dirty="0"/>
          </a:p>
        </p:txBody>
      </p:sp>
      <p:sp>
        <p:nvSpPr>
          <p:cNvPr id="4" name="TextBox 3">
            <a:extLst>
              <a:ext uri="{FF2B5EF4-FFF2-40B4-BE49-F238E27FC236}">
                <a16:creationId xmlns:a16="http://schemas.microsoft.com/office/drawing/2014/main" id="{86042EC5-34E4-480C-A3C4-EDA64840AB51}"/>
              </a:ext>
            </a:extLst>
          </p:cNvPr>
          <p:cNvSpPr txBox="1"/>
          <p:nvPr/>
        </p:nvSpPr>
        <p:spPr>
          <a:xfrm>
            <a:off x="2894120" y="1056443"/>
            <a:ext cx="8229600" cy="5262979"/>
          </a:xfrm>
          <a:prstGeom prst="rect">
            <a:avLst/>
          </a:prstGeom>
          <a:noFill/>
        </p:spPr>
        <p:txBody>
          <a:bodyPr wrap="square">
            <a:spAutoFit/>
          </a:bodyPr>
          <a:lstStyle/>
          <a:p>
            <a:r>
              <a:rPr lang="en-GB" altLang="en-US" dirty="0">
                <a:ea typeface="ＭＳ Ｐゴシック" panose="020B0600070205080204" pitchFamily="34" charset="-128"/>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We will now take a look at each individual form in the ‘6’ SERIES and discuss.</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1.MG 6. Communication between police and CPS only</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2.MG 6a. Record of pre interview briefing.</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3.MG 6c.  Police schedule of - Relevant Non-Sensitive unused material.</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4.MG 6d. Police schedule of – Relevant sensitive material.</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5.MG 6e. Disclosure officers report – Undermine case or assist accused case.</a:t>
            </a:r>
          </a:p>
        </p:txBody>
      </p:sp>
    </p:spTree>
    <p:extLst>
      <p:ext uri="{BB962C8B-B14F-4D97-AF65-F5344CB8AC3E}">
        <p14:creationId xmlns:p14="http://schemas.microsoft.com/office/powerpoint/2010/main" val="1671790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343D2-8FBA-45D5-87A5-71888022EDA2}"/>
              </a:ext>
            </a:extLst>
          </p:cNvPr>
          <p:cNvSpPr>
            <a:spLocks noGrp="1"/>
          </p:cNvSpPr>
          <p:nvPr>
            <p:ph type="title"/>
          </p:nvPr>
        </p:nvSpPr>
        <p:spPr/>
        <p:txBody>
          <a:bodyPr/>
          <a:lstStyle/>
          <a:p>
            <a:pPr algn="ctr"/>
            <a:r>
              <a:rPr lang="en-US" sz="3200" dirty="0"/>
              <a:t>MG 6</a:t>
            </a:r>
            <a:endParaRPr lang="en-GB" dirty="0"/>
          </a:p>
        </p:txBody>
      </p:sp>
      <p:pic>
        <p:nvPicPr>
          <p:cNvPr id="3" name="Picture 1" descr="MG06 Electronic 2012.doc [Read-Only] [Compatibility Mode] - Word">
            <a:extLst>
              <a:ext uri="{FF2B5EF4-FFF2-40B4-BE49-F238E27FC236}">
                <a16:creationId xmlns:a16="http://schemas.microsoft.com/office/drawing/2014/main" id="{906DA24D-E777-4404-9D0F-E06B5020F4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98926" y="1058554"/>
            <a:ext cx="8886825" cy="511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869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1602A-1717-4E4C-8FC8-7637113E558D}"/>
              </a:ext>
            </a:extLst>
          </p:cNvPr>
          <p:cNvSpPr>
            <a:spLocks noGrp="1"/>
          </p:cNvSpPr>
          <p:nvPr>
            <p:ph type="title"/>
          </p:nvPr>
        </p:nvSpPr>
        <p:spPr/>
        <p:txBody>
          <a:bodyPr/>
          <a:lstStyle/>
          <a:p>
            <a:pPr algn="ctr"/>
            <a:r>
              <a:rPr lang="en-US" sz="3200" dirty="0"/>
              <a:t>MG 6 a</a:t>
            </a:r>
            <a:endParaRPr lang="en-GB" dirty="0"/>
          </a:p>
        </p:txBody>
      </p:sp>
      <p:pic>
        <p:nvPicPr>
          <p:cNvPr id="3" name="Picture 2" descr="MG06a Electronic 2012.doc [Read-Only] [Compatibility Mode] - Word">
            <a:extLst>
              <a:ext uri="{FF2B5EF4-FFF2-40B4-BE49-F238E27FC236}">
                <a16:creationId xmlns:a16="http://schemas.microsoft.com/office/drawing/2014/main" id="{BF8C5FEA-87D8-48A3-9416-A04259258987}"/>
              </a:ext>
            </a:extLst>
          </p:cNvPr>
          <p:cNvPicPr>
            <a:picLocks noChangeAspect="1"/>
          </p:cNvPicPr>
          <p:nvPr/>
        </p:nvPicPr>
        <p:blipFill>
          <a:blip r:embed="rId2">
            <a:extLst>
              <a:ext uri="{28A0092B-C50C-407E-A947-70E740481C1C}">
                <a14:useLocalDpi xmlns:a14="http://schemas.microsoft.com/office/drawing/2010/main" val="0"/>
              </a:ext>
            </a:extLst>
          </a:blip>
          <a:srcRect l="12816" r="14545" b="53896"/>
          <a:stretch>
            <a:fillRect/>
          </a:stretch>
        </p:blipFill>
        <p:spPr bwMode="auto">
          <a:xfrm>
            <a:off x="2812881" y="1389864"/>
            <a:ext cx="8675687" cy="4522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0401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9F64-6B1F-41F9-9F29-30D710568161}"/>
              </a:ext>
            </a:extLst>
          </p:cNvPr>
          <p:cNvSpPr>
            <a:spLocks noGrp="1"/>
          </p:cNvSpPr>
          <p:nvPr>
            <p:ph type="title"/>
          </p:nvPr>
        </p:nvSpPr>
        <p:spPr/>
        <p:txBody>
          <a:bodyPr/>
          <a:lstStyle/>
          <a:p>
            <a:pPr algn="ctr"/>
            <a:r>
              <a:rPr lang="en-GB" sz="3200" dirty="0"/>
              <a:t>MG6B</a:t>
            </a:r>
            <a:endParaRPr lang="en-GB" dirty="0"/>
          </a:p>
        </p:txBody>
      </p:sp>
      <p:pic>
        <p:nvPicPr>
          <p:cNvPr id="3" name="Content Placeholder 3">
            <a:extLst>
              <a:ext uri="{FF2B5EF4-FFF2-40B4-BE49-F238E27FC236}">
                <a16:creationId xmlns:a16="http://schemas.microsoft.com/office/drawing/2014/main" id="{11F1BEA1-5082-43EE-840B-658C4ABF2E2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6095999" y="1240947"/>
            <a:ext cx="4271329" cy="5337405"/>
          </a:xfrm>
          <a:prstGeom prst="rect">
            <a:avLst/>
          </a:prstGeom>
          <a:extLst>
            <a:ext uri="{FAA26D3D-D897-4be2-8F04-BA451C77F1D7}"/>
          </a:extLst>
        </p:spPr>
      </p:pic>
      <p:sp>
        <p:nvSpPr>
          <p:cNvPr id="5" name="TextBox 4">
            <a:extLst>
              <a:ext uri="{FF2B5EF4-FFF2-40B4-BE49-F238E27FC236}">
                <a16:creationId xmlns:a16="http://schemas.microsoft.com/office/drawing/2014/main" id="{C67A6B45-B5E6-47FE-845D-AD7775CD913A}"/>
              </a:ext>
            </a:extLst>
          </p:cNvPr>
          <p:cNvSpPr txBox="1"/>
          <p:nvPr/>
        </p:nvSpPr>
        <p:spPr>
          <a:xfrm>
            <a:off x="2101789" y="3064254"/>
            <a:ext cx="3730840" cy="1569660"/>
          </a:xfrm>
          <a:prstGeom prst="rect">
            <a:avLst/>
          </a:prstGeom>
          <a:noFill/>
        </p:spPr>
        <p:txBody>
          <a:bodyPr wrap="square">
            <a:spAutoFit/>
          </a:bodyPr>
          <a:lstStyle/>
          <a:p>
            <a:pPr eaLnBrk="1" hangingPunct="1">
              <a:spcBef>
                <a:spcPct val="0"/>
              </a:spcBef>
            </a:pPr>
            <a:r>
              <a:rPr lang="en-GB" altLang="en-US" sz="2400" dirty="0">
                <a:solidFill>
                  <a:srgbClr val="FF0000"/>
                </a:solidFill>
                <a:latin typeface="Arial" panose="020B0604020202020204" pitchFamily="34" charset="0"/>
                <a:cs typeface="Arial" panose="020B0604020202020204" pitchFamily="34" charset="0"/>
              </a:rPr>
              <a:t>Should be submitted in an envelope to the CPS and marked as CONFIDENTIAL </a:t>
            </a:r>
          </a:p>
        </p:txBody>
      </p:sp>
    </p:spTree>
    <p:extLst>
      <p:ext uri="{BB962C8B-B14F-4D97-AF65-F5344CB8AC3E}">
        <p14:creationId xmlns:p14="http://schemas.microsoft.com/office/powerpoint/2010/main" val="3580703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0C1AA-5D17-474E-AD01-A585D98C445D}"/>
              </a:ext>
            </a:extLst>
          </p:cNvPr>
          <p:cNvSpPr>
            <a:spLocks noGrp="1"/>
          </p:cNvSpPr>
          <p:nvPr>
            <p:ph type="title"/>
          </p:nvPr>
        </p:nvSpPr>
        <p:spPr/>
        <p:txBody>
          <a:bodyPr/>
          <a:lstStyle/>
          <a:p>
            <a:pPr algn="ctr"/>
            <a:r>
              <a:rPr lang="en-GB" sz="3200" dirty="0"/>
              <a:t>The Disclosure Process</a:t>
            </a:r>
            <a:endParaRPr lang="en-GB" dirty="0"/>
          </a:p>
        </p:txBody>
      </p:sp>
      <p:sp>
        <p:nvSpPr>
          <p:cNvPr id="4" name="TextBox 3">
            <a:extLst>
              <a:ext uri="{FF2B5EF4-FFF2-40B4-BE49-F238E27FC236}">
                <a16:creationId xmlns:a16="http://schemas.microsoft.com/office/drawing/2014/main" id="{F0A623D0-0FD6-4368-ABB1-928FF5819DD8}"/>
              </a:ext>
            </a:extLst>
          </p:cNvPr>
          <p:cNvSpPr txBox="1"/>
          <p:nvPr/>
        </p:nvSpPr>
        <p:spPr>
          <a:xfrm>
            <a:off x="2982158" y="1595307"/>
            <a:ext cx="6227684" cy="461665"/>
          </a:xfrm>
          <a:prstGeom prst="rect">
            <a:avLst/>
          </a:prstGeom>
          <a:noFill/>
        </p:spPr>
        <p:txBody>
          <a:bodyPr wrap="square">
            <a:spAutoFit/>
          </a:bodyPr>
          <a:lstStyle/>
          <a:p>
            <a:pPr eaLnBrk="1" hangingPunct="1">
              <a:spcBef>
                <a:spcPct val="50000"/>
              </a:spcBef>
            </a:pPr>
            <a:r>
              <a:rPr lang="en-GB" altLang="en-US" sz="2400" b="1" dirty="0">
                <a:solidFill>
                  <a:srgbClr val="000000"/>
                </a:solidFill>
                <a:latin typeface="Arial" panose="020B0604020202020204" pitchFamily="34" charset="0"/>
                <a:cs typeface="Arial" panose="020B0604020202020204" pitchFamily="34" charset="0"/>
              </a:rPr>
              <a:t>MG6(c) and MG6(d) Schedules</a:t>
            </a:r>
          </a:p>
        </p:txBody>
      </p:sp>
      <p:sp>
        <p:nvSpPr>
          <p:cNvPr id="5" name="TextBox 4">
            <a:extLst>
              <a:ext uri="{FF2B5EF4-FFF2-40B4-BE49-F238E27FC236}">
                <a16:creationId xmlns:a16="http://schemas.microsoft.com/office/drawing/2014/main" id="{198F9DC5-C7B8-4B44-A7B4-E24491B01581}"/>
              </a:ext>
            </a:extLst>
          </p:cNvPr>
          <p:cNvSpPr txBox="1"/>
          <p:nvPr/>
        </p:nvSpPr>
        <p:spPr>
          <a:xfrm>
            <a:off x="3098307" y="2539014"/>
            <a:ext cx="7474998" cy="2677656"/>
          </a:xfrm>
          <a:prstGeom prst="rect">
            <a:avLst/>
          </a:prstGeom>
          <a:noFill/>
        </p:spPr>
        <p:txBody>
          <a:bodyPr wrap="square" rtlCol="0">
            <a:spAutoFit/>
          </a:bodyPr>
          <a:lstStyle/>
          <a:p>
            <a:pPr lvl="3" eaLnBrk="1" hangingPunct="1">
              <a:spcBef>
                <a:spcPct val="50000"/>
              </a:spcBef>
              <a:buFontTx/>
              <a:buChar char="•"/>
            </a:pPr>
            <a:r>
              <a:rPr lang="en-GB" altLang="en-US" dirty="0">
                <a:solidFill>
                  <a:srgbClr val="000000"/>
                </a:solidFill>
                <a:latin typeface="Verdana" panose="020B0604030504040204" pitchFamily="34" charset="0"/>
                <a:cs typeface="Arial" panose="020B0604020202020204" pitchFamily="34" charset="0"/>
              </a:rPr>
              <a:t>  </a:t>
            </a:r>
            <a:r>
              <a:rPr lang="en-GB" altLang="en-US" sz="2400" dirty="0">
                <a:solidFill>
                  <a:srgbClr val="000000"/>
                </a:solidFill>
                <a:latin typeface="Arial" panose="020B0604020202020204" pitchFamily="34" charset="0"/>
                <a:cs typeface="Arial" panose="020B0604020202020204" pitchFamily="34" charset="0"/>
              </a:rPr>
              <a:t>   Items numbered consecutively</a:t>
            </a:r>
          </a:p>
          <a:p>
            <a:pPr lvl="3" eaLnBrk="1" hangingPunct="1">
              <a:spcBef>
                <a:spcPct val="50000"/>
              </a:spcBef>
              <a:buFontTx/>
              <a:buChar char="•"/>
            </a:pPr>
            <a:endParaRPr lang="en-GB" altLang="en-US" sz="2400" dirty="0">
              <a:solidFill>
                <a:srgbClr val="000000"/>
              </a:solidFill>
              <a:latin typeface="Arial" panose="020B0604020202020204" pitchFamily="34" charset="0"/>
              <a:cs typeface="Arial" panose="020B0604020202020204" pitchFamily="34" charset="0"/>
            </a:endParaRPr>
          </a:p>
          <a:p>
            <a:pPr lvl="3" eaLnBrk="1" hangingPunct="1">
              <a:spcBef>
                <a:spcPct val="50000"/>
              </a:spcBef>
              <a:buFontTx/>
              <a:buChar char="•"/>
            </a:pPr>
            <a:r>
              <a:rPr lang="en-GB" altLang="en-US" sz="2400" dirty="0">
                <a:solidFill>
                  <a:srgbClr val="000000"/>
                </a:solidFill>
                <a:latin typeface="Arial" panose="020B0604020202020204" pitchFamily="34" charset="0"/>
                <a:cs typeface="Arial" panose="020B0604020202020204" pitchFamily="34" charset="0"/>
              </a:rPr>
              <a:t>	Comprehensive description of material</a:t>
            </a:r>
          </a:p>
          <a:p>
            <a:pPr lvl="3" eaLnBrk="1" hangingPunct="1">
              <a:spcBef>
                <a:spcPct val="50000"/>
              </a:spcBef>
              <a:buFontTx/>
              <a:buChar char="•"/>
            </a:pPr>
            <a:endParaRPr lang="en-GB" altLang="en-US" sz="2400" dirty="0">
              <a:solidFill>
                <a:srgbClr val="000000"/>
              </a:solidFill>
              <a:latin typeface="Arial" panose="020B0604020202020204" pitchFamily="34" charset="0"/>
              <a:cs typeface="Arial" panose="020B0604020202020204" pitchFamily="34" charset="0"/>
            </a:endParaRPr>
          </a:p>
          <a:p>
            <a:pPr lvl="3" eaLnBrk="1" hangingPunct="1">
              <a:spcBef>
                <a:spcPct val="50000"/>
              </a:spcBef>
              <a:buFontTx/>
              <a:buChar char="•"/>
            </a:pPr>
            <a:r>
              <a:rPr lang="en-GB" altLang="en-US" sz="2400" dirty="0">
                <a:solidFill>
                  <a:srgbClr val="000000"/>
                </a:solidFill>
                <a:latin typeface="Arial" panose="020B0604020202020204" pitchFamily="34" charset="0"/>
                <a:cs typeface="Arial" panose="020B0604020202020204" pitchFamily="34" charset="0"/>
              </a:rPr>
              <a:t>	Categories of material arranged by type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4659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DB0A6-CE77-40CC-B22E-B48134802AFA}"/>
              </a:ext>
            </a:extLst>
          </p:cNvPr>
          <p:cNvSpPr>
            <a:spLocks noGrp="1"/>
          </p:cNvSpPr>
          <p:nvPr>
            <p:ph type="title"/>
          </p:nvPr>
        </p:nvSpPr>
        <p:spPr/>
        <p:txBody>
          <a:bodyPr/>
          <a:lstStyle/>
          <a:p>
            <a:pPr algn="ctr"/>
            <a:r>
              <a:rPr lang="en-GB" sz="3200" dirty="0"/>
              <a:t>Not Guilty Anticipated Plea</a:t>
            </a:r>
            <a:endParaRPr lang="en-GB" dirty="0"/>
          </a:p>
        </p:txBody>
      </p:sp>
      <p:sp>
        <p:nvSpPr>
          <p:cNvPr id="3" name="TextBox 2">
            <a:extLst>
              <a:ext uri="{FF2B5EF4-FFF2-40B4-BE49-F238E27FC236}">
                <a16:creationId xmlns:a16="http://schemas.microsoft.com/office/drawing/2014/main" id="{2DAF77D8-6160-49A5-BE35-AB2F51BB4295}"/>
              </a:ext>
            </a:extLst>
          </p:cNvPr>
          <p:cNvSpPr txBox="1"/>
          <p:nvPr/>
        </p:nvSpPr>
        <p:spPr>
          <a:xfrm>
            <a:off x="2308194" y="1242874"/>
            <a:ext cx="9579006" cy="5632311"/>
          </a:xfrm>
          <a:prstGeom prst="rect">
            <a:avLst/>
          </a:prstGeom>
          <a:noFill/>
        </p:spPr>
        <p:txBody>
          <a:bodyPr wrap="square" rtlCol="0">
            <a:spAutoFit/>
          </a:bodyPr>
          <a:lstStyle/>
          <a:p>
            <a:r>
              <a:rPr lang="en-GB" altLang="en-US" sz="2400" b="1" u="sng" dirty="0">
                <a:latin typeface="Arial" panose="020B0604020202020204" pitchFamily="34" charset="0"/>
                <a:ea typeface="ＭＳ Ｐゴシック" panose="020B0600070205080204" pitchFamily="34" charset="-128"/>
                <a:cs typeface="Arial" panose="020B0604020202020204" pitchFamily="34" charset="0"/>
              </a:rPr>
              <a:t>MG6 C</a:t>
            </a:r>
          </a:p>
          <a:p>
            <a:endParaRPr lang="en-GB" altLang="en-US" sz="2400" u="sng"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For Guilty Anticipated Plea (GAP) cases the MG6C is not needed </a:t>
            </a:r>
            <a:r>
              <a:rPr lang="en-GB" altLang="en-US" sz="2400" b="1" i="1" dirty="0">
                <a:latin typeface="Arial" panose="020B0604020202020204" pitchFamily="34" charset="0"/>
                <a:ea typeface="ＭＳ Ｐゴシック" panose="020B0600070205080204" pitchFamily="34" charset="-128"/>
                <a:cs typeface="Arial" panose="020B0604020202020204" pitchFamily="34" charset="0"/>
              </a:rPr>
              <a:t>but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the common law duty under DPP still remains (effecting bail application etc..)</a:t>
            </a:r>
            <a:endParaRPr lang="en-GB" altLang="en-US" sz="2400" u="sng"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2400"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The MG6C requires all material which is classed as “Rebuttable presumption” be scheduled. This means that it may not be automatically disclosed to the defence. The disclosure test should still be applied in each instance. Rebuttable presumption is similar to routine revelation. </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dirty="0">
                <a:latin typeface="Arial" panose="020B0604020202020204" pitchFamily="34" charset="0"/>
                <a:ea typeface="ＭＳ Ｐゴシック" panose="020B0600070205080204" pitchFamily="34" charset="-128"/>
                <a:cs typeface="Arial" panose="020B0604020202020204" pitchFamily="34" charset="0"/>
              </a:rPr>
              <a:t>Guidance states that you should start your review with a presumption that material should be disclosed to the defence.</a:t>
            </a:r>
          </a:p>
        </p:txBody>
      </p:sp>
    </p:spTree>
    <p:extLst>
      <p:ext uri="{BB962C8B-B14F-4D97-AF65-F5344CB8AC3E}">
        <p14:creationId xmlns:p14="http://schemas.microsoft.com/office/powerpoint/2010/main" val="338773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2DCF0-4935-4859-969C-4A5CB150013E}"/>
              </a:ext>
            </a:extLst>
          </p:cNvPr>
          <p:cNvSpPr>
            <a:spLocks noGrp="1"/>
          </p:cNvSpPr>
          <p:nvPr>
            <p:ph type="title"/>
          </p:nvPr>
        </p:nvSpPr>
        <p:spPr/>
        <p:txBody>
          <a:bodyPr/>
          <a:lstStyle/>
          <a:p>
            <a:pPr algn="ctr"/>
            <a:r>
              <a:rPr lang="en-GB" dirty="0"/>
              <a:t>To disclose or not</a:t>
            </a:r>
          </a:p>
        </p:txBody>
      </p:sp>
      <p:sp>
        <p:nvSpPr>
          <p:cNvPr id="4" name="TextBox 3">
            <a:extLst>
              <a:ext uri="{FF2B5EF4-FFF2-40B4-BE49-F238E27FC236}">
                <a16:creationId xmlns:a16="http://schemas.microsoft.com/office/drawing/2014/main" id="{4C047A8B-F26B-4CA8-BCA7-B06FEE0C518A}"/>
              </a:ext>
            </a:extLst>
          </p:cNvPr>
          <p:cNvSpPr txBox="1"/>
          <p:nvPr/>
        </p:nvSpPr>
        <p:spPr>
          <a:xfrm>
            <a:off x="2408663" y="1204332"/>
            <a:ext cx="9545444"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an item on the schedule does not meet the disclosure test this should be recorded with the rationale on the MG6</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the item does satisfy the disclosure test then this will need to be added to the MG6E and the rationale for why it is disclosable to be listed.</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DISCLOSURE IS A </a:t>
            </a:r>
            <a:r>
              <a:rPr lang="en-GB" sz="2400" b="1">
                <a:latin typeface="Arial" panose="020B0604020202020204" pitchFamily="34" charset="0"/>
                <a:cs typeface="Arial" panose="020B0604020202020204" pitchFamily="34" charset="0"/>
              </a:rPr>
              <a:t>CONTINUOUS PROCESS </a:t>
            </a:r>
            <a:r>
              <a:rPr lang="en-GB" sz="2400" b="1" dirty="0">
                <a:latin typeface="Arial" panose="020B0604020202020204" pitchFamily="34" charset="0"/>
                <a:cs typeface="Arial" panose="020B0604020202020204" pitchFamily="34" charset="0"/>
              </a:rPr>
              <a:t>FROM INITIAL INVESTIGATION TO CONVICTION.</a:t>
            </a:r>
          </a:p>
        </p:txBody>
      </p:sp>
    </p:spTree>
    <p:extLst>
      <p:ext uri="{BB962C8B-B14F-4D97-AF65-F5344CB8AC3E}">
        <p14:creationId xmlns:p14="http://schemas.microsoft.com/office/powerpoint/2010/main" val="328739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7F57B-8932-469A-B582-B577C72B2EDB}"/>
              </a:ext>
            </a:extLst>
          </p:cNvPr>
          <p:cNvSpPr>
            <a:spLocks noGrp="1"/>
          </p:cNvSpPr>
          <p:nvPr>
            <p:ph type="title"/>
          </p:nvPr>
        </p:nvSpPr>
        <p:spPr/>
        <p:txBody>
          <a:bodyPr/>
          <a:lstStyle/>
          <a:p>
            <a:pPr algn="ctr"/>
            <a:r>
              <a:rPr lang="en-US" sz="3200" dirty="0"/>
              <a:t>Example MG 6 C</a:t>
            </a:r>
            <a:endParaRPr lang="en-GB" dirty="0"/>
          </a:p>
        </p:txBody>
      </p:sp>
      <p:pic>
        <p:nvPicPr>
          <p:cNvPr id="5" name="Picture 4" descr="A close-up of a police schedule&#10;&#10;Description automatically generated with low confidence">
            <a:extLst>
              <a:ext uri="{FF2B5EF4-FFF2-40B4-BE49-F238E27FC236}">
                <a16:creationId xmlns:a16="http://schemas.microsoft.com/office/drawing/2014/main" id="{F001A405-5B03-1F78-66F0-D9D39813AA60}"/>
              </a:ext>
            </a:extLst>
          </p:cNvPr>
          <p:cNvPicPr>
            <a:picLocks noChangeAspect="1"/>
          </p:cNvPicPr>
          <p:nvPr/>
        </p:nvPicPr>
        <p:blipFill>
          <a:blip r:embed="rId2"/>
          <a:stretch>
            <a:fillRect/>
          </a:stretch>
        </p:blipFill>
        <p:spPr>
          <a:xfrm>
            <a:off x="2698359" y="844864"/>
            <a:ext cx="8906037" cy="5930422"/>
          </a:xfrm>
          <a:prstGeom prst="rect">
            <a:avLst/>
          </a:prstGeom>
        </p:spPr>
      </p:pic>
    </p:spTree>
    <p:extLst>
      <p:ext uri="{BB962C8B-B14F-4D97-AF65-F5344CB8AC3E}">
        <p14:creationId xmlns:p14="http://schemas.microsoft.com/office/powerpoint/2010/main" val="1859029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6DD99-A30A-4D0F-B04F-81F626A7A363}"/>
              </a:ext>
            </a:extLst>
          </p:cNvPr>
          <p:cNvSpPr>
            <a:spLocks noGrp="1"/>
          </p:cNvSpPr>
          <p:nvPr>
            <p:ph type="title"/>
          </p:nvPr>
        </p:nvSpPr>
        <p:spPr/>
        <p:txBody>
          <a:bodyPr/>
          <a:lstStyle/>
          <a:p>
            <a:pPr algn="ctr"/>
            <a:r>
              <a:rPr lang="en-GB" dirty="0"/>
              <a:t>MG 6 C</a:t>
            </a:r>
          </a:p>
        </p:txBody>
      </p:sp>
      <p:pic>
        <p:nvPicPr>
          <p:cNvPr id="5" name="Picture 4" descr="A picture containing text, screenshot, font, number&#10;&#10;Description automatically generated">
            <a:extLst>
              <a:ext uri="{FF2B5EF4-FFF2-40B4-BE49-F238E27FC236}">
                <a16:creationId xmlns:a16="http://schemas.microsoft.com/office/drawing/2014/main" id="{F7DE42D8-6309-3AEE-0C9A-AE9FA0F4AF0D}"/>
              </a:ext>
            </a:extLst>
          </p:cNvPr>
          <p:cNvPicPr>
            <a:picLocks noChangeAspect="1"/>
          </p:cNvPicPr>
          <p:nvPr/>
        </p:nvPicPr>
        <p:blipFill>
          <a:blip r:embed="rId2"/>
          <a:stretch>
            <a:fillRect/>
          </a:stretch>
        </p:blipFill>
        <p:spPr>
          <a:xfrm>
            <a:off x="2647216" y="725560"/>
            <a:ext cx="8778072" cy="6132440"/>
          </a:xfrm>
          <a:prstGeom prst="rect">
            <a:avLst/>
          </a:prstGeom>
        </p:spPr>
      </p:pic>
    </p:spTree>
    <p:extLst>
      <p:ext uri="{BB962C8B-B14F-4D97-AF65-F5344CB8AC3E}">
        <p14:creationId xmlns:p14="http://schemas.microsoft.com/office/powerpoint/2010/main" val="2625020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AC4C7-DA22-42B6-A785-69DF7EA5AEA4}"/>
              </a:ext>
            </a:extLst>
          </p:cNvPr>
          <p:cNvSpPr>
            <a:spLocks noGrp="1"/>
          </p:cNvSpPr>
          <p:nvPr>
            <p:ph type="title"/>
          </p:nvPr>
        </p:nvSpPr>
        <p:spPr/>
        <p:txBody>
          <a:bodyPr/>
          <a:lstStyle/>
          <a:p>
            <a:pPr algn="ctr"/>
            <a:r>
              <a:rPr lang="en-GB" dirty="0"/>
              <a:t>MG 6 C</a:t>
            </a:r>
          </a:p>
        </p:txBody>
      </p:sp>
      <p:pic>
        <p:nvPicPr>
          <p:cNvPr id="3" name="Picture 1" descr="Disclosure Examples MG06c or SDC descriptions WORK IN PROGRESS.doc [Compatibility Mode] - Word">
            <a:extLst>
              <a:ext uri="{FF2B5EF4-FFF2-40B4-BE49-F238E27FC236}">
                <a16:creationId xmlns:a16="http://schemas.microsoft.com/office/drawing/2014/main" id="{4149BBE6-6A3A-49C1-83DD-2DBD69936F72}"/>
              </a:ext>
            </a:extLst>
          </p:cNvPr>
          <p:cNvPicPr>
            <a:picLocks noChangeAspect="1"/>
          </p:cNvPicPr>
          <p:nvPr/>
        </p:nvPicPr>
        <p:blipFill>
          <a:blip r:embed="rId2">
            <a:extLst>
              <a:ext uri="{28A0092B-C50C-407E-A947-70E740481C1C}">
                <a14:useLocalDpi xmlns:a14="http://schemas.microsoft.com/office/drawing/2010/main" val="0"/>
              </a:ext>
            </a:extLst>
          </a:blip>
          <a:srcRect l="4767" t="17792" r="6032" b="5948"/>
          <a:stretch>
            <a:fillRect/>
          </a:stretch>
        </p:blipFill>
        <p:spPr bwMode="auto">
          <a:xfrm>
            <a:off x="2728514" y="932656"/>
            <a:ext cx="8496300" cy="499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val 7">
            <a:extLst>
              <a:ext uri="{FF2B5EF4-FFF2-40B4-BE49-F238E27FC236}">
                <a16:creationId xmlns:a16="http://schemas.microsoft.com/office/drawing/2014/main" id="{7F361E79-8AFF-D200-CCA0-39215DBD5E21}"/>
              </a:ext>
            </a:extLst>
          </p:cNvPr>
          <p:cNvSpPr/>
          <p:nvPr/>
        </p:nvSpPr>
        <p:spPr>
          <a:xfrm>
            <a:off x="3387634" y="3753394"/>
            <a:ext cx="1872343" cy="714103"/>
          </a:xfrm>
          <a:prstGeom prst="ellipse">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n w="0"/>
                <a:solidFill>
                  <a:srgbClr val="FF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Sign</a:t>
            </a:r>
            <a:endParaRPr lang="en-GB" dirty="0">
              <a:ln w="0">
                <a:solidFill>
                  <a:srgbClr val="FF0000"/>
                </a:solidFill>
              </a:ln>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7684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5F81-E666-4242-B2F9-4CCF9EB65189}"/>
              </a:ext>
            </a:extLst>
          </p:cNvPr>
          <p:cNvSpPr>
            <a:spLocks noGrp="1"/>
          </p:cNvSpPr>
          <p:nvPr>
            <p:ph type="title"/>
          </p:nvPr>
        </p:nvSpPr>
        <p:spPr/>
        <p:txBody>
          <a:bodyPr/>
          <a:lstStyle/>
          <a:p>
            <a:r>
              <a:rPr lang="en-GB" dirty="0"/>
              <a:t>Examples of unused non sensitive material</a:t>
            </a:r>
          </a:p>
        </p:txBody>
      </p:sp>
      <p:sp>
        <p:nvSpPr>
          <p:cNvPr id="4" name="TextBox 3">
            <a:extLst>
              <a:ext uri="{FF2B5EF4-FFF2-40B4-BE49-F238E27FC236}">
                <a16:creationId xmlns:a16="http://schemas.microsoft.com/office/drawing/2014/main" id="{0AF689DF-57D2-4AA4-95F7-CE9F9395E695}"/>
              </a:ext>
            </a:extLst>
          </p:cNvPr>
          <p:cNvSpPr txBox="1"/>
          <p:nvPr/>
        </p:nvSpPr>
        <p:spPr>
          <a:xfrm>
            <a:off x="2019670" y="878889"/>
            <a:ext cx="4529831" cy="6124754"/>
          </a:xfrm>
          <a:prstGeom prst="rect">
            <a:avLst/>
          </a:prstGeom>
          <a:noFill/>
        </p:spPr>
        <p:txBody>
          <a:bodyPr wrap="square">
            <a:spAutoFit/>
          </a:bodyPr>
          <a:lstStyle/>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999 recording(s)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STORM log(s)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NICHE Crime Report(s)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Incident/Scene logbooks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Pocket Notebooks/EPNB’s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Defendant’s Custody Record/VA record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Prosecution Witnesses with previous cautions/convictions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CCTV, BWV or other multi-media which does not form part of prosecution evidence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Records created of other suspects arrested, interviewed or questioned but not charged e.g. Custody records/digital interviews.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First description of all suspects however and wherever recorded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Records/notes of House to house, CCTV, forensic enquiries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Record of property recovered from crime scenes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Record of searches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Prompt notes for interviews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Interview notes</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ID procedure forms (except participant lists)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MG11s from unwilling or unhelpful witnesses </a:t>
            </a:r>
          </a:p>
          <a:p>
            <a:pPr marL="457200"/>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Scientific or SOCO findings not used as evidence</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SOCO/IDO work sheets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Draft statements or preparatory notes </a:t>
            </a:r>
          </a:p>
          <a:p>
            <a:r>
              <a:rPr lang="en-GB" sz="1400" dirty="0">
                <a:effectLst/>
                <a:latin typeface="Arial" panose="020B0604020202020204" pitchFamily="34" charset="0"/>
                <a:ea typeface="Calibri" panose="020F0502020204030204" pitchFamily="34" charset="0"/>
                <a:cs typeface="Arial" panose="020B0604020202020204" pitchFamily="34" charset="0"/>
              </a:rPr>
              <a:t>DNA or other forensic material not used as evidence </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47DA37B-9DF0-454C-BBD5-0C4DC581A36E}"/>
              </a:ext>
            </a:extLst>
          </p:cNvPr>
          <p:cNvSpPr txBox="1"/>
          <p:nvPr/>
        </p:nvSpPr>
        <p:spPr>
          <a:xfrm>
            <a:off x="6380826" y="940996"/>
            <a:ext cx="6227684" cy="5917004"/>
          </a:xfrm>
          <a:prstGeom prst="rect">
            <a:avLst/>
          </a:prstGeom>
          <a:noFill/>
        </p:spPr>
        <p:txBody>
          <a:bodyPr wrap="square">
            <a:spAutoFit/>
          </a:bodyPr>
          <a:lstStyle/>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Letter of complaint of crime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Exhibits not used in prosecution case</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Potential witnesses' details where no MG11 given.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Media releases by police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Fingerprint forms</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Witness album documentation</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Prepared Statements</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Material in police possession from third party </a:t>
            </a:r>
          </a:p>
          <a:p>
            <a:pPr marL="342900" lvl="0" indent="-342900">
              <a:lnSpc>
                <a:spcPct val="107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Plans or video of crime scene</a:t>
            </a:r>
          </a:p>
          <a:p>
            <a:pPr marL="342900" lvl="0" indent="-342900">
              <a:lnSpc>
                <a:spcPct val="107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Details of whether any witness has sought or received a reward</a:t>
            </a:r>
          </a:p>
          <a:p>
            <a:pPr marL="342900" lvl="0" indent="-342900">
              <a:lnSpc>
                <a:spcPct val="107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Audiotape or written note of interview with witnesses notified by the accused</a:t>
            </a:r>
          </a:p>
          <a:p>
            <a:pPr marL="457200">
              <a:lnSpc>
                <a:spcPct val="107000"/>
              </a:lnSpc>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XRY authorisation form/XRY Examiners notes/Initial complete download</a:t>
            </a:r>
          </a:p>
          <a:p>
            <a:pPr marL="342900" lvl="0" indent="-342900">
              <a:lnSpc>
                <a:spcPct val="107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Analysts – Subscribers, Top Ups, Call Data</a:t>
            </a:r>
          </a:p>
          <a:p>
            <a:pPr marL="342900" lvl="0" indent="-342900">
              <a:lnSpc>
                <a:spcPct val="107000"/>
              </a:lnSpc>
              <a:spcAft>
                <a:spcPts val="80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Open source material – Facebook, EBAY, Instagram</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Medical Examiner reports for suspect or witnesses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Records of information provided e.g. in conversation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Road Traffic Collision reports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Medical notes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Pathologists' records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Dental records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Forensic scientist's records lab forms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Hospital records relating to the condition which is the subject of the offence charged + </a:t>
            </a:r>
          </a:p>
          <a:p>
            <a:pPr marL="342900" lvl="0" indent="-342900">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Vulnerable victim or witness profile </a:t>
            </a:r>
          </a:p>
        </p:txBody>
      </p:sp>
    </p:spTree>
    <p:extLst>
      <p:ext uri="{BB962C8B-B14F-4D97-AF65-F5344CB8AC3E}">
        <p14:creationId xmlns:p14="http://schemas.microsoft.com/office/powerpoint/2010/main" val="1916774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E66B2-48D7-458B-9AE6-7095CE8BCA4E}"/>
              </a:ext>
            </a:extLst>
          </p:cNvPr>
          <p:cNvSpPr>
            <a:spLocks noGrp="1"/>
          </p:cNvSpPr>
          <p:nvPr>
            <p:ph type="title"/>
          </p:nvPr>
        </p:nvSpPr>
        <p:spPr/>
        <p:txBody>
          <a:bodyPr/>
          <a:lstStyle/>
          <a:p>
            <a:pPr algn="ctr"/>
            <a:r>
              <a:rPr lang="en-GB" dirty="0"/>
              <a:t>MG6 D</a:t>
            </a:r>
          </a:p>
        </p:txBody>
      </p:sp>
      <p:pic>
        <p:nvPicPr>
          <p:cNvPr id="3" name="Picture 1" descr="MG06d Electronic 2012.doc [Read-Only] [Compatibility Mode] - Word">
            <a:extLst>
              <a:ext uri="{FF2B5EF4-FFF2-40B4-BE49-F238E27FC236}">
                <a16:creationId xmlns:a16="http://schemas.microsoft.com/office/drawing/2014/main" id="{664EB3BE-584B-4495-90CE-701C528CCADD}"/>
              </a:ext>
            </a:extLst>
          </p:cNvPr>
          <p:cNvPicPr>
            <a:picLocks noChangeAspect="1"/>
          </p:cNvPicPr>
          <p:nvPr/>
        </p:nvPicPr>
        <p:blipFill>
          <a:blip r:embed="rId2">
            <a:extLst>
              <a:ext uri="{28A0092B-C50C-407E-A947-70E740481C1C}">
                <a14:useLocalDpi xmlns:a14="http://schemas.microsoft.com/office/drawing/2010/main" val="0"/>
              </a:ext>
            </a:extLst>
          </a:blip>
          <a:srcRect l="3262" t="10831" r="7788" b="10959"/>
          <a:stretch>
            <a:fillRect/>
          </a:stretch>
        </p:blipFill>
        <p:spPr bwMode="auto">
          <a:xfrm>
            <a:off x="2305745" y="965369"/>
            <a:ext cx="8760476" cy="5302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val 3">
            <a:extLst>
              <a:ext uri="{FF2B5EF4-FFF2-40B4-BE49-F238E27FC236}">
                <a16:creationId xmlns:a16="http://schemas.microsoft.com/office/drawing/2014/main" id="{86767340-10B9-F273-0166-35BAB6431611}"/>
              </a:ext>
            </a:extLst>
          </p:cNvPr>
          <p:cNvSpPr/>
          <p:nvPr/>
        </p:nvSpPr>
        <p:spPr>
          <a:xfrm>
            <a:off x="2656114" y="5320937"/>
            <a:ext cx="1872343" cy="714103"/>
          </a:xfrm>
          <a:prstGeom prst="ellipse">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n w="0"/>
                <a:solidFill>
                  <a:srgbClr val="FF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Sign</a:t>
            </a:r>
            <a:endParaRPr lang="en-GB" dirty="0">
              <a:ln w="0">
                <a:solidFill>
                  <a:srgbClr val="FF0000"/>
                </a:solidFill>
              </a:ln>
              <a:solidFill>
                <a:srgbClr val="FF0000"/>
              </a:solidFill>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C0A9B62F-5CBC-5556-6F49-6B04674638D5}"/>
              </a:ext>
            </a:extLst>
          </p:cNvPr>
          <p:cNvSpPr/>
          <p:nvPr/>
        </p:nvSpPr>
        <p:spPr>
          <a:xfrm>
            <a:off x="3021874" y="3169920"/>
            <a:ext cx="1402080" cy="584775"/>
          </a:xfrm>
          <a:prstGeom prst="ellipse">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NA</a:t>
            </a:r>
          </a:p>
        </p:txBody>
      </p:sp>
    </p:spTree>
    <p:extLst>
      <p:ext uri="{BB962C8B-B14F-4D97-AF65-F5344CB8AC3E}">
        <p14:creationId xmlns:p14="http://schemas.microsoft.com/office/powerpoint/2010/main" val="3423227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A7B49-1CE7-4D30-94A2-0B2E7ABA6D8A}"/>
              </a:ext>
            </a:extLst>
          </p:cNvPr>
          <p:cNvSpPr>
            <a:spLocks noGrp="1"/>
          </p:cNvSpPr>
          <p:nvPr>
            <p:ph type="title"/>
          </p:nvPr>
        </p:nvSpPr>
        <p:spPr/>
        <p:txBody>
          <a:bodyPr/>
          <a:lstStyle/>
          <a:p>
            <a:r>
              <a:rPr lang="en-GB" dirty="0"/>
              <a:t>Examples of MG6D sensitive material</a:t>
            </a:r>
          </a:p>
        </p:txBody>
      </p:sp>
      <p:sp>
        <p:nvSpPr>
          <p:cNvPr id="4" name="TextBox 3">
            <a:extLst>
              <a:ext uri="{FF2B5EF4-FFF2-40B4-BE49-F238E27FC236}">
                <a16:creationId xmlns:a16="http://schemas.microsoft.com/office/drawing/2014/main" id="{F6691F9C-74CB-4888-A095-D3D3FDD66BFE}"/>
              </a:ext>
            </a:extLst>
          </p:cNvPr>
          <p:cNvSpPr txBox="1"/>
          <p:nvPr/>
        </p:nvSpPr>
        <p:spPr>
          <a:xfrm>
            <a:off x="2598938" y="1256048"/>
            <a:ext cx="6227684" cy="4524315"/>
          </a:xfrm>
          <a:prstGeom prst="rect">
            <a:avLst/>
          </a:prstGeom>
          <a:noFill/>
        </p:spPr>
        <p:txBody>
          <a:bodyPr wrap="square">
            <a:spAutoFit/>
          </a:bodyPr>
          <a:lstStyle/>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ANPR documentation</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DPA Requests</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Credit Checks – Experian, Land Registry, Companies House</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Production Orders - Financial</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Offender profiles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Port warnings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Wanted/missing circulations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Crime stoppers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Sensitive material in police possession from Social Services or Local Authority</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Information in support of search or arrest warrants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Force intelligence bureau material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CHIS report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RIPA authorities/documentation</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Surveillance Management record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Operational briefing/debriefing sheets </a:t>
            </a: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Policy files </a:t>
            </a:r>
          </a:p>
        </p:txBody>
      </p:sp>
    </p:spTree>
    <p:extLst>
      <p:ext uri="{BB962C8B-B14F-4D97-AF65-F5344CB8AC3E}">
        <p14:creationId xmlns:p14="http://schemas.microsoft.com/office/powerpoint/2010/main" val="2605130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BD58-E685-4A22-811B-E3F55A1FD7FC}"/>
              </a:ext>
            </a:extLst>
          </p:cNvPr>
          <p:cNvSpPr>
            <a:spLocks noGrp="1"/>
          </p:cNvSpPr>
          <p:nvPr>
            <p:ph type="title"/>
          </p:nvPr>
        </p:nvSpPr>
        <p:spPr/>
        <p:txBody>
          <a:bodyPr/>
          <a:lstStyle/>
          <a:p>
            <a:pPr algn="ctr"/>
            <a:r>
              <a:rPr lang="en-GB" dirty="0"/>
              <a:t>MG6 E</a:t>
            </a:r>
          </a:p>
        </p:txBody>
      </p:sp>
      <p:sp>
        <p:nvSpPr>
          <p:cNvPr id="3" name="TextBox 2">
            <a:extLst>
              <a:ext uri="{FF2B5EF4-FFF2-40B4-BE49-F238E27FC236}">
                <a16:creationId xmlns:a16="http://schemas.microsoft.com/office/drawing/2014/main" id="{BE082A8D-283A-43A3-88F4-3BD51A2069D7}"/>
              </a:ext>
            </a:extLst>
          </p:cNvPr>
          <p:cNvSpPr txBox="1"/>
          <p:nvPr/>
        </p:nvSpPr>
        <p:spPr>
          <a:xfrm>
            <a:off x="2207941" y="1286107"/>
            <a:ext cx="9896234" cy="5077522"/>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0F1848F7-F99B-4916-92DE-4DAFD782E63A}"/>
              </a:ext>
            </a:extLst>
          </p:cNvPr>
          <p:cNvPicPr>
            <a:picLocks noChangeAspect="1"/>
          </p:cNvPicPr>
          <p:nvPr/>
        </p:nvPicPr>
        <p:blipFill>
          <a:blip r:embed="rId2"/>
          <a:stretch>
            <a:fillRect/>
          </a:stretch>
        </p:blipFill>
        <p:spPr>
          <a:xfrm>
            <a:off x="2207941" y="881822"/>
            <a:ext cx="4688378" cy="6036699"/>
          </a:xfrm>
          <a:prstGeom prst="rect">
            <a:avLst/>
          </a:prstGeom>
        </p:spPr>
      </p:pic>
      <p:pic>
        <p:nvPicPr>
          <p:cNvPr id="7" name="Picture 6">
            <a:extLst>
              <a:ext uri="{FF2B5EF4-FFF2-40B4-BE49-F238E27FC236}">
                <a16:creationId xmlns:a16="http://schemas.microsoft.com/office/drawing/2014/main" id="{3F7BDCD2-05E6-4421-814B-DAF3065E5D47}"/>
              </a:ext>
            </a:extLst>
          </p:cNvPr>
          <p:cNvPicPr>
            <a:picLocks noChangeAspect="1"/>
          </p:cNvPicPr>
          <p:nvPr/>
        </p:nvPicPr>
        <p:blipFill>
          <a:blip r:embed="rId3"/>
          <a:stretch>
            <a:fillRect/>
          </a:stretch>
        </p:blipFill>
        <p:spPr>
          <a:xfrm>
            <a:off x="7362334" y="720607"/>
            <a:ext cx="4337965" cy="6187308"/>
          </a:xfrm>
          <a:prstGeom prst="rect">
            <a:avLst/>
          </a:prstGeom>
        </p:spPr>
      </p:pic>
      <p:sp>
        <p:nvSpPr>
          <p:cNvPr id="4" name="Oval 3">
            <a:extLst>
              <a:ext uri="{FF2B5EF4-FFF2-40B4-BE49-F238E27FC236}">
                <a16:creationId xmlns:a16="http://schemas.microsoft.com/office/drawing/2014/main" id="{B7B5E210-9AF4-8175-D930-E86E91A1D782}"/>
              </a:ext>
            </a:extLst>
          </p:cNvPr>
          <p:cNvSpPr/>
          <p:nvPr/>
        </p:nvSpPr>
        <p:spPr>
          <a:xfrm>
            <a:off x="3021874" y="4554583"/>
            <a:ext cx="1872343" cy="627017"/>
          </a:xfrm>
          <a:prstGeom prst="ellipse">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n w="0"/>
                <a:solidFill>
                  <a:srgbClr val="FF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Sign</a:t>
            </a:r>
            <a:endParaRPr lang="en-GB" dirty="0">
              <a:ln w="0">
                <a:solidFill>
                  <a:srgbClr val="FF0000"/>
                </a:solidFill>
              </a:ln>
              <a:solidFill>
                <a:srgbClr val="FF0000"/>
              </a:solidFill>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2BD5AAD4-67BF-03DD-1560-F3774EFD68FE}"/>
              </a:ext>
            </a:extLst>
          </p:cNvPr>
          <p:cNvSpPr/>
          <p:nvPr/>
        </p:nvSpPr>
        <p:spPr>
          <a:xfrm>
            <a:off x="2934788" y="5826034"/>
            <a:ext cx="1872343" cy="627017"/>
          </a:xfrm>
          <a:prstGeom prst="ellipse">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n w="0"/>
                <a:solidFill>
                  <a:srgbClr val="FF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Sign</a:t>
            </a:r>
            <a:endParaRPr lang="en-GB" dirty="0">
              <a:ln w="0">
                <a:solidFill>
                  <a:srgbClr val="FF0000"/>
                </a:solidFill>
              </a:ln>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622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EFA12-7300-41BD-4B91-283A31C7C4E1}"/>
              </a:ext>
            </a:extLst>
          </p:cNvPr>
          <p:cNvSpPr>
            <a:spLocks noGrp="1"/>
          </p:cNvSpPr>
          <p:nvPr>
            <p:ph type="title"/>
          </p:nvPr>
        </p:nvSpPr>
        <p:spPr/>
        <p:txBody>
          <a:bodyPr/>
          <a:lstStyle/>
          <a:p>
            <a:r>
              <a:rPr lang="en-GB" dirty="0"/>
              <a:t>Redactions</a:t>
            </a:r>
          </a:p>
        </p:txBody>
      </p:sp>
      <p:sp>
        <p:nvSpPr>
          <p:cNvPr id="4" name="TextBox 3">
            <a:extLst>
              <a:ext uri="{FF2B5EF4-FFF2-40B4-BE49-F238E27FC236}">
                <a16:creationId xmlns:a16="http://schemas.microsoft.com/office/drawing/2014/main" id="{D32D28C2-6662-EEB1-E5FB-8BC1812CF437}"/>
              </a:ext>
            </a:extLst>
          </p:cNvPr>
          <p:cNvSpPr txBox="1"/>
          <p:nvPr/>
        </p:nvSpPr>
        <p:spPr>
          <a:xfrm>
            <a:off x="2455817" y="970993"/>
            <a:ext cx="8569234" cy="3847207"/>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WE</a:t>
            </a:r>
            <a:r>
              <a:rPr lang="en-GB" sz="1800" dirty="0">
                <a:latin typeface="Arial" panose="020B0604020202020204" pitchFamily="34" charset="0"/>
                <a:cs typeface="Arial" panose="020B0604020202020204" pitchFamily="34" charset="0"/>
              </a:rPr>
              <a:t> are responsible for protecting our victim(s), witness(es), defendant(s) and third parties personal information.</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DO NOT ADD: </a:t>
            </a:r>
          </a:p>
          <a:p>
            <a:r>
              <a:rPr lang="en-GB" sz="1800" dirty="0">
                <a:latin typeface="Arial" panose="020B0604020202020204" pitchFamily="34" charset="0"/>
                <a:cs typeface="Arial" panose="020B0604020202020204" pitchFamily="34" charset="0"/>
              </a:rPr>
              <a:t>Addresses – DOB - Telephone numbers – email addresses – bank details, or other</a:t>
            </a:r>
          </a:p>
          <a:p>
            <a:r>
              <a:rPr lang="en-GB" sz="1800" dirty="0">
                <a:latin typeface="Arial" panose="020B0604020202020204" pitchFamily="34" charset="0"/>
                <a:cs typeface="Arial" panose="020B0604020202020204" pitchFamily="34" charset="0"/>
              </a:rPr>
              <a:t>personal details of victims/witnesses/defendants or third parties within an MG5,</a:t>
            </a:r>
          </a:p>
          <a:p>
            <a:r>
              <a:rPr lang="en-GB" sz="1800" dirty="0">
                <a:latin typeface="Arial" panose="020B0604020202020204" pitchFamily="34" charset="0"/>
                <a:cs typeface="Arial" panose="020B0604020202020204" pitchFamily="34" charset="0"/>
              </a:rPr>
              <a:t>MG11, VPS, and Exhibits</a:t>
            </a:r>
          </a:p>
          <a:p>
            <a:pPr marL="0" indent="0"/>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Unless it is essential key evidence to the case e.g. address of a burglary.</a:t>
            </a:r>
          </a:p>
          <a:p>
            <a:endParaRPr lang="en-GB" dirty="0">
              <a:latin typeface="Arial" panose="020B0604020202020204" pitchFamily="34" charset="0"/>
              <a:cs typeface="Arial" panose="020B0604020202020204" pitchFamily="34" charset="0"/>
            </a:endParaRPr>
          </a:p>
          <a:p>
            <a:pPr marL="0" indent="0"/>
            <a:r>
              <a:rPr lang="en-GB" dirty="0">
                <a:latin typeface="Arial" panose="020B0604020202020204" pitchFamily="34" charset="0"/>
                <a:cs typeface="Arial" panose="020B0604020202020204" pitchFamily="34" charset="0"/>
              </a:rPr>
              <a:t>Redact personally sensitive information from ALL the unused material, prior to being sent to the CPS. Including at Pre-Charge stage. E.g. Storm log, NICHE Occurrence OEL, medical notes, PNB’s etc…</a:t>
            </a:r>
          </a:p>
        </p:txBody>
      </p:sp>
    </p:spTree>
    <p:extLst>
      <p:ext uri="{BB962C8B-B14F-4D97-AF65-F5344CB8AC3E}">
        <p14:creationId xmlns:p14="http://schemas.microsoft.com/office/powerpoint/2010/main" val="35787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175FC-B98D-E909-973F-77D57AB2312E}"/>
              </a:ext>
            </a:extLst>
          </p:cNvPr>
          <p:cNvSpPr>
            <a:spLocks noGrp="1"/>
          </p:cNvSpPr>
          <p:nvPr>
            <p:ph type="title"/>
          </p:nvPr>
        </p:nvSpPr>
        <p:spPr/>
        <p:txBody>
          <a:bodyPr/>
          <a:lstStyle/>
          <a:p>
            <a:r>
              <a:rPr lang="en-GB" dirty="0"/>
              <a:t>National Naming convention</a:t>
            </a:r>
          </a:p>
        </p:txBody>
      </p:sp>
      <p:sp>
        <p:nvSpPr>
          <p:cNvPr id="4" name="TextBox 3">
            <a:extLst>
              <a:ext uri="{FF2B5EF4-FFF2-40B4-BE49-F238E27FC236}">
                <a16:creationId xmlns:a16="http://schemas.microsoft.com/office/drawing/2014/main" id="{8A6942E6-2F0D-2980-07B5-2C07F5004412}"/>
              </a:ext>
            </a:extLst>
          </p:cNvPr>
          <p:cNvSpPr txBox="1"/>
          <p:nvPr/>
        </p:nvSpPr>
        <p:spPr>
          <a:xfrm>
            <a:off x="2721588" y="1745064"/>
            <a:ext cx="8675914" cy="286232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UM MG6C 01 Storm Log 666 06/06/15	Miscellaneous Scanned Doc.</a:t>
            </a:r>
          </a:p>
          <a:p>
            <a:r>
              <a:rPr lang="en-GB" dirty="0">
                <a:latin typeface="Arial" panose="020B0604020202020204" pitchFamily="34" charset="0"/>
                <a:cs typeface="Arial" panose="020B0604020202020204" pitchFamily="34" charset="0"/>
              </a:rPr>
              <a:t>UM MG6C 02 PNB PC 999 Smith</a:t>
            </a:r>
          </a:p>
          <a:p>
            <a:r>
              <a:rPr lang="en-GB" dirty="0">
                <a:latin typeface="Arial" panose="020B0604020202020204" pitchFamily="34" charset="0"/>
                <a:cs typeface="Arial" panose="020B0604020202020204" pitchFamily="34" charset="0"/>
              </a:rPr>
              <a:t>UM MG6C 03 NICHE Occurrence 15**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 CSJ/01 Lloyds Bank Statement		Exhibit – Person related document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MG11 JONES Mark 03/02/16		MG11 template within the witness</a:t>
            </a:r>
          </a:p>
          <a:p>
            <a:r>
              <a:rPr lang="en-GB" dirty="0">
                <a:latin typeface="Arial" panose="020B0604020202020204" pitchFamily="34" charset="0"/>
                <a:cs typeface="Arial" panose="020B0604020202020204" pitchFamily="34" charset="0"/>
              </a:rPr>
              <a:t>MG11 JONES Mark 15/02/16 VPS		Person record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MG0 MME EX TW/01 CCTV OF ***		Multimedia Exhibit/Unused material</a:t>
            </a:r>
          </a:p>
        </p:txBody>
      </p:sp>
    </p:spTree>
    <p:extLst>
      <p:ext uri="{BB962C8B-B14F-4D97-AF65-F5344CB8AC3E}">
        <p14:creationId xmlns:p14="http://schemas.microsoft.com/office/powerpoint/2010/main" val="4943001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C9E6-34F8-455E-BEEE-DD48D7044FC7}"/>
              </a:ext>
            </a:extLst>
          </p:cNvPr>
          <p:cNvSpPr>
            <a:spLocks noGrp="1"/>
          </p:cNvSpPr>
          <p:nvPr>
            <p:ph type="title"/>
          </p:nvPr>
        </p:nvSpPr>
        <p:spPr/>
        <p:txBody>
          <a:bodyPr/>
          <a:lstStyle/>
          <a:p>
            <a:pPr algn="ctr"/>
            <a:r>
              <a:rPr lang="en-US" sz="3200" dirty="0">
                <a:cs typeface="+mj-cs"/>
              </a:rPr>
              <a:t>CM01 details</a:t>
            </a:r>
            <a:endParaRPr lang="en-GB" dirty="0"/>
          </a:p>
        </p:txBody>
      </p:sp>
      <p:pic>
        <p:nvPicPr>
          <p:cNvPr id="3" name="Picture 2">
            <a:extLst>
              <a:ext uri="{FF2B5EF4-FFF2-40B4-BE49-F238E27FC236}">
                <a16:creationId xmlns:a16="http://schemas.microsoft.com/office/drawing/2014/main" id="{1B473449-BFDB-4A52-909B-75D5CCAB3DD2}"/>
              </a:ext>
            </a:extLst>
          </p:cNvPr>
          <p:cNvPicPr>
            <a:picLocks noChangeAspect="1"/>
          </p:cNvPicPr>
          <p:nvPr/>
        </p:nvPicPr>
        <p:blipFill>
          <a:blip r:embed="rId2"/>
          <a:stretch>
            <a:fillRect/>
          </a:stretch>
        </p:blipFill>
        <p:spPr>
          <a:xfrm>
            <a:off x="1890629" y="1052512"/>
            <a:ext cx="9659366" cy="5144102"/>
          </a:xfrm>
          <a:prstGeom prst="rect">
            <a:avLst/>
          </a:prstGeom>
        </p:spPr>
      </p:pic>
    </p:spTree>
    <p:extLst>
      <p:ext uri="{BB962C8B-B14F-4D97-AF65-F5344CB8AC3E}">
        <p14:creationId xmlns:p14="http://schemas.microsoft.com/office/powerpoint/2010/main" val="945325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76E18-74F8-49B5-AFFC-879BCE252CC5}"/>
              </a:ext>
            </a:extLst>
          </p:cNvPr>
          <p:cNvSpPr>
            <a:spLocks noGrp="1"/>
          </p:cNvSpPr>
          <p:nvPr>
            <p:ph type="title"/>
          </p:nvPr>
        </p:nvSpPr>
        <p:spPr/>
        <p:txBody>
          <a:bodyPr/>
          <a:lstStyle/>
          <a:p>
            <a:pPr algn="ctr"/>
            <a:r>
              <a:rPr lang="en-GB" dirty="0"/>
              <a:t>Information management Document</a:t>
            </a:r>
          </a:p>
        </p:txBody>
      </p:sp>
      <p:sp>
        <p:nvSpPr>
          <p:cNvPr id="3" name="TextBox 2">
            <a:extLst>
              <a:ext uri="{FF2B5EF4-FFF2-40B4-BE49-F238E27FC236}">
                <a16:creationId xmlns:a16="http://schemas.microsoft.com/office/drawing/2014/main" id="{CD6D8FA9-DC75-4455-A257-2B8F0E741EAA}"/>
              </a:ext>
            </a:extLst>
          </p:cNvPr>
          <p:cNvSpPr txBox="1"/>
          <p:nvPr/>
        </p:nvSpPr>
        <p:spPr>
          <a:xfrm>
            <a:off x="2299317" y="1154097"/>
            <a:ext cx="9605638" cy="3046988"/>
          </a:xfrm>
          <a:prstGeom prst="rect">
            <a:avLst/>
          </a:prstGeom>
          <a:noFill/>
        </p:spPr>
        <p:txBody>
          <a:bodyPr wrap="square" rtlCol="0">
            <a:spAutoFit/>
          </a:bodyPr>
          <a:lstStyle/>
          <a:p>
            <a:r>
              <a:rPr lang="en-GB" sz="2400" b="1" i="1" dirty="0">
                <a:latin typeface="Arial" panose="020B0604020202020204" pitchFamily="34" charset="0"/>
                <a:cs typeface="Arial" panose="020B0604020202020204" pitchFamily="34" charset="0"/>
              </a:rPr>
              <a:t>What is the Investigation Management Document (IMD)?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The IMD is a form. If completed thoroughly from the outset of the investigation, the IMD will walk you through your investigation and help you document all your key decision points as well as manage all the materials you collect along the way. It’s a really good way of laying out the investigation for the prosecutor to inform the court and the Defence.</a:t>
            </a:r>
          </a:p>
        </p:txBody>
      </p:sp>
    </p:spTree>
    <p:extLst>
      <p:ext uri="{BB962C8B-B14F-4D97-AF65-F5344CB8AC3E}">
        <p14:creationId xmlns:p14="http://schemas.microsoft.com/office/powerpoint/2010/main" val="2714197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EC067-9A78-4D78-B173-07ED2BAE436E}"/>
              </a:ext>
            </a:extLst>
          </p:cNvPr>
          <p:cNvSpPr>
            <a:spLocks noGrp="1"/>
          </p:cNvSpPr>
          <p:nvPr>
            <p:ph type="title"/>
          </p:nvPr>
        </p:nvSpPr>
        <p:spPr/>
        <p:txBody>
          <a:bodyPr/>
          <a:lstStyle/>
          <a:p>
            <a:pPr algn="ctr"/>
            <a:r>
              <a:rPr lang="en-GB" dirty="0"/>
              <a:t>IMD Introduction</a:t>
            </a:r>
          </a:p>
        </p:txBody>
      </p:sp>
      <p:pic>
        <p:nvPicPr>
          <p:cNvPr id="5" name="Content Placeholder 9" descr="Table&#10;&#10;Description automatically generated">
            <a:extLst>
              <a:ext uri="{FF2B5EF4-FFF2-40B4-BE49-F238E27FC236}">
                <a16:creationId xmlns:a16="http://schemas.microsoft.com/office/drawing/2014/main" id="{A9E2C74D-8D01-4ECF-A92B-D1C7B1E658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8388" y="1125537"/>
            <a:ext cx="5301955" cy="5026687"/>
          </a:xfrm>
          <a:prstGeom prst="rect">
            <a:avLst/>
          </a:prstGeom>
        </p:spPr>
      </p:pic>
    </p:spTree>
    <p:extLst>
      <p:ext uri="{BB962C8B-B14F-4D97-AF65-F5344CB8AC3E}">
        <p14:creationId xmlns:p14="http://schemas.microsoft.com/office/powerpoint/2010/main" val="39201706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BBCC0-1E71-48B0-A327-7ECFC7732C95}"/>
              </a:ext>
            </a:extLst>
          </p:cNvPr>
          <p:cNvSpPr>
            <a:spLocks noGrp="1"/>
          </p:cNvSpPr>
          <p:nvPr>
            <p:ph type="title"/>
          </p:nvPr>
        </p:nvSpPr>
        <p:spPr/>
        <p:txBody>
          <a:bodyPr/>
          <a:lstStyle/>
          <a:p>
            <a:pPr algn="ctr"/>
            <a:r>
              <a:rPr lang="en-GB" altLang="en-US" sz="3200" dirty="0"/>
              <a:t>CPS Advice on Comms Data</a:t>
            </a:r>
            <a:endParaRPr lang="en-GB" dirty="0"/>
          </a:p>
        </p:txBody>
      </p:sp>
      <p:sp>
        <p:nvSpPr>
          <p:cNvPr id="4" name="TextBox 3">
            <a:extLst>
              <a:ext uri="{FF2B5EF4-FFF2-40B4-BE49-F238E27FC236}">
                <a16:creationId xmlns:a16="http://schemas.microsoft.com/office/drawing/2014/main" id="{09F1AFDE-A32F-4F89-BCB3-08E3D48A37BE}"/>
              </a:ext>
            </a:extLst>
          </p:cNvPr>
          <p:cNvSpPr txBox="1"/>
          <p:nvPr/>
        </p:nvSpPr>
        <p:spPr>
          <a:xfrm>
            <a:off x="2740981" y="1171952"/>
            <a:ext cx="8054266" cy="5262979"/>
          </a:xfrm>
          <a:prstGeom prst="rect">
            <a:avLst/>
          </a:prstGeom>
          <a:noFill/>
        </p:spPr>
        <p:txBody>
          <a:bodyPr wrap="square">
            <a:spAutoFit/>
          </a:bodyPr>
          <a:lstStyle/>
          <a:p>
            <a:pPr marL="0" indent="0"/>
            <a:r>
              <a:rPr lang="en-GB" altLang="en-US" sz="1600" b="1" dirty="0">
                <a:latin typeface="Arial" panose="020B0604020202020204" pitchFamily="34" charset="0"/>
                <a:ea typeface="ＭＳ Ｐゴシック" panose="020B0600070205080204" pitchFamily="34" charset="-128"/>
                <a:cs typeface="Arial" panose="020B0604020202020204" pitchFamily="34" charset="0"/>
              </a:rPr>
              <a:t>Consider asking the suspect or / and complainant whether there might be communication material which may have a bearing on the case.</a:t>
            </a:r>
          </a:p>
          <a:p>
            <a:pPr marL="0" indent="0"/>
            <a:endParaRPr lang="en-GB" altLang="en-US" sz="16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600" b="1" dirty="0">
                <a:latin typeface="Arial" panose="020B0604020202020204" pitchFamily="34" charset="0"/>
                <a:ea typeface="ＭＳ Ｐゴシック" panose="020B0600070205080204" pitchFamily="34" charset="-128"/>
                <a:cs typeface="Arial" panose="020B0604020202020204" pitchFamily="34" charset="0"/>
              </a:rPr>
              <a:t>It is necessary carefully to consider the facts of a particular case, the issues raised and any potential defence in order to decide what amounts to a reasonable line of enquiry.</a:t>
            </a:r>
          </a:p>
          <a:p>
            <a:pPr marL="0" indent="0"/>
            <a:endParaRPr lang="en-GB" altLang="en-US" sz="16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600" b="1" dirty="0">
                <a:latin typeface="Arial" panose="020B0604020202020204" pitchFamily="34" charset="0"/>
                <a:ea typeface="ＭＳ Ｐゴシック" panose="020B0600070205080204" pitchFamily="34" charset="-128"/>
                <a:cs typeface="Arial" panose="020B0604020202020204" pitchFamily="34" charset="0"/>
              </a:rPr>
              <a:t>Prosecutors should provide assistance to investigators when making such a decision and, ideally, agree with them what amounts to a reasonable line of enquiry.</a:t>
            </a:r>
          </a:p>
          <a:p>
            <a:pPr marL="0" indent="0"/>
            <a:r>
              <a:rPr lang="en-GB" altLang="en-US" sz="1600" b="1" dirty="0">
                <a:latin typeface="Arial" panose="020B0604020202020204" pitchFamily="34" charset="0"/>
                <a:ea typeface="ＭＳ Ｐゴシック" panose="020B0600070205080204" pitchFamily="34" charset="-128"/>
                <a:cs typeface="Arial" panose="020B0604020202020204" pitchFamily="34" charset="0"/>
              </a:rPr>
              <a:t>In reaching such a decision, prosecutors are reminded that the whole of a relevant download falls to be considered i.e. all forms of message communication [even if deleted] and photographs / videos if stored. Equally the investigation should not be limited to messages between the complainant and the suspect only as communications between either of them and others may have an impact on the case, for example, when reference is made by either to the events which are the subject of the allegations.</a:t>
            </a:r>
          </a:p>
          <a:p>
            <a:pPr marL="0" indent="0"/>
            <a:endParaRPr lang="en-GB" altLang="en-US" sz="16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600" b="1" dirty="0">
                <a:latin typeface="Arial" panose="020B0604020202020204" pitchFamily="34" charset="0"/>
                <a:ea typeface="ＭＳ Ｐゴシック" panose="020B0600070205080204" pitchFamily="34" charset="-128"/>
                <a:cs typeface="Arial" panose="020B0604020202020204" pitchFamily="34" charset="0"/>
              </a:rPr>
              <a:t>In some cases it may be necessary for the whole of a download to be examined. The extent of any investigation of digital material should only be confined if it is not considered to be a reasonable line of enquiry.</a:t>
            </a:r>
          </a:p>
        </p:txBody>
      </p:sp>
    </p:spTree>
    <p:extLst>
      <p:ext uri="{BB962C8B-B14F-4D97-AF65-F5344CB8AC3E}">
        <p14:creationId xmlns:p14="http://schemas.microsoft.com/office/powerpoint/2010/main" val="25167851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A4E6E-53E1-45D2-81C1-7B9F634967C4}"/>
              </a:ext>
            </a:extLst>
          </p:cNvPr>
          <p:cNvSpPr>
            <a:spLocks noGrp="1"/>
          </p:cNvSpPr>
          <p:nvPr>
            <p:ph type="title"/>
          </p:nvPr>
        </p:nvSpPr>
        <p:spPr/>
        <p:txBody>
          <a:bodyPr/>
          <a:lstStyle/>
          <a:p>
            <a:pPr algn="ctr"/>
            <a:r>
              <a:rPr lang="en-GB" sz="3200" dirty="0"/>
              <a:t>Third parties</a:t>
            </a:r>
            <a:endParaRPr lang="en-GB" dirty="0"/>
          </a:p>
        </p:txBody>
      </p:sp>
      <p:sp>
        <p:nvSpPr>
          <p:cNvPr id="3" name="TextBox 2">
            <a:extLst>
              <a:ext uri="{FF2B5EF4-FFF2-40B4-BE49-F238E27FC236}">
                <a16:creationId xmlns:a16="http://schemas.microsoft.com/office/drawing/2014/main" id="{49231DC4-372F-4A1F-9D62-EC7AEC142B8C}"/>
              </a:ext>
            </a:extLst>
          </p:cNvPr>
          <p:cNvSpPr txBox="1"/>
          <p:nvPr/>
        </p:nvSpPr>
        <p:spPr>
          <a:xfrm>
            <a:off x="2252546" y="1122556"/>
            <a:ext cx="9783337" cy="5078313"/>
          </a:xfrm>
          <a:prstGeom prst="rect">
            <a:avLst/>
          </a:prstGeom>
          <a:noFill/>
        </p:spPr>
        <p:txBody>
          <a:bodyPr wrap="square" rtlCol="0">
            <a:spAutoFit/>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Protocols for obtaining 3</a:t>
            </a:r>
            <a:r>
              <a:rPr lang="en-GB" altLang="en-US" baseline="30000" dirty="0">
                <a:latin typeface="Arial" panose="020B0604020202020204" pitchFamily="34" charset="0"/>
                <a:ea typeface="ＭＳ Ｐゴシック" panose="020B0600070205080204" pitchFamily="34" charset="-128"/>
                <a:cs typeface="Arial" panose="020B0604020202020204" pitchFamily="34" charset="0"/>
              </a:rPr>
              <a:t>rd</a:t>
            </a:r>
            <a:r>
              <a:rPr lang="en-GB" altLang="en-US" dirty="0">
                <a:latin typeface="Arial" panose="020B0604020202020204" pitchFamily="34" charset="0"/>
                <a:ea typeface="ＭＳ Ｐゴシック" panose="020B0600070205080204" pitchFamily="34" charset="-128"/>
                <a:cs typeface="Arial" panose="020B0604020202020204" pitchFamily="34" charset="0"/>
              </a:rPr>
              <a:t> party information?</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i.e Social services, education, health e.t.c?</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How do we go about it?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What experience have we had?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Guidance from the Attorney’s general guidelines on disclosure states that:- investigators and prosecutors when deciding whether third party material should be requested in an individual case need to make various considerations, such as:-</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What relevant material it contains, why it is believed that relevant information is contained in the material, does it intrude on the victim/witness privacy, any other ways to obtain the material etc..</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dirty="0">
                <a:latin typeface="Arial" panose="020B0604020202020204" pitchFamily="34" charset="0"/>
                <a:ea typeface="ＭＳ Ｐゴシック" panose="020B0600070205080204" pitchFamily="34" charset="-128"/>
                <a:cs typeface="Arial" panose="020B0604020202020204" pitchFamily="34" charset="0"/>
              </a:rPr>
              <a:t>Any good knowledge or best practice to share?</a:t>
            </a:r>
          </a:p>
        </p:txBody>
      </p:sp>
    </p:spTree>
    <p:extLst>
      <p:ext uri="{BB962C8B-B14F-4D97-AF65-F5344CB8AC3E}">
        <p14:creationId xmlns:p14="http://schemas.microsoft.com/office/powerpoint/2010/main" val="315179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742E8-5B35-4610-A9BC-15F77B01A874}"/>
              </a:ext>
            </a:extLst>
          </p:cNvPr>
          <p:cNvSpPr>
            <a:spLocks noGrp="1"/>
          </p:cNvSpPr>
          <p:nvPr>
            <p:ph type="title"/>
          </p:nvPr>
        </p:nvSpPr>
        <p:spPr/>
        <p:txBody>
          <a:bodyPr/>
          <a:lstStyle/>
          <a:p>
            <a:pPr algn="ctr"/>
            <a:r>
              <a:rPr lang="en-GB" dirty="0"/>
              <a:t>Summary</a:t>
            </a:r>
          </a:p>
        </p:txBody>
      </p:sp>
      <p:sp>
        <p:nvSpPr>
          <p:cNvPr id="3" name="TextBox 2">
            <a:extLst>
              <a:ext uri="{FF2B5EF4-FFF2-40B4-BE49-F238E27FC236}">
                <a16:creationId xmlns:a16="http://schemas.microsoft.com/office/drawing/2014/main" id="{990B61C0-E3F6-4339-B2F5-F42705DDC241}"/>
              </a:ext>
            </a:extLst>
          </p:cNvPr>
          <p:cNvSpPr txBox="1"/>
          <p:nvPr/>
        </p:nvSpPr>
        <p:spPr>
          <a:xfrm>
            <a:off x="2178205" y="1189463"/>
            <a:ext cx="10013795" cy="5016758"/>
          </a:xfrm>
          <a:prstGeom prst="rect">
            <a:avLst/>
          </a:prstGeom>
          <a:noFill/>
        </p:spPr>
        <p:txBody>
          <a:bodyPr wrap="square" rtlCol="0">
            <a:spAutoFit/>
          </a:bodyPr>
          <a:lstStyle/>
          <a:p>
            <a:pPr>
              <a:buFontTx/>
              <a:buAutoNum type="arabicPeriod"/>
              <a:defRPr/>
            </a:pPr>
            <a:r>
              <a:rPr lang="en-GB" sz="2000" dirty="0">
                <a:latin typeface="Arial" panose="020B0604020202020204" pitchFamily="34" charset="0"/>
                <a:cs typeface="Arial" panose="020B0604020202020204" pitchFamily="34" charset="0"/>
              </a:rPr>
              <a:t>Evidence and unused material.</a:t>
            </a:r>
          </a:p>
          <a:p>
            <a:pPr>
              <a:buFontTx/>
              <a:buAutoNum type="arabicPeriod"/>
              <a:defRPr/>
            </a:pPr>
            <a:r>
              <a:rPr lang="en-GB" sz="2000" dirty="0">
                <a:latin typeface="Arial" panose="020B0604020202020204" pitchFamily="34" charset="0"/>
                <a:cs typeface="Arial" panose="020B0604020202020204" pitchFamily="34" charset="0"/>
              </a:rPr>
              <a:t>Relevant and non relevant material</a:t>
            </a:r>
          </a:p>
          <a:p>
            <a:pPr>
              <a:buFontTx/>
              <a:buAutoNum type="arabicPeriod"/>
              <a:defRPr/>
            </a:pPr>
            <a:r>
              <a:rPr lang="en-GB" sz="2000" dirty="0">
                <a:latin typeface="Arial" panose="020B0604020202020204" pitchFamily="34" charset="0"/>
                <a:cs typeface="Arial" panose="020B0604020202020204" pitchFamily="34" charset="0"/>
              </a:rPr>
              <a:t>Rebuttable presumption</a:t>
            </a:r>
          </a:p>
          <a:p>
            <a:pPr>
              <a:buFontTx/>
              <a:buAutoNum type="arabicPeriod"/>
              <a:defRPr/>
            </a:pPr>
            <a:r>
              <a:rPr lang="en-GB" sz="2000" dirty="0">
                <a:latin typeface="Arial" panose="020B0604020202020204" pitchFamily="34" charset="0"/>
                <a:cs typeface="Arial" panose="020B0604020202020204" pitchFamily="34" charset="0"/>
              </a:rPr>
              <a:t>Sensitive and non sensitive material</a:t>
            </a:r>
          </a:p>
          <a:p>
            <a:pPr>
              <a:buFontTx/>
              <a:buAutoNum type="arabicPeriod"/>
              <a:defRPr/>
            </a:pPr>
            <a:r>
              <a:rPr lang="en-GB" sz="2000" dirty="0">
                <a:latin typeface="Arial" panose="020B0604020202020204" pitchFamily="34" charset="0"/>
                <a:cs typeface="Arial" panose="020B0604020202020204" pitchFamily="34" charset="0"/>
              </a:rPr>
              <a:t>Disclosure test</a:t>
            </a:r>
          </a:p>
          <a:p>
            <a:pPr>
              <a:buFontTx/>
              <a:buAutoNum type="arabicPeriod"/>
              <a:defRPr/>
            </a:pPr>
            <a:r>
              <a:rPr lang="en-GB" sz="2000" dirty="0">
                <a:latin typeface="Arial" panose="020B0604020202020204" pitchFamily="34" charset="0"/>
                <a:cs typeface="Arial" panose="020B0604020202020204" pitchFamily="34" charset="0"/>
              </a:rPr>
              <a:t>Requirements for Files</a:t>
            </a:r>
          </a:p>
          <a:p>
            <a:pPr>
              <a:buFontTx/>
              <a:buAutoNum type="arabicPeriod"/>
              <a:defRPr/>
            </a:pPr>
            <a:r>
              <a:rPr lang="en-GB" sz="2000" dirty="0">
                <a:latin typeface="Arial" panose="020B0604020202020204" pitchFamily="34" charset="0"/>
                <a:cs typeface="Arial" panose="020B0604020202020204" pitchFamily="34" charset="0"/>
              </a:rPr>
              <a:t>Third party requests</a:t>
            </a:r>
          </a:p>
          <a:p>
            <a:pPr>
              <a:buFontTx/>
              <a:buAutoNum type="arabicPeriod"/>
              <a:defRPr/>
            </a:pPr>
            <a:endParaRPr lang="en-GB" sz="2000" dirty="0">
              <a:latin typeface="Arial" panose="020B0604020202020204" pitchFamily="34" charset="0"/>
              <a:cs typeface="Arial" panose="020B0604020202020204" pitchFamily="34" charset="0"/>
            </a:endParaRPr>
          </a:p>
          <a:p>
            <a:pPr marL="0" indent="0">
              <a:defRPr/>
            </a:pPr>
            <a:r>
              <a:rPr lang="en-GB" sz="2000" dirty="0">
                <a:latin typeface="Arial" panose="020B0604020202020204" pitchFamily="34" charset="0"/>
                <a:cs typeface="Arial" panose="020B0604020202020204" pitchFamily="34" charset="0"/>
              </a:rPr>
              <a:t>Remember</a:t>
            </a:r>
          </a:p>
          <a:p>
            <a:pPr>
              <a:defRPr/>
            </a:pPr>
            <a:r>
              <a:rPr lang="en-GB" altLang="en-US" sz="2000" b="1" i="1" u="sng" dirty="0">
                <a:latin typeface="Arial" panose="020B0604020202020204" pitchFamily="34" charset="0"/>
                <a:ea typeface="ＭＳ Ｐゴシック" panose="020B0600070205080204" pitchFamily="34" charset="-128"/>
                <a:cs typeface="Arial" panose="020B0604020202020204" pitchFamily="34" charset="0"/>
              </a:rPr>
              <a:t>to have some bearing on any offence under investigation</a:t>
            </a:r>
          </a:p>
          <a:p>
            <a:pPr>
              <a:defRPr/>
            </a:pPr>
            <a:endParaRPr lang="en-GB" altLang="en-US" sz="2000" b="1" i="1" u="sng"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2000" b="1" i="1" u="sng" dirty="0">
                <a:latin typeface="Arial" panose="020B0604020202020204" pitchFamily="34" charset="0"/>
                <a:ea typeface="ＭＳ Ｐゴシック" panose="020B0600070205080204" pitchFamily="34" charset="-128"/>
                <a:cs typeface="Arial" panose="020B0604020202020204" pitchFamily="34" charset="0"/>
              </a:rPr>
              <a:t>or any person being investigated </a:t>
            </a:r>
          </a:p>
          <a:p>
            <a:pPr>
              <a:defRPr/>
            </a:pPr>
            <a:endParaRPr lang="en-GB" altLang="en-US" sz="2000" b="1" i="1" u="sng"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2000" b="1" i="1" u="sng" dirty="0">
                <a:latin typeface="Arial" panose="020B0604020202020204" pitchFamily="34" charset="0"/>
                <a:ea typeface="ＭＳ Ｐゴシック" panose="020B0600070205080204" pitchFamily="34" charset="-128"/>
                <a:cs typeface="Arial" panose="020B0604020202020204" pitchFamily="34" charset="0"/>
              </a:rPr>
              <a:t>or on the surrounding circumstances</a:t>
            </a:r>
          </a:p>
          <a:p>
            <a:pPr>
              <a:defRPr/>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000" b="1" i="1" dirty="0">
                <a:latin typeface="Arial" panose="020B0604020202020204" pitchFamily="34" charset="0"/>
                <a:ea typeface="ＭＳ Ｐゴシック" panose="020B0600070205080204" pitchFamily="34" charset="-128"/>
                <a:cs typeface="Arial" panose="020B0604020202020204" pitchFamily="34" charset="0"/>
              </a:rPr>
              <a:t>unless it is incapable of having any impact on the case.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90605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DAEAA-D890-489D-9ECC-9697B5981048}"/>
              </a:ext>
            </a:extLst>
          </p:cNvPr>
          <p:cNvSpPr>
            <a:spLocks noGrp="1"/>
          </p:cNvSpPr>
          <p:nvPr>
            <p:ph type="title"/>
          </p:nvPr>
        </p:nvSpPr>
        <p:spPr/>
        <p:txBody>
          <a:bodyPr/>
          <a:lstStyle/>
          <a:p>
            <a:pPr algn="ctr"/>
            <a:r>
              <a:rPr lang="en-GB" dirty="0"/>
              <a:t>End of presentation</a:t>
            </a:r>
          </a:p>
        </p:txBody>
      </p:sp>
      <p:sp>
        <p:nvSpPr>
          <p:cNvPr id="3" name="TextBox 2">
            <a:extLst>
              <a:ext uri="{FF2B5EF4-FFF2-40B4-BE49-F238E27FC236}">
                <a16:creationId xmlns:a16="http://schemas.microsoft.com/office/drawing/2014/main" id="{23B36F2F-8BAF-4035-8789-91F706A05D8A}"/>
              </a:ext>
            </a:extLst>
          </p:cNvPr>
          <p:cNvSpPr txBox="1"/>
          <p:nvPr/>
        </p:nvSpPr>
        <p:spPr>
          <a:xfrm>
            <a:off x="2282283" y="3167390"/>
            <a:ext cx="9768468" cy="1015663"/>
          </a:xfrm>
          <a:prstGeom prst="rect">
            <a:avLst/>
          </a:prstGeom>
          <a:noFill/>
        </p:spPr>
        <p:txBody>
          <a:bodyPr wrap="square" rtlCol="0">
            <a:spAutoFit/>
          </a:bodyPr>
          <a:lstStyle/>
          <a:p>
            <a:pPr algn="ctr"/>
            <a:r>
              <a:rPr lang="en-GB" sz="6000" dirty="0">
                <a:solidFill>
                  <a:srgbClr val="FF0000"/>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854149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921</TotalTime>
  <Words>2344</Words>
  <Application>Microsoft Office PowerPoint</Application>
  <PresentationFormat>Widescreen</PresentationFormat>
  <Paragraphs>304</Paragraphs>
  <Slides>38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Calibri Light</vt:lpstr>
      <vt:lpstr>Symbol</vt:lpstr>
      <vt:lpstr>Verdana</vt:lpstr>
      <vt:lpstr>Office Theme</vt:lpstr>
      <vt:lpstr>Disclosure under CPIA</vt:lpstr>
      <vt:lpstr>Aims and Objectives</vt:lpstr>
      <vt:lpstr>Why Are We Here?</vt:lpstr>
      <vt:lpstr>Could You Answer Any of These if Asked?</vt:lpstr>
      <vt:lpstr>Criminal Procedure &amp; Investigations Act 1996 (as amended by Criminal Justice Act 2003) </vt:lpstr>
      <vt:lpstr>DG6 and AGG</vt:lpstr>
      <vt:lpstr>Important Principles</vt:lpstr>
      <vt:lpstr>DG6 and AGG</vt:lpstr>
      <vt:lpstr>The 4 ‘R’s of disclosure</vt:lpstr>
      <vt:lpstr>Relevancy – The Statutory Test!</vt:lpstr>
      <vt:lpstr>Disclosure Test</vt:lpstr>
      <vt:lpstr>Our investigation</vt:lpstr>
      <vt:lpstr>Files - Requirements</vt:lpstr>
      <vt:lpstr>Files - Requirements</vt:lpstr>
      <vt:lpstr>Files - Requirements</vt:lpstr>
      <vt:lpstr>The MG 6 Series</vt:lpstr>
      <vt:lpstr>MG 6</vt:lpstr>
      <vt:lpstr>MG 6 a</vt:lpstr>
      <vt:lpstr>MG6B</vt:lpstr>
      <vt:lpstr>The Disclosure Process</vt:lpstr>
      <vt:lpstr>Not Guilty Anticipated Plea</vt:lpstr>
      <vt:lpstr>To disclose or not</vt:lpstr>
      <vt:lpstr>Example MG 6 C</vt:lpstr>
      <vt:lpstr>MG 6 C</vt:lpstr>
      <vt:lpstr>MG 6 C</vt:lpstr>
      <vt:lpstr>Examples of unused non sensitive material</vt:lpstr>
      <vt:lpstr>MG6 D</vt:lpstr>
      <vt:lpstr>Examples of MG6D sensitive material</vt:lpstr>
      <vt:lpstr>MG6 E</vt:lpstr>
      <vt:lpstr>Redactions</vt:lpstr>
      <vt:lpstr>National Naming convention</vt:lpstr>
      <vt:lpstr>CM01 details</vt:lpstr>
      <vt:lpstr>Information management Document</vt:lpstr>
      <vt:lpstr>IMD Introduction</vt:lpstr>
      <vt:lpstr>CPS Advice on Comms Data</vt:lpstr>
      <vt:lpstr>Third parties</vt:lpstr>
      <vt:lpstr>Summary</vt:lpstr>
      <vt:lpstr>End of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Toogood, Craig</cp:lastModifiedBy>
  <cp:revision>36</cp:revision>
  <dcterms:created xsi:type="dcterms:W3CDTF">2020-09-14T11:38:00Z</dcterms:created>
  <dcterms:modified xsi:type="dcterms:W3CDTF">2023-05-30T11:42:45Z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2021-05-12T14:22:37Z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9ab49872-ff06-4ff4-8d9d-dbfee3ad86e4</vt:lpwstr>
  </property>
  <property fmtid="{D5CDD505-2E9C-101B-9397-08002B2CF9AE}" pid="8" name="MSIP_Label_f2acd28b-79a3-4a0f-b0ff-4b75658b1549_ContentBits">
    <vt:lpwstr>0</vt:lpwstr>
  </property>
</Properties>
</file>