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5.xml" ContentType="application/vnd.openxmlformats-officedocument.theme+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1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1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4"/>
    <p:sldMasterId id="2147483663" r:id="rId5"/>
    <p:sldMasterId id="2147483666" r:id="rId6"/>
    <p:sldMasterId id="2147483668" r:id="rId7"/>
    <p:sldMasterId id="2147483669" r:id="rId8"/>
    <p:sldMasterId id="2147483672" r:id="rId9"/>
    <p:sldMasterId id="2147483674" r:id="rId10"/>
    <p:sldMasterId id="2147483676" r:id="rId11"/>
    <p:sldMasterId id="2147483680" r:id="rId12"/>
    <p:sldMasterId id="2147483692" r:id="rId13"/>
    <p:sldMasterId id="2147483704" r:id="rId14"/>
    <p:sldMasterId id="2147483724" r:id="rId15"/>
    <p:sldMasterId id="2147483712" r:id="rId16"/>
    <p:sldMasterId id="2147483728" r:id="rId17"/>
    <p:sldMasterId id="2147483740" r:id="rId18"/>
  </p:sldMasterIdLst>
  <p:notesMasterIdLst>
    <p:notesMasterId r:id="rId36"/>
  </p:notesMasterIdLst>
  <p:sldIdLst>
    <p:sldId id="257" r:id="rId19"/>
    <p:sldId id="274" r:id="rId20"/>
    <p:sldId id="285" r:id="rId21"/>
    <p:sldId id="279" r:id="rId22"/>
    <p:sldId id="276" r:id="rId23"/>
    <p:sldId id="280" r:id="rId24"/>
    <p:sldId id="277" r:id="rId25"/>
    <p:sldId id="281" r:id="rId26"/>
    <p:sldId id="278" r:id="rId27"/>
    <p:sldId id="266" r:id="rId28"/>
    <p:sldId id="272" r:id="rId29"/>
    <p:sldId id="271" r:id="rId30"/>
    <p:sldId id="284" r:id="rId31"/>
    <p:sldId id="282" r:id="rId32"/>
    <p:sldId id="286" r:id="rId33"/>
    <p:sldId id="283" r:id="rId34"/>
    <p:sldId id="275" r:id="rId3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85D56B-57C6-40AC-9FEF-299CBE7CE42C}" v="56" dt="2023-01-10T08:54:19.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31"/>
    <p:restoredTop sz="94811"/>
  </p:normalViewPr>
  <p:slideViewPr>
    <p:cSldViewPr snapToGrid="0" snapToObjects="1">
      <p:cViewPr varScale="1">
        <p:scale>
          <a:sx n="88" d="100"/>
          <a:sy n="88" d="100"/>
        </p:scale>
        <p:origin x="828" y="63"/>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8.xml"/><Relationship Id="rId39" Type="http://schemas.openxmlformats.org/officeDocument/2006/relationships/theme" Target="theme/theme1.xml"/><Relationship Id="rId21" Type="http://schemas.openxmlformats.org/officeDocument/2006/relationships/slide" Target="slides/slide3.xml"/><Relationship Id="rId34" Type="http://schemas.openxmlformats.org/officeDocument/2006/relationships/slide" Target="slides/slide16.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2.xml"/><Relationship Id="rId29" Type="http://schemas.openxmlformats.org/officeDocument/2006/relationships/slide" Target="slides/slide11.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 Target="slides/slide1.xml"/><Relationship Id="rId31"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1/23/2023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42648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4123628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272742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1/23/2023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1/23/2023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1/23/2023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7.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9.pn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9.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slideLayout" Target="../slideLayouts/slideLayout29.xml"/><Relationship Id="rId1" Type="http://schemas.openxmlformats.org/officeDocument/2006/relationships/slideLayout" Target="../slideLayouts/slideLayout28.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image" Target="../media/image13.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13.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image" Target="../media/image14.png"/><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14.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9" Type="http://schemas.openxmlformats.org/officeDocument/2006/relationships/theme" Target="../theme/theme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11.xml"/><Relationship Id="rId1" Type="http://schemas.openxmlformats.org/officeDocument/2006/relationships/video" Target="https://www.youtube.com/embed/Rd3DOhCKi5Y?feature=oembed"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11.xml"/><Relationship Id="rId1" Type="http://schemas.openxmlformats.org/officeDocument/2006/relationships/video" Target="https://www.youtube.com/embed/5-lrvM-S3-Y?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11.xml"/><Relationship Id="rId1" Type="http://schemas.openxmlformats.org/officeDocument/2006/relationships/video" Target="https://www.youtube.com/embed/xTt2asfDec0?feature=oembed"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p:txBody>
          <a:bodyPr/>
          <a:lstStyle/>
          <a:p>
            <a:pPr algn="ctr"/>
            <a:r>
              <a:rPr lang="en-GB" dirty="0"/>
              <a:t>Welcome to</a:t>
            </a:r>
            <a:br>
              <a:rPr lang="en-GB" dirty="0"/>
            </a:br>
            <a:br>
              <a:rPr lang="en-GB" dirty="0"/>
            </a:br>
            <a:br>
              <a:rPr lang="en-GB" dirty="0"/>
            </a:br>
            <a:r>
              <a:rPr lang="en-GB" dirty="0"/>
              <a:t>BMGM4000</a:t>
            </a:r>
            <a:br>
              <a:rPr lang="en-GB" dirty="0"/>
            </a:br>
            <a:br>
              <a:rPr lang="en-GB" dirty="0"/>
            </a:br>
            <a:r>
              <a:rPr lang="en-GB" dirty="0"/>
              <a:t>Effective Management</a:t>
            </a:r>
          </a:p>
        </p:txBody>
      </p:sp>
    </p:spTree>
    <p:extLst>
      <p:ext uri="{BB962C8B-B14F-4D97-AF65-F5344CB8AC3E}">
        <p14:creationId xmlns:p14="http://schemas.microsoft.com/office/powerpoint/2010/main" val="13706002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DAE58-0B8E-4F3F-9086-88B14038E975}"/>
              </a:ext>
            </a:extLst>
          </p:cNvPr>
          <p:cNvSpPr>
            <a:spLocks noGrp="1"/>
          </p:cNvSpPr>
          <p:nvPr>
            <p:ph type="title"/>
          </p:nvPr>
        </p:nvSpPr>
        <p:spPr>
          <a:xfrm>
            <a:off x="215557" y="1314622"/>
            <a:ext cx="4253029" cy="3607785"/>
          </a:xfrm>
        </p:spPr>
        <p:txBody>
          <a:bodyPr/>
          <a:lstStyle/>
          <a:p>
            <a:r>
              <a:rPr lang="en-GB" sz="3200" dirty="0">
                <a:solidFill>
                  <a:schemeClr val="accent4">
                    <a:lumMod val="60000"/>
                    <a:lumOff val="40000"/>
                  </a:schemeClr>
                </a:solidFill>
              </a:rPr>
              <a:t>Lecture Preparation</a:t>
            </a:r>
            <a:br>
              <a:rPr lang="en-GB" dirty="0"/>
            </a:br>
            <a:br>
              <a:rPr lang="en-GB" dirty="0"/>
            </a:br>
            <a:r>
              <a:rPr lang="en-GB" dirty="0"/>
              <a:t>Last week you were asked  to come prepared to share your findings about  -  </a:t>
            </a:r>
            <a:br>
              <a:rPr lang="en-GB" dirty="0"/>
            </a:br>
            <a:br>
              <a:rPr lang="en-GB" dirty="0"/>
            </a:br>
            <a:r>
              <a:rPr lang="en-GB" i="1" dirty="0">
                <a:solidFill>
                  <a:schemeClr val="accent4">
                    <a:lumMod val="60000"/>
                    <a:lumOff val="40000"/>
                  </a:schemeClr>
                </a:solidFill>
              </a:rPr>
              <a:t>Safer Food Better Business Recording Process in Wales</a:t>
            </a:r>
          </a:p>
        </p:txBody>
      </p:sp>
    </p:spTree>
    <p:extLst>
      <p:ext uri="{BB962C8B-B14F-4D97-AF65-F5344CB8AC3E}">
        <p14:creationId xmlns:p14="http://schemas.microsoft.com/office/powerpoint/2010/main" val="3521927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8F6626-C0AC-4F9B-A8AA-E419287207E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51491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60941-6CB4-4E51-B77C-866EBEF92F81}"/>
              </a:ext>
            </a:extLst>
          </p:cNvPr>
          <p:cNvSpPr>
            <a:spLocks noGrp="1"/>
          </p:cNvSpPr>
          <p:nvPr>
            <p:ph type="title"/>
          </p:nvPr>
        </p:nvSpPr>
        <p:spPr>
          <a:xfrm>
            <a:off x="384285" y="1516008"/>
            <a:ext cx="8058149" cy="3518635"/>
          </a:xfrm>
        </p:spPr>
        <p:txBody>
          <a:bodyPr/>
          <a:lstStyle/>
          <a:p>
            <a:r>
              <a:rPr lang="en-GB" dirty="0"/>
              <a:t>Lets recap on what you think a restaurant manager does…</a:t>
            </a:r>
            <a:br>
              <a:rPr lang="en-GB" dirty="0"/>
            </a:br>
            <a:br>
              <a:rPr lang="en-GB" dirty="0"/>
            </a:br>
            <a:r>
              <a:rPr lang="en-GB" dirty="0"/>
              <a:t>Why is SFBB important to them? </a:t>
            </a:r>
          </a:p>
        </p:txBody>
      </p:sp>
      <p:pic>
        <p:nvPicPr>
          <p:cNvPr id="3" name="Picture 2">
            <a:extLst>
              <a:ext uri="{FF2B5EF4-FFF2-40B4-BE49-F238E27FC236}">
                <a16:creationId xmlns:a16="http://schemas.microsoft.com/office/drawing/2014/main" id="{10561480-CED0-4D57-831A-9D5168D2588C}"/>
              </a:ext>
            </a:extLst>
          </p:cNvPr>
          <p:cNvPicPr>
            <a:picLocks noChangeAspect="1"/>
          </p:cNvPicPr>
          <p:nvPr/>
        </p:nvPicPr>
        <p:blipFill>
          <a:blip r:embed="rId2"/>
          <a:stretch>
            <a:fillRect/>
          </a:stretch>
        </p:blipFill>
        <p:spPr>
          <a:xfrm>
            <a:off x="2282622" y="3128602"/>
            <a:ext cx="4261473" cy="2395936"/>
          </a:xfrm>
          <a:prstGeom prst="rect">
            <a:avLst/>
          </a:prstGeom>
        </p:spPr>
      </p:pic>
    </p:spTree>
    <p:extLst>
      <p:ext uri="{BB962C8B-B14F-4D97-AF65-F5344CB8AC3E}">
        <p14:creationId xmlns:p14="http://schemas.microsoft.com/office/powerpoint/2010/main" val="308182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5F140-225E-4D81-98AA-578F86351CB4}"/>
              </a:ext>
            </a:extLst>
          </p:cNvPr>
          <p:cNvSpPr>
            <a:spLocks noGrp="1"/>
          </p:cNvSpPr>
          <p:nvPr>
            <p:ph type="title"/>
          </p:nvPr>
        </p:nvSpPr>
        <p:spPr/>
        <p:txBody>
          <a:bodyPr/>
          <a:lstStyle/>
          <a:p>
            <a:endParaRPr lang="en-GB"/>
          </a:p>
        </p:txBody>
      </p:sp>
      <p:pic>
        <p:nvPicPr>
          <p:cNvPr id="4" name="Online Media 3" title="A Day in the Life of a Restaurant Manager | Indeed">
            <a:hlinkClick r:id="" action="ppaction://media"/>
            <a:extLst>
              <a:ext uri="{FF2B5EF4-FFF2-40B4-BE49-F238E27FC236}">
                <a16:creationId xmlns:a16="http://schemas.microsoft.com/office/drawing/2014/main" id="{3F7C3179-341F-4B18-84A7-701CEBDB0CB3}"/>
              </a:ext>
            </a:extLst>
          </p:cNvPr>
          <p:cNvPicPr>
            <a:picLocks noGrp="1" noRot="1" noChangeAspect="1"/>
          </p:cNvPicPr>
          <p:nvPr>
            <p:ph idx="1"/>
            <a:videoFile r:link="rId1"/>
          </p:nvPr>
        </p:nvPicPr>
        <p:blipFill>
          <a:blip r:embed="rId3"/>
          <a:stretch>
            <a:fillRect/>
          </a:stretch>
        </p:blipFill>
        <p:spPr>
          <a:xfrm>
            <a:off x="0" y="0"/>
            <a:ext cx="9144000" cy="6003471"/>
          </a:xfrm>
          <a:prstGeom prst="rect">
            <a:avLst/>
          </a:prstGeom>
        </p:spPr>
      </p:pic>
    </p:spTree>
    <p:extLst>
      <p:ext uri="{BB962C8B-B14F-4D97-AF65-F5344CB8AC3E}">
        <p14:creationId xmlns:p14="http://schemas.microsoft.com/office/powerpoint/2010/main" val="330487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4AC85-BA5D-437E-A345-DAC1F9EC1EF6}"/>
              </a:ext>
            </a:extLst>
          </p:cNvPr>
          <p:cNvSpPr>
            <a:spLocks noGrp="1"/>
          </p:cNvSpPr>
          <p:nvPr>
            <p:ph type="title"/>
          </p:nvPr>
        </p:nvSpPr>
        <p:spPr/>
        <p:txBody>
          <a:bodyPr/>
          <a:lstStyle/>
          <a:p>
            <a:r>
              <a:rPr lang="en-GB" dirty="0"/>
              <a:t>In the video the pre-shift briefing was mentioned-</a:t>
            </a:r>
            <a:br>
              <a:rPr lang="en-GB" dirty="0"/>
            </a:br>
            <a:br>
              <a:rPr lang="en-GB" dirty="0"/>
            </a:br>
            <a:r>
              <a:rPr lang="en-GB" dirty="0"/>
              <a:t>Why do this?</a:t>
            </a:r>
            <a:br>
              <a:rPr lang="en-GB" dirty="0"/>
            </a:br>
            <a:br>
              <a:rPr lang="en-GB" dirty="0"/>
            </a:br>
            <a:r>
              <a:rPr lang="en-GB" dirty="0"/>
              <a:t>What benefit would there be as a team member?</a:t>
            </a:r>
            <a:br>
              <a:rPr lang="en-GB" dirty="0"/>
            </a:br>
            <a:br>
              <a:rPr lang="en-GB" dirty="0"/>
            </a:br>
            <a:r>
              <a:rPr lang="en-GB" dirty="0"/>
              <a:t>What else might you find out or notice during the briefing as the manager?</a:t>
            </a:r>
          </a:p>
        </p:txBody>
      </p:sp>
    </p:spTree>
    <p:extLst>
      <p:ext uri="{BB962C8B-B14F-4D97-AF65-F5344CB8AC3E}">
        <p14:creationId xmlns:p14="http://schemas.microsoft.com/office/powerpoint/2010/main" val="1418351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6582-DABC-4479-8A54-0395896F9D94}"/>
              </a:ext>
            </a:extLst>
          </p:cNvPr>
          <p:cNvSpPr>
            <a:spLocks noGrp="1"/>
          </p:cNvSpPr>
          <p:nvPr>
            <p:ph type="title"/>
          </p:nvPr>
        </p:nvSpPr>
        <p:spPr/>
        <p:txBody>
          <a:bodyPr/>
          <a:lstStyle/>
          <a:p>
            <a:endParaRPr lang="en-GB"/>
          </a:p>
        </p:txBody>
      </p:sp>
      <p:pic>
        <p:nvPicPr>
          <p:cNvPr id="4" name="Online Media 3" title="7 Steps to Improve Restaurant Team Communication - 🎓 7shifts Academy">
            <a:hlinkClick r:id="" action="ppaction://media"/>
            <a:extLst>
              <a:ext uri="{FF2B5EF4-FFF2-40B4-BE49-F238E27FC236}">
                <a16:creationId xmlns:a16="http://schemas.microsoft.com/office/drawing/2014/main" id="{8DDD8A37-3BB2-47CE-9A81-DBE2BD2CCF51}"/>
              </a:ext>
            </a:extLst>
          </p:cNvPr>
          <p:cNvPicPr>
            <a:picLocks noGrp="1" noRot="1" noChangeAspect="1"/>
          </p:cNvPicPr>
          <p:nvPr>
            <p:ph idx="1"/>
            <a:videoFile r:link="rId1"/>
          </p:nvPr>
        </p:nvPicPr>
        <p:blipFill>
          <a:blip r:embed="rId3"/>
          <a:stretch>
            <a:fillRect/>
          </a:stretch>
        </p:blipFill>
        <p:spPr>
          <a:xfrm>
            <a:off x="0" y="0"/>
            <a:ext cx="9144000" cy="6030686"/>
          </a:xfrm>
          <a:prstGeom prst="rect">
            <a:avLst/>
          </a:prstGeom>
        </p:spPr>
      </p:pic>
    </p:spTree>
    <p:extLst>
      <p:ext uri="{BB962C8B-B14F-4D97-AF65-F5344CB8AC3E}">
        <p14:creationId xmlns:p14="http://schemas.microsoft.com/office/powerpoint/2010/main" val="289043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26209-99CD-4AB6-96E7-85067D3478A6}"/>
              </a:ext>
            </a:extLst>
          </p:cNvPr>
          <p:cNvSpPr>
            <a:spLocks noGrp="1"/>
          </p:cNvSpPr>
          <p:nvPr>
            <p:ph type="title"/>
          </p:nvPr>
        </p:nvSpPr>
        <p:spPr/>
        <p:txBody>
          <a:bodyPr/>
          <a:lstStyle/>
          <a:p>
            <a:br>
              <a:rPr lang="en-GB" dirty="0"/>
            </a:br>
            <a:r>
              <a:rPr lang="en-GB" dirty="0"/>
              <a:t>It is very likely that during your work within a restaurant you will have to handle complaints</a:t>
            </a:r>
            <a:br>
              <a:rPr lang="en-GB" dirty="0"/>
            </a:br>
            <a:br>
              <a:rPr lang="en-GB" dirty="0"/>
            </a:br>
            <a:br>
              <a:rPr lang="en-GB" dirty="0"/>
            </a:br>
            <a:r>
              <a:rPr lang="en-GB" dirty="0"/>
              <a:t>What have you experienced so far during placement?</a:t>
            </a:r>
          </a:p>
        </p:txBody>
      </p:sp>
    </p:spTree>
    <p:extLst>
      <p:ext uri="{BB962C8B-B14F-4D97-AF65-F5344CB8AC3E}">
        <p14:creationId xmlns:p14="http://schemas.microsoft.com/office/powerpoint/2010/main" val="2060023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D25BC-1834-4E0E-9033-1E0307CBA350}"/>
              </a:ext>
            </a:extLst>
          </p:cNvPr>
          <p:cNvSpPr>
            <a:spLocks noGrp="1"/>
          </p:cNvSpPr>
          <p:nvPr>
            <p:ph type="title"/>
          </p:nvPr>
        </p:nvSpPr>
        <p:spPr/>
        <p:txBody>
          <a:bodyPr/>
          <a:lstStyle/>
          <a:p>
            <a:endParaRPr lang="en-GB"/>
          </a:p>
        </p:txBody>
      </p:sp>
      <p:pic>
        <p:nvPicPr>
          <p:cNvPr id="4" name="Online Media 3" title="Solve Restaurant Guest Complaints">
            <a:hlinkClick r:id="" action="ppaction://media"/>
            <a:extLst>
              <a:ext uri="{FF2B5EF4-FFF2-40B4-BE49-F238E27FC236}">
                <a16:creationId xmlns:a16="http://schemas.microsoft.com/office/drawing/2014/main" id="{79F8D953-7678-4ACA-AFB4-56D09E2D3D2E}"/>
              </a:ext>
            </a:extLst>
          </p:cNvPr>
          <p:cNvPicPr>
            <a:picLocks noGrp="1" noRot="1" noChangeAspect="1"/>
          </p:cNvPicPr>
          <p:nvPr>
            <p:ph idx="1"/>
            <a:videoFile r:link="rId1"/>
          </p:nvPr>
        </p:nvPicPr>
        <p:blipFill>
          <a:blip r:embed="rId3"/>
          <a:stretch>
            <a:fillRect/>
          </a:stretch>
        </p:blipFill>
        <p:spPr>
          <a:xfrm>
            <a:off x="0" y="0"/>
            <a:ext cx="9144000" cy="5998029"/>
          </a:xfrm>
          <a:prstGeom prst="rect">
            <a:avLst/>
          </a:prstGeom>
        </p:spPr>
      </p:pic>
    </p:spTree>
    <p:extLst>
      <p:ext uri="{BB962C8B-B14F-4D97-AF65-F5344CB8AC3E}">
        <p14:creationId xmlns:p14="http://schemas.microsoft.com/office/powerpoint/2010/main" val="356791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1EE44-CA8D-4402-9D67-A05787F12F92}"/>
              </a:ext>
            </a:extLst>
          </p:cNvPr>
          <p:cNvSpPr>
            <a:spLocks noGrp="1"/>
          </p:cNvSpPr>
          <p:nvPr>
            <p:ph type="title"/>
          </p:nvPr>
        </p:nvSpPr>
        <p:spPr/>
        <p:txBody>
          <a:bodyPr/>
          <a:lstStyle/>
          <a:p>
            <a:r>
              <a:rPr lang="en-GB" dirty="0"/>
              <a:t>Assessment   - Submission Date 17</a:t>
            </a:r>
            <a:r>
              <a:rPr lang="en-GB" baseline="30000" dirty="0"/>
              <a:t>th</a:t>
            </a:r>
            <a:r>
              <a:rPr lang="en-GB" dirty="0"/>
              <a:t>  March 2023</a:t>
            </a:r>
            <a:br>
              <a:rPr lang="en-GB" dirty="0"/>
            </a:br>
            <a:br>
              <a:rPr lang="en-GB" dirty="0"/>
            </a:br>
            <a:r>
              <a:rPr lang="en-GB" dirty="0">
                <a:solidFill>
                  <a:schemeClr val="accent4">
                    <a:lumMod val="60000"/>
                    <a:lumOff val="40000"/>
                  </a:schemeClr>
                </a:solidFill>
              </a:rPr>
              <a:t>Portfolio 4 elements</a:t>
            </a:r>
            <a:br>
              <a:rPr lang="en-GB" dirty="0">
                <a:solidFill>
                  <a:schemeClr val="accent4">
                    <a:lumMod val="60000"/>
                    <a:lumOff val="40000"/>
                  </a:schemeClr>
                </a:solidFill>
              </a:rPr>
            </a:br>
            <a:br>
              <a:rPr lang="en-GB" dirty="0">
                <a:solidFill>
                  <a:schemeClr val="accent4">
                    <a:lumMod val="60000"/>
                    <a:lumOff val="40000"/>
                  </a:schemeClr>
                </a:solidFill>
              </a:rPr>
            </a:br>
            <a:r>
              <a:rPr lang="en-GB" dirty="0">
                <a:solidFill>
                  <a:schemeClr val="accent4">
                    <a:lumMod val="60000"/>
                    <a:lumOff val="40000"/>
                  </a:schemeClr>
                </a:solidFill>
              </a:rPr>
              <a:t>1500 words</a:t>
            </a:r>
            <a:br>
              <a:rPr lang="en-GB" dirty="0">
                <a:solidFill>
                  <a:schemeClr val="accent4">
                    <a:lumMod val="60000"/>
                    <a:lumOff val="40000"/>
                  </a:schemeClr>
                </a:solidFill>
              </a:rPr>
            </a:br>
            <a:br>
              <a:rPr lang="en-GB" dirty="0">
                <a:solidFill>
                  <a:schemeClr val="accent4">
                    <a:lumMod val="60000"/>
                    <a:lumOff val="40000"/>
                  </a:schemeClr>
                </a:solidFill>
              </a:rPr>
            </a:br>
            <a:r>
              <a:rPr lang="en-GB" dirty="0">
                <a:solidFill>
                  <a:schemeClr val="accent4">
                    <a:lumMod val="60000"/>
                    <a:lumOff val="40000"/>
                  </a:schemeClr>
                </a:solidFill>
              </a:rPr>
              <a:t>Section 1 – Safer Food Better Business </a:t>
            </a:r>
            <a:br>
              <a:rPr lang="en-GB" dirty="0">
                <a:solidFill>
                  <a:schemeClr val="accent4">
                    <a:lumMod val="60000"/>
                    <a:lumOff val="40000"/>
                  </a:schemeClr>
                </a:solidFill>
              </a:rPr>
            </a:br>
            <a:r>
              <a:rPr lang="en-GB" dirty="0">
                <a:solidFill>
                  <a:schemeClr val="accent4">
                    <a:lumMod val="60000"/>
                    <a:lumOff val="40000"/>
                  </a:schemeClr>
                </a:solidFill>
              </a:rPr>
              <a:t>Section 2 – Budgets</a:t>
            </a:r>
            <a:br>
              <a:rPr lang="en-GB" dirty="0">
                <a:solidFill>
                  <a:schemeClr val="accent4">
                    <a:lumMod val="60000"/>
                    <a:lumOff val="40000"/>
                  </a:schemeClr>
                </a:solidFill>
              </a:rPr>
            </a:br>
            <a:r>
              <a:rPr lang="en-GB" dirty="0">
                <a:solidFill>
                  <a:schemeClr val="accent4">
                    <a:lumMod val="60000"/>
                    <a:lumOff val="40000"/>
                  </a:schemeClr>
                </a:solidFill>
              </a:rPr>
              <a:t>Section 3 – Marketing</a:t>
            </a:r>
            <a:br>
              <a:rPr lang="en-GB" dirty="0">
                <a:solidFill>
                  <a:schemeClr val="accent4">
                    <a:lumMod val="60000"/>
                    <a:lumOff val="40000"/>
                  </a:schemeClr>
                </a:solidFill>
              </a:rPr>
            </a:br>
            <a:r>
              <a:rPr lang="en-GB" dirty="0">
                <a:solidFill>
                  <a:schemeClr val="accent4">
                    <a:lumMod val="60000"/>
                    <a:lumOff val="40000"/>
                  </a:schemeClr>
                </a:solidFill>
              </a:rPr>
              <a:t>Section 4 – Human Resources</a:t>
            </a:r>
            <a:br>
              <a:rPr lang="en-GB" dirty="0">
                <a:solidFill>
                  <a:schemeClr val="accent4">
                    <a:lumMod val="60000"/>
                    <a:lumOff val="40000"/>
                  </a:schemeClr>
                </a:solidFill>
              </a:rPr>
            </a:br>
            <a:endParaRPr lang="en-GB" dirty="0">
              <a:solidFill>
                <a:schemeClr val="accent4">
                  <a:lumMod val="60000"/>
                  <a:lumOff val="40000"/>
                </a:schemeClr>
              </a:solidFill>
            </a:endParaRPr>
          </a:p>
        </p:txBody>
      </p:sp>
    </p:spTree>
    <p:extLst>
      <p:ext uri="{BB962C8B-B14F-4D97-AF65-F5344CB8AC3E}">
        <p14:creationId xmlns:p14="http://schemas.microsoft.com/office/powerpoint/2010/main" val="3745462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D565D-FBC7-41C2-89F6-C5DFC1D0339D}"/>
              </a:ext>
            </a:extLst>
          </p:cNvPr>
          <p:cNvSpPr>
            <a:spLocks noGrp="1"/>
          </p:cNvSpPr>
          <p:nvPr>
            <p:ph type="title"/>
          </p:nvPr>
        </p:nvSpPr>
        <p:spPr>
          <a:xfrm>
            <a:off x="384285" y="1516008"/>
            <a:ext cx="5386622" cy="3607785"/>
          </a:xfrm>
        </p:spPr>
        <p:txBody>
          <a:bodyPr/>
          <a:lstStyle/>
          <a:p>
            <a:br>
              <a:rPr lang="en-GB" dirty="0"/>
            </a:br>
            <a:br>
              <a:rPr lang="en-GB" dirty="0"/>
            </a:br>
            <a:r>
              <a:rPr lang="en-GB" dirty="0"/>
              <a:t>Writing your portfolio</a:t>
            </a:r>
            <a:br>
              <a:rPr lang="en-GB" dirty="0"/>
            </a:br>
            <a:br>
              <a:rPr lang="en-GB" dirty="0"/>
            </a:br>
            <a:br>
              <a:rPr lang="en-GB" dirty="0"/>
            </a:br>
            <a:r>
              <a:rPr lang="en-GB" i="1" dirty="0">
                <a:solidFill>
                  <a:schemeClr val="accent4">
                    <a:lumMod val="60000"/>
                    <a:lumOff val="40000"/>
                  </a:schemeClr>
                </a:solidFill>
              </a:rPr>
              <a:t>what you will be expected to include</a:t>
            </a:r>
          </a:p>
        </p:txBody>
      </p:sp>
      <p:sp>
        <p:nvSpPr>
          <p:cNvPr id="3" name="Text Placeholder 2">
            <a:extLst>
              <a:ext uri="{FF2B5EF4-FFF2-40B4-BE49-F238E27FC236}">
                <a16:creationId xmlns:a16="http://schemas.microsoft.com/office/drawing/2014/main" id="{78AE8EAA-5344-4705-87E2-216ADA606817}"/>
              </a:ext>
            </a:extLst>
          </p:cNvPr>
          <p:cNvSpPr>
            <a:spLocks noGrp="1"/>
          </p:cNvSpPr>
          <p:nvPr>
            <p:ph type="body" sz="quarter" idx="10"/>
          </p:nvPr>
        </p:nvSpPr>
        <p:spPr>
          <a:xfrm>
            <a:off x="5770907" y="1515351"/>
            <a:ext cx="2988808" cy="3608442"/>
          </a:xfrm>
        </p:spPr>
        <p:txBody>
          <a:bodyPr/>
          <a:lstStyle/>
          <a:p>
            <a:r>
              <a:rPr lang="en-GB" dirty="0"/>
              <a:t>Essay</a:t>
            </a:r>
          </a:p>
          <a:p>
            <a:endParaRPr lang="en-GB" dirty="0"/>
          </a:p>
          <a:p>
            <a:r>
              <a:rPr lang="en-GB" dirty="0"/>
              <a:t>Report</a:t>
            </a:r>
          </a:p>
          <a:p>
            <a:endParaRPr lang="en-GB" dirty="0"/>
          </a:p>
          <a:p>
            <a:r>
              <a:rPr lang="en-GB" dirty="0"/>
              <a:t>Reflection</a:t>
            </a:r>
          </a:p>
          <a:p>
            <a:endParaRPr lang="en-GB" dirty="0"/>
          </a:p>
          <a:p>
            <a:r>
              <a:rPr lang="en-GB" dirty="0"/>
              <a:t>Staff training plan</a:t>
            </a:r>
          </a:p>
        </p:txBody>
      </p:sp>
    </p:spTree>
    <p:extLst>
      <p:ext uri="{BB962C8B-B14F-4D97-AF65-F5344CB8AC3E}">
        <p14:creationId xmlns:p14="http://schemas.microsoft.com/office/powerpoint/2010/main" val="2046974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CCA1A-393D-4334-BCD0-A1F970DB79B1}"/>
              </a:ext>
            </a:extLst>
          </p:cNvPr>
          <p:cNvSpPr>
            <a:spLocks noGrp="1"/>
          </p:cNvSpPr>
          <p:nvPr>
            <p:ph type="title"/>
          </p:nvPr>
        </p:nvSpPr>
        <p:spPr/>
        <p:txBody>
          <a:bodyPr/>
          <a:lstStyle/>
          <a:p>
            <a:pPr algn="ctr"/>
            <a:br>
              <a:rPr lang="en-GB" sz="4800" dirty="0">
                <a:solidFill>
                  <a:schemeClr val="accent4">
                    <a:lumMod val="60000"/>
                    <a:lumOff val="40000"/>
                  </a:schemeClr>
                </a:solidFill>
              </a:rPr>
            </a:br>
            <a:br>
              <a:rPr lang="en-GB" sz="4800" dirty="0">
                <a:solidFill>
                  <a:schemeClr val="accent4">
                    <a:lumMod val="60000"/>
                    <a:lumOff val="40000"/>
                  </a:schemeClr>
                </a:solidFill>
              </a:rPr>
            </a:br>
            <a:r>
              <a:rPr lang="en-GB" sz="4800" dirty="0">
                <a:solidFill>
                  <a:schemeClr val="accent4">
                    <a:lumMod val="60000"/>
                    <a:lumOff val="40000"/>
                  </a:schemeClr>
                </a:solidFill>
              </a:rPr>
              <a:t>Any questions so far?</a:t>
            </a:r>
          </a:p>
        </p:txBody>
      </p:sp>
    </p:spTree>
    <p:extLst>
      <p:ext uri="{BB962C8B-B14F-4D97-AF65-F5344CB8AC3E}">
        <p14:creationId xmlns:p14="http://schemas.microsoft.com/office/powerpoint/2010/main" val="1456403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F8A228-24EE-4904-8AA6-57075A1CBF2C}"/>
              </a:ext>
            </a:extLst>
          </p:cNvPr>
          <p:cNvPicPr>
            <a:picLocks noChangeAspect="1"/>
          </p:cNvPicPr>
          <p:nvPr/>
        </p:nvPicPr>
        <p:blipFill>
          <a:blip r:embed="rId2"/>
          <a:stretch>
            <a:fillRect/>
          </a:stretch>
        </p:blipFill>
        <p:spPr>
          <a:xfrm>
            <a:off x="0" y="0"/>
            <a:ext cx="9144000" cy="6030552"/>
          </a:xfrm>
          <a:prstGeom prst="rect">
            <a:avLst/>
          </a:prstGeom>
        </p:spPr>
      </p:pic>
    </p:spTree>
    <p:extLst>
      <p:ext uri="{BB962C8B-B14F-4D97-AF65-F5344CB8AC3E}">
        <p14:creationId xmlns:p14="http://schemas.microsoft.com/office/powerpoint/2010/main" val="3466566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429E3-8FF8-458F-A10C-C69F37D54889}"/>
              </a:ext>
            </a:extLst>
          </p:cNvPr>
          <p:cNvSpPr>
            <a:spLocks noGrp="1"/>
          </p:cNvSpPr>
          <p:nvPr>
            <p:ph type="title"/>
          </p:nvPr>
        </p:nvSpPr>
        <p:spPr>
          <a:xfrm>
            <a:off x="384285" y="1240971"/>
            <a:ext cx="8465801" cy="3882822"/>
          </a:xfrm>
        </p:spPr>
        <p:txBody>
          <a:bodyPr/>
          <a:lstStyle/>
          <a:p>
            <a:r>
              <a:rPr lang="en-GB" sz="1600" i="1" dirty="0"/>
              <a:t>You are starting your shift at 10:00 as a waiter within a busy high street restaurant.</a:t>
            </a:r>
            <a:br>
              <a:rPr lang="en-GB" sz="1600" i="1" dirty="0"/>
            </a:br>
            <a:br>
              <a:rPr lang="en-GB" sz="1600" i="1" dirty="0"/>
            </a:br>
            <a:r>
              <a:rPr lang="en-GB" sz="1600" i="1" dirty="0"/>
              <a:t>There are 60 diners already booked but there is the capacity for another 40 walk ins</a:t>
            </a:r>
            <a:br>
              <a:rPr lang="en-GB" sz="1600" i="1" dirty="0"/>
            </a:br>
            <a:br>
              <a:rPr lang="en-GB" sz="1600" i="1" dirty="0"/>
            </a:br>
            <a:r>
              <a:rPr lang="en-GB" sz="1600" i="1" dirty="0"/>
              <a:t>You have 4 waiters working with you.</a:t>
            </a:r>
            <a:br>
              <a:rPr lang="en-GB" sz="1600" i="1" dirty="0"/>
            </a:br>
            <a:br>
              <a:rPr lang="en-GB" sz="1600" i="1" dirty="0"/>
            </a:br>
            <a:r>
              <a:rPr lang="en-GB" sz="1600" i="1" dirty="0"/>
              <a:t>Today you are the most senior member of staff front of house.</a:t>
            </a:r>
            <a:br>
              <a:rPr lang="en-GB" sz="1600" i="1" dirty="0"/>
            </a:br>
            <a:br>
              <a:rPr lang="en-GB" sz="1600" i="1" dirty="0"/>
            </a:br>
            <a:br>
              <a:rPr lang="en-GB" sz="1600" i="1" dirty="0"/>
            </a:br>
            <a:r>
              <a:rPr lang="en-GB" sz="1600" dirty="0">
                <a:solidFill>
                  <a:srgbClr val="FFCC00"/>
                </a:solidFill>
              </a:rPr>
              <a:t>How do you prepare for the service?</a:t>
            </a:r>
            <a:br>
              <a:rPr lang="en-GB" sz="1600" dirty="0">
                <a:solidFill>
                  <a:srgbClr val="FFCC00"/>
                </a:solidFill>
              </a:rPr>
            </a:br>
            <a:r>
              <a:rPr lang="en-GB" sz="1600" dirty="0">
                <a:solidFill>
                  <a:srgbClr val="FFCC00"/>
                </a:solidFill>
              </a:rPr>
              <a:t>What will your role be during service?</a:t>
            </a:r>
            <a:br>
              <a:rPr lang="en-GB" sz="1600" dirty="0">
                <a:solidFill>
                  <a:srgbClr val="FFCC00"/>
                </a:solidFill>
              </a:rPr>
            </a:br>
            <a:r>
              <a:rPr lang="en-GB" sz="1600" dirty="0">
                <a:solidFill>
                  <a:srgbClr val="FFCC00"/>
                </a:solidFill>
              </a:rPr>
              <a:t>What will you do at the end of service</a:t>
            </a:r>
            <a:br>
              <a:rPr lang="en-GB" dirty="0">
                <a:solidFill>
                  <a:srgbClr val="FFCC00"/>
                </a:solidFill>
              </a:rPr>
            </a:br>
            <a:br>
              <a:rPr lang="en-GB" dirty="0"/>
            </a:br>
            <a:r>
              <a:rPr lang="en-GB" sz="2000" dirty="0"/>
              <a:t>Prepare your plan for the service in writing</a:t>
            </a:r>
            <a:br>
              <a:rPr lang="en-GB" sz="2000" dirty="0"/>
            </a:br>
            <a:r>
              <a:rPr lang="en-GB" sz="2000" dirty="0"/>
              <a:t>Accompanied by 2 PowerPoint slides to illustrate your plan</a:t>
            </a:r>
            <a:br>
              <a:rPr lang="en-GB" sz="2000" dirty="0"/>
            </a:br>
            <a:br>
              <a:rPr lang="en-GB" sz="2000" dirty="0"/>
            </a:br>
            <a:r>
              <a:rPr lang="en-GB" sz="2000" dirty="0"/>
              <a:t>- you will then share this plan with the group, and answer questions about it.</a:t>
            </a:r>
            <a:br>
              <a:rPr lang="en-GB" dirty="0"/>
            </a:br>
            <a:br>
              <a:rPr lang="en-GB" dirty="0"/>
            </a:br>
            <a:br>
              <a:rPr lang="en-GB" dirty="0"/>
            </a:br>
            <a:endParaRPr lang="en-GB" dirty="0"/>
          </a:p>
        </p:txBody>
      </p:sp>
    </p:spTree>
    <p:extLst>
      <p:ext uri="{BB962C8B-B14F-4D97-AF65-F5344CB8AC3E}">
        <p14:creationId xmlns:p14="http://schemas.microsoft.com/office/powerpoint/2010/main" val="3663958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55A81-2A51-49BC-A7C7-D1A178380B7C}"/>
              </a:ext>
            </a:extLst>
          </p:cNvPr>
          <p:cNvSpPr>
            <a:spLocks noGrp="1"/>
          </p:cNvSpPr>
          <p:nvPr>
            <p:ph type="title"/>
          </p:nvPr>
        </p:nvSpPr>
        <p:spPr/>
        <p:txBody>
          <a:bodyPr/>
          <a:lstStyle/>
          <a:p>
            <a:pPr algn="ctr"/>
            <a:br>
              <a:rPr lang="en-GB" dirty="0"/>
            </a:br>
            <a:br>
              <a:rPr lang="en-GB" dirty="0"/>
            </a:br>
            <a:r>
              <a:rPr lang="en-GB" dirty="0"/>
              <a:t>We will start our next session with </a:t>
            </a:r>
            <a:br>
              <a:rPr lang="en-GB" dirty="0"/>
            </a:br>
            <a:r>
              <a:rPr lang="en-GB" dirty="0"/>
              <a:t>Your presentation </a:t>
            </a:r>
            <a:br>
              <a:rPr lang="en-GB" dirty="0"/>
            </a:br>
            <a:r>
              <a:rPr lang="en-GB" dirty="0"/>
              <a:t>and </a:t>
            </a:r>
            <a:br>
              <a:rPr lang="en-GB" dirty="0"/>
            </a:br>
            <a:r>
              <a:rPr lang="en-GB" dirty="0"/>
              <a:t>service delivery management plan</a:t>
            </a:r>
          </a:p>
        </p:txBody>
      </p:sp>
    </p:spTree>
    <p:extLst>
      <p:ext uri="{BB962C8B-B14F-4D97-AF65-F5344CB8AC3E}">
        <p14:creationId xmlns:p14="http://schemas.microsoft.com/office/powerpoint/2010/main" val="3728288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1B076C-B7A4-4422-AE6E-275E781FF2BD}"/>
              </a:ext>
            </a:extLst>
          </p:cNvPr>
          <p:cNvPicPr>
            <a:picLocks noChangeAspect="1"/>
          </p:cNvPicPr>
          <p:nvPr/>
        </p:nvPicPr>
        <p:blipFill>
          <a:blip r:embed="rId2"/>
          <a:stretch>
            <a:fillRect/>
          </a:stretch>
        </p:blipFill>
        <p:spPr>
          <a:xfrm>
            <a:off x="1" y="0"/>
            <a:ext cx="9144000" cy="6858000"/>
          </a:xfrm>
          <a:prstGeom prst="rect">
            <a:avLst/>
          </a:prstGeom>
        </p:spPr>
      </p:pic>
    </p:spTree>
    <p:extLst>
      <p:ext uri="{BB962C8B-B14F-4D97-AF65-F5344CB8AC3E}">
        <p14:creationId xmlns:p14="http://schemas.microsoft.com/office/powerpoint/2010/main" val="728406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36717"/>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47D3B3-2CEC-47BE-8F2F-5C3164EBC5A8}">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211f9404-bca0-4bcf-9c1d-965ccb6f8d2d"/>
    <ds:schemaRef ds:uri="http://www.w3.org/XML/1998/namespace"/>
  </ds:schemaRefs>
</ds:datastoreItem>
</file>

<file path=customXml/itemProps2.xml><?xml version="1.0" encoding="utf-8"?>
<ds:datastoreItem xmlns:ds="http://schemas.openxmlformats.org/officeDocument/2006/customXml" ds:itemID="{E4B39123-6EEF-44A3-BB4E-6DBCD963DC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E1112E-EDC2-4AC9-9B76-EB457A03CE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352</Words>
  <Application>Microsoft Office PowerPoint</Application>
  <PresentationFormat>On-screen Show (4:3)</PresentationFormat>
  <Paragraphs>17</Paragraphs>
  <Slides>17</Slides>
  <Notes>0</Notes>
  <HiddenSlides>0</HiddenSlides>
  <MMClips>3</MMClips>
  <ScaleCrop>false</ScaleCrop>
  <HeadingPairs>
    <vt:vector size="6" baseType="variant">
      <vt:variant>
        <vt:lpstr>Fonts Used</vt:lpstr>
      </vt:variant>
      <vt:variant>
        <vt:i4>3</vt:i4>
      </vt:variant>
      <vt:variant>
        <vt:lpstr>Theme</vt:lpstr>
      </vt:variant>
      <vt:variant>
        <vt:i4>15</vt:i4>
      </vt:variant>
      <vt:variant>
        <vt:lpstr>Slide Titles</vt:lpstr>
      </vt:variant>
      <vt:variant>
        <vt:i4>17</vt:i4>
      </vt:variant>
    </vt:vector>
  </HeadingPairs>
  <TitlesOfParts>
    <vt:vector size="35" baseType="lpstr">
      <vt:lpstr>Arial</vt:lpstr>
      <vt:lpstr>Calibri</vt:lpstr>
      <vt:lpstr>Calibri Light</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Welcome to   BMGM4000  Effective Management</vt:lpstr>
      <vt:lpstr>Lecture Preparation  Last week you were asked  to come prepared to share your findings about  -    Safer Food Better Business Recording Process in Wales</vt:lpstr>
      <vt:lpstr>PowerPoint Presentation</vt:lpstr>
      <vt:lpstr>Lets recap on what you think a restaurant manager does…  Why is SFBB important to them? </vt:lpstr>
      <vt:lpstr>PowerPoint Presentation</vt:lpstr>
      <vt:lpstr>In the video the pre-shift briefing was mentioned-  Why do this?  What benefit would there be as a team member?  What else might you find out or notice during the briefing as the manager?</vt:lpstr>
      <vt:lpstr>PowerPoint Presentation</vt:lpstr>
      <vt:lpstr> It is very likely that during your work within a restaurant you will have to handle complaints   What have you experienced so far during placement?</vt:lpstr>
      <vt:lpstr>PowerPoint Presentation</vt:lpstr>
      <vt:lpstr>Assessment   - Submission Date 17th  March 2023  Portfolio 4 elements  1500 words  Section 1 – Safer Food Better Business  Section 2 – Budgets Section 3 – Marketing Section 4 – Human Resources </vt:lpstr>
      <vt:lpstr>  Writing your portfolio   what you will be expected to include</vt:lpstr>
      <vt:lpstr>  Any questions so far?</vt:lpstr>
      <vt:lpstr>PowerPoint Presentation</vt:lpstr>
      <vt:lpstr>You are starting your shift at 10:00 as a waiter within a busy high street restaurant.  There are 60 diners already booked but there is the capacity for another 40 walk ins  You have 4 waiters working with you.  Today you are the most senior member of staff front of house.   How do you prepare for the service? What will your role be during service? What will you do at the end of service  Prepare your plan for the service in writing Accompanied by 2 PowerPoint slides to illustrate your plan  - you will then share this plan with the group, and answer questions about it.   </vt:lpstr>
      <vt:lpstr>  We will start our next session with  Your presentation  and  service delivery management plan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Jayne Griffith Parry</cp:lastModifiedBy>
  <cp:revision>14</cp:revision>
  <dcterms:created xsi:type="dcterms:W3CDTF">2021-03-10T12:10:47Z</dcterms:created>
  <dcterms:modified xsi:type="dcterms:W3CDTF">2023-01-23T15:45:11Z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