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04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7" r:id="rId3"/>
    <p:sldId id="274" r:id="rId4"/>
    <p:sldId id="275" r:id="rId5"/>
    <p:sldId id="276" r:id="rId6"/>
    <p:sldId id="291" r:id="rId7"/>
    <p:sldId id="293" r:id="rId8"/>
    <p:sldId id="268" r:id="rId9"/>
    <p:sldId id="269" r:id="rId10"/>
    <p:sldId id="270" r:id="rId11"/>
    <p:sldId id="271" r:id="rId12"/>
    <p:sldId id="272" r:id="rId13"/>
    <p:sldId id="273" r:id="rId14"/>
    <p:sldId id="295" r:id="rId15"/>
    <p:sldId id="296" r:id="rId16"/>
    <p:sldId id="277" r:id="rId17"/>
  </p:sldIdLst>
  <p:sldSz cx="12188825" cy="6858000"/>
  <p:notesSz cx="6669088" cy="97536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entury Gothic" panose="020B050202020202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368" autoAdjust="0"/>
    <p:restoredTop sz="94249" autoAdjust="0"/>
  </p:normalViewPr>
  <p:slideViewPr>
    <p:cSldViewPr showGuides="1">
      <p:cViewPr varScale="1">
        <p:scale>
          <a:sx n="87" d="100"/>
          <a:sy n="87" d="100"/>
        </p:scale>
        <p:origin x="48" y="56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2880" y="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1/27/2024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1/27/2024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725" y="731838"/>
            <a:ext cx="6497638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F81A0-ADA6-4623-BE4F-40CFB8BBCB3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90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 descr="Stack of books"/>
          <p:cNvGrpSpPr/>
          <p:nvPr userDrawn="1"/>
        </p:nvGrpSpPr>
        <p:grpSpPr>
          <a:xfrm>
            <a:off x="0" y="0"/>
            <a:ext cx="12190572" cy="6858000"/>
            <a:chOff x="0" y="0"/>
            <a:chExt cx="12190572" cy="6858000"/>
          </a:xfrm>
        </p:grpSpPr>
        <p:sp>
          <p:nvSpPr>
            <p:cNvPr id="13" name="Rectangle 12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0" y="0"/>
              <a:ext cx="4726044" cy="6858000"/>
              <a:chOff x="0" y="0"/>
              <a:chExt cx="4726044" cy="6858000"/>
            </a:xfrm>
          </p:grpSpPr>
          <p:pic>
            <p:nvPicPr>
              <p:cNvPr id="9" name="Picture 8" descr="Stack of books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4591594" cy="6858000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4588884" y="0"/>
                <a:ext cx="137160" cy="6858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9346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79346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C847-D284-421D-B330-2D43513B0F9C}" type="datetime1">
              <a:rPr lang="en-US" smtClean="0"/>
              <a:t>1/27/2024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17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5147-19A6-4970-A04E-ED9B1D83C0F1}" type="datetime1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9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4" name="Rectangle 3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8818" y="0"/>
              <a:ext cx="4591594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7481252" y="0"/>
              <a:ext cx="137160" cy="68580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0">
                <a:solidFill>
                  <a:schemeClr val="tx2"/>
                </a:solidFill>
              </a:endParaRPr>
            </a:p>
          </p:txBody>
        </p:sp>
      </p:grpSp>
      <p:pic>
        <p:nvPicPr>
          <p:cNvPr id="5" name="Picture 4" descr="Stack of book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818" y="0"/>
            <a:ext cx="4591594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37149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37149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41008-E89D-49CD-9BF4-E6F3FE09F7AC}" type="datetime1">
              <a:rPr lang="en-US" smtClean="0"/>
              <a:t>1/27/2024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2354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199F-4583-41EB-929F-5865E95EECAA}" type="datetime1">
              <a:rPr lang="en-US" smtClean="0"/>
              <a:t>1/27/2024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7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652EB-356C-4482-B27C-7C8E08F5D88F}" type="datetime1">
              <a:rPr lang="en-US" smtClean="0"/>
              <a:t>1/27/2024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6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895E-43C3-4560-B59A-90049317E860}" type="datetime1">
              <a:rPr lang="en-US" smtClean="0"/>
              <a:t>1/27/2024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24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78C32-B81D-4A68-A851-5185C690F024}" type="datetime1">
              <a:rPr lang="en-US" smtClean="0"/>
              <a:t>1/27/2024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48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2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5612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5D79-EF31-4E8F-A1BE-AF31805C2859}" type="datetime1">
              <a:rPr lang="en-US" smtClean="0"/>
              <a:t>1/27/2024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2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FBA3B-941F-4778-A0CB-865223FDAE69}" type="datetime1">
              <a:rPr lang="en-US" smtClean="0"/>
              <a:t>1/27/2024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19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7518-40ED-4895-8580-DE2A722FC423}" type="datetime1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22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9F34-BDBC-4273-B9BC-22458F940BE7}" type="datetime1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2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10" name="Rectangle 9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304721" y="0"/>
              <a:ext cx="11579384" cy="6858000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72EBFD46-0FD3-4428-ADEC-1DFD6489930D}" type="datetime1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78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b="0" kern="1200" cap="none" baseline="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Clr>
          <a:schemeClr val="accent6">
            <a:lumMod val="50000"/>
          </a:schemeClr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8pPr>
      <a:lvl9pPr marL="3474112" indent="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None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back to Part two!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Criminal Litigation – Introduction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09BE5E-BBD6-8D92-AD88-AB8AF6EDB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9346" y="476672"/>
            <a:ext cx="2619375" cy="1743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1BD5E9-2C7D-B61C-2986-3C0CFAB084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4652" y="263824"/>
            <a:ext cx="1974354" cy="11196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920958-EDFC-8661-4444-AA815971AF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5132" y="1620908"/>
            <a:ext cx="2724919" cy="119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6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 of Offences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dirty="0"/>
              <a:t>Magistrates’ Court Act 1980 (MCA 1980) </a:t>
            </a:r>
            <a:r>
              <a:rPr lang="en-US" sz="3200" dirty="0"/>
              <a:t>provides that all criminal offences fall into one of three categories: </a:t>
            </a:r>
          </a:p>
          <a:p>
            <a:r>
              <a:rPr lang="en-US" sz="3200" b="1" dirty="0"/>
              <a:t>Indictable-only;</a:t>
            </a:r>
          </a:p>
          <a:p>
            <a:r>
              <a:rPr lang="en-US" sz="3200" b="1" dirty="0"/>
              <a:t>Either way; or</a:t>
            </a:r>
          </a:p>
          <a:p>
            <a:r>
              <a:rPr lang="en-US" sz="3200" b="1" dirty="0"/>
              <a:t>Summary offences.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098" name="Picture 2" descr="Magistrates: What's it like being a justice of the peace? - BBC News">
            <a:extLst>
              <a:ext uri="{FF2B5EF4-FFF2-40B4-BE49-F238E27FC236}">
                <a16:creationId xmlns:a16="http://schemas.microsoft.com/office/drawing/2014/main" id="{05339BCB-F2B0-8507-A1A3-CFFF71DAE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388" y="3068960"/>
            <a:ext cx="4786286" cy="26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06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9680-EF4B-493A-9010-FB07D0987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r>
              <a:rPr lang="en-GB" dirty="0"/>
              <a:t>Indictable Only Offences</a:t>
            </a:r>
          </a:p>
        </p:txBody>
      </p:sp>
      <p:pic>
        <p:nvPicPr>
          <p:cNvPr id="5122" name="Picture 2" descr="Amber Rudd vows to do 'whatever it takes' to stop violent crime | UK News |  Sky News">
            <a:extLst>
              <a:ext uri="{FF2B5EF4-FFF2-40B4-BE49-F238E27FC236}">
                <a16:creationId xmlns:a16="http://schemas.microsoft.com/office/drawing/2014/main" id="{DE848330-5B24-346B-43C3-B1CE7112BE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0" r="21733" b="2"/>
          <a:stretch/>
        </p:blipFill>
        <p:spPr bwMode="auto">
          <a:xfrm>
            <a:off x="1117309" y="1701800"/>
            <a:ext cx="4977104" cy="44704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5C65A-E8A6-473E-9062-1C8EE6CEA8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/>
          <a:p>
            <a:r>
              <a:rPr lang="en-GB" b="1" dirty="0"/>
              <a:t>Most serious </a:t>
            </a:r>
            <a:r>
              <a:rPr lang="en-GB" dirty="0"/>
              <a:t>form of criminal offence.</a:t>
            </a:r>
          </a:p>
          <a:p>
            <a:r>
              <a:rPr lang="en-GB" dirty="0"/>
              <a:t>Dealt with by the Crown Court.</a:t>
            </a:r>
          </a:p>
          <a:p>
            <a:r>
              <a:rPr lang="en-GB" dirty="0"/>
              <a:t>Examples include murder, rape and robbery.</a:t>
            </a:r>
          </a:p>
        </p:txBody>
      </p:sp>
    </p:spTree>
    <p:extLst>
      <p:ext uri="{BB962C8B-B14F-4D97-AF65-F5344CB8AC3E}">
        <p14:creationId xmlns:p14="http://schemas.microsoft.com/office/powerpoint/2010/main" val="7067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FCE00-1C8F-484C-97D3-6120988FA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r>
              <a:rPr lang="en-GB" dirty="0"/>
              <a:t>Either-way Offences</a:t>
            </a:r>
          </a:p>
        </p:txBody>
      </p:sp>
      <p:pic>
        <p:nvPicPr>
          <p:cNvPr id="6146" name="Picture 2" descr="Criminal Procedure: Triable Either Way Offences">
            <a:extLst>
              <a:ext uri="{FF2B5EF4-FFF2-40B4-BE49-F238E27FC236}">
                <a16:creationId xmlns:a16="http://schemas.microsoft.com/office/drawing/2014/main" id="{B13A2EEB-5626-2B9C-502A-2E12D2024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7309" y="2072988"/>
            <a:ext cx="4977104" cy="372802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27653B-AF50-4767-B42E-109756AF73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/>
          <a:p>
            <a:r>
              <a:rPr lang="en-GB" sz="2000" dirty="0"/>
              <a:t>These offences can be dealt with either by the Magistrates’ Court or by the Crown Court.</a:t>
            </a:r>
          </a:p>
          <a:p>
            <a:r>
              <a:rPr lang="en-GB" sz="2000" dirty="0"/>
              <a:t>Magistrates may decide that the case is too serious for them to deal with.</a:t>
            </a:r>
          </a:p>
          <a:p>
            <a:r>
              <a:rPr lang="en-GB" sz="2000" dirty="0"/>
              <a:t>Defendants can choose whether to go to the Crown Court for trial.</a:t>
            </a:r>
          </a:p>
          <a:p>
            <a:r>
              <a:rPr lang="en-GB" sz="2000" dirty="0"/>
              <a:t>Examples include theft, assault occasioning actual bodily harm and burglary.</a:t>
            </a:r>
          </a:p>
        </p:txBody>
      </p:sp>
    </p:spTree>
    <p:extLst>
      <p:ext uri="{BB962C8B-B14F-4D97-AF65-F5344CB8AC3E}">
        <p14:creationId xmlns:p14="http://schemas.microsoft.com/office/powerpoint/2010/main" val="35498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2186E-4A15-4D51-A246-2A256327E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r>
              <a:rPr lang="en-GB" dirty="0"/>
              <a:t>Summary Offences</a:t>
            </a:r>
          </a:p>
        </p:txBody>
      </p:sp>
      <p:pic>
        <p:nvPicPr>
          <p:cNvPr id="7170" name="Picture 2" descr="The Magistrates Court">
            <a:extLst>
              <a:ext uri="{FF2B5EF4-FFF2-40B4-BE49-F238E27FC236}">
                <a16:creationId xmlns:a16="http://schemas.microsoft.com/office/drawing/2014/main" id="{D47E6616-B894-67A3-D7AD-2864C1172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7309" y="2471141"/>
            <a:ext cx="4977104" cy="293171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47D70-DC50-4CF7-AEC3-279A5AA48C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/>
          <a:p>
            <a:r>
              <a:rPr lang="en-GB" b="1" dirty="0"/>
              <a:t>Least serious </a:t>
            </a:r>
            <a:r>
              <a:rPr lang="en-GB" dirty="0"/>
              <a:t>forms of criminal offences</a:t>
            </a:r>
          </a:p>
          <a:p>
            <a:r>
              <a:rPr lang="en-GB" dirty="0"/>
              <a:t>Examples include, common assault and road traffic offences. </a:t>
            </a:r>
          </a:p>
        </p:txBody>
      </p:sp>
    </p:spTree>
    <p:extLst>
      <p:ext uri="{BB962C8B-B14F-4D97-AF65-F5344CB8AC3E}">
        <p14:creationId xmlns:p14="http://schemas.microsoft.com/office/powerpoint/2010/main" val="216658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8B0F5BF-0BD9-B46E-376B-81D460E7B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976536"/>
          </a:xfrm>
        </p:spPr>
        <p:txBody>
          <a:bodyPr/>
          <a:lstStyle/>
          <a:p>
            <a:r>
              <a:rPr lang="en-US" dirty="0"/>
              <a:t>Tasks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995F111-7ACC-BF8B-0D55-52D180D66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796" y="1340768"/>
            <a:ext cx="10724867" cy="4831432"/>
          </a:xfrm>
        </p:spPr>
        <p:txBody>
          <a:bodyPr>
            <a:norm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 five safeguards in the criminal justice system for persons accused of a crime.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rights under ECHR are likely to be invoked in criminal matters?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consulted by Phil James. He has been charged in connection with careless driving which is a summary only offence. Phil wants to know which court will hear his case. What do you tell him?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Assume Phil has been charged with theft which is an either-way offence. He intends to plead not guilty. Explain which court he may be tried in.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Assume Phil has been charged with murder. Explain which court he will be tried in.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83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3CB37-42C1-68B5-2CF7-D507CC482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r>
              <a:rPr lang="en-GB" dirty="0"/>
              <a:t>Key Personnel of the Criminal Justice System</a:t>
            </a:r>
          </a:p>
        </p:txBody>
      </p:sp>
      <p:pic>
        <p:nvPicPr>
          <p:cNvPr id="1026" name="Picture 2" descr="Free Thought Bubble, Download Free Thought Bubble png images, Free ClipArts  on Clipart Library">
            <a:extLst>
              <a:ext uri="{FF2B5EF4-FFF2-40B4-BE49-F238E27FC236}">
                <a16:creationId xmlns:a16="http://schemas.microsoft.com/office/drawing/2014/main" id="{6086B3DA-97CE-1367-3606-FA7C48C0D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7309" y="1881678"/>
            <a:ext cx="4977104" cy="4110644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FE3A213-E6EA-7655-0820-7A5F61971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/>
          <a:p>
            <a:r>
              <a:rPr lang="en-US"/>
              <a:t>Can you name some of the key players in the CJS?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42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Defence</a:t>
            </a:r>
            <a:r>
              <a:rPr lang="en-US" dirty="0"/>
              <a:t> Solicitors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Defendants can represent themselves; however, it is likely that they will be represented by a solicitor/lawyer.</a:t>
            </a:r>
          </a:p>
          <a:p>
            <a:r>
              <a:rPr lang="en-US" dirty="0"/>
              <a:t>Solicitors provide advice and assistance to a suspect in the police station, before the suspect is charged with an offence. </a:t>
            </a:r>
          </a:p>
          <a:p>
            <a:r>
              <a:rPr lang="en-US" dirty="0"/>
              <a:t>If the suspect is charged, the solicitor will then represent the person in proceedings before the Magistrates’ Court (and if necessary, the Crown Court.)</a:t>
            </a:r>
          </a:p>
          <a:p>
            <a:r>
              <a:rPr lang="en-US" dirty="0"/>
              <a:t>At Crown Court the solicitor will instruct a barrister or solicitor advocate to act as the client’s advocate in court. </a:t>
            </a:r>
          </a:p>
        </p:txBody>
      </p:sp>
      <p:pic>
        <p:nvPicPr>
          <p:cNvPr id="2050" name="Picture 2" descr="Criminal Defence Solicitor in Hounslow | Consult A Solicitor">
            <a:extLst>
              <a:ext uri="{FF2B5EF4-FFF2-40B4-BE49-F238E27FC236}">
                <a16:creationId xmlns:a16="http://schemas.microsoft.com/office/drawing/2014/main" id="{A043BB59-324B-6F33-1663-A155F2711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492" y="170557"/>
            <a:ext cx="3419475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570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6481">
        <p:fade/>
      </p:transition>
    </mc:Choice>
    <mc:Fallback xmlns="">
      <p:transition spd="med" advTm="86481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EEA49-83FE-42E3-8036-836BEBC23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Police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017B5-C966-4CB4-8373-87D341B883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Responsible for the investigation of suspected criminal offences</a:t>
            </a:r>
          </a:p>
          <a:p>
            <a:r>
              <a:rPr lang="en-GB" dirty="0"/>
              <a:t>Apprehending suspects</a:t>
            </a:r>
          </a:p>
          <a:p>
            <a:r>
              <a:rPr lang="en-GB" dirty="0"/>
              <a:t>Police possess a wide range of powers which we will discuss in week 2.</a:t>
            </a:r>
          </a:p>
          <a:p>
            <a:r>
              <a:rPr lang="en-GB" dirty="0"/>
              <a:t>Although the police investigate the majority of alleged offences, other agencies exist to investigate particular types of crime (e.g. HMRC, Health and Safety Executive)</a:t>
            </a:r>
          </a:p>
          <a:p>
            <a:r>
              <a:rPr lang="en-GB" dirty="0"/>
              <a:t>National Crime Agency (NCA) established to prevent and investigate serious, organised and complex crime. (e.g. drug importation, firearms, cybercrime, exploitation of children and human trafficking)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E80857-70E1-9CAC-3AA0-F6F159186D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3356" y="187325"/>
            <a:ext cx="302895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26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5838">
        <p:fade/>
      </p:transition>
    </mc:Choice>
    <mc:Fallback xmlns="">
      <p:transition spd="med" advTm="65838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83435-8BBF-46F5-AAA7-B282E932F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F6A57-70D4-4841-A92C-14CD3B218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Crown Prosecution Service (CPS) is responsible for prosecuting individuals charged with having committed a criminal offence.</a:t>
            </a:r>
          </a:p>
          <a:p>
            <a:r>
              <a:rPr lang="en-GB" dirty="0"/>
              <a:t>Head of the CPS is the Director of Public Prosecutions.</a:t>
            </a:r>
          </a:p>
          <a:p>
            <a:r>
              <a:rPr lang="en-GB" dirty="0"/>
              <a:t>Responsible for deciding whether to charge a suspect.</a:t>
            </a:r>
          </a:p>
          <a:p>
            <a:r>
              <a:rPr lang="en-GB" dirty="0"/>
              <a:t>CPS prosecutes the case in court and will collate evidence to be presented at trial. </a:t>
            </a:r>
          </a:p>
          <a:p>
            <a:r>
              <a:rPr lang="en-GB" dirty="0"/>
              <a:t>It is independent from the police.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40F19F-0373-39A9-E5CA-03F6CC017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2724" y="0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11">
        <p:fade/>
      </p:transition>
    </mc:Choice>
    <mc:Fallback xmlns="">
      <p:transition spd="med" advTm="120011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52C05-4004-4059-AB73-388C58161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Magistrates’ Court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53B303-7B09-4D03-AE4B-6A403BC407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After a suspect has been charged with an offence, they will make a first appearance in court before the Magistrates’ Court (MC)</a:t>
            </a:r>
          </a:p>
          <a:p>
            <a:r>
              <a:rPr lang="en-GB" dirty="0"/>
              <a:t>If under the age of 17 the suspect will appear in the Youth Court</a:t>
            </a:r>
          </a:p>
          <a:p>
            <a:r>
              <a:rPr lang="en-GB" dirty="0"/>
              <a:t>Depending on the offence, the case may either remain in the MC or be sent to the Crown Court for trial.</a:t>
            </a:r>
          </a:p>
          <a:p>
            <a:r>
              <a:rPr lang="en-GB" dirty="0"/>
              <a:t>Approximately 95% of criminal cases are dealt with the MC.</a:t>
            </a:r>
          </a:p>
          <a:p>
            <a:r>
              <a:rPr lang="en-GB" dirty="0"/>
              <a:t>Summary offences tried in MC and some either-way offences</a:t>
            </a:r>
          </a:p>
          <a:p>
            <a:r>
              <a:rPr lang="en-GB" dirty="0"/>
              <a:t>Deal with bail applications</a:t>
            </a:r>
          </a:p>
          <a:p>
            <a:r>
              <a:rPr lang="en-GB" dirty="0"/>
              <a:t>No jury – only magistrates and legal advisor (clerk to the justices)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117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5739">
        <p:fade/>
      </p:transition>
    </mc:Choice>
    <mc:Fallback xmlns="">
      <p:transition spd="med" advTm="145739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55EE8-24D1-40E6-974F-BBFB57799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Crown Court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DDE7C-0AA0-4DD7-B328-DD4598E397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CC is the venue that deals with offenders charged with the most serious types of criminal offences.</a:t>
            </a:r>
          </a:p>
          <a:p>
            <a:r>
              <a:rPr lang="en-GB" dirty="0"/>
              <a:t>Main functions of the court are: </a:t>
            </a:r>
          </a:p>
          <a:p>
            <a:r>
              <a:rPr lang="en-GB" dirty="0"/>
              <a:t>-to conduct the trial and to sentence the offenders if convicted of all indictable only and some either-way offences</a:t>
            </a:r>
          </a:p>
          <a:p>
            <a:r>
              <a:rPr lang="en-GB" dirty="0"/>
              <a:t>To determine the question of bail, appeals against the refusal of bail at the Magistrates’ Court.</a:t>
            </a:r>
          </a:p>
          <a:p>
            <a:r>
              <a:rPr lang="en-GB" dirty="0"/>
              <a:t>To hear appeals against convictions and/or sentence from the Magistrates’ Court. </a:t>
            </a:r>
          </a:p>
          <a:p>
            <a:r>
              <a:rPr lang="en-GB" dirty="0"/>
              <a:t>Judges and juries.</a:t>
            </a:r>
          </a:p>
        </p:txBody>
      </p:sp>
    </p:spTree>
    <p:extLst>
      <p:ext uri="{BB962C8B-B14F-4D97-AF65-F5344CB8AC3E}">
        <p14:creationId xmlns:p14="http://schemas.microsoft.com/office/powerpoint/2010/main" val="382986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6025">
        <p:fade/>
      </p:transition>
    </mc:Choice>
    <mc:Fallback xmlns="">
      <p:transition spd="med" advTm="96025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7163C-E618-48E3-9655-7C80743A6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Probation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6D4305-847A-423E-B9CA-C3F862E57C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representative from the PS will always be present in court when a case is being heard.</a:t>
            </a:r>
          </a:p>
          <a:p>
            <a:r>
              <a:rPr lang="en-GB" dirty="0"/>
              <a:t>PS responsible for compiling reports on defendants who have been convicted (pre-sentence reports). These reports focus on the defendant’s background, previous convictions and likelihood of re-offending. </a:t>
            </a:r>
          </a:p>
          <a:p>
            <a:r>
              <a:rPr lang="en-GB" dirty="0"/>
              <a:t>Also responsible for the administration of various types of community order which may be imposed by the court as per of the sentence the defendant receives. 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DA7D3C-A3AA-6302-D926-B39C093DD9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2644" y="260648"/>
            <a:ext cx="2857500" cy="113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12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5312">
        <p:fade/>
      </p:transition>
    </mc:Choice>
    <mc:Fallback xmlns="">
      <p:transition spd="med" advTm="45312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FD4D8-5D2F-478F-8A61-8A1A1C6A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Criminal Legal Aid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D63CA1-8A82-4FB5-B801-CBDE3506C0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Since 1 April 2013, the funding for legal services for those suspected of having committed a criminal offence or facing criminal proceedings is administered by the Legal Aid Agency (LAA)</a:t>
            </a:r>
          </a:p>
          <a:p>
            <a:r>
              <a:rPr lang="en-GB" dirty="0"/>
              <a:t>Provides funding for defendants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A30998-CBD1-3B03-9F2C-3D5966619E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0636" y="342479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27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0583">
        <p:fade/>
      </p:transition>
    </mc:Choice>
    <mc:Fallback xmlns="">
      <p:transition spd="med" advTm="80583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CFC0B-8055-F853-C854-A90D00060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pic>
        <p:nvPicPr>
          <p:cNvPr id="4098" name="Picture 2" descr="200 Best Questions To Ask To Get To Know Someone">
            <a:extLst>
              <a:ext uri="{FF2B5EF4-FFF2-40B4-BE49-F238E27FC236}">
                <a16:creationId xmlns:a16="http://schemas.microsoft.com/office/drawing/2014/main" id="{9F497793-851B-F53B-E1A5-21A91896AA4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888" y="2492896"/>
            <a:ext cx="588608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26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1BDD0-C1DA-4BA9-9A1B-684A3CCD1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9C9FC-7BA0-42C1-A3B7-EC9FEE0F5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Next week we will be looking at </a:t>
            </a:r>
            <a:r>
              <a:rPr lang="en-GB" sz="2800"/>
              <a:t>Police Powers</a:t>
            </a:r>
            <a:br>
              <a:rPr lang="en-GB" sz="2800"/>
            </a:br>
            <a:endParaRPr lang="en-GB" sz="2800" dirty="0"/>
          </a:p>
          <a:p>
            <a:r>
              <a:rPr lang="en-GB" sz="2800" dirty="0"/>
              <a:t>Listen in advance to the recorded lectures once available and read up on the subject in readiness for the session. </a:t>
            </a:r>
          </a:p>
        </p:txBody>
      </p:sp>
    </p:spTree>
    <p:extLst>
      <p:ext uri="{BB962C8B-B14F-4D97-AF65-F5344CB8AC3E}">
        <p14:creationId xmlns:p14="http://schemas.microsoft.com/office/powerpoint/2010/main" val="260415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elcome back to school presentation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Welcome back to school presentation.potx" id="{CE426E4B-AEF0-4DB0-AA06-9B9EF2E62E1A}" vid="{EB2D3276-CBF5-48AD-B47E-C2D79CA4C86F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Welcome back to school</Template>
  <TotalTime>0</TotalTime>
  <Words>883</Words>
  <Application>Microsoft Office PowerPoint</Application>
  <PresentationFormat>Custom</PresentationFormat>
  <Paragraphs>71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Century Gothic</vt:lpstr>
      <vt:lpstr>Arial</vt:lpstr>
      <vt:lpstr>Calibri</vt:lpstr>
      <vt:lpstr>Welcome back to school presentation</vt:lpstr>
      <vt:lpstr>Welcome back to Part two!</vt:lpstr>
      <vt:lpstr>Classification of Offences</vt:lpstr>
      <vt:lpstr>Indictable Only Offences</vt:lpstr>
      <vt:lpstr>Either-way Offences</vt:lpstr>
      <vt:lpstr>Summary Offences</vt:lpstr>
      <vt:lpstr>Tasks</vt:lpstr>
      <vt:lpstr>Key Personnel of the Criminal Justice System</vt:lpstr>
      <vt:lpstr>Defence Solicitors</vt:lpstr>
      <vt:lpstr>The Police</vt:lpstr>
      <vt:lpstr>The CPS</vt:lpstr>
      <vt:lpstr>The Magistrates’ Court</vt:lpstr>
      <vt:lpstr>The Crown Court</vt:lpstr>
      <vt:lpstr>The Probation Service</vt:lpstr>
      <vt:lpstr>Criminal Legal Aid</vt:lpstr>
      <vt:lpstr>Any Questions?</vt:lpstr>
      <vt:lpstr>Next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Welcome!</dc:title>
  <dc:creator>Sian</dc:creator>
  <cp:lastModifiedBy>Cerys Davies</cp:lastModifiedBy>
  <cp:revision>6</cp:revision>
  <cp:lastPrinted>2024-01-26T11:44:53Z</cp:lastPrinted>
  <dcterms:created xsi:type="dcterms:W3CDTF">2021-01-06T16:30:02Z</dcterms:created>
  <dcterms:modified xsi:type="dcterms:W3CDTF">2024-01-27T13:20:49Z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