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9" r:id="rId1"/>
  </p:sldMasterIdLst>
  <p:notesMasterIdLst>
    <p:notesMasterId r:id="rId14"/>
  </p:notesMasterIdLst>
  <p:sldIdLst>
    <p:sldId id="256" r:id="rId2"/>
    <p:sldId id="263" r:id="rId3"/>
    <p:sldId id="257" r:id="rId4"/>
    <p:sldId id="258" r:id="rId5"/>
    <p:sldId id="259" r:id="rId6"/>
    <p:sldId id="264" r:id="rId7"/>
    <p:sldId id="262" r:id="rId8"/>
    <p:sldId id="260" r:id="rId9"/>
    <p:sldId id="261" r:id="rId10"/>
    <p:sldId id="267" r:id="rId11"/>
    <p:sldId id="266" r:id="rId12"/>
    <p:sldId id="268"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26" autoAdjust="0"/>
    <p:restoredTop sz="94249" autoAdjust="0"/>
  </p:normalViewPr>
  <p:slideViewPr>
    <p:cSldViewPr snapToGrid="0">
      <p:cViewPr varScale="1">
        <p:scale>
          <a:sx n="80" d="100"/>
          <a:sy n="80" d="100"/>
        </p:scale>
        <p:origin x="38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083D090-2147-4F4A-82FA-44A58FED062E}" type="datetimeFigureOut">
              <a:rPr lang="en-GB" smtClean="0"/>
              <a:t>19/02/2023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D7A973-63CE-4033-A071-C1ED76254447}" type="slidenum">
              <a:rPr lang="en-GB" smtClean="0"/>
              <a:t>‹#›</a:t>
            </a:fld>
            <a:endParaRPr lang="en-GB"/>
          </a:p>
        </p:txBody>
      </p:sp>
    </p:spTree>
    <p:extLst>
      <p:ext uri="{BB962C8B-B14F-4D97-AF65-F5344CB8AC3E}">
        <p14:creationId xmlns:p14="http://schemas.microsoft.com/office/powerpoint/2010/main" val="5709606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Notes:</a:t>
            </a:r>
            <a:r>
              <a:rPr lang="en-US" dirty="0"/>
              <a:t> Cue Cards</a:t>
            </a:r>
            <a:endParaRPr lang="en-GB" dirty="0"/>
          </a:p>
        </p:txBody>
      </p:sp>
      <p:sp>
        <p:nvSpPr>
          <p:cNvPr id="4" name="Slide Number Placeholder 3"/>
          <p:cNvSpPr>
            <a:spLocks noGrp="1"/>
          </p:cNvSpPr>
          <p:nvPr>
            <p:ph type="sldNum" sz="quarter" idx="5"/>
          </p:nvPr>
        </p:nvSpPr>
        <p:spPr/>
        <p:txBody>
          <a:bodyPr/>
          <a:lstStyle/>
          <a:p>
            <a:fld id="{B6D7A973-63CE-4033-A071-C1ED76254447}" type="slidenum">
              <a:rPr lang="en-GB" smtClean="0"/>
              <a:t>4</a:t>
            </a:fld>
            <a:endParaRPr lang="en-GB"/>
          </a:p>
        </p:txBody>
      </p:sp>
    </p:spTree>
    <p:extLst>
      <p:ext uri="{BB962C8B-B14F-4D97-AF65-F5344CB8AC3E}">
        <p14:creationId xmlns:p14="http://schemas.microsoft.com/office/powerpoint/2010/main" val="1224680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Notes; Notes:  </a:t>
            </a:r>
            <a:r>
              <a:rPr lang="en-US" b="1" i="0" dirty="0">
                <a:solidFill>
                  <a:srgbClr val="202124"/>
                </a:solidFill>
                <a:effectLst/>
                <a:latin typeface="arial" panose="020B0604020202020204" pitchFamily="34" charset="0"/>
              </a:rPr>
              <a:t>Age Brings Experience and Perspective</a:t>
            </a:r>
            <a:br>
              <a:rPr lang="en-US" dirty="0"/>
            </a:br>
            <a:br>
              <a:rPr lang="en-US" dirty="0"/>
            </a:br>
            <a:r>
              <a:rPr lang="en-US" b="0" i="0" dirty="0">
                <a:solidFill>
                  <a:srgbClr val="202124"/>
                </a:solidFill>
                <a:effectLst/>
                <a:latin typeface="arial" panose="020B0604020202020204" pitchFamily="34" charset="0"/>
              </a:rPr>
              <a:t>The older you get, the more life experience you gain, which is invaluable for leadership. You learn what's important, how to handle conflict, how to prioritize, and more.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202124"/>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i="0" dirty="0">
                <a:solidFill>
                  <a:srgbClr val="202124"/>
                </a:solidFill>
                <a:effectLst/>
                <a:latin typeface="arial" panose="020B0604020202020204" pitchFamily="34" charset="0"/>
              </a:rPr>
              <a:t>three core elements for a democratic leadership framework:</a:t>
            </a:r>
            <a:endParaRPr lang="en-US" b="0" i="0" dirty="0">
              <a:solidFill>
                <a:srgbClr val="202124"/>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dirty="0">
              <a:solidFill>
                <a:srgbClr val="202124"/>
              </a:solidFill>
              <a:effectLst/>
              <a:latin typeface="arial" panose="020B0604020202020204" pitchFamily="34" charset="0"/>
            </a:endParaRPr>
          </a:p>
          <a:p>
            <a:pPr algn="l">
              <a:buFont typeface="Arial" panose="020B0604020202020204" pitchFamily="34" charset="0"/>
              <a:buChar char="•"/>
            </a:pPr>
            <a:r>
              <a:rPr lang="en-US" b="0" i="0" dirty="0">
                <a:solidFill>
                  <a:srgbClr val="202124"/>
                </a:solidFill>
                <a:effectLst/>
                <a:latin typeface="arial" panose="020B0604020202020204" pitchFamily="34" charset="0"/>
              </a:rPr>
              <a:t>The distribution of leadership.</a:t>
            </a:r>
          </a:p>
          <a:p>
            <a:pPr algn="l">
              <a:buFont typeface="Arial" panose="020B0604020202020204" pitchFamily="34" charset="0"/>
              <a:buChar char="•"/>
            </a:pPr>
            <a:r>
              <a:rPr lang="en-US" b="0" i="0" dirty="0">
                <a:solidFill>
                  <a:srgbClr val="202124"/>
                </a:solidFill>
                <a:effectLst/>
                <a:latin typeface="arial" panose="020B0604020202020204" pitchFamily="34" charset="0"/>
              </a:rPr>
              <a:t>The empowerment of subordinates.</a:t>
            </a:r>
          </a:p>
          <a:p>
            <a:pPr algn="l">
              <a:buFont typeface="Arial" panose="020B0604020202020204" pitchFamily="34" charset="0"/>
              <a:buChar char="•"/>
            </a:pPr>
            <a:r>
              <a:rPr lang="en-US" b="0" i="0" dirty="0">
                <a:solidFill>
                  <a:srgbClr val="202124"/>
                </a:solidFill>
                <a:effectLst/>
                <a:latin typeface="arial" panose="020B0604020202020204" pitchFamily="34" charset="0"/>
              </a:rPr>
              <a:t>The aiding of democratic decision-making in deliberations.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B6D7A973-63CE-4033-A071-C1ED76254447}" type="slidenum">
              <a:rPr lang="en-GB" smtClean="0"/>
              <a:t>7</a:t>
            </a:fld>
            <a:endParaRPr lang="en-GB"/>
          </a:p>
        </p:txBody>
      </p:sp>
    </p:spTree>
    <p:extLst>
      <p:ext uri="{BB962C8B-B14F-4D97-AF65-F5344CB8AC3E}">
        <p14:creationId xmlns:p14="http://schemas.microsoft.com/office/powerpoint/2010/main" val="25526225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6D7A973-63CE-4033-A071-C1ED76254447}" type="slidenum">
              <a:rPr lang="en-GB" smtClean="0"/>
              <a:t>9</a:t>
            </a:fld>
            <a:endParaRPr lang="en-GB"/>
          </a:p>
        </p:txBody>
      </p:sp>
    </p:spTree>
    <p:extLst>
      <p:ext uri="{BB962C8B-B14F-4D97-AF65-F5344CB8AC3E}">
        <p14:creationId xmlns:p14="http://schemas.microsoft.com/office/powerpoint/2010/main" val="2359678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BFFC2C-B776-7B19-6533-343E88F97CE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5815D8D-3A46-E083-FE4E-51F6738A104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8D68AB6-BD2C-8FEA-542C-54EA4C649220}"/>
              </a:ext>
            </a:extLst>
          </p:cNvPr>
          <p:cNvSpPr>
            <a:spLocks noGrp="1"/>
          </p:cNvSpPr>
          <p:nvPr>
            <p:ph type="dt" sz="half" idx="10"/>
          </p:nvPr>
        </p:nvSpPr>
        <p:spPr/>
        <p:txBody>
          <a:bodyPr/>
          <a:lstStyle/>
          <a:p>
            <a:fld id="{88D38747-4367-4BD2-8D51-C97E202738E2}" type="datetime1">
              <a:rPr lang="en-US" smtClean="0"/>
              <a:t>2/19/2023</a:t>
            </a:fld>
            <a:endParaRPr lang="en-US" dirty="0"/>
          </a:p>
        </p:txBody>
      </p:sp>
      <p:sp>
        <p:nvSpPr>
          <p:cNvPr id="5" name="Footer Placeholder 4">
            <a:extLst>
              <a:ext uri="{FF2B5EF4-FFF2-40B4-BE49-F238E27FC236}">
                <a16:creationId xmlns:a16="http://schemas.microsoft.com/office/drawing/2014/main" id="{6C954174-A9E6-979D-96D1-406EBD2A12F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F9953B-4F55-EE96-ADC0-B859F0C749A3}"/>
              </a:ext>
            </a:extLst>
          </p:cNvPr>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6166061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0E7C-E4A1-71AC-E16A-0EC57D5858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5110B81-D7C4-6F2E-8CE3-E875C0C3357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E072D62-0DE5-BFD3-56BE-8BAB223EFA83}"/>
              </a:ext>
            </a:extLst>
          </p:cNvPr>
          <p:cNvSpPr>
            <a:spLocks noGrp="1"/>
          </p:cNvSpPr>
          <p:nvPr>
            <p:ph type="dt" sz="half" idx="10"/>
          </p:nvPr>
        </p:nvSpPr>
        <p:spPr/>
        <p:txBody>
          <a:bodyPr/>
          <a:lstStyle/>
          <a:p>
            <a:fld id="{73C55A3C-5767-4844-A0A3-83778C2E5409}" type="datetime1">
              <a:rPr lang="en-US" smtClean="0"/>
              <a:t>2/19/2023</a:t>
            </a:fld>
            <a:endParaRPr lang="en-US" dirty="0"/>
          </a:p>
        </p:txBody>
      </p:sp>
      <p:sp>
        <p:nvSpPr>
          <p:cNvPr id="5" name="Footer Placeholder 4">
            <a:extLst>
              <a:ext uri="{FF2B5EF4-FFF2-40B4-BE49-F238E27FC236}">
                <a16:creationId xmlns:a16="http://schemas.microsoft.com/office/drawing/2014/main" id="{2D6B261D-22DD-C25B-8D6E-1B9A09C47FE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5E14E42-44B3-EF0D-E398-6919A18DFB3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720774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2D4C43-EB6D-8401-A1B9-0EE4114C4A3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C4E360-0D66-13CB-9206-1B84EDEA19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B6A497-5310-A966-E4E2-E8E11D289E1E}"/>
              </a:ext>
            </a:extLst>
          </p:cNvPr>
          <p:cNvSpPr>
            <a:spLocks noGrp="1"/>
          </p:cNvSpPr>
          <p:nvPr>
            <p:ph type="dt" sz="half" idx="10"/>
          </p:nvPr>
        </p:nvSpPr>
        <p:spPr/>
        <p:txBody>
          <a:bodyPr/>
          <a:lstStyle/>
          <a:p>
            <a:fld id="{CAE507A8-A5CF-4D38-AB86-7EDDA87A85D4}" type="datetime1">
              <a:rPr lang="en-US" smtClean="0"/>
              <a:t>2/19/2023</a:t>
            </a:fld>
            <a:endParaRPr lang="en-US" dirty="0"/>
          </a:p>
        </p:txBody>
      </p:sp>
      <p:sp>
        <p:nvSpPr>
          <p:cNvPr id="5" name="Footer Placeholder 4">
            <a:extLst>
              <a:ext uri="{FF2B5EF4-FFF2-40B4-BE49-F238E27FC236}">
                <a16:creationId xmlns:a16="http://schemas.microsoft.com/office/drawing/2014/main" id="{159DB011-588B-A3A2-65B4-C05888D7E1D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9225F2C-C482-1ACC-B8FF-FBC691CE2E20}"/>
              </a:ext>
            </a:extLst>
          </p:cNvPr>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486922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0B39AC-1959-FDAE-E31D-FE7F4186A2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F58A9F9-BF49-8830-933F-68874D40A66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EADDC94-F0DC-E1C0-034B-EE59CAC975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8A3209B-2F47-9AFE-8041-0844C637EDCB}"/>
              </a:ext>
            </a:extLst>
          </p:cNvPr>
          <p:cNvSpPr>
            <a:spLocks noGrp="1"/>
          </p:cNvSpPr>
          <p:nvPr>
            <p:ph type="dt" sz="half" idx="10"/>
          </p:nvPr>
        </p:nvSpPr>
        <p:spPr/>
        <p:txBody>
          <a:bodyPr/>
          <a:lstStyle/>
          <a:p>
            <a:fld id="{BDFCD27C-8599-43EF-BA1D-14DDC1946E06}" type="datetime1">
              <a:rPr lang="en-US" smtClean="0"/>
              <a:t>2/19/2023</a:t>
            </a:fld>
            <a:endParaRPr lang="en-US" dirty="0"/>
          </a:p>
        </p:txBody>
      </p:sp>
      <p:sp>
        <p:nvSpPr>
          <p:cNvPr id="6" name="Footer Placeholder 5">
            <a:extLst>
              <a:ext uri="{FF2B5EF4-FFF2-40B4-BE49-F238E27FC236}">
                <a16:creationId xmlns:a16="http://schemas.microsoft.com/office/drawing/2014/main" id="{E3F008BE-6ACE-69E1-1E5D-8E3AAB224AB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D9E90617-1949-38AF-8FA6-996EEE344002}"/>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234108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7AE0F-9350-C996-9AB4-D0A580CF1D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34F161-C683-3325-E3D1-DED57259A9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9B3F7DA-6C08-6A4F-5838-B5C134EA20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C4A5086-CBE3-AE0E-805F-44AC1D58752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57A167C-D393-DD2F-F0B7-057453E7920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9BD5023-C51B-6EFA-3EEF-AB696227E9AA}"/>
              </a:ext>
            </a:extLst>
          </p:cNvPr>
          <p:cNvSpPr>
            <a:spLocks noGrp="1"/>
          </p:cNvSpPr>
          <p:nvPr>
            <p:ph type="dt" sz="half" idx="10"/>
          </p:nvPr>
        </p:nvSpPr>
        <p:spPr/>
        <p:txBody>
          <a:bodyPr/>
          <a:lstStyle/>
          <a:p>
            <a:fld id="{49343D99-809A-49C0-96E5-4250D0B498EE}" type="datetime1">
              <a:rPr lang="en-US" smtClean="0"/>
              <a:t>2/19/2023</a:t>
            </a:fld>
            <a:endParaRPr lang="en-US" dirty="0"/>
          </a:p>
        </p:txBody>
      </p:sp>
      <p:sp>
        <p:nvSpPr>
          <p:cNvPr id="8" name="Footer Placeholder 7">
            <a:extLst>
              <a:ext uri="{FF2B5EF4-FFF2-40B4-BE49-F238E27FC236}">
                <a16:creationId xmlns:a16="http://schemas.microsoft.com/office/drawing/2014/main" id="{E480E32F-D52A-80C2-278D-F6CA50A24E3A}"/>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EFD4A62-2D3A-B354-DA53-5B9E9B82308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2829913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BE37F-55FC-A7B7-B31A-9D5616DD379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F57471-63F8-5AF6-0DA7-26C0C8167F82}"/>
              </a:ext>
            </a:extLst>
          </p:cNvPr>
          <p:cNvSpPr>
            <a:spLocks noGrp="1"/>
          </p:cNvSpPr>
          <p:nvPr>
            <p:ph type="dt" sz="half" idx="10"/>
          </p:nvPr>
        </p:nvSpPr>
        <p:spPr/>
        <p:txBody>
          <a:bodyPr/>
          <a:lstStyle/>
          <a:p>
            <a:fld id="{A143DE9B-B678-4EFB-BB7D-A4370204A0B0}" type="datetime1">
              <a:rPr lang="en-US" smtClean="0"/>
              <a:t>2/19/2023</a:t>
            </a:fld>
            <a:endParaRPr lang="en-US" dirty="0"/>
          </a:p>
        </p:txBody>
      </p:sp>
      <p:sp>
        <p:nvSpPr>
          <p:cNvPr id="4" name="Footer Placeholder 3">
            <a:extLst>
              <a:ext uri="{FF2B5EF4-FFF2-40B4-BE49-F238E27FC236}">
                <a16:creationId xmlns:a16="http://schemas.microsoft.com/office/drawing/2014/main" id="{E803AD73-AAFB-28C6-6C88-E68189124D9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73C7174-3A1D-4A0A-A70B-E553BDD9ECD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5839414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4A8DC3-C93F-A054-900E-6B2547BE874B}"/>
              </a:ext>
            </a:extLst>
          </p:cNvPr>
          <p:cNvSpPr>
            <a:spLocks noGrp="1"/>
          </p:cNvSpPr>
          <p:nvPr>
            <p:ph type="dt" sz="half" idx="10"/>
          </p:nvPr>
        </p:nvSpPr>
        <p:spPr/>
        <p:txBody>
          <a:bodyPr/>
          <a:lstStyle/>
          <a:p>
            <a:fld id="{E68812DA-F765-4142-A6A3-A8ED7235E082}" type="datetime1">
              <a:rPr lang="en-US" smtClean="0"/>
              <a:t>2/19/2023</a:t>
            </a:fld>
            <a:endParaRPr lang="en-US" dirty="0"/>
          </a:p>
        </p:txBody>
      </p:sp>
      <p:sp>
        <p:nvSpPr>
          <p:cNvPr id="3" name="Footer Placeholder 2">
            <a:extLst>
              <a:ext uri="{FF2B5EF4-FFF2-40B4-BE49-F238E27FC236}">
                <a16:creationId xmlns:a16="http://schemas.microsoft.com/office/drawing/2014/main" id="{CC8F7690-099F-3145-4D25-C51A6DEADC39}"/>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65BEC16C-6218-2351-011F-6FD02E73474E}"/>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388005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574238-0257-4678-D835-4CDCB957B5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800BFF2-1E57-023C-07E1-2D8F644693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66664F9-2009-DA8C-2A64-C60EB399C31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20E3A2C-607C-8C8D-AE9F-88584F8252D3}"/>
              </a:ext>
            </a:extLst>
          </p:cNvPr>
          <p:cNvSpPr>
            <a:spLocks noGrp="1"/>
          </p:cNvSpPr>
          <p:nvPr>
            <p:ph type="dt" sz="half" idx="10"/>
          </p:nvPr>
        </p:nvSpPr>
        <p:spPr/>
        <p:txBody>
          <a:bodyPr/>
          <a:lstStyle/>
          <a:p>
            <a:fld id="{3E0277FD-7DE6-41D4-930D-AC99F5AFE54E}" type="datetime1">
              <a:rPr lang="en-US" smtClean="0"/>
              <a:t>2/19/2023</a:t>
            </a:fld>
            <a:endParaRPr lang="en-US" dirty="0"/>
          </a:p>
        </p:txBody>
      </p:sp>
      <p:sp>
        <p:nvSpPr>
          <p:cNvPr id="6" name="Footer Placeholder 5">
            <a:extLst>
              <a:ext uri="{FF2B5EF4-FFF2-40B4-BE49-F238E27FC236}">
                <a16:creationId xmlns:a16="http://schemas.microsoft.com/office/drawing/2014/main" id="{9A0106C6-3681-1B7F-A531-74512138B6AE}"/>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4FD3AD0-C8C6-AEEC-5004-213ECA0719D1}"/>
              </a:ext>
            </a:extLst>
          </p:cNvPr>
          <p:cNvSpPr>
            <a:spLocks noGrp="1"/>
          </p:cNvSpPr>
          <p:nvPr>
            <p:ph type="sldNum" sz="quarter" idx="12"/>
          </p:nvPr>
        </p:nvSpPr>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0701866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A95E4-B77E-273D-53BD-B43F4326592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40375E6-7D7C-FB0D-949E-66BAC0C090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F23D307D-B411-74D3-6D17-03A7E9C2FD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6922D8-64C3-B3F4-1EB1-EA27FD4E4049}"/>
              </a:ext>
            </a:extLst>
          </p:cNvPr>
          <p:cNvSpPr>
            <a:spLocks noGrp="1"/>
          </p:cNvSpPr>
          <p:nvPr>
            <p:ph type="dt" sz="half" idx="10"/>
          </p:nvPr>
        </p:nvSpPr>
        <p:spPr/>
        <p:txBody>
          <a:bodyPr/>
          <a:lstStyle/>
          <a:p>
            <a:fld id="{9EA15526-7079-4B7B-987C-1B5FAE11A0FF}" type="datetime1">
              <a:rPr lang="en-US" smtClean="0"/>
              <a:t>2/19/2023</a:t>
            </a:fld>
            <a:endParaRPr lang="en-US" dirty="0"/>
          </a:p>
        </p:txBody>
      </p:sp>
      <p:sp>
        <p:nvSpPr>
          <p:cNvPr id="6" name="Footer Placeholder 5">
            <a:extLst>
              <a:ext uri="{FF2B5EF4-FFF2-40B4-BE49-F238E27FC236}">
                <a16:creationId xmlns:a16="http://schemas.microsoft.com/office/drawing/2014/main" id="{7CB449AA-0E6C-CCD6-B119-D5BB1AB53CE2}"/>
              </a:ext>
            </a:extLst>
          </p:cNvPr>
          <p:cNvSpPr>
            <a:spLocks noGrp="1"/>
          </p:cNvSpPr>
          <p:nvPr>
            <p:ph type="ftr" sz="quarter" idx="11"/>
          </p:nvPr>
        </p:nvSpPr>
        <p:spPr/>
        <p:txBody>
          <a:bodyPr/>
          <a:lstStyle/>
          <a:p>
            <a:pPr algn="l"/>
            <a:endParaRPr lang="en-US" dirty="0"/>
          </a:p>
        </p:txBody>
      </p:sp>
      <p:sp>
        <p:nvSpPr>
          <p:cNvPr id="7" name="Slide Number Placeholder 6">
            <a:extLst>
              <a:ext uri="{FF2B5EF4-FFF2-40B4-BE49-F238E27FC236}">
                <a16:creationId xmlns:a16="http://schemas.microsoft.com/office/drawing/2014/main" id="{76106D71-D7A5-0D26-81F0-298D6E0BB312}"/>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49318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02A6C2-87AF-2A9B-1233-35B68FF1F6E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BD1D823-9943-4A82-7CBC-E556934A97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8F1792-59E4-BBDD-E0CF-E7B214BB409F}"/>
              </a:ext>
            </a:extLst>
          </p:cNvPr>
          <p:cNvSpPr>
            <a:spLocks noGrp="1"/>
          </p:cNvSpPr>
          <p:nvPr>
            <p:ph type="dt" sz="half" idx="10"/>
          </p:nvPr>
        </p:nvSpPr>
        <p:spPr/>
        <p:txBody>
          <a:bodyPr/>
          <a:lstStyle/>
          <a:p>
            <a:fld id="{217E833E-1B6D-415F-AD29-75AE8C43BD0D}" type="datetime1">
              <a:rPr lang="en-US" smtClean="0"/>
              <a:t>2/19/2023</a:t>
            </a:fld>
            <a:endParaRPr lang="en-US" dirty="0"/>
          </a:p>
        </p:txBody>
      </p:sp>
      <p:sp>
        <p:nvSpPr>
          <p:cNvPr id="5" name="Footer Placeholder 4">
            <a:extLst>
              <a:ext uri="{FF2B5EF4-FFF2-40B4-BE49-F238E27FC236}">
                <a16:creationId xmlns:a16="http://schemas.microsoft.com/office/drawing/2014/main" id="{B6B84F2B-969D-1450-15F5-2B8B610AF63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CE9E1CF-6CAB-CBEE-44F1-F3C974718266}"/>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933785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85762C8-1307-265B-C9BF-6FAB838EAD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51FB2A2-3B64-A532-2315-8F3458CD30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1E6920-BECE-EB11-D6A2-F0EA498B72B2}"/>
              </a:ext>
            </a:extLst>
          </p:cNvPr>
          <p:cNvSpPr>
            <a:spLocks noGrp="1"/>
          </p:cNvSpPr>
          <p:nvPr>
            <p:ph type="dt" sz="half" idx="10"/>
          </p:nvPr>
        </p:nvSpPr>
        <p:spPr/>
        <p:txBody>
          <a:bodyPr/>
          <a:lstStyle/>
          <a:p>
            <a:fld id="{8452596F-08A7-4B70-989A-F2B1CF31E66B}" type="datetime1">
              <a:rPr lang="en-US" smtClean="0"/>
              <a:t>2/19/2023</a:t>
            </a:fld>
            <a:endParaRPr lang="en-US" dirty="0"/>
          </a:p>
        </p:txBody>
      </p:sp>
      <p:sp>
        <p:nvSpPr>
          <p:cNvPr id="5" name="Footer Placeholder 4">
            <a:extLst>
              <a:ext uri="{FF2B5EF4-FFF2-40B4-BE49-F238E27FC236}">
                <a16:creationId xmlns:a16="http://schemas.microsoft.com/office/drawing/2014/main" id="{C0F18C4A-257C-F5FF-B5A1-942808AF367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E52525-D132-AAA0-C17D-20BD35FB6C86}"/>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937373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FE0D32D-9A27-5FBA-9B2C-A52B59FBDD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FA7A8B-018C-21EF-2B36-77727B0DEB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89E02E-B3A4-F5C5-55D1-06D78BC5CF4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3ED0CC-082F-4160-86E5-0D6041F12778}" type="datetime1">
              <a:rPr lang="en-US" smtClean="0"/>
              <a:t>2/19/2023</a:t>
            </a:fld>
            <a:endParaRPr lang="en-US" dirty="0"/>
          </a:p>
        </p:txBody>
      </p:sp>
      <p:sp>
        <p:nvSpPr>
          <p:cNvPr id="5" name="Footer Placeholder 4">
            <a:extLst>
              <a:ext uri="{FF2B5EF4-FFF2-40B4-BE49-F238E27FC236}">
                <a16:creationId xmlns:a16="http://schemas.microsoft.com/office/drawing/2014/main" id="{D6531142-5E6C-C751-60F9-08FB0F2FAF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60D63FE9-9369-20F1-B1CA-F2EA96DB17A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98EE3D-8CD1-4C3F-BD1C-C98C9596463C}" type="slidenum">
              <a:rPr lang="en-US" smtClean="0"/>
              <a:t>‹#›</a:t>
            </a:fld>
            <a:endParaRPr lang="en-US" dirty="0"/>
          </a:p>
        </p:txBody>
      </p:sp>
    </p:spTree>
    <p:extLst>
      <p:ext uri="{BB962C8B-B14F-4D97-AF65-F5344CB8AC3E}">
        <p14:creationId xmlns:p14="http://schemas.microsoft.com/office/powerpoint/2010/main" val="504515395"/>
      </p:ext>
    </p:extLst>
  </p:cSld>
  <p:clrMap bg1="lt1" tx1="dk1" bg2="lt2" tx2="dk2" accent1="accent1" accent2="accent2" accent3="accent3" accent4="accent4" accent5="accent5" accent6="accent6" hlink="hlink" folHlink="folHlink"/>
  <p:sldLayoutIdLst>
    <p:sldLayoutId id="2147483920" r:id="rId1"/>
    <p:sldLayoutId id="2147483921" r:id="rId2"/>
    <p:sldLayoutId id="2147483922" r:id="rId3"/>
    <p:sldLayoutId id="2147483923" r:id="rId4"/>
    <p:sldLayoutId id="2147483924" r:id="rId5"/>
    <p:sldLayoutId id="2147483925" r:id="rId6"/>
    <p:sldLayoutId id="2147483926" r:id="rId7"/>
    <p:sldLayoutId id="2147483927" r:id="rId8"/>
    <p:sldLayoutId id="2147483928" r:id="rId9"/>
    <p:sldLayoutId id="2147483929" r:id="rId10"/>
    <p:sldLayoutId id="2147483930"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moodle.uwtsd.ac.uk/course/view.php?id=8065" TargetMode="External"/><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3"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35" name="Group 1034">
            <a:extLst>
              <a:ext uri="{FF2B5EF4-FFF2-40B4-BE49-F238E27FC236}">
                <a16:creationId xmlns:a16="http://schemas.microsoft.com/office/drawing/2014/main" id="{BBBE71B7-604F-4EE5-A1D6-8BF54379E9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036" name="Color">
              <a:extLst>
                <a:ext uri="{FF2B5EF4-FFF2-40B4-BE49-F238E27FC236}">
                  <a16:creationId xmlns:a16="http://schemas.microsoft.com/office/drawing/2014/main" id="{69286C48-991E-4090-987B-591B2F2D0F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37" name="Color">
              <a:extLst>
                <a:ext uri="{FF2B5EF4-FFF2-40B4-BE49-F238E27FC236}">
                  <a16:creationId xmlns:a16="http://schemas.microsoft.com/office/drawing/2014/main" id="{3EFE3706-E3FA-4FDF-8CE3-8D95E59097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028" name="Picture 4">
            <a:extLst>
              <a:ext uri="{FF2B5EF4-FFF2-40B4-BE49-F238E27FC236}">
                <a16:creationId xmlns:a16="http://schemas.microsoft.com/office/drawing/2014/main" id="{83DBAAF8-78A9-768C-1750-64C52EFA34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860" r="22360"/>
          <a:stretch/>
        </p:blipFill>
        <p:spPr bwMode="auto">
          <a:xfrm>
            <a:off x="6803646" y="653615"/>
            <a:ext cx="4971011" cy="5540004"/>
          </a:xfrm>
          <a:prstGeom prst="rect">
            <a:avLst/>
          </a:prstGeom>
          <a:noFill/>
          <a:extLst>
            <a:ext uri="{909E8E84-426E-40DD-AFC4-6F175D3DCCD1}">
              <a14:hiddenFill xmlns:a14="http://schemas.microsoft.com/office/drawing/2010/main">
                <a:solidFill>
                  <a:srgbClr val="FFFFFF"/>
                </a:solidFill>
              </a14:hiddenFill>
            </a:ext>
          </a:extLst>
        </p:spPr>
      </p:pic>
      <p:grpSp>
        <p:nvGrpSpPr>
          <p:cNvPr id="1039" name="Group 1038">
            <a:extLst>
              <a:ext uri="{FF2B5EF4-FFF2-40B4-BE49-F238E27FC236}">
                <a16:creationId xmlns:a16="http://schemas.microsoft.com/office/drawing/2014/main" id="{5F9EFB72-B60F-422D-971E-C24825AEE8A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040" name="Freeform: Shape 1039">
              <a:extLst>
                <a:ext uri="{FF2B5EF4-FFF2-40B4-BE49-F238E27FC236}">
                  <a16:creationId xmlns:a16="http://schemas.microsoft.com/office/drawing/2014/main" id="{96AC91B1-DA8F-4B7C-8F19-EAD0230FDE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1" name="Freeform: Shape 1040">
              <a:extLst>
                <a:ext uri="{FF2B5EF4-FFF2-40B4-BE49-F238E27FC236}">
                  <a16:creationId xmlns:a16="http://schemas.microsoft.com/office/drawing/2014/main" id="{F574F99F-B751-4D87-BA11-3C46B23284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2" name="Freeform: Shape 1041">
              <a:extLst>
                <a:ext uri="{FF2B5EF4-FFF2-40B4-BE49-F238E27FC236}">
                  <a16:creationId xmlns:a16="http://schemas.microsoft.com/office/drawing/2014/main" id="{E2689BC8-34CD-4994-A63C-303D060D34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3" name="Freeform: Shape 1042">
              <a:extLst>
                <a:ext uri="{FF2B5EF4-FFF2-40B4-BE49-F238E27FC236}">
                  <a16:creationId xmlns:a16="http://schemas.microsoft.com/office/drawing/2014/main" id="{4FB58919-6D82-4792-A54B-25087F08EC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4" name="Freeform: Shape 1043">
              <a:extLst>
                <a:ext uri="{FF2B5EF4-FFF2-40B4-BE49-F238E27FC236}">
                  <a16:creationId xmlns:a16="http://schemas.microsoft.com/office/drawing/2014/main" id="{96C7E2AA-81C6-4D67-A16D-5D4951FE78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5" name="Freeform: Shape 1044">
              <a:extLst>
                <a:ext uri="{FF2B5EF4-FFF2-40B4-BE49-F238E27FC236}">
                  <a16:creationId xmlns:a16="http://schemas.microsoft.com/office/drawing/2014/main" id="{05C699FD-2DD5-457C-A3C3-C5644B1937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6" name="Freeform: Shape 1045">
              <a:extLst>
                <a:ext uri="{FF2B5EF4-FFF2-40B4-BE49-F238E27FC236}">
                  <a16:creationId xmlns:a16="http://schemas.microsoft.com/office/drawing/2014/main" id="{6C2D6726-764D-4E53-A647-ED320297A2F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257A23A0-3623-2B18-8FA4-6BBCDA244E92}"/>
              </a:ext>
            </a:extLst>
          </p:cNvPr>
          <p:cNvSpPr>
            <a:spLocks noGrp="1"/>
          </p:cNvSpPr>
          <p:nvPr>
            <p:ph type="ctrTitle"/>
          </p:nvPr>
        </p:nvSpPr>
        <p:spPr>
          <a:xfrm>
            <a:off x="-3" y="371061"/>
            <a:ext cx="6803646" cy="2166959"/>
          </a:xfrm>
        </p:spPr>
        <p:txBody>
          <a:bodyPr anchor="b">
            <a:noAutofit/>
          </a:bodyPr>
          <a:lstStyle/>
          <a:p>
            <a:r>
              <a:rPr lang="en-US" sz="5400" b="1" dirty="0">
                <a:solidFill>
                  <a:schemeClr val="bg1"/>
                </a:solidFill>
                <a:latin typeface="Comic Sans MS" panose="030F0702030302020204" pitchFamily="66" charset="0"/>
              </a:rPr>
              <a:t>What does it take to be a great leader?</a:t>
            </a:r>
            <a:endParaRPr lang="en-GB" sz="5400" b="1" dirty="0">
              <a:solidFill>
                <a:schemeClr val="bg1"/>
              </a:solidFill>
              <a:latin typeface="Comic Sans MS" panose="030F0702030302020204" pitchFamily="66" charset="0"/>
            </a:endParaRPr>
          </a:p>
        </p:txBody>
      </p:sp>
      <p:sp>
        <p:nvSpPr>
          <p:cNvPr id="3" name="Subtitle 2">
            <a:extLst>
              <a:ext uri="{FF2B5EF4-FFF2-40B4-BE49-F238E27FC236}">
                <a16:creationId xmlns:a16="http://schemas.microsoft.com/office/drawing/2014/main" id="{EBCDEE91-CD9F-203F-180E-E9FBCAC52558}"/>
              </a:ext>
            </a:extLst>
          </p:cNvPr>
          <p:cNvSpPr>
            <a:spLocks noGrp="1"/>
          </p:cNvSpPr>
          <p:nvPr>
            <p:ph type="subTitle" idx="1"/>
          </p:nvPr>
        </p:nvSpPr>
        <p:spPr>
          <a:xfrm>
            <a:off x="132522" y="2620884"/>
            <a:ext cx="6671121" cy="3553098"/>
          </a:xfrm>
        </p:spPr>
        <p:txBody>
          <a:bodyPr anchor="t">
            <a:normAutofit fontScale="77500" lnSpcReduction="20000"/>
          </a:bodyPr>
          <a:lstStyle/>
          <a:p>
            <a:r>
              <a:rPr lang="en-US" sz="4400" dirty="0">
                <a:solidFill>
                  <a:schemeClr val="bg1"/>
                </a:solidFill>
                <a:latin typeface="Comic Sans MS" panose="030F0702030302020204" pitchFamily="66" charset="0"/>
                <a:hlinkClick r:id="rId3">
                  <a:extLst>
                    <a:ext uri="{A12FA001-AC4F-418D-AE19-62706E023703}">
                      <ahyp:hlinkClr xmlns:ahyp="http://schemas.microsoft.com/office/drawing/2018/hyperlinkcolor" val="tx"/>
                    </a:ext>
                  </a:extLst>
                </a:hlinkClick>
              </a:rPr>
              <a:t>Student Name; Michael Thomas</a:t>
            </a:r>
          </a:p>
          <a:p>
            <a:endParaRPr lang="en-US" sz="4400" b="1" dirty="0">
              <a:solidFill>
                <a:schemeClr val="bg1"/>
              </a:solidFill>
              <a:latin typeface="Comic Sans MS" panose="030F0702030302020204" pitchFamily="66" charset="0"/>
            </a:endParaRPr>
          </a:p>
          <a:p>
            <a:r>
              <a:rPr lang="en-US" sz="4400" b="1" dirty="0">
                <a:solidFill>
                  <a:schemeClr val="bg1"/>
                </a:solidFill>
                <a:latin typeface="Comic Sans MS" panose="030F0702030302020204" pitchFamily="66" charset="0"/>
              </a:rPr>
              <a:t>Module:</a:t>
            </a:r>
            <a:r>
              <a:rPr lang="en-US" sz="4400" dirty="0">
                <a:solidFill>
                  <a:schemeClr val="bg1"/>
                </a:solidFill>
                <a:latin typeface="Comic Sans MS" panose="030F0702030302020204" pitchFamily="66" charset="0"/>
              </a:rPr>
              <a:t> </a:t>
            </a:r>
            <a:r>
              <a:rPr lang="en-US" sz="4400" b="0" i="0" dirty="0">
                <a:solidFill>
                  <a:schemeClr val="bg1"/>
                </a:solidFill>
                <a:effectLst/>
                <a:latin typeface="Comic Sans MS" panose="030F0702030302020204" pitchFamily="66" charset="0"/>
                <a:hlinkClick r:id="rId3">
                  <a:extLst>
                    <a:ext uri="{A12FA001-AC4F-418D-AE19-62706E023703}">
                      <ahyp:hlinkClr xmlns:ahyp="http://schemas.microsoft.com/office/drawing/2018/hyperlinkcolor" val="tx"/>
                    </a:ext>
                  </a:extLst>
                </a:hlinkClick>
              </a:rPr>
              <a:t>Emergent Leadership Skills for the Workplace</a:t>
            </a:r>
          </a:p>
          <a:p>
            <a:endParaRPr lang="en-US" sz="4400" b="0" i="0" dirty="0">
              <a:solidFill>
                <a:schemeClr val="bg1"/>
              </a:solidFill>
              <a:effectLst/>
              <a:latin typeface="Comic Sans MS" panose="030F0702030302020204" pitchFamily="66" charset="0"/>
              <a:hlinkClick r:id="rId3">
                <a:extLst>
                  <a:ext uri="{A12FA001-AC4F-418D-AE19-62706E023703}">
                    <ahyp:hlinkClr xmlns:ahyp="http://schemas.microsoft.com/office/drawing/2018/hyperlinkcolor" val="tx"/>
                  </a:ext>
                </a:extLst>
              </a:hlinkClick>
            </a:endParaRPr>
          </a:p>
          <a:p>
            <a:r>
              <a:rPr lang="en-US" sz="4400" dirty="0">
                <a:solidFill>
                  <a:schemeClr val="bg1"/>
                </a:solidFill>
                <a:latin typeface="Comic Sans MS" panose="030F0702030302020204" pitchFamily="66" charset="0"/>
                <a:hlinkClick r:id="rId3">
                  <a:extLst>
                    <a:ext uri="{A12FA001-AC4F-418D-AE19-62706E023703}">
                      <ahyp:hlinkClr xmlns:ahyp="http://schemas.microsoft.com/office/drawing/2018/hyperlinkcolor" val="tx"/>
                    </a:ext>
                  </a:extLst>
                </a:hlinkClick>
              </a:rPr>
              <a:t>Module No:</a:t>
            </a:r>
            <a:r>
              <a:rPr lang="en-US" sz="4400" b="0" i="0" dirty="0">
                <a:solidFill>
                  <a:schemeClr val="bg1"/>
                </a:solidFill>
                <a:effectLst/>
                <a:latin typeface="Comic Sans MS" panose="030F0702030302020204" pitchFamily="66" charset="0"/>
                <a:hlinkClick r:id="rId3">
                  <a:extLst>
                    <a:ext uri="{A12FA001-AC4F-418D-AE19-62706E023703}">
                      <ahyp:hlinkClr xmlns:ahyp="http://schemas.microsoft.com/office/drawing/2018/hyperlinkcolor" val="tx"/>
                    </a:ext>
                  </a:extLst>
                </a:hlinkClick>
              </a:rPr>
              <a:t> (BMSW6101_BIRM)</a:t>
            </a:r>
          </a:p>
          <a:p>
            <a:endParaRPr lang="en-US" sz="4400" b="0" i="0" dirty="0">
              <a:solidFill>
                <a:schemeClr val="bg1"/>
              </a:solidFill>
              <a:effectLst/>
              <a:latin typeface="Comic Sans MS" panose="030F0702030302020204" pitchFamily="66" charset="0"/>
              <a:hlinkClick r:id="rId3">
                <a:extLst>
                  <a:ext uri="{A12FA001-AC4F-418D-AE19-62706E023703}">
                    <ahyp:hlinkClr xmlns:ahyp="http://schemas.microsoft.com/office/drawing/2018/hyperlinkcolor" val="tx"/>
                  </a:ext>
                </a:extLst>
              </a:hlinkClick>
            </a:endParaRPr>
          </a:p>
          <a:p>
            <a:pPr algn="l"/>
            <a:endParaRPr lang="en-GB" dirty="0">
              <a:solidFill>
                <a:schemeClr val="bg1"/>
              </a:solidFill>
            </a:endParaRPr>
          </a:p>
        </p:txBody>
      </p:sp>
    </p:spTree>
    <p:extLst>
      <p:ext uri="{BB962C8B-B14F-4D97-AF65-F5344CB8AC3E}">
        <p14:creationId xmlns:p14="http://schemas.microsoft.com/office/powerpoint/2010/main" val="1335526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Effect transition="in" filter="barn(inVertical)">
                                      <p:cBhvr>
                                        <p:cTn id="11" dur="500"/>
                                        <p:tgtEl>
                                          <p:spTgt spid="3">
                                            <p:txEl>
                                              <p:pRg st="2" end="2"/>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barn(inVertical)">
                                      <p:cBhvr>
                                        <p:cTn id="16" dur="500"/>
                                        <p:tgtEl>
                                          <p:spTgt spid="3">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barn(inVertical)">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nodeType="clickEffect">
                                  <p:stCondLst>
                                    <p:cond delay="0"/>
                                  </p:stCondLst>
                                  <p:childTnLst>
                                    <p:set>
                                      <p:cBhvr>
                                        <p:cTn id="25" dur="1" fill="hold">
                                          <p:stCondLst>
                                            <p:cond delay="0"/>
                                          </p:stCondLst>
                                        </p:cTn>
                                        <p:tgtEl>
                                          <p:spTgt spid="1028"/>
                                        </p:tgtEl>
                                        <p:attrNameLst>
                                          <p:attrName>style.visibility</p:attrName>
                                        </p:attrNameLst>
                                      </p:cBhvr>
                                      <p:to>
                                        <p:strVal val="visible"/>
                                      </p:to>
                                    </p:set>
                                    <p:animEffect transition="in" filter="barn(inVertical)">
                                      <p:cBhvr>
                                        <p:cTn id="26"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221"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8223" name="Group 8222">
            <a:extLst>
              <a:ext uri="{FF2B5EF4-FFF2-40B4-BE49-F238E27FC236}">
                <a16:creationId xmlns:a16="http://schemas.microsoft.com/office/drawing/2014/main" id="{3540E603-32DB-4DFF-A979-5D1B214A2A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8224" name="Color">
              <a:extLst>
                <a:ext uri="{FF2B5EF4-FFF2-40B4-BE49-F238E27FC236}">
                  <a16:creationId xmlns:a16="http://schemas.microsoft.com/office/drawing/2014/main" id="{91A94770-7E2B-4D2C-9833-991802364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25" name="Color">
              <a:extLst>
                <a:ext uri="{FF2B5EF4-FFF2-40B4-BE49-F238E27FC236}">
                  <a16:creationId xmlns:a16="http://schemas.microsoft.com/office/drawing/2014/main" id="{74E95EE7-6B52-4F5D-923D-633261E89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8194" name="Picture 2" descr="Leading the planning process Shot of a group of business colleagues meeting in the boardroom leadership diversity stock pictures, royalty-free photos &amp; images">
            <a:extLst>
              <a:ext uri="{FF2B5EF4-FFF2-40B4-BE49-F238E27FC236}">
                <a16:creationId xmlns:a16="http://schemas.microsoft.com/office/drawing/2014/main" id="{310BECD9-F0E3-1C8C-0F21-CBA87C60C2A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756" r="27757"/>
          <a:stretch/>
        </p:blipFill>
        <p:spPr bwMode="auto">
          <a:xfrm>
            <a:off x="7021892" y="118635"/>
            <a:ext cx="4730214" cy="4199739"/>
          </a:xfrm>
          <a:prstGeom prst="rect">
            <a:avLst/>
          </a:prstGeom>
          <a:noFill/>
          <a:extLst>
            <a:ext uri="{909E8E84-426E-40DD-AFC4-6F175D3DCCD1}">
              <a14:hiddenFill xmlns:a14="http://schemas.microsoft.com/office/drawing/2010/main">
                <a:solidFill>
                  <a:srgbClr val="FFFFFF"/>
                </a:solidFill>
              </a14:hiddenFill>
            </a:ext>
          </a:extLst>
        </p:spPr>
      </p:pic>
      <p:grpSp>
        <p:nvGrpSpPr>
          <p:cNvPr id="8227" name="Group 8226">
            <a:extLst>
              <a:ext uri="{FF2B5EF4-FFF2-40B4-BE49-F238E27FC236}">
                <a16:creationId xmlns:a16="http://schemas.microsoft.com/office/drawing/2014/main" id="{2DF7534E-849B-4F88-8B24-A7FF645B1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8228" name="Freeform: Shape 8227">
              <a:extLst>
                <a:ext uri="{FF2B5EF4-FFF2-40B4-BE49-F238E27FC236}">
                  <a16:creationId xmlns:a16="http://schemas.microsoft.com/office/drawing/2014/main" id="{3D3507E7-B417-4964-B66C-E479F111B2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29" name="Freeform: Shape 8228">
              <a:extLst>
                <a:ext uri="{FF2B5EF4-FFF2-40B4-BE49-F238E27FC236}">
                  <a16:creationId xmlns:a16="http://schemas.microsoft.com/office/drawing/2014/main" id="{73FD2637-D5EB-41C9-866A-817BA98F5D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30" name="Freeform: Shape 8229">
              <a:extLst>
                <a:ext uri="{FF2B5EF4-FFF2-40B4-BE49-F238E27FC236}">
                  <a16:creationId xmlns:a16="http://schemas.microsoft.com/office/drawing/2014/main" id="{C998B94D-1BAA-46DB-BA73-8E2C8B50C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31" name="Freeform: Shape 8230">
              <a:extLst>
                <a:ext uri="{FF2B5EF4-FFF2-40B4-BE49-F238E27FC236}">
                  <a16:creationId xmlns:a16="http://schemas.microsoft.com/office/drawing/2014/main" id="{88689749-37CB-432B-B906-316AE3448B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32" name="Freeform: Shape 8231">
              <a:extLst>
                <a:ext uri="{FF2B5EF4-FFF2-40B4-BE49-F238E27FC236}">
                  <a16:creationId xmlns:a16="http://schemas.microsoft.com/office/drawing/2014/main" id="{F2EC1CCD-474D-495E-8739-12131F0D20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33" name="Freeform: Shape 8232">
              <a:extLst>
                <a:ext uri="{FF2B5EF4-FFF2-40B4-BE49-F238E27FC236}">
                  <a16:creationId xmlns:a16="http://schemas.microsoft.com/office/drawing/2014/main" id="{775F2745-BEF3-4218-9136-108728082C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234" name="Freeform: Shape 8233">
              <a:extLst>
                <a:ext uri="{FF2B5EF4-FFF2-40B4-BE49-F238E27FC236}">
                  <a16:creationId xmlns:a16="http://schemas.microsoft.com/office/drawing/2014/main" id="{E21F8CEF-8C86-43BF-95AF-BE22342860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0AE37841-20A0-42CC-70C2-BA54B500723B}"/>
              </a:ext>
            </a:extLst>
          </p:cNvPr>
          <p:cNvSpPr>
            <a:spLocks noGrp="1"/>
          </p:cNvSpPr>
          <p:nvPr>
            <p:ph type="title"/>
          </p:nvPr>
        </p:nvSpPr>
        <p:spPr>
          <a:xfrm>
            <a:off x="430886" y="186860"/>
            <a:ext cx="5071860" cy="817518"/>
          </a:xfrm>
        </p:spPr>
        <p:txBody>
          <a:bodyPr anchor="b">
            <a:normAutofit fontScale="90000"/>
          </a:bodyPr>
          <a:lstStyle/>
          <a:p>
            <a:pPr algn="ctr"/>
            <a:r>
              <a:rPr lang="en-US" sz="5400" b="1" dirty="0">
                <a:solidFill>
                  <a:schemeClr val="bg1"/>
                </a:solidFill>
                <a:latin typeface="Arial" panose="020B0604020202020204" pitchFamily="34" charset="0"/>
                <a:cs typeface="Arial" panose="020B0604020202020204" pitchFamily="34" charset="0"/>
              </a:rPr>
              <a:t>Overview</a:t>
            </a:r>
            <a:endParaRPr lang="en-GB" sz="5400" b="1" dirty="0">
              <a:solidFill>
                <a:schemeClr val="bg1"/>
              </a:solidFill>
              <a:latin typeface="Arial" panose="020B0604020202020204" pitchFamily="34" charset="0"/>
              <a:cs typeface="Arial" panose="020B0604020202020204" pitchFamily="34" charset="0"/>
            </a:endParaRPr>
          </a:p>
        </p:txBody>
      </p:sp>
      <p:sp>
        <p:nvSpPr>
          <p:cNvPr id="8198" name="Content Placeholder 8197">
            <a:extLst>
              <a:ext uri="{FF2B5EF4-FFF2-40B4-BE49-F238E27FC236}">
                <a16:creationId xmlns:a16="http://schemas.microsoft.com/office/drawing/2014/main" id="{F5738D8E-F394-FA99-C5FB-BE5D39152446}"/>
              </a:ext>
            </a:extLst>
          </p:cNvPr>
          <p:cNvSpPr>
            <a:spLocks noGrp="1"/>
          </p:cNvSpPr>
          <p:nvPr>
            <p:ph idx="1"/>
          </p:nvPr>
        </p:nvSpPr>
        <p:spPr>
          <a:xfrm>
            <a:off x="26122" y="1222046"/>
            <a:ext cx="6865008" cy="4985293"/>
          </a:xfrm>
        </p:spPr>
        <p:txBody>
          <a:bodyPr anchor="t">
            <a:noAutofit/>
          </a:bodyPr>
          <a:lstStyle/>
          <a:p>
            <a:r>
              <a:rPr lang="en-US" dirty="0">
                <a:solidFill>
                  <a:schemeClr val="bg1"/>
                </a:solidFill>
                <a:latin typeface="Arial" panose="020B0604020202020204" pitchFamily="34" charset="0"/>
                <a:cs typeface="Arial" panose="020B0604020202020204" pitchFamily="34" charset="0"/>
              </a:rPr>
              <a:t>The purpose of the module is to explore the various leadership styles</a:t>
            </a:r>
          </a:p>
          <a:p>
            <a:r>
              <a:rPr lang="en-US" dirty="0">
                <a:solidFill>
                  <a:schemeClr val="bg1"/>
                </a:solidFill>
                <a:latin typeface="Arial" panose="020B0604020202020204" pitchFamily="34" charset="0"/>
                <a:cs typeface="Arial" panose="020B0604020202020204" pitchFamily="34" charset="0"/>
              </a:rPr>
              <a:t>Will also reflect on the advantages and disadvantages of the leadership style that we align with</a:t>
            </a:r>
            <a:br>
              <a:rPr lang="en-US" dirty="0">
                <a:solidFill>
                  <a:schemeClr val="bg1"/>
                </a:solidFill>
                <a:latin typeface="Arial" panose="020B0604020202020204" pitchFamily="34" charset="0"/>
                <a:cs typeface="Arial" panose="020B0604020202020204" pitchFamily="34" charset="0"/>
              </a:rPr>
            </a:br>
            <a:br>
              <a:rPr lang="en-US" dirty="0">
                <a:solidFill>
                  <a:schemeClr val="bg1"/>
                </a:solidFill>
                <a:latin typeface="Arial" panose="020B0604020202020204" pitchFamily="34" charset="0"/>
                <a:cs typeface="Arial" panose="020B0604020202020204" pitchFamily="34" charset="0"/>
              </a:rPr>
            </a:br>
            <a:r>
              <a:rPr lang="en-US" dirty="0">
                <a:solidFill>
                  <a:schemeClr val="bg1"/>
                </a:solidFill>
                <a:latin typeface="Arial" panose="020B0604020202020204" pitchFamily="34" charset="0"/>
                <a:cs typeface="Arial" panose="020B0604020202020204" pitchFamily="34" charset="0"/>
              </a:rPr>
              <a:t>This presentation will also examine leadership theories to determine what kind of leader you aspire to be. </a:t>
            </a:r>
            <a:r>
              <a:rPr lang="en-US" b="1" dirty="0">
                <a:solidFill>
                  <a:schemeClr val="bg1"/>
                </a:solidFill>
                <a:latin typeface="Arial" panose="020B0604020202020204" pitchFamily="34" charset="0"/>
                <a:cs typeface="Arial" panose="020B0604020202020204" pitchFamily="34" charset="0"/>
              </a:rPr>
              <a:t>(</a:t>
            </a:r>
            <a:r>
              <a:rPr lang="en-GB" b="1" dirty="0">
                <a:solidFill>
                  <a:schemeClr val="bg1"/>
                </a:solidFill>
                <a:latin typeface="Arial" panose="020B0604020202020204" pitchFamily="34" charset="0"/>
                <a:cs typeface="Arial" panose="020B0604020202020204" pitchFamily="34" charset="0"/>
              </a:rPr>
              <a:t>Bennis 2009)</a:t>
            </a:r>
            <a:endParaRPr lang="en-US" b="1" dirty="0">
              <a:solidFill>
                <a:schemeClr val="bg1"/>
              </a:solidFill>
              <a:latin typeface="Arial" panose="020B0604020202020204" pitchFamily="34" charset="0"/>
              <a:cs typeface="Arial" panose="020B0604020202020204" pitchFamily="34" charset="0"/>
            </a:endParaRPr>
          </a:p>
          <a:p>
            <a:r>
              <a:rPr lang="en-US" dirty="0">
                <a:solidFill>
                  <a:schemeClr val="bg1"/>
                </a:solidFill>
                <a:latin typeface="Arial" panose="020B0604020202020204" pitchFamily="34" charset="0"/>
                <a:cs typeface="Arial" panose="020B0604020202020204" pitchFamily="34" charset="0"/>
              </a:rPr>
              <a:t>The session will conclude by bringing all the main points together. </a:t>
            </a:r>
            <a:endParaRPr lang="en-US" dirty="0">
              <a:solidFill>
                <a:schemeClr val="bg1"/>
              </a:solidFill>
            </a:endParaRPr>
          </a:p>
        </p:txBody>
      </p:sp>
      <p:pic>
        <p:nvPicPr>
          <p:cNvPr id="6146" name="Picture 2" descr="Success, Motivation, Strategy, Arrows">
            <a:extLst>
              <a:ext uri="{FF2B5EF4-FFF2-40B4-BE49-F238E27FC236}">
                <a16:creationId xmlns:a16="http://schemas.microsoft.com/office/drawing/2014/main" id="{FDF0705A-19D2-47D8-563C-A266777880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88625" y="4666850"/>
            <a:ext cx="4796747" cy="1918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1985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198">
                                            <p:txEl>
                                              <p:pRg st="0" end="0"/>
                                            </p:txEl>
                                          </p:spTgt>
                                        </p:tgtEl>
                                        <p:attrNameLst>
                                          <p:attrName>style.visibility</p:attrName>
                                        </p:attrNameLst>
                                      </p:cBhvr>
                                      <p:to>
                                        <p:strVal val="visible"/>
                                      </p:to>
                                    </p:set>
                                    <p:anim calcmode="lin" valueType="num">
                                      <p:cBhvr additive="base">
                                        <p:cTn id="7" dur="500" fill="hold"/>
                                        <p:tgtEl>
                                          <p:spTgt spid="8198">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198">
                                            <p:txEl>
                                              <p:pRg st="1" end="1"/>
                                            </p:txEl>
                                          </p:spTgt>
                                        </p:tgtEl>
                                        <p:attrNameLst>
                                          <p:attrName>style.visibility</p:attrName>
                                        </p:attrNameLst>
                                      </p:cBhvr>
                                      <p:to>
                                        <p:strVal val="visible"/>
                                      </p:to>
                                    </p:set>
                                    <p:anim calcmode="lin" valueType="num">
                                      <p:cBhvr additive="base">
                                        <p:cTn id="13" dur="500" fill="hold"/>
                                        <p:tgtEl>
                                          <p:spTgt spid="8198">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198">
                                            <p:txEl>
                                              <p:pRg st="2" end="2"/>
                                            </p:txEl>
                                          </p:spTgt>
                                        </p:tgtEl>
                                        <p:attrNameLst>
                                          <p:attrName>style.visibility</p:attrName>
                                        </p:attrNameLst>
                                      </p:cBhvr>
                                      <p:to>
                                        <p:strVal val="visible"/>
                                      </p:to>
                                    </p:set>
                                    <p:anim calcmode="lin" valueType="num">
                                      <p:cBhvr additive="base">
                                        <p:cTn id="19" dur="500" fill="hold"/>
                                        <p:tgtEl>
                                          <p:spTgt spid="819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9"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61" name="Color Cover">
            <a:extLst>
              <a:ext uri="{FF2B5EF4-FFF2-40B4-BE49-F238E27FC236}">
                <a16:creationId xmlns:a16="http://schemas.microsoft.com/office/drawing/2014/main" id="{34DE9D20-D6C2-4834-9EE9-EC583F3FE5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63" name="Group 2062">
            <a:extLst>
              <a:ext uri="{FF2B5EF4-FFF2-40B4-BE49-F238E27FC236}">
                <a16:creationId xmlns:a16="http://schemas.microsoft.com/office/drawing/2014/main" id="{81ECFC71-4503-4F75-92FF-AF8211FFD6F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6064235" cy="6858000"/>
            <a:chOff x="651279" y="598259"/>
            <a:chExt cx="10889442" cy="5680742"/>
          </a:xfrm>
        </p:grpSpPr>
        <p:sp>
          <p:nvSpPr>
            <p:cNvPr id="2064" name="Color">
              <a:extLst>
                <a:ext uri="{FF2B5EF4-FFF2-40B4-BE49-F238E27FC236}">
                  <a16:creationId xmlns:a16="http://schemas.microsoft.com/office/drawing/2014/main" id="{4FA941CA-BC21-4BE3-80CD-EDD3051086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65" name="Color">
              <a:extLst>
                <a:ext uri="{FF2B5EF4-FFF2-40B4-BE49-F238E27FC236}">
                  <a16:creationId xmlns:a16="http://schemas.microsoft.com/office/drawing/2014/main" id="{92FECA53-20C7-45FC-8843-018A589C75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052" name="Picture 4">
            <a:extLst>
              <a:ext uri="{FF2B5EF4-FFF2-40B4-BE49-F238E27FC236}">
                <a16:creationId xmlns:a16="http://schemas.microsoft.com/office/drawing/2014/main" id="{9E5F07B3-D36B-7F54-D438-4DB3BA6BC0E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30360" y="597676"/>
            <a:ext cx="4566510" cy="2767456"/>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Leadership, Management, Executive">
            <a:extLst>
              <a:ext uri="{FF2B5EF4-FFF2-40B4-BE49-F238E27FC236}">
                <a16:creationId xmlns:a16="http://schemas.microsoft.com/office/drawing/2014/main" id="{44941D91-A664-D46D-EB90-FA374055445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830359" y="3864850"/>
            <a:ext cx="4663829" cy="2255284"/>
          </a:xfrm>
          <a:prstGeom prst="rect">
            <a:avLst/>
          </a:prstGeom>
          <a:noFill/>
          <a:extLst>
            <a:ext uri="{909E8E84-426E-40DD-AFC4-6F175D3DCCD1}">
              <a14:hiddenFill xmlns:a14="http://schemas.microsoft.com/office/drawing/2010/main">
                <a:solidFill>
                  <a:srgbClr val="FFFFFF"/>
                </a:solidFill>
              </a14:hiddenFill>
            </a:ext>
          </a:extLst>
        </p:spPr>
      </p:pic>
      <p:grpSp>
        <p:nvGrpSpPr>
          <p:cNvPr id="2067" name="Group 206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2068" name="Freeform: Shape 206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069" name="Freeform: Shape 206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070" name="Freeform: Shape 206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071" name="Freeform: Shape 207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072" name="Freeform: Shape 207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073" name="Freeform: Shape 207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2074" name="Freeform: Shape 207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2" name="Title 1">
            <a:extLst>
              <a:ext uri="{FF2B5EF4-FFF2-40B4-BE49-F238E27FC236}">
                <a16:creationId xmlns:a16="http://schemas.microsoft.com/office/drawing/2014/main" id="{CA23A82D-AA02-78A9-E154-87C74297EBE6}"/>
              </a:ext>
            </a:extLst>
          </p:cNvPr>
          <p:cNvSpPr>
            <a:spLocks noGrp="1"/>
          </p:cNvSpPr>
          <p:nvPr>
            <p:ph type="title"/>
          </p:nvPr>
        </p:nvSpPr>
        <p:spPr>
          <a:xfrm>
            <a:off x="42066" y="1465361"/>
            <a:ext cx="5938459" cy="4550308"/>
          </a:xfrm>
        </p:spPr>
        <p:txBody>
          <a:bodyPr anchor="b">
            <a:normAutofit/>
          </a:bodyPr>
          <a:lstStyle/>
          <a:p>
            <a:pPr algn="ctr"/>
            <a:r>
              <a:rPr lang="en-US" sz="4000" dirty="0">
                <a:solidFill>
                  <a:schemeClr val="bg1"/>
                </a:solidFill>
                <a:latin typeface="Arial" panose="020B0604020202020204" pitchFamily="34" charset="0"/>
                <a:cs typeface="Arial" panose="020B0604020202020204" pitchFamily="34" charset="0"/>
              </a:rPr>
              <a:t>In today’s session, we will cover the following leadership styles</a:t>
            </a:r>
            <a:br>
              <a:rPr lang="en-US" sz="4000" dirty="0">
                <a:solidFill>
                  <a:schemeClr val="bg1"/>
                </a:solidFill>
                <a:latin typeface="Arial" panose="020B0604020202020204" pitchFamily="34" charset="0"/>
                <a:cs typeface="Arial" panose="020B0604020202020204" pitchFamily="34" charset="0"/>
              </a:rPr>
            </a:br>
            <a:br>
              <a:rPr lang="en-US" sz="4000" dirty="0">
                <a:solidFill>
                  <a:schemeClr val="bg1"/>
                </a:solidFill>
                <a:latin typeface="Arial" panose="020B0604020202020204" pitchFamily="34" charset="0"/>
                <a:cs typeface="Arial" panose="020B0604020202020204" pitchFamily="34" charset="0"/>
              </a:rPr>
            </a:br>
            <a:br>
              <a:rPr lang="en-US" sz="3600" dirty="0">
                <a:solidFill>
                  <a:schemeClr val="bg1"/>
                </a:solidFill>
                <a:latin typeface="Arial" panose="020B0604020202020204" pitchFamily="34" charset="0"/>
                <a:cs typeface="Arial" panose="020B0604020202020204" pitchFamily="34" charset="0"/>
              </a:rPr>
            </a:br>
            <a:br>
              <a:rPr lang="en-US" sz="3600" dirty="0">
                <a:solidFill>
                  <a:schemeClr val="bg1"/>
                </a:solidFill>
                <a:latin typeface="Arial" panose="020B0604020202020204" pitchFamily="34" charset="0"/>
                <a:cs typeface="Arial" panose="020B0604020202020204" pitchFamily="34" charset="0"/>
              </a:rPr>
            </a:br>
            <a:endParaRPr lang="en-GB" sz="3600" dirty="0">
              <a:solidFill>
                <a:schemeClr val="bg1"/>
              </a:solidFill>
              <a:latin typeface="Arial" panose="020B0604020202020204" pitchFamily="34" charset="0"/>
              <a:cs typeface="Arial" panose="020B0604020202020204" pitchFamily="34" charset="0"/>
            </a:endParaRPr>
          </a:p>
        </p:txBody>
      </p:sp>
      <p:sp>
        <p:nvSpPr>
          <p:cNvPr id="2056" name="Content Placeholder 2055">
            <a:extLst>
              <a:ext uri="{FF2B5EF4-FFF2-40B4-BE49-F238E27FC236}">
                <a16:creationId xmlns:a16="http://schemas.microsoft.com/office/drawing/2014/main" id="{2D7AF811-F64B-7E13-EC5A-8F006C6C1AD5}"/>
              </a:ext>
            </a:extLst>
          </p:cNvPr>
          <p:cNvSpPr>
            <a:spLocks noGrp="1"/>
          </p:cNvSpPr>
          <p:nvPr>
            <p:ph idx="1"/>
          </p:nvPr>
        </p:nvSpPr>
        <p:spPr>
          <a:xfrm>
            <a:off x="27647" y="33307"/>
            <a:ext cx="5952878" cy="1343767"/>
          </a:xfrm>
        </p:spPr>
        <p:txBody>
          <a:bodyPr anchor="t">
            <a:normAutofit/>
          </a:bodyPr>
          <a:lstStyle/>
          <a:p>
            <a:pPr marL="0" indent="0" algn="ctr">
              <a:buNone/>
            </a:pPr>
            <a:endParaRPr lang="en-US" sz="3200" b="1" dirty="0">
              <a:solidFill>
                <a:schemeClr val="bg1"/>
              </a:solidFill>
              <a:latin typeface="Comic Sans MS" panose="030F0702030302020204" pitchFamily="66" charset="0"/>
            </a:endParaRPr>
          </a:p>
          <a:p>
            <a:pPr marL="0" indent="0" algn="ctr">
              <a:buNone/>
            </a:pPr>
            <a:r>
              <a:rPr lang="en-US" sz="4000" b="1" dirty="0">
                <a:solidFill>
                  <a:schemeClr val="bg1"/>
                </a:solidFill>
                <a:latin typeface="Arial" panose="020B0604020202020204" pitchFamily="34" charset="0"/>
                <a:cs typeface="Arial" panose="020B0604020202020204" pitchFamily="34" charset="0"/>
              </a:rPr>
              <a:t>Introduction-Overview</a:t>
            </a:r>
          </a:p>
          <a:p>
            <a:pPr algn="ctr"/>
            <a:endParaRPr lang="en-US" sz="3200" b="1"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434889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18"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19" name="Color Cover">
            <a:extLst>
              <a:ext uri="{FF2B5EF4-FFF2-40B4-BE49-F238E27FC236}">
                <a16:creationId xmlns:a16="http://schemas.microsoft.com/office/drawing/2014/main" id="{34DE9D20-D6C2-4834-9EE9-EC583F3FE5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120" name="Group 3104">
            <a:extLst>
              <a:ext uri="{FF2B5EF4-FFF2-40B4-BE49-F238E27FC236}">
                <a16:creationId xmlns:a16="http://schemas.microsoft.com/office/drawing/2014/main" id="{6840C728-4E01-4237-82C8-9624DFA855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1" y="0"/>
            <a:ext cx="6064235" cy="6858000"/>
            <a:chOff x="651279" y="598259"/>
            <a:chExt cx="10889442" cy="5680742"/>
          </a:xfrm>
        </p:grpSpPr>
        <p:sp>
          <p:nvSpPr>
            <p:cNvPr id="3121" name="Color">
              <a:extLst>
                <a:ext uri="{FF2B5EF4-FFF2-40B4-BE49-F238E27FC236}">
                  <a16:creationId xmlns:a16="http://schemas.microsoft.com/office/drawing/2014/main" id="{F1CFB22B-2D73-4F2C-953D-8C306B45B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22" name="Color">
              <a:extLst>
                <a:ext uri="{FF2B5EF4-FFF2-40B4-BE49-F238E27FC236}">
                  <a16:creationId xmlns:a16="http://schemas.microsoft.com/office/drawing/2014/main" id="{819F58A9-E813-4511-BEF2-5B65BB7285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074" name="Picture 2">
            <a:extLst>
              <a:ext uri="{FF2B5EF4-FFF2-40B4-BE49-F238E27FC236}">
                <a16:creationId xmlns:a16="http://schemas.microsoft.com/office/drawing/2014/main" id="{B2A9199A-74B8-66AB-9518-FE145D8F0DE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696485" y="1193656"/>
            <a:ext cx="4808799" cy="3197851"/>
          </a:xfrm>
          <a:prstGeom prst="rect">
            <a:avLst/>
          </a:prstGeom>
          <a:noFill/>
          <a:extLst>
            <a:ext uri="{909E8E84-426E-40DD-AFC4-6F175D3DCCD1}">
              <a14:hiddenFill xmlns:a14="http://schemas.microsoft.com/office/drawing/2010/main">
                <a:solidFill>
                  <a:srgbClr val="FFFFFF"/>
                </a:solidFill>
              </a14:hiddenFill>
            </a:ext>
          </a:extLst>
        </p:spPr>
      </p:pic>
      <p:grpSp>
        <p:nvGrpSpPr>
          <p:cNvPr id="3123" name="Group 3108">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3124" name="Freeform: Shape 3109">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3125" name="Freeform: Shape 3110">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3126" name="Freeform: Shape 3111">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3127" name="Freeform: Shape 3112">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3128" name="Freeform: Shape 3113">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3129" name="Freeform: Shape 3114">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3130" name="Freeform: Shape 3115">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2" name="Title 1">
            <a:extLst>
              <a:ext uri="{FF2B5EF4-FFF2-40B4-BE49-F238E27FC236}">
                <a16:creationId xmlns:a16="http://schemas.microsoft.com/office/drawing/2014/main" id="{BB7A8BB9-4C4C-AF14-005C-AA109AB86149}"/>
              </a:ext>
            </a:extLst>
          </p:cNvPr>
          <p:cNvSpPr>
            <a:spLocks noGrp="1"/>
          </p:cNvSpPr>
          <p:nvPr>
            <p:ph type="title"/>
          </p:nvPr>
        </p:nvSpPr>
        <p:spPr>
          <a:xfrm>
            <a:off x="62445" y="1996418"/>
            <a:ext cx="5939734" cy="4861582"/>
          </a:xfrm>
        </p:spPr>
        <p:txBody>
          <a:bodyPr anchor="b">
            <a:normAutofit fontScale="90000"/>
          </a:bodyPr>
          <a:lstStyle/>
          <a:p>
            <a:br>
              <a:rPr lang="en-US" sz="2800" b="1" dirty="0">
                <a:solidFill>
                  <a:schemeClr val="bg1"/>
                </a:solidFill>
                <a:latin typeface="Arial" panose="020B0604020202020204" pitchFamily="34" charset="0"/>
                <a:cs typeface="Arial" panose="020B0604020202020204" pitchFamily="34" charset="0"/>
              </a:rPr>
            </a:br>
            <a:br>
              <a:rPr lang="en-US" sz="3600" b="1" dirty="0">
                <a:solidFill>
                  <a:schemeClr val="bg1"/>
                </a:solidFill>
                <a:latin typeface="Arial" panose="020B0604020202020204" pitchFamily="34" charset="0"/>
                <a:cs typeface="Arial" panose="020B0604020202020204" pitchFamily="34" charset="0"/>
              </a:rPr>
            </a:br>
            <a:r>
              <a:rPr lang="en-US" sz="3600" b="1" dirty="0">
                <a:solidFill>
                  <a:schemeClr val="bg1"/>
                </a:solidFill>
                <a:latin typeface="Arial" panose="020B0604020202020204" pitchFamily="34" charset="0"/>
                <a:cs typeface="Arial" panose="020B0604020202020204" pitchFamily="34" charset="0"/>
              </a:rPr>
              <a:t>Overview: Leadership styles</a:t>
            </a:r>
            <a:br>
              <a:rPr lang="en-US" sz="3600" b="1" dirty="0">
                <a:solidFill>
                  <a:schemeClr val="bg1"/>
                </a:solidFill>
                <a:latin typeface="Arial" panose="020B0604020202020204" pitchFamily="34" charset="0"/>
                <a:cs typeface="Arial" panose="020B0604020202020204" pitchFamily="34" charset="0"/>
              </a:rPr>
            </a:br>
            <a:br>
              <a:rPr lang="en-US" sz="3600" b="1" dirty="0">
                <a:solidFill>
                  <a:schemeClr val="bg1"/>
                </a:solidFill>
                <a:latin typeface="Arial" panose="020B0604020202020204" pitchFamily="34" charset="0"/>
                <a:cs typeface="Arial" panose="020B0604020202020204" pitchFamily="34" charset="0"/>
              </a:rPr>
            </a:br>
            <a:r>
              <a:rPr lang="en-US" sz="4000" b="1" dirty="0">
                <a:solidFill>
                  <a:schemeClr val="bg1"/>
                </a:solidFill>
                <a:latin typeface="Arial" panose="020B0604020202020204" pitchFamily="34" charset="0"/>
                <a:cs typeface="Arial" panose="020B0604020202020204" pitchFamily="34" charset="0"/>
              </a:rPr>
              <a:t>Autocratic</a:t>
            </a:r>
            <a:br>
              <a:rPr lang="en-US" sz="4000" b="1" dirty="0">
                <a:solidFill>
                  <a:schemeClr val="bg1"/>
                </a:solidFill>
                <a:latin typeface="Arial" panose="020B0604020202020204" pitchFamily="34" charset="0"/>
                <a:cs typeface="Arial" panose="020B0604020202020204" pitchFamily="34" charset="0"/>
              </a:rPr>
            </a:br>
            <a:br>
              <a:rPr lang="en-US" sz="4000" b="1" dirty="0">
                <a:solidFill>
                  <a:schemeClr val="bg1"/>
                </a:solidFill>
                <a:latin typeface="Arial" panose="020B0604020202020204" pitchFamily="34" charset="0"/>
                <a:cs typeface="Arial" panose="020B0604020202020204" pitchFamily="34" charset="0"/>
              </a:rPr>
            </a:br>
            <a:r>
              <a:rPr lang="en-US" sz="4000" b="1" dirty="0">
                <a:solidFill>
                  <a:schemeClr val="bg1"/>
                </a:solidFill>
                <a:latin typeface="Arial" panose="020B0604020202020204" pitchFamily="34" charset="0"/>
                <a:cs typeface="Arial" panose="020B0604020202020204" pitchFamily="34" charset="0"/>
              </a:rPr>
              <a:t>Democratic</a:t>
            </a:r>
            <a:br>
              <a:rPr lang="en-US" sz="4000" b="1" dirty="0">
                <a:solidFill>
                  <a:schemeClr val="bg1"/>
                </a:solidFill>
                <a:latin typeface="Arial" panose="020B0604020202020204" pitchFamily="34" charset="0"/>
                <a:cs typeface="Arial" panose="020B0604020202020204" pitchFamily="34" charset="0"/>
              </a:rPr>
            </a:br>
            <a:br>
              <a:rPr lang="en-US" sz="4000" b="1" dirty="0">
                <a:solidFill>
                  <a:schemeClr val="bg1"/>
                </a:solidFill>
                <a:latin typeface="Arial" panose="020B0604020202020204" pitchFamily="34" charset="0"/>
                <a:cs typeface="Arial" panose="020B0604020202020204" pitchFamily="34" charset="0"/>
              </a:rPr>
            </a:br>
            <a:r>
              <a:rPr lang="en-GB" sz="4000" b="1" i="0" dirty="0">
                <a:solidFill>
                  <a:schemeClr val="bg1"/>
                </a:solidFill>
                <a:effectLst/>
                <a:latin typeface="Arial" panose="020B0604020202020204" pitchFamily="34" charset="0"/>
                <a:cs typeface="Arial" panose="020B0604020202020204" pitchFamily="34" charset="0"/>
              </a:rPr>
              <a:t>laissez-faire</a:t>
            </a:r>
            <a:br>
              <a:rPr lang="en-US" sz="4000" b="1" dirty="0">
                <a:solidFill>
                  <a:schemeClr val="bg1"/>
                </a:solidFill>
                <a:latin typeface="Arial" panose="020B0604020202020204" pitchFamily="34" charset="0"/>
                <a:cs typeface="Arial" panose="020B0604020202020204" pitchFamily="34" charset="0"/>
              </a:rPr>
            </a:br>
            <a:br>
              <a:rPr lang="en-US" sz="4000" b="1" dirty="0">
                <a:solidFill>
                  <a:schemeClr val="bg1"/>
                </a:solidFill>
                <a:latin typeface="Arial" panose="020B0604020202020204" pitchFamily="34" charset="0"/>
                <a:cs typeface="Arial" panose="020B0604020202020204" pitchFamily="34" charset="0"/>
              </a:rPr>
            </a:br>
            <a:r>
              <a:rPr lang="en-US" sz="4000" b="1" dirty="0">
                <a:solidFill>
                  <a:schemeClr val="bg1"/>
                </a:solidFill>
                <a:latin typeface="Arial" panose="020B0604020202020204" pitchFamily="34" charset="0"/>
                <a:cs typeface="Arial" panose="020B0604020202020204" pitchFamily="34" charset="0"/>
              </a:rPr>
              <a:t>(</a:t>
            </a:r>
            <a:r>
              <a:rPr lang="en-US" sz="4000" b="1" dirty="0">
                <a:solidFill>
                  <a:schemeClr val="bg1"/>
                </a:solidFill>
              </a:rPr>
              <a:t>Getimis 2006)</a:t>
            </a:r>
            <a:br>
              <a:rPr lang="en-US" sz="4000" b="1" dirty="0">
                <a:solidFill>
                  <a:schemeClr val="bg1"/>
                </a:solidFill>
                <a:latin typeface="Arial" panose="020B0604020202020204" pitchFamily="34" charset="0"/>
                <a:cs typeface="Arial" panose="020B0604020202020204" pitchFamily="34" charset="0"/>
              </a:rPr>
            </a:br>
            <a:br>
              <a:rPr lang="en-US" sz="4000" b="1" dirty="0">
                <a:solidFill>
                  <a:schemeClr val="bg1"/>
                </a:solidFill>
                <a:latin typeface="Arial" panose="020B0604020202020204" pitchFamily="34" charset="0"/>
                <a:cs typeface="Arial" panose="020B0604020202020204" pitchFamily="34" charset="0"/>
              </a:rPr>
            </a:br>
            <a:endParaRPr lang="en-GB" sz="4000" b="1" dirty="0">
              <a:solidFill>
                <a:schemeClr val="bg1"/>
              </a:solidFill>
              <a:latin typeface="Arial" panose="020B0604020202020204" pitchFamily="34" charset="0"/>
              <a:cs typeface="Arial" panose="020B0604020202020204" pitchFamily="34" charset="0"/>
            </a:endParaRPr>
          </a:p>
        </p:txBody>
      </p:sp>
      <p:sp>
        <p:nvSpPr>
          <p:cNvPr id="3078" name="Content Placeholder 3077">
            <a:extLst>
              <a:ext uri="{FF2B5EF4-FFF2-40B4-BE49-F238E27FC236}">
                <a16:creationId xmlns:a16="http://schemas.microsoft.com/office/drawing/2014/main" id="{0D6E8121-DBB8-C2BF-3643-BCDC29D11C5F}"/>
              </a:ext>
            </a:extLst>
          </p:cNvPr>
          <p:cNvSpPr>
            <a:spLocks noGrp="1"/>
          </p:cNvSpPr>
          <p:nvPr>
            <p:ph idx="1"/>
          </p:nvPr>
        </p:nvSpPr>
        <p:spPr>
          <a:xfrm>
            <a:off x="525291" y="248389"/>
            <a:ext cx="5222728" cy="1095378"/>
          </a:xfrm>
        </p:spPr>
        <p:txBody>
          <a:bodyPr anchor="t">
            <a:normAutofit fontScale="70000" lnSpcReduction="20000"/>
          </a:bodyPr>
          <a:lstStyle/>
          <a:p>
            <a:pPr marL="0" indent="0" algn="ctr">
              <a:buNone/>
            </a:pPr>
            <a:r>
              <a:rPr lang="en-US" sz="6000" b="1" dirty="0">
                <a:solidFill>
                  <a:schemeClr val="bg1"/>
                </a:solidFill>
                <a:latin typeface="Arial" panose="020B0604020202020204" pitchFamily="34" charset="0"/>
                <a:cs typeface="Arial" panose="020B0604020202020204" pitchFamily="34" charset="0"/>
              </a:rPr>
              <a:t>Emergent Leadership</a:t>
            </a:r>
            <a:endParaRPr lang="en-US" sz="6000" dirty="0">
              <a:solidFill>
                <a:schemeClr val="bg1"/>
              </a:solidFill>
            </a:endParaRPr>
          </a:p>
        </p:txBody>
      </p:sp>
      <p:pic>
        <p:nvPicPr>
          <p:cNvPr id="1026" name="Picture 2" descr="Team, Teamwork, Motivation, Strategy">
            <a:extLst>
              <a:ext uri="{FF2B5EF4-FFF2-40B4-BE49-F238E27FC236}">
                <a16:creationId xmlns:a16="http://schemas.microsoft.com/office/drawing/2014/main" id="{3EA77B5F-C2A8-8691-10F4-41DC922E187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06818" y="4835456"/>
            <a:ext cx="4998466" cy="1578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3779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107" name="Group 4106">
            <a:extLst>
              <a:ext uri="{FF2B5EF4-FFF2-40B4-BE49-F238E27FC236}">
                <a16:creationId xmlns:a16="http://schemas.microsoft.com/office/drawing/2014/main" id="{6536E295-EF5B-4BE9-A4CB-D5C581AAA9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4108" name="Color">
              <a:extLst>
                <a:ext uri="{FF2B5EF4-FFF2-40B4-BE49-F238E27FC236}">
                  <a16:creationId xmlns:a16="http://schemas.microsoft.com/office/drawing/2014/main" id="{9EDFE04B-BA3D-4E70-8E8D-3130980E00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09" name="Color">
              <a:extLst>
                <a:ext uri="{FF2B5EF4-FFF2-40B4-BE49-F238E27FC236}">
                  <a16:creationId xmlns:a16="http://schemas.microsoft.com/office/drawing/2014/main" id="{9B9AA2D3-5BB5-441E-AE46-54B87F2514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098" name="Picture 2">
            <a:extLst>
              <a:ext uri="{FF2B5EF4-FFF2-40B4-BE49-F238E27FC236}">
                <a16:creationId xmlns:a16="http://schemas.microsoft.com/office/drawing/2014/main" id="{6C42C47F-B2CC-B001-B628-291F9CA922D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11783" y="490070"/>
            <a:ext cx="5315702" cy="3534941"/>
          </a:xfrm>
          <a:prstGeom prst="rect">
            <a:avLst/>
          </a:prstGeom>
          <a:noFill/>
          <a:extLst>
            <a:ext uri="{909E8E84-426E-40DD-AFC4-6F175D3DCCD1}">
              <a14:hiddenFill xmlns:a14="http://schemas.microsoft.com/office/drawing/2010/main">
                <a:solidFill>
                  <a:srgbClr val="FFFFFF"/>
                </a:solidFill>
              </a14:hiddenFill>
            </a:ext>
          </a:extLst>
        </p:spPr>
      </p:pic>
      <p:grpSp>
        <p:nvGrpSpPr>
          <p:cNvPr id="4111" name="Group 4110">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4112" name="Freeform: Shape 4111">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4113" name="Freeform: Shape 4112">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4114" name="Freeform: Shape 4113">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4115" name="Freeform: Shape 4114">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4116" name="Freeform: Shape 4115">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4117" name="Freeform: Shape 4116">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4118" name="Freeform: Shape 4117">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2" name="Title 1">
            <a:extLst>
              <a:ext uri="{FF2B5EF4-FFF2-40B4-BE49-F238E27FC236}">
                <a16:creationId xmlns:a16="http://schemas.microsoft.com/office/drawing/2014/main" id="{41F623BB-719E-9C81-AD6B-23DF56ED2B96}"/>
              </a:ext>
            </a:extLst>
          </p:cNvPr>
          <p:cNvSpPr>
            <a:spLocks noGrp="1"/>
          </p:cNvSpPr>
          <p:nvPr>
            <p:ph type="title"/>
          </p:nvPr>
        </p:nvSpPr>
        <p:spPr>
          <a:xfrm>
            <a:off x="810400" y="159630"/>
            <a:ext cx="5200069" cy="1184137"/>
          </a:xfrm>
        </p:spPr>
        <p:txBody>
          <a:bodyPr anchor="b">
            <a:normAutofit fontScale="90000"/>
          </a:bodyPr>
          <a:lstStyle/>
          <a:p>
            <a:pPr algn="ctr"/>
            <a:br>
              <a:rPr lang="en-US" sz="4800" b="1" dirty="0">
                <a:solidFill>
                  <a:schemeClr val="bg1"/>
                </a:solidFill>
                <a:latin typeface="Arial" panose="020B0604020202020204" pitchFamily="34" charset="0"/>
                <a:cs typeface="Arial" panose="020B0604020202020204" pitchFamily="34" charset="0"/>
              </a:rPr>
            </a:br>
            <a:r>
              <a:rPr lang="en-US" sz="4800" b="1" dirty="0">
                <a:solidFill>
                  <a:schemeClr val="bg1"/>
                </a:solidFill>
                <a:latin typeface="Arial" panose="020B0604020202020204" pitchFamily="34" charset="0"/>
                <a:cs typeface="Arial" panose="020B0604020202020204" pitchFamily="34" charset="0"/>
              </a:rPr>
              <a:t>Leadership</a:t>
            </a:r>
            <a:br>
              <a:rPr lang="en-US" sz="4800" dirty="0">
                <a:solidFill>
                  <a:schemeClr val="bg1"/>
                </a:solidFill>
              </a:rPr>
            </a:br>
            <a:endParaRPr lang="en-GB" sz="4800" dirty="0">
              <a:solidFill>
                <a:schemeClr val="bg1"/>
              </a:solidFill>
            </a:endParaRPr>
          </a:p>
        </p:txBody>
      </p:sp>
      <p:pic>
        <p:nvPicPr>
          <p:cNvPr id="2050" name="Picture 2" descr="Motivation, Strategy, Arrows">
            <a:extLst>
              <a:ext uri="{FF2B5EF4-FFF2-40B4-BE49-F238E27FC236}">
                <a16:creationId xmlns:a16="http://schemas.microsoft.com/office/drawing/2014/main" id="{FD2A61BA-B6DF-5632-7CE8-D2870601FC25}"/>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096000" y="4406740"/>
            <a:ext cx="5331485" cy="203009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F3FCDDB2-6A79-D787-9BA9-5E72BECCD6B9}"/>
              </a:ext>
            </a:extLst>
          </p:cNvPr>
          <p:cNvSpPr txBox="1"/>
          <p:nvPr/>
        </p:nvSpPr>
        <p:spPr>
          <a:xfrm>
            <a:off x="101142" y="794886"/>
            <a:ext cx="5835832" cy="6155531"/>
          </a:xfrm>
          <a:prstGeom prst="rect">
            <a:avLst/>
          </a:prstGeom>
          <a:noFill/>
        </p:spPr>
        <p:txBody>
          <a:bodyPr wrap="square" rtlCol="0">
            <a:spAutoFit/>
          </a:bodyPr>
          <a:lstStyle/>
          <a:p>
            <a:pPr algn="ctr"/>
            <a:r>
              <a:rPr lang="en-US" sz="32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Wolinski (2018)</a:t>
            </a:r>
            <a:r>
              <a:rPr lang="en-US"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 defines leadership style is about </a:t>
            </a:r>
            <a:r>
              <a:rPr lang="en-US" sz="32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influencing</a:t>
            </a:r>
            <a:r>
              <a:rPr lang="en-US" sz="3200" dirty="0">
                <a:solidFill>
                  <a:schemeClr val="bg1"/>
                </a:solidFill>
                <a:effectLst/>
                <a:latin typeface="Arial" panose="020B0604020202020204" pitchFamily="34" charset="0"/>
                <a:ea typeface="Calibri" panose="020F0502020204030204" pitchFamily="34" charset="0"/>
                <a:cs typeface="Arial" panose="020B0604020202020204" pitchFamily="34" charset="0"/>
              </a:rPr>
              <a:t> a group of people to move toward the realization of a vision.</a:t>
            </a:r>
            <a:endParaRPr lang="en-GB" sz="32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p>
            <a:endParaRPr lang="en-US" sz="2400" dirty="0">
              <a:solidFill>
                <a:schemeClr val="bg1"/>
              </a:solidFill>
              <a:latin typeface="Arial" panose="020B0604020202020204" pitchFamily="34" charset="0"/>
              <a:cs typeface="Arial" panose="020B0604020202020204" pitchFamily="34" charset="0"/>
            </a:endParaRPr>
          </a:p>
          <a:p>
            <a:r>
              <a:rPr lang="en-US" sz="3200" dirty="0">
                <a:solidFill>
                  <a:schemeClr val="bg1"/>
                </a:solidFill>
                <a:latin typeface="Arial" panose="020B0604020202020204" pitchFamily="34" charset="0"/>
                <a:cs typeface="Arial" panose="020B0604020202020204" pitchFamily="34" charset="0"/>
              </a:rPr>
              <a:t>Adair (1989). States  Leadership is the process of </a:t>
            </a:r>
            <a:r>
              <a:rPr lang="en-US" sz="3200" b="1" dirty="0">
                <a:solidFill>
                  <a:schemeClr val="bg1"/>
                </a:solidFill>
                <a:latin typeface="Arial" panose="020B0604020202020204" pitchFamily="34" charset="0"/>
                <a:cs typeface="Arial" panose="020B0604020202020204" pitchFamily="34" charset="0"/>
              </a:rPr>
              <a:t>influence</a:t>
            </a:r>
            <a:r>
              <a:rPr lang="en-US" sz="3200" dirty="0">
                <a:solidFill>
                  <a:schemeClr val="bg1"/>
                </a:solidFill>
                <a:latin typeface="Arial" panose="020B0604020202020204" pitchFamily="34" charset="0"/>
                <a:cs typeface="Arial" panose="020B0604020202020204" pitchFamily="34" charset="0"/>
              </a:rPr>
              <a:t> where he or she can enlist the aid and </a:t>
            </a:r>
            <a:r>
              <a:rPr lang="en-US" sz="3200" b="1" dirty="0">
                <a:solidFill>
                  <a:schemeClr val="bg1"/>
                </a:solidFill>
                <a:latin typeface="Arial" panose="020B0604020202020204" pitchFamily="34" charset="0"/>
                <a:cs typeface="Arial" panose="020B0604020202020204" pitchFamily="34" charset="0"/>
              </a:rPr>
              <a:t>support</a:t>
            </a:r>
            <a:r>
              <a:rPr lang="en-US" sz="3200" dirty="0">
                <a:solidFill>
                  <a:schemeClr val="bg1"/>
                </a:solidFill>
                <a:latin typeface="Arial" panose="020B0604020202020204" pitchFamily="34" charset="0"/>
                <a:cs typeface="Arial" panose="020B0604020202020204" pitchFamily="34" charset="0"/>
              </a:rPr>
              <a:t> of others within the organization with a </a:t>
            </a:r>
            <a:r>
              <a:rPr lang="en-US" sz="3200" b="1" dirty="0">
                <a:solidFill>
                  <a:schemeClr val="bg1"/>
                </a:solidFill>
                <a:latin typeface="Arial" panose="020B0604020202020204" pitchFamily="34" charset="0"/>
                <a:cs typeface="Arial" panose="020B0604020202020204" pitchFamily="34" charset="0"/>
              </a:rPr>
              <a:t>common vision.</a:t>
            </a:r>
          </a:p>
          <a:p>
            <a:endParaRPr lang="en-US" dirty="0"/>
          </a:p>
        </p:txBody>
      </p:sp>
    </p:spTree>
    <p:extLst>
      <p:ext uri="{BB962C8B-B14F-4D97-AF65-F5344CB8AC3E}">
        <p14:creationId xmlns:p14="http://schemas.microsoft.com/office/powerpoint/2010/main" val="3467058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227"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9229" name="Group 9228">
            <a:extLst>
              <a:ext uri="{FF2B5EF4-FFF2-40B4-BE49-F238E27FC236}">
                <a16:creationId xmlns:a16="http://schemas.microsoft.com/office/drawing/2014/main" id="{3540E603-32DB-4DFF-A979-5D1B214A2A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9230" name="Color">
              <a:extLst>
                <a:ext uri="{FF2B5EF4-FFF2-40B4-BE49-F238E27FC236}">
                  <a16:creationId xmlns:a16="http://schemas.microsoft.com/office/drawing/2014/main" id="{91A94770-7E2B-4D2C-9833-991802364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1" name="Color">
              <a:extLst>
                <a:ext uri="{FF2B5EF4-FFF2-40B4-BE49-F238E27FC236}">
                  <a16:creationId xmlns:a16="http://schemas.microsoft.com/office/drawing/2014/main" id="{74E95EE7-6B52-4F5D-923D-633261E89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9220" name="Picture 4" descr="Confident female professional discussing with colleagues Confident female professional discussing in board room. Group of business colleagues planning together in meeting. leadership diversity stock pictures, royalty-free photos &amp; images">
            <a:extLst>
              <a:ext uri="{FF2B5EF4-FFF2-40B4-BE49-F238E27FC236}">
                <a16:creationId xmlns:a16="http://schemas.microsoft.com/office/drawing/2014/main" id="{E54F4E40-135A-0822-C807-C917AEF93F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256" r="22751"/>
          <a:stretch/>
        </p:blipFill>
        <p:spPr bwMode="auto">
          <a:xfrm>
            <a:off x="7019360" y="239960"/>
            <a:ext cx="4730214" cy="4163228"/>
          </a:xfrm>
          <a:prstGeom prst="rect">
            <a:avLst/>
          </a:prstGeom>
          <a:noFill/>
          <a:extLst>
            <a:ext uri="{909E8E84-426E-40DD-AFC4-6F175D3DCCD1}">
              <a14:hiddenFill xmlns:a14="http://schemas.microsoft.com/office/drawing/2010/main">
                <a:solidFill>
                  <a:srgbClr val="FFFFFF"/>
                </a:solidFill>
              </a14:hiddenFill>
            </a:ext>
          </a:extLst>
        </p:spPr>
      </p:pic>
      <p:grpSp>
        <p:nvGrpSpPr>
          <p:cNvPr id="9233" name="Group 9232">
            <a:extLst>
              <a:ext uri="{FF2B5EF4-FFF2-40B4-BE49-F238E27FC236}">
                <a16:creationId xmlns:a16="http://schemas.microsoft.com/office/drawing/2014/main" id="{2DF7534E-849B-4F88-8B24-A7FF645B1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9234" name="Freeform: Shape 9233">
              <a:extLst>
                <a:ext uri="{FF2B5EF4-FFF2-40B4-BE49-F238E27FC236}">
                  <a16:creationId xmlns:a16="http://schemas.microsoft.com/office/drawing/2014/main" id="{3D3507E7-B417-4964-B66C-E479F111B2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5" name="Freeform: Shape 9234">
              <a:extLst>
                <a:ext uri="{FF2B5EF4-FFF2-40B4-BE49-F238E27FC236}">
                  <a16:creationId xmlns:a16="http://schemas.microsoft.com/office/drawing/2014/main" id="{73FD2637-D5EB-41C9-866A-817BA98F5D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6" name="Freeform: Shape 9235">
              <a:extLst>
                <a:ext uri="{FF2B5EF4-FFF2-40B4-BE49-F238E27FC236}">
                  <a16:creationId xmlns:a16="http://schemas.microsoft.com/office/drawing/2014/main" id="{C998B94D-1BAA-46DB-BA73-8E2C8B50C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7" name="Freeform: Shape 9236">
              <a:extLst>
                <a:ext uri="{FF2B5EF4-FFF2-40B4-BE49-F238E27FC236}">
                  <a16:creationId xmlns:a16="http://schemas.microsoft.com/office/drawing/2014/main" id="{88689749-37CB-432B-B906-316AE3448B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8" name="Freeform: Shape 9237">
              <a:extLst>
                <a:ext uri="{FF2B5EF4-FFF2-40B4-BE49-F238E27FC236}">
                  <a16:creationId xmlns:a16="http://schemas.microsoft.com/office/drawing/2014/main" id="{F2EC1CCD-474D-495E-8739-12131F0D20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9" name="Freeform: Shape 9238">
              <a:extLst>
                <a:ext uri="{FF2B5EF4-FFF2-40B4-BE49-F238E27FC236}">
                  <a16:creationId xmlns:a16="http://schemas.microsoft.com/office/drawing/2014/main" id="{775F2745-BEF3-4218-9136-108728082C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40" name="Freeform: Shape 9239">
              <a:extLst>
                <a:ext uri="{FF2B5EF4-FFF2-40B4-BE49-F238E27FC236}">
                  <a16:creationId xmlns:a16="http://schemas.microsoft.com/office/drawing/2014/main" id="{E21F8CEF-8C86-43BF-95AF-BE22342860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C5AB22CB-3D91-F505-BB1F-B98A98174B3D}"/>
              </a:ext>
            </a:extLst>
          </p:cNvPr>
          <p:cNvSpPr>
            <a:spLocks noGrp="1"/>
          </p:cNvSpPr>
          <p:nvPr>
            <p:ph type="title"/>
          </p:nvPr>
        </p:nvSpPr>
        <p:spPr>
          <a:xfrm>
            <a:off x="7365" y="239960"/>
            <a:ext cx="6861374" cy="1410382"/>
          </a:xfrm>
        </p:spPr>
        <p:txBody>
          <a:bodyPr anchor="b">
            <a:normAutofit/>
          </a:bodyPr>
          <a:lstStyle/>
          <a:p>
            <a:pPr algn="ctr"/>
            <a:r>
              <a:rPr lang="en-US" sz="4800" b="1" dirty="0">
                <a:solidFill>
                  <a:schemeClr val="bg1"/>
                </a:solidFill>
                <a:latin typeface="Arial" panose="020B0604020202020204" pitchFamily="34" charset="0"/>
                <a:cs typeface="Arial" panose="020B0604020202020204" pitchFamily="34" charset="0"/>
              </a:rPr>
              <a:t>Align-Democratic Leadership</a:t>
            </a:r>
            <a:endParaRPr lang="en-GB" sz="4800" b="1" dirty="0">
              <a:solidFill>
                <a:schemeClr val="bg1"/>
              </a:solidFill>
              <a:latin typeface="Arial" panose="020B0604020202020204" pitchFamily="34" charset="0"/>
              <a:cs typeface="Arial" panose="020B0604020202020204" pitchFamily="34" charset="0"/>
            </a:endParaRPr>
          </a:p>
        </p:txBody>
      </p:sp>
      <p:sp>
        <p:nvSpPr>
          <p:cNvPr id="9224" name="Content Placeholder 9223">
            <a:extLst>
              <a:ext uri="{FF2B5EF4-FFF2-40B4-BE49-F238E27FC236}">
                <a16:creationId xmlns:a16="http://schemas.microsoft.com/office/drawing/2014/main" id="{8215EE1F-71F4-AA0E-CE86-61E0D32EDE5B}"/>
              </a:ext>
            </a:extLst>
          </p:cNvPr>
          <p:cNvSpPr>
            <a:spLocks noGrp="1"/>
          </p:cNvSpPr>
          <p:nvPr>
            <p:ph idx="1"/>
          </p:nvPr>
        </p:nvSpPr>
        <p:spPr>
          <a:xfrm>
            <a:off x="44032" y="2209480"/>
            <a:ext cx="6861375" cy="4089381"/>
          </a:xfrm>
        </p:spPr>
        <p:txBody>
          <a:bodyPr anchor="t">
            <a:normAutofit/>
          </a:bodyPr>
          <a:lstStyle/>
          <a:p>
            <a:r>
              <a:rPr lang="en-US" sz="4000" b="1" dirty="0">
                <a:solidFill>
                  <a:schemeClr val="bg1"/>
                </a:solidFill>
                <a:latin typeface="Arial" panose="020B0604020202020204" pitchFamily="34" charset="0"/>
                <a:cs typeface="Arial" panose="020B0604020202020204" pitchFamily="34" charset="0"/>
              </a:rPr>
              <a:t>Reading</a:t>
            </a:r>
          </a:p>
          <a:p>
            <a:r>
              <a:rPr lang="en-US" sz="4000" b="1" dirty="0">
                <a:solidFill>
                  <a:schemeClr val="bg1"/>
                </a:solidFill>
                <a:latin typeface="Arial" panose="020B0604020202020204" pitchFamily="34" charset="0"/>
                <a:cs typeface="Arial" panose="020B0604020202020204" pitchFamily="34" charset="0"/>
              </a:rPr>
              <a:t>Experience</a:t>
            </a:r>
          </a:p>
          <a:p>
            <a:r>
              <a:rPr lang="en-US" sz="4000" b="1" dirty="0">
                <a:solidFill>
                  <a:schemeClr val="bg1"/>
                </a:solidFill>
                <a:latin typeface="Arial" panose="020B0604020202020204" pitchFamily="34" charset="0"/>
                <a:cs typeface="Arial" panose="020B0604020202020204" pitchFamily="34" charset="0"/>
              </a:rPr>
              <a:t>Working with an ineffective leader</a:t>
            </a:r>
          </a:p>
          <a:p>
            <a:r>
              <a:rPr lang="en-US" sz="4000" b="1" dirty="0">
                <a:solidFill>
                  <a:schemeClr val="bg1"/>
                </a:solidFill>
                <a:latin typeface="Arial" panose="020B0604020202020204" pitchFamily="34" charset="0"/>
                <a:cs typeface="Arial" panose="020B0604020202020204" pitchFamily="34" charset="0"/>
              </a:rPr>
              <a:t>Sector</a:t>
            </a:r>
          </a:p>
        </p:txBody>
      </p:sp>
      <p:pic>
        <p:nvPicPr>
          <p:cNvPr id="7170" name="Picture 2" descr="Motivation, Strategy, Arrows">
            <a:extLst>
              <a:ext uri="{FF2B5EF4-FFF2-40B4-BE49-F238E27FC236}">
                <a16:creationId xmlns:a16="http://schemas.microsoft.com/office/drawing/2014/main" id="{EBF6EAE3-B80C-775E-5F4E-8801C63168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9360" y="4637160"/>
            <a:ext cx="4730214" cy="169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2361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24">
                                            <p:txEl>
                                              <p:pRg st="0" end="0"/>
                                            </p:txEl>
                                          </p:spTgt>
                                        </p:tgtEl>
                                        <p:attrNameLst>
                                          <p:attrName>style.visibility</p:attrName>
                                        </p:attrNameLst>
                                      </p:cBhvr>
                                      <p:to>
                                        <p:strVal val="visible"/>
                                      </p:to>
                                    </p:set>
                                    <p:anim calcmode="lin" valueType="num">
                                      <p:cBhvr additive="base">
                                        <p:cTn id="7" dur="500" fill="hold"/>
                                        <p:tgtEl>
                                          <p:spTgt spid="922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2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224">
                                            <p:txEl>
                                              <p:pRg st="1" end="1"/>
                                            </p:txEl>
                                          </p:spTgt>
                                        </p:tgtEl>
                                        <p:attrNameLst>
                                          <p:attrName>style.visibility</p:attrName>
                                        </p:attrNameLst>
                                      </p:cBhvr>
                                      <p:to>
                                        <p:strVal val="visible"/>
                                      </p:to>
                                    </p:set>
                                    <p:anim calcmode="lin" valueType="num">
                                      <p:cBhvr additive="base">
                                        <p:cTn id="13" dur="500" fill="hold"/>
                                        <p:tgtEl>
                                          <p:spTgt spid="922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22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224">
                                            <p:txEl>
                                              <p:pRg st="2" end="2"/>
                                            </p:txEl>
                                          </p:spTgt>
                                        </p:tgtEl>
                                        <p:attrNameLst>
                                          <p:attrName>style.visibility</p:attrName>
                                        </p:attrNameLst>
                                      </p:cBhvr>
                                      <p:to>
                                        <p:strVal val="visible"/>
                                      </p:to>
                                    </p:set>
                                    <p:anim calcmode="lin" valueType="num">
                                      <p:cBhvr additive="base">
                                        <p:cTn id="19" dur="500" fill="hold"/>
                                        <p:tgtEl>
                                          <p:spTgt spid="922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22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224">
                                            <p:txEl>
                                              <p:pRg st="3" end="3"/>
                                            </p:txEl>
                                          </p:spTgt>
                                        </p:tgtEl>
                                        <p:attrNameLst>
                                          <p:attrName>style.visibility</p:attrName>
                                        </p:attrNameLst>
                                      </p:cBhvr>
                                      <p:to>
                                        <p:strVal val="visible"/>
                                      </p:to>
                                    </p:set>
                                    <p:anim calcmode="lin" valueType="num">
                                      <p:cBhvr additive="base">
                                        <p:cTn id="25" dur="500" fill="hold"/>
                                        <p:tgtEl>
                                          <p:spTgt spid="922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22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9220"/>
                                        </p:tgtEl>
                                        <p:attrNameLst>
                                          <p:attrName>style.visibility</p:attrName>
                                        </p:attrNameLst>
                                      </p:cBhvr>
                                      <p:to>
                                        <p:strVal val="visible"/>
                                      </p:to>
                                    </p:set>
                                    <p:animEffect transition="in" filter="barn(inVertical)">
                                      <p:cBhvr>
                                        <p:cTn id="31" dur="500"/>
                                        <p:tgtEl>
                                          <p:spTgt spid="922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170"/>
                                        </p:tgtEl>
                                        <p:attrNameLst>
                                          <p:attrName>style.visibility</p:attrName>
                                        </p:attrNameLst>
                                      </p:cBhvr>
                                      <p:to>
                                        <p:strVal val="visible"/>
                                      </p:to>
                                    </p:set>
                                    <p:animEffect transition="in" filter="fade">
                                      <p:cBhvr>
                                        <p:cTn id="36" dur="500"/>
                                        <p:tgtEl>
                                          <p:spTgt spid="71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7" name="Slide Background Fill">
            <a:extLst>
              <a:ext uri="{FF2B5EF4-FFF2-40B4-BE49-F238E27FC236}">
                <a16:creationId xmlns:a16="http://schemas.microsoft.com/office/drawing/2014/main" id="{C3420C89-0B09-4632-A4AF-3971D08BF7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79" name="Color Cover">
            <a:extLst>
              <a:ext uri="{FF2B5EF4-FFF2-40B4-BE49-F238E27FC236}">
                <a16:creationId xmlns:a16="http://schemas.microsoft.com/office/drawing/2014/main" id="{4E5CBA61-BF74-40B4-A3A8-366BBA626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181" name="Group 7180">
            <a:extLst>
              <a:ext uri="{FF2B5EF4-FFF2-40B4-BE49-F238E27FC236}">
                <a16:creationId xmlns:a16="http://schemas.microsoft.com/office/drawing/2014/main" id="{AC27E70C-5470-4262-B9CE-AE52C51CF4C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2929"/>
            <a:ext cx="12188952" cy="3490956"/>
            <a:chOff x="651279" y="598259"/>
            <a:chExt cx="10889442" cy="5680742"/>
          </a:xfrm>
        </p:grpSpPr>
        <p:sp>
          <p:nvSpPr>
            <p:cNvPr id="7182" name="Color">
              <a:extLst>
                <a:ext uri="{FF2B5EF4-FFF2-40B4-BE49-F238E27FC236}">
                  <a16:creationId xmlns:a16="http://schemas.microsoft.com/office/drawing/2014/main" id="{B5C7D35F-738C-47DF-AD6E-859806E4602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83" name="Color">
              <a:extLst>
                <a:ext uri="{FF2B5EF4-FFF2-40B4-BE49-F238E27FC236}">
                  <a16:creationId xmlns:a16="http://schemas.microsoft.com/office/drawing/2014/main" id="{740F8C8B-E52F-46CF-89C7-51C6A037CF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7170" name="Picture 2" descr="Senior businesswoman talking to her team Group of business person in discussion in the office leadership diversity stock pictures, royalty-free photos &amp; images">
            <a:extLst>
              <a:ext uri="{FF2B5EF4-FFF2-40B4-BE49-F238E27FC236}">
                <a16:creationId xmlns:a16="http://schemas.microsoft.com/office/drawing/2014/main" id="{F41751F6-49F9-1B4D-BB88-1556FDC008D3}"/>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97388" y="205864"/>
            <a:ext cx="5117283" cy="3305473"/>
          </a:xfrm>
          <a:prstGeom prst="rect">
            <a:avLst/>
          </a:prstGeom>
          <a:noFill/>
          <a:extLst>
            <a:ext uri="{909E8E84-426E-40DD-AFC4-6F175D3DCCD1}">
              <a14:hiddenFill xmlns:a14="http://schemas.microsoft.com/office/drawing/2010/main">
                <a:solidFill>
                  <a:srgbClr val="FFFFFF"/>
                </a:solidFill>
              </a14:hiddenFill>
            </a:ext>
          </a:extLst>
        </p:spPr>
      </p:pic>
      <p:grpSp>
        <p:nvGrpSpPr>
          <p:cNvPr id="7185" name="Group 7184">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7186" name="Freeform: Shape 7185">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7187" name="Freeform: Shape 7186">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7188" name="Freeform: Shape 7187">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7189" name="Freeform: Shape 7188">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7190" name="Freeform: Shape 7189">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7191" name="Freeform: Shape 7190">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7192" name="Freeform: Shape 7191">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2" name="Title 1">
            <a:extLst>
              <a:ext uri="{FF2B5EF4-FFF2-40B4-BE49-F238E27FC236}">
                <a16:creationId xmlns:a16="http://schemas.microsoft.com/office/drawing/2014/main" id="{7D0710FC-F748-E58F-33CE-E0637187496E}"/>
              </a:ext>
            </a:extLst>
          </p:cNvPr>
          <p:cNvSpPr>
            <a:spLocks noGrp="1"/>
          </p:cNvSpPr>
          <p:nvPr>
            <p:ph type="title"/>
          </p:nvPr>
        </p:nvSpPr>
        <p:spPr>
          <a:xfrm>
            <a:off x="298223" y="676412"/>
            <a:ext cx="6266662" cy="1256398"/>
          </a:xfrm>
        </p:spPr>
        <p:txBody>
          <a:bodyPr anchor="b">
            <a:normAutofit fontScale="90000"/>
          </a:bodyPr>
          <a:lstStyle/>
          <a:p>
            <a:pPr algn="ctr"/>
            <a:r>
              <a:rPr lang="en-US" sz="4800" b="1" dirty="0">
                <a:solidFill>
                  <a:schemeClr val="bg1"/>
                </a:solidFill>
                <a:latin typeface="Arial" panose="020B0604020202020204" pitchFamily="34" charset="0"/>
                <a:cs typeface="Arial" panose="020B0604020202020204" pitchFamily="34" charset="0"/>
              </a:rPr>
              <a:t>Align Leadership style</a:t>
            </a:r>
            <a:br>
              <a:rPr lang="en-US" sz="4800" b="1" dirty="0">
                <a:solidFill>
                  <a:schemeClr val="bg1"/>
                </a:solidFill>
                <a:latin typeface="Arial" panose="020B0604020202020204" pitchFamily="34" charset="0"/>
                <a:cs typeface="Arial" panose="020B0604020202020204" pitchFamily="34" charset="0"/>
              </a:rPr>
            </a:br>
            <a:r>
              <a:rPr lang="en-US" sz="4800" b="1" dirty="0">
                <a:solidFill>
                  <a:schemeClr val="bg1"/>
                </a:solidFill>
                <a:latin typeface="Arial" panose="020B0604020202020204" pitchFamily="34" charset="0"/>
                <a:cs typeface="Arial" panose="020B0604020202020204" pitchFamily="34" charset="0"/>
              </a:rPr>
              <a:t>Democratic Leadership</a:t>
            </a:r>
            <a:endParaRPr lang="en-GB" sz="4800" b="1" dirty="0">
              <a:solidFill>
                <a:schemeClr val="bg1"/>
              </a:solidFill>
              <a:latin typeface="Arial" panose="020B0604020202020204" pitchFamily="34" charset="0"/>
              <a:cs typeface="Arial" panose="020B0604020202020204" pitchFamily="34" charset="0"/>
            </a:endParaRPr>
          </a:p>
        </p:txBody>
      </p:sp>
      <p:sp>
        <p:nvSpPr>
          <p:cNvPr id="7174" name="Content Placeholder 7173">
            <a:extLst>
              <a:ext uri="{FF2B5EF4-FFF2-40B4-BE49-F238E27FC236}">
                <a16:creationId xmlns:a16="http://schemas.microsoft.com/office/drawing/2014/main" id="{5C7AF291-6E94-F089-6DD5-523C3159DCE3}"/>
              </a:ext>
            </a:extLst>
          </p:cNvPr>
          <p:cNvSpPr>
            <a:spLocks noGrp="1"/>
          </p:cNvSpPr>
          <p:nvPr>
            <p:ph idx="1"/>
          </p:nvPr>
        </p:nvSpPr>
        <p:spPr>
          <a:xfrm>
            <a:off x="27646" y="3518789"/>
            <a:ext cx="6705096" cy="3206474"/>
          </a:xfrm>
        </p:spPr>
        <p:txBody>
          <a:bodyPr anchor="ctr">
            <a:normAutofit/>
          </a:bodyPr>
          <a:lstStyle/>
          <a:p>
            <a:pPr marL="0" indent="0">
              <a:buNone/>
            </a:pPr>
            <a:r>
              <a:rPr lang="en-US" sz="1800" dirty="0">
                <a:effectLst/>
                <a:latin typeface="Calibri" panose="020F0502020204030204" pitchFamily="34" charset="0"/>
                <a:ea typeface="Calibri" panose="020F0502020204030204" pitchFamily="34" charset="0"/>
                <a:cs typeface="Times New Roman" panose="02020603050405020304" pitchFamily="18" charset="0"/>
              </a:rPr>
              <a:t>Democratic leadership is about  helping your staff to be a part of the decision-making process (</a:t>
            </a:r>
            <a:r>
              <a:rPr lang="en-GB" sz="1800" dirty="0">
                <a:effectLst/>
                <a:latin typeface="Calibri" panose="020F0502020204030204" pitchFamily="34" charset="0"/>
                <a:ea typeface="Calibri" panose="020F0502020204030204" pitchFamily="34" charset="0"/>
                <a:cs typeface="Times New Roman" panose="02020603050405020304" pitchFamily="18" charset="0"/>
              </a:rPr>
              <a:t>Robbin 1994)</a:t>
            </a:r>
          </a:p>
          <a:p>
            <a:pPr marL="0" indent="0">
              <a:buNone/>
            </a:pPr>
            <a:endParaRPr lang="en-US" sz="1200" dirty="0">
              <a:solidFill>
                <a:schemeClr val="tx2"/>
              </a:solidFill>
            </a:endParaRPr>
          </a:p>
          <a:p>
            <a:pPr marL="0" indent="0">
              <a:buNone/>
            </a:pPr>
            <a:r>
              <a:rPr lang="en-GB" sz="1800" dirty="0">
                <a:effectLst/>
                <a:latin typeface="Calibri" panose="020F0502020204030204" pitchFamily="34" charset="0"/>
                <a:ea typeface="Calibri" panose="020F0502020204030204" pitchFamily="34" charset="0"/>
                <a:cs typeface="Times New Roman" panose="02020603050405020304" pitchFamily="18" charset="0"/>
              </a:rPr>
              <a:t>Weiss (2001). states That democratic leaders involve their employees by keeping them updated about their work situation. Especially sharing in the decision-making and problem solving</a:t>
            </a:r>
          </a:p>
          <a:p>
            <a:pPr marL="0" indent="0">
              <a:buNone/>
            </a:pPr>
            <a:endParaRPr lang="en-US" sz="1800" dirty="0">
              <a:solidFill>
                <a:schemeClr val="tx2"/>
              </a:solidFill>
            </a:endParaRPr>
          </a:p>
        </p:txBody>
      </p:sp>
      <p:pic>
        <p:nvPicPr>
          <p:cNvPr id="5122" name="Picture 2" descr="Strategy, Arrows, Construction, Startup">
            <a:extLst>
              <a:ext uri="{FF2B5EF4-FFF2-40B4-BE49-F238E27FC236}">
                <a16:creationId xmlns:a16="http://schemas.microsoft.com/office/drawing/2014/main" id="{099698BD-2BAE-0EB0-1C8C-B46ECF8C57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97388" y="4036001"/>
            <a:ext cx="5117282" cy="19796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9108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174">
                                            <p:txEl>
                                              <p:pRg st="0" end="0"/>
                                            </p:txEl>
                                          </p:spTgt>
                                        </p:tgtEl>
                                        <p:attrNameLst>
                                          <p:attrName>style.visibility</p:attrName>
                                        </p:attrNameLst>
                                      </p:cBhvr>
                                      <p:to>
                                        <p:strVal val="visible"/>
                                      </p:to>
                                    </p:set>
                                    <p:anim calcmode="lin" valueType="num">
                                      <p:cBhvr additive="base">
                                        <p:cTn id="7" dur="500" fill="hold"/>
                                        <p:tgtEl>
                                          <p:spTgt spid="717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17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174">
                                            <p:txEl>
                                              <p:pRg st="2" end="2"/>
                                            </p:txEl>
                                          </p:spTgt>
                                        </p:tgtEl>
                                        <p:attrNameLst>
                                          <p:attrName>style.visibility</p:attrName>
                                        </p:attrNameLst>
                                      </p:cBhvr>
                                      <p:to>
                                        <p:strVal val="visible"/>
                                      </p:to>
                                    </p:set>
                                    <p:anim calcmode="lin" valueType="num">
                                      <p:cBhvr additive="base">
                                        <p:cTn id="13" dur="500" fill="hold"/>
                                        <p:tgtEl>
                                          <p:spTgt spid="717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17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7170"/>
                                        </p:tgtEl>
                                        <p:attrNameLst>
                                          <p:attrName>style.visibility</p:attrName>
                                        </p:attrNameLst>
                                      </p:cBhvr>
                                      <p:to>
                                        <p:strVal val="visible"/>
                                      </p:to>
                                    </p:set>
                                    <p:animEffect transition="in" filter="circle(in)">
                                      <p:cBhvr>
                                        <p:cTn id="19" dur="2000"/>
                                        <p:tgtEl>
                                          <p:spTgt spid="717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5122"/>
                                        </p:tgtEl>
                                        <p:attrNameLst>
                                          <p:attrName>style.visibility</p:attrName>
                                        </p:attrNameLst>
                                      </p:cBhvr>
                                      <p:to>
                                        <p:strVal val="visible"/>
                                      </p:to>
                                    </p:set>
                                    <p:animEffect transition="in" filter="wipe(down)">
                                      <p:cBhvr>
                                        <p:cTn id="24"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9"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5131" name="Group 5130">
            <a:extLst>
              <a:ext uri="{FF2B5EF4-FFF2-40B4-BE49-F238E27FC236}">
                <a16:creationId xmlns:a16="http://schemas.microsoft.com/office/drawing/2014/main" id="{6536E295-EF5B-4BE9-A4CB-D5C581AAA9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5132" name="Color">
              <a:extLst>
                <a:ext uri="{FF2B5EF4-FFF2-40B4-BE49-F238E27FC236}">
                  <a16:creationId xmlns:a16="http://schemas.microsoft.com/office/drawing/2014/main" id="{9EDFE04B-BA3D-4E70-8E8D-3130980E00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133" name="Color">
              <a:extLst>
                <a:ext uri="{FF2B5EF4-FFF2-40B4-BE49-F238E27FC236}">
                  <a16:creationId xmlns:a16="http://schemas.microsoft.com/office/drawing/2014/main" id="{9B9AA2D3-5BB5-441E-AE46-54B87F2514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122" name="Picture 2" descr="African businesswoman manager give presentation on whiteboard at office meeting African businesswoman manager give whiteboard presentation at office meeting, female business coach presenter point on flip chart explain corporate strategy training diverse team at company workshop leadership diversity stock pictures, royalty-free photos &amp; images">
            <a:extLst>
              <a:ext uri="{FF2B5EF4-FFF2-40B4-BE49-F238E27FC236}">
                <a16:creationId xmlns:a16="http://schemas.microsoft.com/office/drawing/2014/main" id="{17117A68-7A8B-AE09-FFB1-EBE6A3B85DD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331249" y="349076"/>
            <a:ext cx="5315702" cy="3548231"/>
          </a:xfrm>
          <a:prstGeom prst="rect">
            <a:avLst/>
          </a:prstGeom>
          <a:noFill/>
          <a:extLst>
            <a:ext uri="{909E8E84-426E-40DD-AFC4-6F175D3DCCD1}">
              <a14:hiddenFill xmlns:a14="http://schemas.microsoft.com/office/drawing/2010/main">
                <a:solidFill>
                  <a:srgbClr val="FFFFFF"/>
                </a:solidFill>
              </a14:hiddenFill>
            </a:ext>
          </a:extLst>
        </p:spPr>
      </p:pic>
      <p:grpSp>
        <p:nvGrpSpPr>
          <p:cNvPr id="5135" name="Group 5134">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5136" name="Freeform: Shape 5135">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137" name="Freeform: Shape 5136">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138" name="Freeform: Shape 5137">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139" name="Freeform: Shape 5138">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140" name="Freeform: Shape 5139">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141" name="Freeform: Shape 5140">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5142" name="Freeform: Shape 5141">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2" name="Title 1">
            <a:extLst>
              <a:ext uri="{FF2B5EF4-FFF2-40B4-BE49-F238E27FC236}">
                <a16:creationId xmlns:a16="http://schemas.microsoft.com/office/drawing/2014/main" id="{0F16E34A-24C5-C686-9925-CB8E039F469B}"/>
              </a:ext>
            </a:extLst>
          </p:cNvPr>
          <p:cNvSpPr>
            <a:spLocks noGrp="1"/>
          </p:cNvSpPr>
          <p:nvPr>
            <p:ph type="title"/>
          </p:nvPr>
        </p:nvSpPr>
        <p:spPr>
          <a:xfrm>
            <a:off x="628441" y="490070"/>
            <a:ext cx="5074368" cy="1343767"/>
          </a:xfrm>
        </p:spPr>
        <p:txBody>
          <a:bodyPr anchor="b">
            <a:normAutofit fontScale="90000"/>
          </a:bodyPr>
          <a:lstStyle/>
          <a:p>
            <a:pPr algn="ctr"/>
            <a:r>
              <a:rPr lang="en-US" sz="4800" b="1" dirty="0">
                <a:solidFill>
                  <a:schemeClr val="bg1"/>
                </a:solidFill>
                <a:latin typeface="Arial" panose="020B0604020202020204" pitchFamily="34" charset="0"/>
                <a:cs typeface="Arial" panose="020B0604020202020204" pitchFamily="34" charset="0"/>
              </a:rPr>
              <a:t>Advantages Democratic</a:t>
            </a:r>
            <a:endParaRPr lang="en-GB" sz="4800" b="1" dirty="0">
              <a:solidFill>
                <a:schemeClr val="bg1"/>
              </a:solidFill>
              <a:latin typeface="Arial" panose="020B0604020202020204" pitchFamily="34" charset="0"/>
              <a:cs typeface="Arial" panose="020B0604020202020204" pitchFamily="34" charset="0"/>
            </a:endParaRPr>
          </a:p>
        </p:txBody>
      </p:sp>
      <p:sp>
        <p:nvSpPr>
          <p:cNvPr id="5126" name="Content Placeholder 5125">
            <a:extLst>
              <a:ext uri="{FF2B5EF4-FFF2-40B4-BE49-F238E27FC236}">
                <a16:creationId xmlns:a16="http://schemas.microsoft.com/office/drawing/2014/main" id="{4A8111B7-3857-68CC-9A99-959F06F794F7}"/>
              </a:ext>
            </a:extLst>
          </p:cNvPr>
          <p:cNvSpPr>
            <a:spLocks noGrp="1"/>
          </p:cNvSpPr>
          <p:nvPr>
            <p:ph idx="1"/>
          </p:nvPr>
        </p:nvSpPr>
        <p:spPr>
          <a:xfrm>
            <a:off x="70368" y="2517169"/>
            <a:ext cx="6190513" cy="4184926"/>
          </a:xfrm>
        </p:spPr>
        <p:txBody>
          <a:bodyPr anchor="t">
            <a:normAutofit/>
          </a:bodyPr>
          <a:lstStyle/>
          <a:p>
            <a:r>
              <a:rPr lang="en-US" sz="3200" b="1" dirty="0">
                <a:solidFill>
                  <a:schemeClr val="bg1"/>
                </a:solidFill>
                <a:latin typeface="Arial" panose="020B0604020202020204" pitchFamily="34" charset="0"/>
                <a:cs typeface="Arial" panose="020B0604020202020204" pitchFamily="34" charset="0"/>
              </a:rPr>
              <a:t>Caldwell (2001) stated that</a:t>
            </a:r>
          </a:p>
          <a:p>
            <a:r>
              <a:rPr lang="en-GB" sz="3600" dirty="0">
                <a:solidFill>
                  <a:schemeClr val="bg1"/>
                </a:solidFill>
                <a:latin typeface="Arial" panose="020B0604020202020204" pitchFamily="34" charset="0"/>
                <a:cs typeface="Arial" panose="020B0604020202020204" pitchFamily="34" charset="0"/>
              </a:rPr>
              <a:t>Freedom to use their voice</a:t>
            </a:r>
          </a:p>
          <a:p>
            <a:r>
              <a:rPr lang="en-US" sz="3600" dirty="0">
                <a:solidFill>
                  <a:schemeClr val="bg1"/>
                </a:solidFill>
                <a:latin typeface="Arial" panose="020B0604020202020204" pitchFamily="34" charset="0"/>
                <a:cs typeface="Arial" panose="020B0604020202020204" pitchFamily="34" charset="0"/>
              </a:rPr>
              <a:t>Agreements are settled</a:t>
            </a:r>
          </a:p>
          <a:p>
            <a:r>
              <a:rPr lang="en-GB" sz="3600" dirty="0">
                <a:solidFill>
                  <a:schemeClr val="bg1"/>
                </a:solidFill>
                <a:latin typeface="Arial" panose="020B0604020202020204" pitchFamily="34" charset="0"/>
                <a:cs typeface="Arial" panose="020B0604020202020204" pitchFamily="34" charset="0"/>
              </a:rPr>
              <a:t>Group members improve their confidence</a:t>
            </a:r>
          </a:p>
          <a:p>
            <a:endParaRPr lang="en-GB" sz="3600" dirty="0">
              <a:solidFill>
                <a:schemeClr val="bg1"/>
              </a:solidFill>
              <a:latin typeface="Arial" panose="020B0604020202020204" pitchFamily="34" charset="0"/>
              <a:cs typeface="Arial" panose="020B0604020202020204" pitchFamily="34" charset="0"/>
            </a:endParaRPr>
          </a:p>
        </p:txBody>
      </p:sp>
      <p:pic>
        <p:nvPicPr>
          <p:cNvPr id="3074" name="Picture 2" descr="Vision, Success, Motivation, Strategy">
            <a:extLst>
              <a:ext uri="{FF2B5EF4-FFF2-40B4-BE49-F238E27FC236}">
                <a16:creationId xmlns:a16="http://schemas.microsoft.com/office/drawing/2014/main" id="{8CB78171-EB46-04D6-3080-9CE5BA0B85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9725" y="4237117"/>
            <a:ext cx="5351452" cy="2126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3755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6">
                                            <p:txEl>
                                              <p:pRg st="0" end="0"/>
                                            </p:txEl>
                                          </p:spTgt>
                                        </p:tgtEl>
                                        <p:attrNameLst>
                                          <p:attrName>style.visibility</p:attrName>
                                        </p:attrNameLst>
                                      </p:cBhvr>
                                      <p:to>
                                        <p:strVal val="visible"/>
                                      </p:to>
                                    </p:set>
                                    <p:anim calcmode="lin" valueType="num">
                                      <p:cBhvr additive="base">
                                        <p:cTn id="7" dur="500" fill="hold"/>
                                        <p:tgtEl>
                                          <p:spTgt spid="512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2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126">
                                            <p:txEl>
                                              <p:pRg st="1" end="1"/>
                                            </p:txEl>
                                          </p:spTgt>
                                        </p:tgtEl>
                                        <p:attrNameLst>
                                          <p:attrName>style.visibility</p:attrName>
                                        </p:attrNameLst>
                                      </p:cBhvr>
                                      <p:to>
                                        <p:strVal val="visible"/>
                                      </p:to>
                                    </p:set>
                                    <p:anim calcmode="lin" valueType="num">
                                      <p:cBhvr additive="base">
                                        <p:cTn id="13" dur="500" fill="hold"/>
                                        <p:tgtEl>
                                          <p:spTgt spid="512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2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126">
                                            <p:txEl>
                                              <p:pRg st="2" end="2"/>
                                            </p:txEl>
                                          </p:spTgt>
                                        </p:tgtEl>
                                        <p:attrNameLst>
                                          <p:attrName>style.visibility</p:attrName>
                                        </p:attrNameLst>
                                      </p:cBhvr>
                                      <p:to>
                                        <p:strVal val="visible"/>
                                      </p:to>
                                    </p:set>
                                    <p:anim calcmode="lin" valueType="num">
                                      <p:cBhvr additive="base">
                                        <p:cTn id="19" dur="500" fill="hold"/>
                                        <p:tgtEl>
                                          <p:spTgt spid="512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2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126">
                                            <p:txEl>
                                              <p:pRg st="3" end="3"/>
                                            </p:txEl>
                                          </p:spTgt>
                                        </p:tgtEl>
                                        <p:attrNameLst>
                                          <p:attrName>style.visibility</p:attrName>
                                        </p:attrNameLst>
                                      </p:cBhvr>
                                      <p:to>
                                        <p:strVal val="visible"/>
                                      </p:to>
                                    </p:set>
                                    <p:anim calcmode="lin" valueType="num">
                                      <p:cBhvr additive="base">
                                        <p:cTn id="25" dur="500" fill="hold"/>
                                        <p:tgtEl>
                                          <p:spTgt spid="512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12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84" name="Slide Background Fill">
            <a:extLst>
              <a:ext uri="{FF2B5EF4-FFF2-40B4-BE49-F238E27FC236}">
                <a16:creationId xmlns:a16="http://schemas.microsoft.com/office/drawing/2014/main" id="{03AF1C04-3FEF-41BD-BB84-2F263765BE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6186" name="Group 6185">
            <a:extLst>
              <a:ext uri="{FF2B5EF4-FFF2-40B4-BE49-F238E27FC236}">
                <a16:creationId xmlns:a16="http://schemas.microsoft.com/office/drawing/2014/main" id="{2DD5E267-EB6F-47DF-ABEF-2C1BED44DAC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848" y="0"/>
            <a:ext cx="12188949" cy="6858000"/>
            <a:chOff x="-2848" y="0"/>
            <a:chExt cx="12188949" cy="6858000"/>
          </a:xfrm>
        </p:grpSpPr>
        <p:sp>
          <p:nvSpPr>
            <p:cNvPr id="6187" name="Color Cover">
              <a:extLst>
                <a:ext uri="{FF2B5EF4-FFF2-40B4-BE49-F238E27FC236}">
                  <a16:creationId xmlns:a16="http://schemas.microsoft.com/office/drawing/2014/main" id="{4BA86AA3-0623-4268-861E-ADA01A7C07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5">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88" name="Color Cover">
              <a:extLst>
                <a:ext uri="{FF2B5EF4-FFF2-40B4-BE49-F238E27FC236}">
                  <a16:creationId xmlns:a16="http://schemas.microsoft.com/office/drawing/2014/main" id="{72692EF2-4C1F-4ED7-9C00-6CF92783E2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848" y="0"/>
              <a:ext cx="12188949" cy="6858000"/>
            </a:xfrm>
            <a:prstGeom prst="rect">
              <a:avLst/>
            </a:prstGeom>
            <a:solidFill>
              <a:schemeClr val="accent6">
                <a:alpha val="1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6190" name="Group 6189">
            <a:extLst>
              <a:ext uri="{FF2B5EF4-FFF2-40B4-BE49-F238E27FC236}">
                <a16:creationId xmlns:a16="http://schemas.microsoft.com/office/drawing/2014/main" id="{66828D02-A05D-412B-9F20-B68E970B9FC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51279" y="598259"/>
            <a:ext cx="10889442" cy="5680742"/>
            <a:chOff x="651279" y="598259"/>
            <a:chExt cx="10889442" cy="5680742"/>
          </a:xfrm>
        </p:grpSpPr>
        <p:sp>
          <p:nvSpPr>
            <p:cNvPr id="6191" name="Color">
              <a:extLst>
                <a:ext uri="{FF2B5EF4-FFF2-40B4-BE49-F238E27FC236}">
                  <a16:creationId xmlns:a16="http://schemas.microsoft.com/office/drawing/2014/main" id="{A1A8E50E-11DE-480E-A93B-F503760BCC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92" name="Color">
              <a:extLst>
                <a:ext uri="{FF2B5EF4-FFF2-40B4-BE49-F238E27FC236}">
                  <a16:creationId xmlns:a16="http://schemas.microsoft.com/office/drawing/2014/main" id="{D2E2EE99-89A4-435B-B61A-3C8B5B2B2D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6146" name="Picture 2" descr="Group Of Businesswomen Collaborating In Creative Meeting Around Table In Modern Office Group Of Businesswomen Collaborating In Creative Meeting Around Table In Modern Office leadership diversity stock pictures, royalty-free photos &amp; images">
            <a:extLst>
              <a:ext uri="{FF2B5EF4-FFF2-40B4-BE49-F238E27FC236}">
                <a16:creationId xmlns:a16="http://schemas.microsoft.com/office/drawing/2014/main" id="{F78E51AC-8D32-74EC-88AC-4F6A063F3A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490" r="36517"/>
          <a:stretch/>
        </p:blipFill>
        <p:spPr bwMode="auto">
          <a:xfrm>
            <a:off x="6744473" y="819015"/>
            <a:ext cx="4437042" cy="3288751"/>
          </a:xfrm>
          <a:prstGeom prst="rect">
            <a:avLst/>
          </a:prstGeom>
          <a:noFill/>
          <a:extLst>
            <a:ext uri="{909E8E84-426E-40DD-AFC4-6F175D3DCCD1}">
              <a14:hiddenFill xmlns:a14="http://schemas.microsoft.com/office/drawing/2010/main">
                <a:solidFill>
                  <a:srgbClr val="FFFFFF"/>
                </a:solidFill>
              </a14:hiddenFill>
            </a:ext>
          </a:extLst>
        </p:spPr>
      </p:pic>
      <p:grpSp>
        <p:nvGrpSpPr>
          <p:cNvPr id="6194" name="Group 6193">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6195" name="Freeform: Shape 6194">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196" name="Freeform: Shape 6195">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197" name="Freeform: Shape 6196">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198" name="Freeform: Shape 6197">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199" name="Freeform: Shape 6198">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200" name="Freeform: Shape 6199">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6201" name="Freeform: Shape 6200">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6179" name="Content Placeholder 6149">
            <a:extLst>
              <a:ext uri="{FF2B5EF4-FFF2-40B4-BE49-F238E27FC236}">
                <a16:creationId xmlns:a16="http://schemas.microsoft.com/office/drawing/2014/main" id="{3A954889-0036-8E6B-F8BA-EF606804CA45}"/>
              </a:ext>
            </a:extLst>
          </p:cNvPr>
          <p:cNvSpPr>
            <a:spLocks noGrp="1"/>
          </p:cNvSpPr>
          <p:nvPr>
            <p:ph idx="1"/>
          </p:nvPr>
        </p:nvSpPr>
        <p:spPr>
          <a:xfrm>
            <a:off x="829314" y="850391"/>
            <a:ext cx="5737124" cy="4791228"/>
          </a:xfrm>
        </p:spPr>
        <p:txBody>
          <a:bodyPr anchor="t">
            <a:normAutofit fontScale="62500" lnSpcReduction="20000"/>
          </a:bodyPr>
          <a:lstStyle/>
          <a:p>
            <a:pPr marL="0" indent="0" algn="ctr">
              <a:buNone/>
            </a:pPr>
            <a:endParaRPr lang="en-US" sz="3500" b="1" dirty="0">
              <a:solidFill>
                <a:schemeClr val="bg1"/>
              </a:solidFill>
              <a:latin typeface="Arial" panose="020B0604020202020204" pitchFamily="34" charset="0"/>
              <a:cs typeface="Arial" panose="020B0604020202020204" pitchFamily="34" charset="0"/>
            </a:endParaRPr>
          </a:p>
          <a:p>
            <a:pPr marL="0" indent="0" algn="ctr">
              <a:buNone/>
            </a:pPr>
            <a:r>
              <a:rPr lang="en-US" sz="4700" b="1" dirty="0">
                <a:solidFill>
                  <a:schemeClr val="bg1"/>
                </a:solidFill>
                <a:latin typeface="Arial" panose="020B0604020202020204" pitchFamily="34" charset="0"/>
                <a:cs typeface="Arial" panose="020B0604020202020204" pitchFamily="34" charset="0"/>
              </a:rPr>
              <a:t>Disadvantages Democratic</a:t>
            </a:r>
          </a:p>
          <a:p>
            <a:pPr marL="0" indent="0">
              <a:buNone/>
            </a:pPr>
            <a:endParaRPr lang="en-US" sz="3200" dirty="0">
              <a:solidFill>
                <a:schemeClr val="bg1"/>
              </a:solidFill>
              <a:latin typeface="Arial" panose="020B0604020202020204" pitchFamily="34" charset="0"/>
              <a:cs typeface="Arial" panose="020B0604020202020204" pitchFamily="34" charset="0"/>
            </a:endParaRPr>
          </a:p>
          <a:p>
            <a:pPr marL="0" indent="0">
              <a:buNone/>
            </a:pPr>
            <a:r>
              <a:rPr lang="en-US" sz="3200" dirty="0">
                <a:solidFill>
                  <a:schemeClr val="bg1"/>
                </a:solidFill>
                <a:latin typeface="Arial" panose="020B0604020202020204" pitchFamily="34" charset="0"/>
                <a:cs typeface="Arial" panose="020B0604020202020204" pitchFamily="34" charset="0"/>
              </a:rPr>
              <a:t>  </a:t>
            </a:r>
            <a:r>
              <a:rPr lang="en-US" sz="5100" dirty="0">
                <a:solidFill>
                  <a:schemeClr val="bg1"/>
                </a:solidFill>
                <a:latin typeface="Arial" panose="020B0604020202020204" pitchFamily="34" charset="0"/>
                <a:cs typeface="Arial" panose="020B0604020202020204" pitchFamily="34" charset="0"/>
              </a:rPr>
              <a:t>Beer (1984) points out</a:t>
            </a:r>
          </a:p>
          <a:p>
            <a:pPr marL="0" indent="0">
              <a:buNone/>
            </a:pPr>
            <a:endParaRPr lang="en-US" sz="5100" dirty="0">
              <a:solidFill>
                <a:schemeClr val="bg1"/>
              </a:solidFill>
              <a:latin typeface="Arial" panose="020B0604020202020204" pitchFamily="34" charset="0"/>
              <a:cs typeface="Arial" panose="020B0604020202020204" pitchFamily="34" charset="0"/>
            </a:endParaRPr>
          </a:p>
          <a:p>
            <a:r>
              <a:rPr lang="en-US" sz="5100" dirty="0">
                <a:solidFill>
                  <a:schemeClr val="bg1"/>
                </a:solidFill>
                <a:latin typeface="Arial" panose="020B0604020202020204" pitchFamily="34" charset="0"/>
                <a:cs typeface="Arial" panose="020B0604020202020204" pitchFamily="34" charset="0"/>
              </a:rPr>
              <a:t>Time-consuming</a:t>
            </a:r>
          </a:p>
          <a:p>
            <a:r>
              <a:rPr lang="en-US" sz="5100" dirty="0">
                <a:solidFill>
                  <a:schemeClr val="bg1"/>
                </a:solidFill>
                <a:latin typeface="Arial" panose="020B0604020202020204" pitchFamily="34" charset="0"/>
                <a:cs typeface="Arial" panose="020B0604020202020204" pitchFamily="34" charset="0"/>
              </a:rPr>
              <a:t>Lots of discussions can become boring/ and at times discussions can go off-topic and energy draining</a:t>
            </a:r>
          </a:p>
          <a:p>
            <a:r>
              <a:rPr lang="en-GB" sz="5100" dirty="0">
                <a:solidFill>
                  <a:schemeClr val="bg1"/>
                </a:solidFill>
                <a:latin typeface="Arial" panose="020B0604020202020204" pitchFamily="34" charset="0"/>
                <a:cs typeface="Arial" panose="020B0604020202020204" pitchFamily="34" charset="0"/>
              </a:rPr>
              <a:t>Very dependent upon age</a:t>
            </a:r>
            <a:endParaRPr lang="en-US" sz="5100" dirty="0">
              <a:solidFill>
                <a:schemeClr val="bg1"/>
              </a:solidFill>
              <a:latin typeface="Arial" panose="020B0604020202020204" pitchFamily="34" charset="0"/>
              <a:cs typeface="Arial" panose="020B0604020202020204" pitchFamily="34" charset="0"/>
            </a:endParaRPr>
          </a:p>
        </p:txBody>
      </p:sp>
      <p:pic>
        <p:nvPicPr>
          <p:cNvPr id="4098" name="Picture 2" descr="Result, Excuse Me, Fail, Inability To">
            <a:extLst>
              <a:ext uri="{FF2B5EF4-FFF2-40B4-BE49-F238E27FC236}">
                <a16:creationId xmlns:a16="http://schemas.microsoft.com/office/drawing/2014/main" id="{B6175E90-2725-0696-EE50-2BEDEDCB748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44473" y="4456459"/>
            <a:ext cx="4432542" cy="16325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4770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79">
                                            <p:txEl>
                                              <p:pRg st="5" end="5"/>
                                            </p:txEl>
                                          </p:spTgt>
                                        </p:tgtEl>
                                        <p:attrNameLst>
                                          <p:attrName>style.visibility</p:attrName>
                                        </p:attrNameLst>
                                      </p:cBhvr>
                                      <p:to>
                                        <p:strVal val="visible"/>
                                      </p:to>
                                    </p:set>
                                    <p:anim calcmode="lin" valueType="num">
                                      <p:cBhvr additive="base">
                                        <p:cTn id="7" dur="500" fill="hold"/>
                                        <p:tgtEl>
                                          <p:spTgt spid="6179">
                                            <p:txEl>
                                              <p:pRg st="5" end="5"/>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179">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179">
                                            <p:txEl>
                                              <p:pRg st="6" end="6"/>
                                            </p:txEl>
                                          </p:spTgt>
                                        </p:tgtEl>
                                        <p:attrNameLst>
                                          <p:attrName>style.visibility</p:attrName>
                                        </p:attrNameLst>
                                      </p:cBhvr>
                                      <p:to>
                                        <p:strVal val="visible"/>
                                      </p:to>
                                    </p:set>
                                    <p:anim calcmode="lin" valueType="num">
                                      <p:cBhvr additive="base">
                                        <p:cTn id="13" dur="500" fill="hold"/>
                                        <p:tgtEl>
                                          <p:spTgt spid="6179">
                                            <p:txEl>
                                              <p:pRg st="6" end="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179">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179">
                                            <p:txEl>
                                              <p:pRg st="7" end="7"/>
                                            </p:txEl>
                                          </p:spTgt>
                                        </p:tgtEl>
                                        <p:attrNameLst>
                                          <p:attrName>style.visibility</p:attrName>
                                        </p:attrNameLst>
                                      </p:cBhvr>
                                      <p:to>
                                        <p:strVal val="visible"/>
                                      </p:to>
                                    </p:set>
                                    <p:anim calcmode="lin" valueType="num">
                                      <p:cBhvr additive="base">
                                        <p:cTn id="19" dur="500" fill="hold"/>
                                        <p:tgtEl>
                                          <p:spTgt spid="6179">
                                            <p:txEl>
                                              <p:pRg st="7" end="7"/>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17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12"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2313" name="Group 12298">
            <a:extLst>
              <a:ext uri="{FF2B5EF4-FFF2-40B4-BE49-F238E27FC236}">
                <a16:creationId xmlns:a16="http://schemas.microsoft.com/office/drawing/2014/main" id="{6536E295-EF5B-4BE9-A4CB-D5C581AAA9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2314" name="Color">
              <a:extLst>
                <a:ext uri="{FF2B5EF4-FFF2-40B4-BE49-F238E27FC236}">
                  <a16:creationId xmlns:a16="http://schemas.microsoft.com/office/drawing/2014/main" id="{9EDFE04B-BA3D-4E70-8E8D-3130980E00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15" name="Color">
              <a:extLst>
                <a:ext uri="{FF2B5EF4-FFF2-40B4-BE49-F238E27FC236}">
                  <a16:creationId xmlns:a16="http://schemas.microsoft.com/office/drawing/2014/main" id="{9B9AA2D3-5BB5-441E-AE46-54B87F2514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2290" name="Picture 2" descr="Team celebration for email news on a tablet in a corporate office with happy smile. Black employee read message of promotion online with manager and boss while celebrating together and clapping Team celebration for email news on a tablet in a corporate office with happy smile. Black employee read message of promotion online with manager and boss while celebrating together and clapping leadership reading stock pictures, royalty-free photos &amp; images">
            <a:extLst>
              <a:ext uri="{FF2B5EF4-FFF2-40B4-BE49-F238E27FC236}">
                <a16:creationId xmlns:a16="http://schemas.microsoft.com/office/drawing/2014/main" id="{EF4E2C52-EE98-BEB6-8B11-1611B18E879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620564" y="169628"/>
            <a:ext cx="5315702" cy="4317966"/>
          </a:xfrm>
          <a:prstGeom prst="rect">
            <a:avLst/>
          </a:prstGeom>
          <a:noFill/>
          <a:extLst>
            <a:ext uri="{909E8E84-426E-40DD-AFC4-6F175D3DCCD1}">
              <a14:hiddenFill xmlns:a14="http://schemas.microsoft.com/office/drawing/2010/main">
                <a:solidFill>
                  <a:srgbClr val="FFFFFF"/>
                </a:solidFill>
              </a14:hiddenFill>
            </a:ext>
          </a:extLst>
        </p:spPr>
      </p:pic>
      <p:grpSp>
        <p:nvGrpSpPr>
          <p:cNvPr id="12316" name="Group 12302">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2317" name="Freeform: Shape 12303">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2318" name="Freeform: Shape 12304">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2319" name="Freeform: Shape 12305">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2320" name="Freeform: Shape 12306">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2321" name="Freeform: Shape 12307">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2322" name="Freeform: Shape 12308">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2323" name="Freeform: Shape 12309">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2" name="Title 1">
            <a:extLst>
              <a:ext uri="{FF2B5EF4-FFF2-40B4-BE49-F238E27FC236}">
                <a16:creationId xmlns:a16="http://schemas.microsoft.com/office/drawing/2014/main" id="{742B8E59-6548-D1A4-F198-424E2F9966E2}"/>
              </a:ext>
            </a:extLst>
          </p:cNvPr>
          <p:cNvSpPr>
            <a:spLocks noGrp="1"/>
          </p:cNvSpPr>
          <p:nvPr>
            <p:ph type="title"/>
          </p:nvPr>
        </p:nvSpPr>
        <p:spPr>
          <a:xfrm>
            <a:off x="539653" y="145255"/>
            <a:ext cx="5074368" cy="871564"/>
          </a:xfrm>
        </p:spPr>
        <p:txBody>
          <a:bodyPr anchor="b">
            <a:normAutofit fontScale="90000"/>
          </a:bodyPr>
          <a:lstStyle/>
          <a:p>
            <a:pPr algn="ctr"/>
            <a:r>
              <a:rPr lang="en-US" sz="6600" b="1" dirty="0">
                <a:solidFill>
                  <a:schemeClr val="bg1"/>
                </a:solidFill>
                <a:latin typeface="Arial" panose="020B0604020202020204" pitchFamily="34" charset="0"/>
                <a:cs typeface="Arial" panose="020B0604020202020204" pitchFamily="34" charset="0"/>
              </a:rPr>
              <a:t>Conclusion</a:t>
            </a:r>
            <a:endParaRPr lang="en-GB" sz="6600" b="1" dirty="0">
              <a:solidFill>
                <a:schemeClr val="bg1"/>
              </a:solidFill>
              <a:latin typeface="Arial" panose="020B0604020202020204" pitchFamily="34" charset="0"/>
              <a:cs typeface="Arial" panose="020B0604020202020204" pitchFamily="34" charset="0"/>
            </a:endParaRPr>
          </a:p>
        </p:txBody>
      </p:sp>
      <p:sp>
        <p:nvSpPr>
          <p:cNvPr id="12324" name="Content Placeholder 12293">
            <a:extLst>
              <a:ext uri="{FF2B5EF4-FFF2-40B4-BE49-F238E27FC236}">
                <a16:creationId xmlns:a16="http://schemas.microsoft.com/office/drawing/2014/main" id="{EB6C4023-833B-C464-D1F5-243A6E9BEBFD}"/>
              </a:ext>
            </a:extLst>
          </p:cNvPr>
          <p:cNvSpPr>
            <a:spLocks noGrp="1"/>
          </p:cNvSpPr>
          <p:nvPr>
            <p:ph idx="1"/>
          </p:nvPr>
        </p:nvSpPr>
        <p:spPr>
          <a:xfrm>
            <a:off x="23774" y="1016819"/>
            <a:ext cx="6483043" cy="5108130"/>
          </a:xfrm>
        </p:spPr>
        <p:txBody>
          <a:bodyPr anchor="t">
            <a:normAutofit fontScale="92500" lnSpcReduction="20000"/>
          </a:bodyPr>
          <a:lstStyle/>
          <a:p>
            <a:r>
              <a:rPr lang="en-US" sz="28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Kouzes (</a:t>
            </a:r>
            <a:r>
              <a:rPr lang="en-GB" dirty="0">
                <a:solidFill>
                  <a:schemeClr val="bg1"/>
                </a:solidFill>
                <a:latin typeface="Arial" panose="020B0604020202020204" pitchFamily="34" charset="0"/>
                <a:ea typeface="Calibri" panose="020F0502020204030204" pitchFamily="34" charset="0"/>
                <a:cs typeface="Arial" panose="020B0604020202020204" pitchFamily="34" charset="0"/>
              </a:rPr>
              <a:t>the</a:t>
            </a:r>
            <a:r>
              <a:rPr lang="en-US" sz="2800" b="1" dirty="0">
                <a:solidFill>
                  <a:schemeClr val="bg1"/>
                </a:solidFill>
                <a:effectLst/>
                <a:latin typeface="Arial" panose="020B0604020202020204" pitchFamily="34" charset="0"/>
                <a:ea typeface="Calibri" panose="020F0502020204030204" pitchFamily="34" charset="0"/>
                <a:cs typeface="Arial" panose="020B0604020202020204" pitchFamily="34" charset="0"/>
              </a:rPr>
              <a:t>2003) </a:t>
            </a:r>
            <a:r>
              <a:rPr lang="en-GB" sz="2800" dirty="0">
                <a:solidFill>
                  <a:schemeClr val="bg1"/>
                </a:solidFill>
                <a:effectLst/>
                <a:latin typeface="Arial" panose="020B0604020202020204" pitchFamily="34" charset="0"/>
                <a:ea typeface="Calibri" panose="020F0502020204030204" pitchFamily="34" charset="0"/>
                <a:cs typeface="Arial" panose="020B0604020202020204" pitchFamily="34" charset="0"/>
              </a:rPr>
              <a:t>Each style has its place according to situation and the individualities of the leader and the followers they lead.</a:t>
            </a:r>
          </a:p>
          <a:p>
            <a:endParaRPr lang="en-GB"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p>
            <a:r>
              <a:rPr lang="en-GB" sz="3000" dirty="0">
                <a:solidFill>
                  <a:schemeClr val="bg1"/>
                </a:solidFill>
              </a:rPr>
              <a:t>Leadership styles are generally based on theoretical principles and specialized behaviours which together develop various leadership styles.</a:t>
            </a:r>
          </a:p>
          <a:p>
            <a:endParaRPr lang="en-GB" dirty="0">
              <a:solidFill>
                <a:schemeClr val="bg1"/>
              </a:solidFill>
              <a:latin typeface="Arial" panose="020B0604020202020204" pitchFamily="34" charset="0"/>
              <a:ea typeface="Calibri" panose="020F0502020204030204" pitchFamily="34" charset="0"/>
              <a:cs typeface="Arial" panose="020B0604020202020204" pitchFamily="34" charset="0"/>
            </a:endParaRPr>
          </a:p>
          <a:p>
            <a:r>
              <a:rPr lang="en-GB" dirty="0">
                <a:solidFill>
                  <a:schemeClr val="bg1"/>
                </a:solidFill>
                <a:effectLst/>
                <a:latin typeface="Arial" panose="020B0604020202020204" pitchFamily="34" charset="0"/>
                <a:ea typeface="Calibri" panose="020F0502020204030204" pitchFamily="34" charset="0"/>
                <a:cs typeface="Arial" panose="020B0604020202020204" pitchFamily="34" charset="0"/>
              </a:rPr>
              <a:t> As a leader the process of guiding, teaching motivating, and directing activities </a:t>
            </a:r>
            <a:r>
              <a:rPr lang="en-GB" dirty="0">
                <a:solidFill>
                  <a:schemeClr val="bg1"/>
                </a:solidFill>
                <a:latin typeface="Arial" panose="020B0604020202020204" pitchFamily="34" charset="0"/>
                <a:ea typeface="Calibri" panose="020F0502020204030204" pitchFamily="34" charset="0"/>
                <a:cs typeface="Arial" panose="020B0604020202020204" pitchFamily="34" charset="0"/>
              </a:rPr>
              <a:t>toward </a:t>
            </a:r>
            <a:r>
              <a:rPr lang="en-GB" dirty="0">
                <a:solidFill>
                  <a:schemeClr val="bg1"/>
                </a:solidFill>
                <a:effectLst/>
                <a:latin typeface="Arial" panose="020B0604020202020204" pitchFamily="34" charset="0"/>
                <a:ea typeface="Calibri" panose="020F0502020204030204" pitchFamily="34" charset="0"/>
                <a:cs typeface="Arial" panose="020B0604020202020204" pitchFamily="34" charset="0"/>
              </a:rPr>
              <a:t>others to achieve common goals. </a:t>
            </a:r>
            <a:r>
              <a:rPr lang="en-GB" b="1" dirty="0">
                <a:solidFill>
                  <a:schemeClr val="bg1"/>
                </a:solidFill>
                <a:effectLst/>
                <a:latin typeface="Arial" panose="020B0604020202020204" pitchFamily="34" charset="0"/>
                <a:ea typeface="Calibri" panose="020F0502020204030204" pitchFamily="34" charset="0"/>
                <a:cs typeface="Arial" panose="020B0604020202020204" pitchFamily="34" charset="0"/>
              </a:rPr>
              <a:t>(Perren and Burgoyne 2001)</a:t>
            </a:r>
          </a:p>
          <a:p>
            <a:endPar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solidFill>
                <a:schemeClr val="bg1"/>
              </a:solidFill>
            </a:endParaRPr>
          </a:p>
        </p:txBody>
      </p:sp>
      <p:pic>
        <p:nvPicPr>
          <p:cNvPr id="3" name="Picture 2" descr="Motivation, Strategy, Arrows">
            <a:extLst>
              <a:ext uri="{FF2B5EF4-FFF2-40B4-BE49-F238E27FC236}">
                <a16:creationId xmlns:a16="http://schemas.microsoft.com/office/drawing/2014/main" id="{77F44400-CCE6-15D9-84D1-B671CE4388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20564" y="4637159"/>
            <a:ext cx="5315702" cy="18902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0041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90"/>
                                        </p:tgtEl>
                                        <p:attrNameLst>
                                          <p:attrName>style.visibility</p:attrName>
                                        </p:attrNameLst>
                                      </p:cBhvr>
                                      <p:to>
                                        <p:strVal val="visible"/>
                                      </p:to>
                                    </p:set>
                                    <p:animEffect transition="in" filter="fade">
                                      <p:cBhvr>
                                        <p:cTn id="7" dur="500"/>
                                        <p:tgtEl>
                                          <p:spTgt spid="1229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2324">
                                            <p:txEl>
                                              <p:pRg st="0" end="0"/>
                                            </p:txEl>
                                          </p:spTgt>
                                        </p:tgtEl>
                                        <p:attrNameLst>
                                          <p:attrName>style.visibility</p:attrName>
                                        </p:attrNameLst>
                                      </p:cBhvr>
                                      <p:to>
                                        <p:strVal val="visible"/>
                                      </p:to>
                                    </p:set>
                                    <p:anim calcmode="lin" valueType="num">
                                      <p:cBhvr additive="base">
                                        <p:cTn id="17" dur="500" fill="hold"/>
                                        <p:tgtEl>
                                          <p:spTgt spid="12324">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232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2324">
                                            <p:txEl>
                                              <p:pRg st="2" end="2"/>
                                            </p:txEl>
                                          </p:spTgt>
                                        </p:tgtEl>
                                        <p:attrNameLst>
                                          <p:attrName>style.visibility</p:attrName>
                                        </p:attrNameLst>
                                      </p:cBhvr>
                                      <p:to>
                                        <p:strVal val="visible"/>
                                      </p:to>
                                    </p:set>
                                    <p:anim calcmode="lin" valueType="num">
                                      <p:cBhvr additive="base">
                                        <p:cTn id="23" dur="500" fill="hold"/>
                                        <p:tgtEl>
                                          <p:spTgt spid="12324">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232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12324">
                                            <p:txEl>
                                              <p:pRg st="4" end="4"/>
                                            </p:txEl>
                                          </p:spTgt>
                                        </p:tgtEl>
                                        <p:attrNameLst>
                                          <p:attrName>style.visibility</p:attrName>
                                        </p:attrNameLst>
                                      </p:cBhvr>
                                      <p:to>
                                        <p:strVal val="visible"/>
                                      </p:to>
                                    </p:set>
                                    <p:anim calcmode="lin" valueType="num">
                                      <p:cBhvr additive="base">
                                        <p:cTn id="29" dur="500" fill="hold"/>
                                        <p:tgtEl>
                                          <p:spTgt spid="12324">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232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304"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1305" name="Group 11274">
            <a:extLst>
              <a:ext uri="{FF2B5EF4-FFF2-40B4-BE49-F238E27FC236}">
                <a16:creationId xmlns:a16="http://schemas.microsoft.com/office/drawing/2014/main" id="{3540E603-32DB-4DFF-A979-5D1B214A2A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1276" name="Color">
              <a:extLst>
                <a:ext uri="{FF2B5EF4-FFF2-40B4-BE49-F238E27FC236}">
                  <a16:creationId xmlns:a16="http://schemas.microsoft.com/office/drawing/2014/main" id="{91A94770-7E2B-4D2C-9833-991802364A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06" name="Color">
              <a:extLst>
                <a:ext uri="{FF2B5EF4-FFF2-40B4-BE49-F238E27FC236}">
                  <a16:creationId xmlns:a16="http://schemas.microsoft.com/office/drawing/2014/main" id="{74E95EE7-6B52-4F5D-923D-633261E894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266" name="Picture 2" descr="Contented pleasant man with stubble is resting in office Involved in reading. Confident young businessman is perusing book and touching his chin thoughtfully while standing against window bookshelf leadership reading stock pictures, royalty-free photos &amp; images">
            <a:extLst>
              <a:ext uri="{FF2B5EF4-FFF2-40B4-BE49-F238E27FC236}">
                <a16:creationId xmlns:a16="http://schemas.microsoft.com/office/drawing/2014/main" id="{01D1410F-0536-6974-6940-A6664EAB2CD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980" r="28027"/>
          <a:stretch/>
        </p:blipFill>
        <p:spPr bwMode="auto">
          <a:xfrm>
            <a:off x="6803646" y="653615"/>
            <a:ext cx="4914741" cy="4064159"/>
          </a:xfrm>
          <a:prstGeom prst="rect">
            <a:avLst/>
          </a:prstGeom>
          <a:noFill/>
          <a:extLst>
            <a:ext uri="{909E8E84-426E-40DD-AFC4-6F175D3DCCD1}">
              <a14:hiddenFill xmlns:a14="http://schemas.microsoft.com/office/drawing/2010/main">
                <a:solidFill>
                  <a:srgbClr val="FFFFFF"/>
                </a:solidFill>
              </a14:hiddenFill>
            </a:ext>
          </a:extLst>
        </p:spPr>
      </p:pic>
      <p:grpSp>
        <p:nvGrpSpPr>
          <p:cNvPr id="11307" name="Group 11278">
            <a:extLst>
              <a:ext uri="{FF2B5EF4-FFF2-40B4-BE49-F238E27FC236}">
                <a16:creationId xmlns:a16="http://schemas.microsoft.com/office/drawing/2014/main" id="{2DF7534E-849B-4F88-8B24-A7FF645B1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0" y="0"/>
            <a:chExt cx="12188952" cy="6858000"/>
          </a:xfrm>
        </p:grpSpPr>
        <p:sp>
          <p:nvSpPr>
            <p:cNvPr id="11280" name="Freeform: Shape 11279">
              <a:extLst>
                <a:ext uri="{FF2B5EF4-FFF2-40B4-BE49-F238E27FC236}">
                  <a16:creationId xmlns:a16="http://schemas.microsoft.com/office/drawing/2014/main" id="{3D3507E7-B417-4964-B66C-E479F111B2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08" name="Freeform: Shape 11280">
              <a:extLst>
                <a:ext uri="{FF2B5EF4-FFF2-40B4-BE49-F238E27FC236}">
                  <a16:creationId xmlns:a16="http://schemas.microsoft.com/office/drawing/2014/main" id="{73FD2637-D5EB-41C9-866A-817BA98F5D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09" name="Freeform: Shape 11281">
              <a:extLst>
                <a:ext uri="{FF2B5EF4-FFF2-40B4-BE49-F238E27FC236}">
                  <a16:creationId xmlns:a16="http://schemas.microsoft.com/office/drawing/2014/main" id="{C998B94D-1BAA-46DB-BA73-8E2C8B50C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10" name="Freeform: Shape 11282">
              <a:extLst>
                <a:ext uri="{FF2B5EF4-FFF2-40B4-BE49-F238E27FC236}">
                  <a16:creationId xmlns:a16="http://schemas.microsoft.com/office/drawing/2014/main" id="{88689749-37CB-432B-B906-316AE3448B5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11" name="Freeform: Shape 11283">
              <a:extLst>
                <a:ext uri="{FF2B5EF4-FFF2-40B4-BE49-F238E27FC236}">
                  <a16:creationId xmlns:a16="http://schemas.microsoft.com/office/drawing/2014/main" id="{F2EC1CCD-474D-495E-8739-12131F0D20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12" name="Freeform: Shape 11284">
              <a:extLst>
                <a:ext uri="{FF2B5EF4-FFF2-40B4-BE49-F238E27FC236}">
                  <a16:creationId xmlns:a16="http://schemas.microsoft.com/office/drawing/2014/main" id="{775F2745-BEF3-4218-9136-108728082C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313" name="Freeform: Shape 11285">
              <a:extLst>
                <a:ext uri="{FF2B5EF4-FFF2-40B4-BE49-F238E27FC236}">
                  <a16:creationId xmlns:a16="http://schemas.microsoft.com/office/drawing/2014/main" id="{E21F8CEF-8C86-43BF-95AF-BE22342860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2B6A35C5-68F3-0611-491C-D646FD61D470}"/>
              </a:ext>
            </a:extLst>
          </p:cNvPr>
          <p:cNvSpPr>
            <a:spLocks noGrp="1"/>
          </p:cNvSpPr>
          <p:nvPr>
            <p:ph type="title"/>
          </p:nvPr>
        </p:nvSpPr>
        <p:spPr>
          <a:xfrm>
            <a:off x="0" y="172274"/>
            <a:ext cx="6752358" cy="6594406"/>
          </a:xfrm>
        </p:spPr>
        <p:txBody>
          <a:bodyPr anchor="b">
            <a:normAutofit fontScale="90000"/>
          </a:bodyPr>
          <a:lstStyle/>
          <a:p>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Adair, J., </a:t>
            </a:r>
            <a:r>
              <a:rPr lang="en-US" sz="1600" i="1" dirty="0">
                <a:latin typeface="Arial" panose="020B0604020202020204" pitchFamily="34" charset="0"/>
                <a:cs typeface="Arial" panose="020B0604020202020204" pitchFamily="34" charset="0"/>
              </a:rPr>
              <a:t>Action-Centered Leadership</a:t>
            </a:r>
            <a:r>
              <a:rPr lang="en-US" sz="1600" dirty="0">
                <a:latin typeface="Arial" panose="020B0604020202020204" pitchFamily="34" charset="0"/>
                <a:cs typeface="Arial" panose="020B0604020202020204" pitchFamily="34" charset="0"/>
              </a:rPr>
              <a:t>. New York, McGraw-Hill, 1973.</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Beer, M, Spector, B, Lawrence, P, Quinn Mills, D and Walton, R (1984) </a:t>
            </a:r>
            <a:r>
              <a:rPr lang="en-US" sz="1600" i="1" dirty="0">
                <a:latin typeface="Arial" panose="020B0604020202020204" pitchFamily="34" charset="0"/>
                <a:cs typeface="Arial" panose="020B0604020202020204" pitchFamily="34" charset="0"/>
              </a:rPr>
              <a:t>Managing Human Assets</a:t>
            </a:r>
            <a:r>
              <a:rPr lang="en-US" sz="1600" dirty="0">
                <a:latin typeface="Arial" panose="020B0604020202020204" pitchFamily="34" charset="0"/>
                <a:cs typeface="Arial" panose="020B0604020202020204" pitchFamily="34" charset="0"/>
              </a:rPr>
              <a:t>, New York, The Free Press</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Bennis, W. (2009) </a:t>
            </a:r>
            <a:r>
              <a:rPr lang="en-US" sz="1600" i="1" dirty="0">
                <a:latin typeface="Arial" panose="020B0604020202020204" pitchFamily="34" charset="0"/>
                <a:cs typeface="Arial" panose="020B0604020202020204" pitchFamily="34" charset="0"/>
              </a:rPr>
              <a:t>On Becoming a Leader, </a:t>
            </a:r>
            <a:r>
              <a:rPr lang="en-US" sz="1600" dirty="0">
                <a:latin typeface="Arial" panose="020B0604020202020204" pitchFamily="34" charset="0"/>
                <a:cs typeface="Arial" panose="020B0604020202020204" pitchFamily="34" charset="0"/>
              </a:rPr>
              <a:t>New York, Basic Books</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Caldwell, R (2001) </a:t>
            </a:r>
            <a:r>
              <a:rPr lang="en-US" sz="1600" i="1" dirty="0">
                <a:latin typeface="Arial" panose="020B0604020202020204" pitchFamily="34" charset="0"/>
                <a:cs typeface="Arial" panose="020B0604020202020204" pitchFamily="34" charset="0"/>
              </a:rPr>
              <a:t>Champions, adapters, consultants and synergists</a:t>
            </a:r>
            <a:r>
              <a:rPr lang="en-US" sz="1600" dirty="0">
                <a:latin typeface="Arial" panose="020B0604020202020204" pitchFamily="34" charset="0"/>
                <a:cs typeface="Arial" panose="020B0604020202020204" pitchFamily="34" charset="0"/>
              </a:rPr>
              <a:t>: the new change agents in HRM, Human Resource Management Journal, 11 (3), pp 39–52</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Getimis P and Hlepas NK (2006</a:t>
            </a:r>
            <a:r>
              <a:rPr lang="en-US" sz="1600" i="1" dirty="0">
                <a:latin typeface="Arial" panose="020B0604020202020204" pitchFamily="34" charset="0"/>
                <a:cs typeface="Arial" panose="020B0604020202020204" pitchFamily="34" charset="0"/>
              </a:rPr>
              <a:t>) Aspects of leadership styles</a:t>
            </a:r>
            <a:r>
              <a:rPr lang="en-US" sz="1600" dirty="0">
                <a:latin typeface="Arial" panose="020B0604020202020204" pitchFamily="34" charset="0"/>
                <a:cs typeface="Arial" panose="020B0604020202020204" pitchFamily="34" charset="0"/>
              </a:rPr>
              <a:t>: an interaction of context and personalities. In: Back H, Heinelt H and Magnier A (eds). The European Mayor. Political Leaders and the Changing Context of Local Democracy. Wiesbaden, Germany: VS Verlag fur Sozialwissenschaften, 177–199.</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Perren, L and Burgoyne, J (2001) </a:t>
            </a:r>
            <a:r>
              <a:rPr lang="en-US" sz="1600" i="1" dirty="0">
                <a:latin typeface="Arial" panose="020B0604020202020204" pitchFamily="34" charset="0"/>
                <a:cs typeface="Arial" panose="020B0604020202020204" pitchFamily="34" charset="0"/>
              </a:rPr>
              <a:t>Management and Leadership Abilities:</a:t>
            </a:r>
            <a:r>
              <a:rPr lang="en-US" sz="1600" dirty="0">
                <a:latin typeface="Arial" panose="020B0604020202020204" pitchFamily="34" charset="0"/>
                <a:cs typeface="Arial" panose="020B0604020202020204" pitchFamily="34" charset="0"/>
              </a:rPr>
              <a:t> An analysis of texts, testimony, and practice, London, Council for Excellence in Leadership and management</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i="1" dirty="0">
                <a:latin typeface="Arial" panose="020B0604020202020204" pitchFamily="34" charset="0"/>
                <a:cs typeface="Arial" panose="020B0604020202020204" pitchFamily="34" charset="0"/>
              </a:rPr>
              <a:t>Public Policy and Administration Research </a:t>
            </a:r>
            <a:r>
              <a:rPr lang="en-US" sz="1600" dirty="0">
                <a:latin typeface="Arial" panose="020B0604020202020204" pitchFamily="34" charset="0"/>
                <a:cs typeface="Arial" panose="020B0604020202020204" pitchFamily="34" charset="0"/>
              </a:rPr>
              <a:t>www.iiste.org ISSN 2224-5731(Paper) ISSN 2225-0972(Online) Vol.5, No.3, 2015</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Robbin, S. P. (1994). </a:t>
            </a:r>
            <a:r>
              <a:rPr lang="en-US" sz="1600" i="1" dirty="0">
                <a:latin typeface="Arial" panose="020B0604020202020204" pitchFamily="34" charset="0"/>
                <a:cs typeface="Arial" panose="020B0604020202020204" pitchFamily="34" charset="0"/>
              </a:rPr>
              <a:t>Essentials of Organizational Behavior </a:t>
            </a:r>
            <a:r>
              <a:rPr lang="en-US" sz="1600" dirty="0">
                <a:latin typeface="Arial" panose="020B0604020202020204" pitchFamily="34" charset="0"/>
                <a:cs typeface="Arial" panose="020B0604020202020204" pitchFamily="34" charset="0"/>
              </a:rPr>
              <a:t>(Fourth Edition). Prentice Hall, Englewood Cliffs, New Jersey</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Weiss, J. W. (2001). </a:t>
            </a:r>
            <a:r>
              <a:rPr lang="en-US" sz="1600" i="1" dirty="0">
                <a:latin typeface="Arial" panose="020B0604020202020204" pitchFamily="34" charset="0"/>
                <a:cs typeface="Arial" panose="020B0604020202020204" pitchFamily="34" charset="0"/>
              </a:rPr>
              <a:t>Organizational Behavior and Change </a:t>
            </a:r>
            <a:r>
              <a:rPr lang="en-US" sz="1600" dirty="0">
                <a:latin typeface="Arial" panose="020B0604020202020204" pitchFamily="34" charset="0"/>
                <a:cs typeface="Arial" panose="020B0604020202020204" pitchFamily="34" charset="0"/>
              </a:rPr>
              <a:t>(2nd Edition). Southwestern College. </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r>
              <a:rPr lang="en-US" sz="1600" dirty="0">
                <a:latin typeface="Arial" panose="020B0604020202020204" pitchFamily="34" charset="0"/>
                <a:cs typeface="Arial" panose="020B0604020202020204" pitchFamily="34" charset="0"/>
              </a:rPr>
              <a:t>Wolinski, S</a:t>
            </a:r>
            <a:r>
              <a:rPr lang="en-US" sz="1600" i="1" dirty="0">
                <a:latin typeface="Arial" panose="020B0604020202020204" pitchFamily="34" charset="0"/>
                <a:cs typeface="Arial" panose="020B0604020202020204" pitchFamily="34" charset="0"/>
              </a:rPr>
              <a:t>. Leadership Theories, </a:t>
            </a:r>
            <a:r>
              <a:rPr lang="en-US" sz="1600" dirty="0">
                <a:latin typeface="Arial" panose="020B0604020202020204" pitchFamily="34" charset="0"/>
                <a:cs typeface="Arial" panose="020B0604020202020204" pitchFamily="34" charset="0"/>
              </a:rPr>
              <a:t>Retrieved September 24, 2018, from http://managementhelp.org/blogs/leadership/2010/04/21/leadership-theories/.</a:t>
            </a: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br>
              <a:rPr lang="en-US" sz="1600" dirty="0">
                <a:latin typeface="Arial" panose="020B0604020202020204" pitchFamily="34" charset="0"/>
                <a:cs typeface="Arial" panose="020B0604020202020204" pitchFamily="34" charset="0"/>
              </a:rPr>
            </a:br>
            <a:endParaRPr lang="en-GB" sz="1600" dirty="0">
              <a:solidFill>
                <a:schemeClr val="bg1"/>
              </a:solidFill>
              <a:latin typeface="Arial" panose="020B0604020202020204" pitchFamily="34" charset="0"/>
              <a:cs typeface="Arial" panose="020B0604020202020204" pitchFamily="34" charset="0"/>
            </a:endParaRPr>
          </a:p>
        </p:txBody>
      </p:sp>
      <p:sp>
        <p:nvSpPr>
          <p:cNvPr id="11314" name="Content Placeholder 11269">
            <a:extLst>
              <a:ext uri="{FF2B5EF4-FFF2-40B4-BE49-F238E27FC236}">
                <a16:creationId xmlns:a16="http://schemas.microsoft.com/office/drawing/2014/main" id="{8324D9F9-846D-F10A-B093-37E4D2BD01F8}"/>
              </a:ext>
            </a:extLst>
          </p:cNvPr>
          <p:cNvSpPr>
            <a:spLocks noGrp="1"/>
          </p:cNvSpPr>
          <p:nvPr>
            <p:ph idx="1"/>
          </p:nvPr>
        </p:nvSpPr>
        <p:spPr>
          <a:xfrm>
            <a:off x="5847348" y="50082"/>
            <a:ext cx="3003837" cy="502554"/>
          </a:xfrm>
        </p:spPr>
        <p:txBody>
          <a:bodyPr anchor="t">
            <a:normAutofit fontScale="62500" lnSpcReduction="20000"/>
          </a:bodyPr>
          <a:lstStyle/>
          <a:p>
            <a:pPr marL="0" indent="0" algn="ctr">
              <a:buNone/>
            </a:pPr>
            <a:r>
              <a:rPr lang="en-US" sz="5400" b="1" dirty="0">
                <a:solidFill>
                  <a:schemeClr val="bg1"/>
                </a:solidFill>
              </a:rPr>
              <a:t>References</a:t>
            </a:r>
          </a:p>
        </p:txBody>
      </p:sp>
      <p:pic>
        <p:nvPicPr>
          <p:cNvPr id="3" name="Picture 2" descr="Motivation, Strategy, Arrows">
            <a:extLst>
              <a:ext uri="{FF2B5EF4-FFF2-40B4-BE49-F238E27FC236}">
                <a16:creationId xmlns:a16="http://schemas.microsoft.com/office/drawing/2014/main" id="{BB33BEF1-E3C7-EA81-A373-A02D251E58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03646" y="4952581"/>
            <a:ext cx="4914741" cy="16908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110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1266"/>
                                        </p:tgtEl>
                                        <p:attrNameLst>
                                          <p:attrName>style.visibility</p:attrName>
                                        </p:attrNameLst>
                                      </p:cBhvr>
                                      <p:to>
                                        <p:strVal val="visible"/>
                                      </p:to>
                                    </p:set>
                                    <p:animEffect transition="in" filter="wipe(down)">
                                      <p:cBhvr>
                                        <p:cTn id="7" dur="500"/>
                                        <p:tgtEl>
                                          <p:spTgt spid="1126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341" name="Slide Background Fill">
            <a:extLst>
              <a:ext uri="{FF2B5EF4-FFF2-40B4-BE49-F238E27FC236}">
                <a16:creationId xmlns:a16="http://schemas.microsoft.com/office/drawing/2014/main" id="{913AE63C-D5B4-45D1-ACFC-648CFFCF98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343" name="Group 13342">
            <a:extLst>
              <a:ext uri="{FF2B5EF4-FFF2-40B4-BE49-F238E27FC236}">
                <a16:creationId xmlns:a16="http://schemas.microsoft.com/office/drawing/2014/main" id="{A12BBDB1-A811-4A94-B034-72085F97AB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13344" name="Color">
              <a:extLst>
                <a:ext uri="{FF2B5EF4-FFF2-40B4-BE49-F238E27FC236}">
                  <a16:creationId xmlns:a16="http://schemas.microsoft.com/office/drawing/2014/main" id="{3FB23A95-33AD-4DE4-895C-417071F3B0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345" name="Color">
              <a:extLst>
                <a:ext uri="{FF2B5EF4-FFF2-40B4-BE49-F238E27FC236}">
                  <a16:creationId xmlns:a16="http://schemas.microsoft.com/office/drawing/2014/main" id="{9EF3A635-DBD5-4992-A85E-C24680FFE8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316" name="Picture 4" descr="Business people meeting and handshake for partnership, b2b contract deal or woman inclusion promotion. Corporate team, manager shaking hands in office for commitment, onboarding or client negotiation Business people meeting and handshake for partnership, b2b contract deal or woman inclusion promotion. Corporate team, manager shaking hands in office for commitment, onboarding or client negotiation thank you stock pictures, royalty-free photos &amp; images">
            <a:extLst>
              <a:ext uri="{FF2B5EF4-FFF2-40B4-BE49-F238E27FC236}">
                <a16:creationId xmlns:a16="http://schemas.microsoft.com/office/drawing/2014/main" id="{7335D361-282C-F0BD-B629-4B888F74A0D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 b="4565"/>
          <a:stretch/>
        </p:blipFill>
        <p:spPr bwMode="auto">
          <a:xfrm>
            <a:off x="6331251" y="598259"/>
            <a:ext cx="5217681" cy="2814583"/>
          </a:xfrm>
          <a:prstGeom prst="rect">
            <a:avLst/>
          </a:prstGeom>
          <a:noFill/>
          <a:extLst>
            <a:ext uri="{909E8E84-426E-40DD-AFC4-6F175D3DCCD1}">
              <a14:hiddenFill xmlns:a14="http://schemas.microsoft.com/office/drawing/2010/main">
                <a:solidFill>
                  <a:srgbClr val="FFFFFF"/>
                </a:solidFill>
              </a14:hiddenFill>
            </a:ext>
          </a:extLst>
        </p:spPr>
      </p:pic>
      <p:pic>
        <p:nvPicPr>
          <p:cNvPr id="13314" name="Picture 2" descr="Thank you - Banner, Speech Bubble, Label, Ribbon Template. Vector Stock Illustration Thank you - Banner, Speech Bubble, Label, Ribbon Template. Vector Stock Illustration thank you stock illustrations">
            <a:extLst>
              <a:ext uri="{FF2B5EF4-FFF2-40B4-BE49-F238E27FC236}">
                <a16:creationId xmlns:a16="http://schemas.microsoft.com/office/drawing/2014/main" id="{6B9F046D-0F01-E99D-27AF-BD8DFFDD33E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1717" r="8851" b="-1"/>
          <a:stretch/>
        </p:blipFill>
        <p:spPr bwMode="auto">
          <a:xfrm>
            <a:off x="6331251" y="3464418"/>
            <a:ext cx="5217681" cy="2814583"/>
          </a:xfrm>
          <a:prstGeom prst="rect">
            <a:avLst/>
          </a:prstGeom>
          <a:noFill/>
          <a:extLst>
            <a:ext uri="{909E8E84-426E-40DD-AFC4-6F175D3DCCD1}">
              <a14:hiddenFill xmlns:a14="http://schemas.microsoft.com/office/drawing/2010/main">
                <a:solidFill>
                  <a:srgbClr val="FFFFFF"/>
                </a:solidFill>
              </a14:hiddenFill>
            </a:ext>
          </a:extLst>
        </p:spPr>
      </p:pic>
      <p:grpSp>
        <p:nvGrpSpPr>
          <p:cNvPr id="13347" name="Group 13346">
            <a:extLst>
              <a:ext uri="{FF2B5EF4-FFF2-40B4-BE49-F238E27FC236}">
                <a16:creationId xmlns:a16="http://schemas.microsoft.com/office/drawing/2014/main" id="{E27AF472-EAE3-4572-AB69-B92BD10DBC6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3348" name="Freeform: Shape 13347">
              <a:extLst>
                <a:ext uri="{FF2B5EF4-FFF2-40B4-BE49-F238E27FC236}">
                  <a16:creationId xmlns:a16="http://schemas.microsoft.com/office/drawing/2014/main" id="{BF4DB9D2-6215-420C-874C-82EADF8C6C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3349" name="Freeform: Shape 13348">
              <a:extLst>
                <a:ext uri="{FF2B5EF4-FFF2-40B4-BE49-F238E27FC236}">
                  <a16:creationId xmlns:a16="http://schemas.microsoft.com/office/drawing/2014/main" id="{1F003139-C97C-44FA-B139-32E4DFDCE9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3350" name="Freeform: Shape 13349">
              <a:extLst>
                <a:ext uri="{FF2B5EF4-FFF2-40B4-BE49-F238E27FC236}">
                  <a16:creationId xmlns:a16="http://schemas.microsoft.com/office/drawing/2014/main" id="{5CE4DD6E-8CEA-45EE-B630-DBC22144D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3351" name="Freeform: Shape 13350">
              <a:extLst>
                <a:ext uri="{FF2B5EF4-FFF2-40B4-BE49-F238E27FC236}">
                  <a16:creationId xmlns:a16="http://schemas.microsoft.com/office/drawing/2014/main" id="{A4372F7F-AA3C-470B-AA61-7C35B7722C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3352" name="Freeform: Shape 13351">
              <a:extLst>
                <a:ext uri="{FF2B5EF4-FFF2-40B4-BE49-F238E27FC236}">
                  <a16:creationId xmlns:a16="http://schemas.microsoft.com/office/drawing/2014/main" id="{34B605BF-D199-43DD-9328-E99F2ADFC6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3353" name="Freeform: Shape 13352">
              <a:extLst>
                <a:ext uri="{FF2B5EF4-FFF2-40B4-BE49-F238E27FC236}">
                  <a16:creationId xmlns:a16="http://schemas.microsoft.com/office/drawing/2014/main" id="{E5D42A77-7336-4A35-8922-8098A16AA2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sp>
          <p:nvSpPr>
            <p:cNvPr id="13354" name="Freeform: Shape 13353">
              <a:extLst>
                <a:ext uri="{FF2B5EF4-FFF2-40B4-BE49-F238E27FC236}">
                  <a16:creationId xmlns:a16="http://schemas.microsoft.com/office/drawing/2014/main" id="{7401EE7D-B85D-4C10-AB8C-71884EFB1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dirty="0"/>
            </a:p>
          </p:txBody>
        </p:sp>
      </p:grpSp>
      <p:sp>
        <p:nvSpPr>
          <p:cNvPr id="2" name="Title 1">
            <a:extLst>
              <a:ext uri="{FF2B5EF4-FFF2-40B4-BE49-F238E27FC236}">
                <a16:creationId xmlns:a16="http://schemas.microsoft.com/office/drawing/2014/main" id="{B9F3AB34-9B3D-91A2-ADDB-AD448ED15A94}"/>
              </a:ext>
            </a:extLst>
          </p:cNvPr>
          <p:cNvSpPr>
            <a:spLocks noGrp="1"/>
          </p:cNvSpPr>
          <p:nvPr>
            <p:ph type="title"/>
          </p:nvPr>
        </p:nvSpPr>
        <p:spPr>
          <a:xfrm>
            <a:off x="786385" y="841249"/>
            <a:ext cx="5074368" cy="2571593"/>
          </a:xfrm>
        </p:spPr>
        <p:txBody>
          <a:bodyPr anchor="b">
            <a:normAutofit/>
          </a:bodyPr>
          <a:lstStyle/>
          <a:p>
            <a:br>
              <a:rPr lang="en-US" sz="4800">
                <a:solidFill>
                  <a:schemeClr val="bg1"/>
                </a:solidFill>
              </a:rPr>
            </a:br>
            <a:endParaRPr lang="en-GB" sz="4800" dirty="0">
              <a:solidFill>
                <a:schemeClr val="bg1"/>
              </a:solidFill>
            </a:endParaRPr>
          </a:p>
        </p:txBody>
      </p:sp>
      <p:pic>
        <p:nvPicPr>
          <p:cNvPr id="1026" name="Picture 2" descr="865 Any Questions Stock Photos - Free &amp; Royalty-Free Stock Photos from  Dreamstime">
            <a:extLst>
              <a:ext uri="{FF2B5EF4-FFF2-40B4-BE49-F238E27FC236}">
                <a16:creationId xmlns:a16="http://schemas.microsoft.com/office/drawing/2014/main" id="{3E08DEF5-A3FE-BD62-F34B-ABC33EBA2004}"/>
              </a:ext>
            </a:extLst>
          </p:cNvPr>
          <p:cNvPicPr>
            <a:picLocks noGrp="1" noChangeAspect="1" noChangeArrowheads="1"/>
          </p:cNvPicPr>
          <p:nvPr>
            <p:ph idx="1"/>
          </p:nvPr>
        </p:nvPicPr>
        <p:blipFill>
          <a:blip r:embed="rId4">
            <a:extLst>
              <a:ext uri="{28A0092B-C50C-407E-A947-70E740481C1C}">
                <a14:useLocalDpi xmlns:a14="http://schemas.microsoft.com/office/drawing/2010/main" val="0"/>
              </a:ext>
            </a:extLst>
          </a:blip>
          <a:srcRect/>
          <a:stretch>
            <a:fillRect/>
          </a:stretch>
        </p:blipFill>
        <p:spPr bwMode="auto">
          <a:xfrm>
            <a:off x="460414" y="980141"/>
            <a:ext cx="5400336" cy="48178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2701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316"/>
                                        </p:tgtEl>
                                        <p:attrNameLst>
                                          <p:attrName>style.visibility</p:attrName>
                                        </p:attrNameLst>
                                      </p:cBhvr>
                                      <p:to>
                                        <p:strVal val="visible"/>
                                      </p:to>
                                    </p:set>
                                    <p:animEffect transition="in" filter="fade">
                                      <p:cBhvr>
                                        <p:cTn id="7" dur="500"/>
                                        <p:tgtEl>
                                          <p:spTgt spid="133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fade">
                                      <p:cBhvr>
                                        <p:cTn id="12" dur="500"/>
                                        <p:tgtEl>
                                          <p:spTgt spid="1331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Integral</Template>
  <TotalTime>3012</TotalTime>
  <Words>777</Words>
  <Application>Microsoft Office PowerPoint</Application>
  <PresentationFormat>Widescreen</PresentationFormat>
  <Paragraphs>62</Paragraphs>
  <Slides>12</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Arial</vt:lpstr>
      <vt:lpstr>Calibri</vt:lpstr>
      <vt:lpstr>Calibri Light</vt:lpstr>
      <vt:lpstr>Comic Sans MS</vt:lpstr>
      <vt:lpstr>Office Theme</vt:lpstr>
      <vt:lpstr>What does it take to be a great leader?</vt:lpstr>
      <vt:lpstr>Overview</vt:lpstr>
      <vt:lpstr>In today’s session, we will cover the following leadership styles    </vt:lpstr>
      <vt:lpstr>  Overview: Leadership styles  Autocratic  Democratic  laissez-faire  (Getimis 2006)  </vt:lpstr>
      <vt:lpstr> Leadership </vt:lpstr>
      <vt:lpstr>Align-Democratic Leadership</vt:lpstr>
      <vt:lpstr>Align Leadership style Democratic Leadership</vt:lpstr>
      <vt:lpstr>Advantages Democratic</vt:lpstr>
      <vt:lpstr>PowerPoint Presentation</vt:lpstr>
      <vt:lpstr>Conclusion</vt:lpstr>
      <vt:lpstr>  Adair, J., Action-Centered Leadership. New York, McGraw-Hill, 1973.  Beer, M, Spector, B, Lawrence, P, Quinn Mills, D and Walton, R (1984) Managing Human Assets, New York, The Free Press  Bennis, W. (2009) On Becoming a Leader, New York, Basic Books  Caldwell, R (2001) Champions, adapters, consultants and synergists: the new change agents in HRM, Human Resource Management Journal, 11 (3), pp 39–52   Getimis P and Hlepas NK (2006) Aspects of leadership styles: an interaction of context and personalities. In: Back H, Heinelt H and Magnier A (eds). The European Mayor. Political Leaders and the Changing Context of Local Democracy. Wiesbaden, Germany: VS Verlag fur Sozialwissenschaften, 177–199.  Perren, L and Burgoyne, J (2001) Management and Leadership Abilities: An analysis of texts, testimony, and practice, London, Council for Excellence in Leadership and management  Public Policy and Administration Research www.iiste.org ISSN 2224-5731(Paper) ISSN 2225-0972(Online) Vol.5, No.3, 2015  Robbin, S. P. (1994). Essentials of Organizational Behavior (Fourth Edition). Prentice Hall, Englewood Cliffs, New Jersey  Weiss, J. W. (2001). Organizational Behavior and Change (2nd Edition). Southwestern College.   Wolinski, S. Leadership Theories, Retrieved September 24, 2018, from http://managementhelp.org/blogs/leadership/2010/04/21/leadership-theories/.   </vt:lpstr>
      <vt:lpst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does it take to be a great leader?</dc:title>
  <dc:creator>Michael Thomas (1908080)</dc:creator>
  <cp:lastModifiedBy>Michael Thomas (1908080)</cp:lastModifiedBy>
  <cp:revision>73</cp:revision>
  <dcterms:created xsi:type="dcterms:W3CDTF">2023-01-26T18:05:19Z</dcterms:created>
  <dcterms:modified xsi:type="dcterms:W3CDTF">2023-02-19T17:26:27Z</dcterms:modified>
</cp:coreProperties>
</file>