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7" r:id="rId3"/>
    <p:sldId id="258" r:id="rId4"/>
    <p:sldId id="263" r:id="rId5"/>
    <p:sldId id="259" r:id="rId6"/>
    <p:sldId id="260" r:id="rId7"/>
    <p:sldId id="261" r:id="rId8"/>
    <p:sldId id="262"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9669C9-D732-42C5-BF17-891F63AB7129}" v="4" dt="2026-06-26T18:03:59.2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60"/>
  </p:normalViewPr>
  <p:slideViewPr>
    <p:cSldViewPr snapToGrid="0">
      <p:cViewPr varScale="1">
        <p:scale>
          <a:sx n="73" d="100"/>
          <a:sy n="73" d="100"/>
        </p:scale>
        <p:origin x="4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rina Bortos" userId="3199d8f8b573f939" providerId="LiveId" clId="{2527102C-E88C-4598-A964-B6C1A48D9D02}"/>
    <pc:docChg chg="custSel modSld">
      <pc:chgData name="Sorina Bortos" userId="3199d8f8b573f939" providerId="LiveId" clId="{2527102C-E88C-4598-A964-B6C1A48D9D02}" dt="2026-06-26T18:04:11.505" v="3" actId="1076"/>
      <pc:docMkLst>
        <pc:docMk/>
      </pc:docMkLst>
      <pc:sldChg chg="modSp mod modAnim">
        <pc:chgData name="Sorina Bortos" userId="3199d8f8b573f939" providerId="LiveId" clId="{2527102C-E88C-4598-A964-B6C1A48D9D02}" dt="2026-06-26T18:04:11.505" v="3" actId="1076"/>
        <pc:sldMkLst>
          <pc:docMk/>
          <pc:sldMk cId="364229801" sldId="256"/>
        </pc:sldMkLst>
        <pc:spChg chg="mod">
          <ac:chgData name="Sorina Bortos" userId="3199d8f8b573f939" providerId="LiveId" clId="{2527102C-E88C-4598-A964-B6C1A48D9D02}" dt="2026-06-26T18:04:11.505" v="3" actId="1076"/>
          <ac:spMkLst>
            <pc:docMk/>
            <pc:sldMk cId="364229801" sldId="256"/>
            <ac:spMk id="3" creationId="{1C24840C-8A05-1C79-277C-ED3FA4D94576}"/>
          </ac:spMkLst>
        </pc:spChg>
      </pc:sldChg>
      <pc:sldChg chg="modSp mod">
        <pc:chgData name="Sorina Bortos" userId="3199d8f8b573f939" providerId="LiveId" clId="{2527102C-E88C-4598-A964-B6C1A48D9D02}" dt="2026-06-26T18:02:48.550" v="0" actId="20577"/>
        <pc:sldMkLst>
          <pc:docMk/>
          <pc:sldMk cId="1371860982" sldId="260"/>
        </pc:sldMkLst>
        <pc:graphicFrameChg chg="modGraphic">
          <ac:chgData name="Sorina Bortos" userId="3199d8f8b573f939" providerId="LiveId" clId="{2527102C-E88C-4598-A964-B6C1A48D9D02}" dt="2026-06-26T18:02:48.550" v="0" actId="20577"/>
          <ac:graphicFrameMkLst>
            <pc:docMk/>
            <pc:sldMk cId="1371860982" sldId="260"/>
            <ac:graphicFrameMk id="5" creationId="{A143573A-9ABF-AC42-E4EC-14BD449EB3F7}"/>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C2DBC6-4F9B-4BDA-A4C7-070DFBDE508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9A8958A-9C72-4EE3-8A5B-03A95584B89F}">
      <dgm:prSet/>
      <dgm:spPr/>
      <dgm:t>
        <a:bodyPr/>
        <a:lstStyle/>
        <a:p>
          <a:r>
            <a:rPr lang="en-GB"/>
            <a:t>The philosophy of research for this study will be positivist to gather measurable data from the employees and pinpoint the relationships between wellbeing, motivation and retention (Saunders, Lewis and Thornhill, 2019).</a:t>
          </a:r>
          <a:endParaRPr lang="en-US"/>
        </a:p>
      </dgm:t>
    </dgm:pt>
    <dgm:pt modelId="{2206A9B1-24D6-461E-9FA6-8A5DF4D66A45}" type="parTrans" cxnId="{6F7F371F-59F9-4F43-8840-E4BE0718177B}">
      <dgm:prSet/>
      <dgm:spPr/>
      <dgm:t>
        <a:bodyPr/>
        <a:lstStyle/>
        <a:p>
          <a:endParaRPr lang="en-US"/>
        </a:p>
      </dgm:t>
    </dgm:pt>
    <dgm:pt modelId="{7D1F8E13-7FCA-4C3B-8582-F13FC55F9650}" type="sibTrans" cxnId="{6F7F371F-59F9-4F43-8840-E4BE0718177B}">
      <dgm:prSet/>
      <dgm:spPr/>
      <dgm:t>
        <a:bodyPr/>
        <a:lstStyle/>
        <a:p>
          <a:endParaRPr lang="en-US"/>
        </a:p>
      </dgm:t>
    </dgm:pt>
    <dgm:pt modelId="{A5F38DC4-5EA1-483B-B047-A76D6AFA52E9}">
      <dgm:prSet/>
      <dgm:spPr/>
      <dgm:t>
        <a:bodyPr/>
        <a:lstStyle/>
        <a:p>
          <a:r>
            <a:rPr lang="en-GB"/>
            <a:t>This research will be done through a deductive approach since it is based on existing theories including the Job Demands-Resources model (Bakker and Demerouti, 2007) and Self-Determination Theory (Ryan and Deci, 2000).</a:t>
          </a:r>
          <a:endParaRPr lang="en-US"/>
        </a:p>
      </dgm:t>
    </dgm:pt>
    <dgm:pt modelId="{0149599D-B08C-4D22-A1C4-D96E052CB23B}" type="parTrans" cxnId="{D8CC2407-02CC-4592-9A0F-D6953D0C5547}">
      <dgm:prSet/>
      <dgm:spPr/>
      <dgm:t>
        <a:bodyPr/>
        <a:lstStyle/>
        <a:p>
          <a:endParaRPr lang="en-US"/>
        </a:p>
      </dgm:t>
    </dgm:pt>
    <dgm:pt modelId="{8E5154E7-72E0-4289-BA2E-907909E464EF}" type="sibTrans" cxnId="{D8CC2407-02CC-4592-9A0F-D6953D0C5547}">
      <dgm:prSet/>
      <dgm:spPr/>
      <dgm:t>
        <a:bodyPr/>
        <a:lstStyle/>
        <a:p>
          <a:endParaRPr lang="en-US"/>
        </a:p>
      </dgm:t>
    </dgm:pt>
    <dgm:pt modelId="{832BFF6B-1288-44C3-9E5B-2A14600782C3}">
      <dgm:prSet/>
      <dgm:spPr/>
      <dgm:t>
        <a:bodyPr/>
        <a:lstStyle/>
        <a:p>
          <a:r>
            <a:rPr lang="en-GB"/>
            <a:t>The research is going to be quantitative in nature as the numerical measurement helps to quantify employee's views and compare their responses to other participants (Creswell and Creswell, 2018).</a:t>
          </a:r>
          <a:endParaRPr lang="en-US"/>
        </a:p>
      </dgm:t>
    </dgm:pt>
    <dgm:pt modelId="{94761673-5850-492A-8AB5-A43261D77700}" type="parTrans" cxnId="{CB54276A-00B7-4F36-8C1D-BCBCFAC759B9}">
      <dgm:prSet/>
      <dgm:spPr/>
      <dgm:t>
        <a:bodyPr/>
        <a:lstStyle/>
        <a:p>
          <a:endParaRPr lang="en-US"/>
        </a:p>
      </dgm:t>
    </dgm:pt>
    <dgm:pt modelId="{9CBA6B2F-E309-424D-A357-ECB07545D7FD}" type="sibTrans" cxnId="{CB54276A-00B7-4F36-8C1D-BCBCFAC759B9}">
      <dgm:prSet/>
      <dgm:spPr/>
      <dgm:t>
        <a:bodyPr/>
        <a:lstStyle/>
        <a:p>
          <a:endParaRPr lang="en-US"/>
        </a:p>
      </dgm:t>
    </dgm:pt>
    <dgm:pt modelId="{2EBC1559-5DE7-49C0-AAB1-DBB2054897CF}">
      <dgm:prSet/>
      <dgm:spPr/>
      <dgm:t>
        <a:bodyPr/>
        <a:lstStyle/>
        <a:p>
          <a:r>
            <a:rPr lang="en-GB" dirty="0"/>
            <a:t>This approach is appropriate since the purpose of this study is to learn some general patterns and not to gather detailed personal stories</a:t>
          </a:r>
          <a:endParaRPr lang="en-US" dirty="0"/>
        </a:p>
      </dgm:t>
    </dgm:pt>
    <dgm:pt modelId="{D63ED329-080E-46B7-81E2-9E8C09FA5919}" type="parTrans" cxnId="{D2466EFE-2054-4B46-B7D6-E9FF78E6251D}">
      <dgm:prSet/>
      <dgm:spPr/>
      <dgm:t>
        <a:bodyPr/>
        <a:lstStyle/>
        <a:p>
          <a:endParaRPr lang="en-US"/>
        </a:p>
      </dgm:t>
    </dgm:pt>
    <dgm:pt modelId="{8D156DEA-C0FE-4F09-A83B-4262247BF7F3}" type="sibTrans" cxnId="{D2466EFE-2054-4B46-B7D6-E9FF78E6251D}">
      <dgm:prSet/>
      <dgm:spPr/>
      <dgm:t>
        <a:bodyPr/>
        <a:lstStyle/>
        <a:p>
          <a:endParaRPr lang="en-US"/>
        </a:p>
      </dgm:t>
    </dgm:pt>
    <dgm:pt modelId="{F0E9B2FD-BFA0-4CCE-8745-04662BCA2A62}" type="pres">
      <dgm:prSet presAssocID="{64C2DBC6-4F9B-4BDA-A4C7-070DFBDE5086}" presName="linear" presStyleCnt="0">
        <dgm:presLayoutVars>
          <dgm:animLvl val="lvl"/>
          <dgm:resizeHandles val="exact"/>
        </dgm:presLayoutVars>
      </dgm:prSet>
      <dgm:spPr/>
    </dgm:pt>
    <dgm:pt modelId="{FE3666FA-EA1D-46CC-99D3-3B221B8F8737}" type="pres">
      <dgm:prSet presAssocID="{09A8958A-9C72-4EE3-8A5B-03A95584B89F}" presName="parentText" presStyleLbl="node1" presStyleIdx="0" presStyleCnt="4">
        <dgm:presLayoutVars>
          <dgm:chMax val="0"/>
          <dgm:bulletEnabled val="1"/>
        </dgm:presLayoutVars>
      </dgm:prSet>
      <dgm:spPr/>
    </dgm:pt>
    <dgm:pt modelId="{D00F3C09-1EED-4528-AD6D-D67437504463}" type="pres">
      <dgm:prSet presAssocID="{7D1F8E13-7FCA-4C3B-8582-F13FC55F9650}" presName="spacer" presStyleCnt="0"/>
      <dgm:spPr/>
    </dgm:pt>
    <dgm:pt modelId="{CC87C980-D090-4237-A0CB-3FE1C9B2441B}" type="pres">
      <dgm:prSet presAssocID="{A5F38DC4-5EA1-483B-B047-A76D6AFA52E9}" presName="parentText" presStyleLbl="node1" presStyleIdx="1" presStyleCnt="4">
        <dgm:presLayoutVars>
          <dgm:chMax val="0"/>
          <dgm:bulletEnabled val="1"/>
        </dgm:presLayoutVars>
      </dgm:prSet>
      <dgm:spPr/>
    </dgm:pt>
    <dgm:pt modelId="{7C9347E8-D476-4C32-8F98-786CBEBCEDD3}" type="pres">
      <dgm:prSet presAssocID="{8E5154E7-72E0-4289-BA2E-907909E464EF}" presName="spacer" presStyleCnt="0"/>
      <dgm:spPr/>
    </dgm:pt>
    <dgm:pt modelId="{1AF780F6-39DB-44D5-AEC1-85EC43109574}" type="pres">
      <dgm:prSet presAssocID="{832BFF6B-1288-44C3-9E5B-2A14600782C3}" presName="parentText" presStyleLbl="node1" presStyleIdx="2" presStyleCnt="4">
        <dgm:presLayoutVars>
          <dgm:chMax val="0"/>
          <dgm:bulletEnabled val="1"/>
        </dgm:presLayoutVars>
      </dgm:prSet>
      <dgm:spPr/>
    </dgm:pt>
    <dgm:pt modelId="{D467738B-4571-4A4C-BC85-6AF362DE05C8}" type="pres">
      <dgm:prSet presAssocID="{9CBA6B2F-E309-424D-A357-ECB07545D7FD}" presName="spacer" presStyleCnt="0"/>
      <dgm:spPr/>
    </dgm:pt>
    <dgm:pt modelId="{1E43F2C0-A2FA-4115-B4B5-0051BA36338A}" type="pres">
      <dgm:prSet presAssocID="{2EBC1559-5DE7-49C0-AAB1-DBB2054897CF}" presName="parentText" presStyleLbl="node1" presStyleIdx="3" presStyleCnt="4">
        <dgm:presLayoutVars>
          <dgm:chMax val="0"/>
          <dgm:bulletEnabled val="1"/>
        </dgm:presLayoutVars>
      </dgm:prSet>
      <dgm:spPr/>
    </dgm:pt>
  </dgm:ptLst>
  <dgm:cxnLst>
    <dgm:cxn modelId="{D8CC2407-02CC-4592-9A0F-D6953D0C5547}" srcId="{64C2DBC6-4F9B-4BDA-A4C7-070DFBDE5086}" destId="{A5F38DC4-5EA1-483B-B047-A76D6AFA52E9}" srcOrd="1" destOrd="0" parTransId="{0149599D-B08C-4D22-A1C4-D96E052CB23B}" sibTransId="{8E5154E7-72E0-4289-BA2E-907909E464EF}"/>
    <dgm:cxn modelId="{6F7F371F-59F9-4F43-8840-E4BE0718177B}" srcId="{64C2DBC6-4F9B-4BDA-A4C7-070DFBDE5086}" destId="{09A8958A-9C72-4EE3-8A5B-03A95584B89F}" srcOrd="0" destOrd="0" parTransId="{2206A9B1-24D6-461E-9FA6-8A5DF4D66A45}" sibTransId="{7D1F8E13-7FCA-4C3B-8582-F13FC55F9650}"/>
    <dgm:cxn modelId="{CB54276A-00B7-4F36-8C1D-BCBCFAC759B9}" srcId="{64C2DBC6-4F9B-4BDA-A4C7-070DFBDE5086}" destId="{832BFF6B-1288-44C3-9E5B-2A14600782C3}" srcOrd="2" destOrd="0" parTransId="{94761673-5850-492A-8AB5-A43261D77700}" sibTransId="{9CBA6B2F-E309-424D-A357-ECB07545D7FD}"/>
    <dgm:cxn modelId="{EF13F953-9D99-4FAB-ADBE-F658945A90DF}" type="presOf" srcId="{64C2DBC6-4F9B-4BDA-A4C7-070DFBDE5086}" destId="{F0E9B2FD-BFA0-4CCE-8745-04662BCA2A62}" srcOrd="0" destOrd="0" presId="urn:microsoft.com/office/officeart/2005/8/layout/vList2"/>
    <dgm:cxn modelId="{A436F65A-9141-4C43-9644-FC798794823D}" type="presOf" srcId="{09A8958A-9C72-4EE3-8A5B-03A95584B89F}" destId="{FE3666FA-EA1D-46CC-99D3-3B221B8F8737}" srcOrd="0" destOrd="0" presId="urn:microsoft.com/office/officeart/2005/8/layout/vList2"/>
    <dgm:cxn modelId="{67BC9594-9333-4A37-B9C0-1A59B5C265D9}" type="presOf" srcId="{A5F38DC4-5EA1-483B-B047-A76D6AFA52E9}" destId="{CC87C980-D090-4237-A0CB-3FE1C9B2441B}" srcOrd="0" destOrd="0" presId="urn:microsoft.com/office/officeart/2005/8/layout/vList2"/>
    <dgm:cxn modelId="{FACB02AD-7562-4ECF-A37E-A66DB7F0DB2C}" type="presOf" srcId="{832BFF6B-1288-44C3-9E5B-2A14600782C3}" destId="{1AF780F6-39DB-44D5-AEC1-85EC43109574}" srcOrd="0" destOrd="0" presId="urn:microsoft.com/office/officeart/2005/8/layout/vList2"/>
    <dgm:cxn modelId="{5CE0C2E1-63A3-4EC7-BAEF-06CC01AB88AA}" type="presOf" srcId="{2EBC1559-5DE7-49C0-AAB1-DBB2054897CF}" destId="{1E43F2C0-A2FA-4115-B4B5-0051BA36338A}" srcOrd="0" destOrd="0" presId="urn:microsoft.com/office/officeart/2005/8/layout/vList2"/>
    <dgm:cxn modelId="{D2466EFE-2054-4B46-B7D6-E9FF78E6251D}" srcId="{64C2DBC6-4F9B-4BDA-A4C7-070DFBDE5086}" destId="{2EBC1559-5DE7-49C0-AAB1-DBB2054897CF}" srcOrd="3" destOrd="0" parTransId="{D63ED329-080E-46B7-81E2-9E8C09FA5919}" sibTransId="{8D156DEA-C0FE-4F09-A83B-4262247BF7F3}"/>
    <dgm:cxn modelId="{D7368ABA-2E79-4979-AA24-F72AE6F84C89}" type="presParOf" srcId="{F0E9B2FD-BFA0-4CCE-8745-04662BCA2A62}" destId="{FE3666FA-EA1D-46CC-99D3-3B221B8F8737}" srcOrd="0" destOrd="0" presId="urn:microsoft.com/office/officeart/2005/8/layout/vList2"/>
    <dgm:cxn modelId="{1AEC1AAA-4DD2-4A0D-A0BF-C82A315C0CEB}" type="presParOf" srcId="{F0E9B2FD-BFA0-4CCE-8745-04662BCA2A62}" destId="{D00F3C09-1EED-4528-AD6D-D67437504463}" srcOrd="1" destOrd="0" presId="urn:microsoft.com/office/officeart/2005/8/layout/vList2"/>
    <dgm:cxn modelId="{0FD0602F-CCD8-4DD2-9FC9-F70422D40B36}" type="presParOf" srcId="{F0E9B2FD-BFA0-4CCE-8745-04662BCA2A62}" destId="{CC87C980-D090-4237-A0CB-3FE1C9B2441B}" srcOrd="2" destOrd="0" presId="urn:microsoft.com/office/officeart/2005/8/layout/vList2"/>
    <dgm:cxn modelId="{63CC9E0E-D610-49FD-AF97-3CE1049BA71C}" type="presParOf" srcId="{F0E9B2FD-BFA0-4CCE-8745-04662BCA2A62}" destId="{7C9347E8-D476-4C32-8F98-786CBEBCEDD3}" srcOrd="3" destOrd="0" presId="urn:microsoft.com/office/officeart/2005/8/layout/vList2"/>
    <dgm:cxn modelId="{E540986F-2CD2-4A9B-B2F6-E905AE3A5C01}" type="presParOf" srcId="{F0E9B2FD-BFA0-4CCE-8745-04662BCA2A62}" destId="{1AF780F6-39DB-44D5-AEC1-85EC43109574}" srcOrd="4" destOrd="0" presId="urn:microsoft.com/office/officeart/2005/8/layout/vList2"/>
    <dgm:cxn modelId="{465CC294-8330-4F1B-9E09-79D274FF65F3}" type="presParOf" srcId="{F0E9B2FD-BFA0-4CCE-8745-04662BCA2A62}" destId="{D467738B-4571-4A4C-BC85-6AF362DE05C8}" srcOrd="5" destOrd="0" presId="urn:microsoft.com/office/officeart/2005/8/layout/vList2"/>
    <dgm:cxn modelId="{75897D54-3787-4E28-8081-AAE9CF3750B4}" type="presParOf" srcId="{F0E9B2FD-BFA0-4CCE-8745-04662BCA2A62}" destId="{1E43F2C0-A2FA-4115-B4B5-0051BA36338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3ED392-A92F-4404-9B38-5ADBFADF439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64F9C0D-F527-42E3-93F6-DF9F0C69A5C3}">
      <dgm:prSet/>
      <dgm:spPr/>
      <dgm:t>
        <a:bodyPr/>
        <a:lstStyle/>
        <a:p>
          <a:r>
            <a:rPr lang="en-GB"/>
            <a:t>One method of data collection will be used: an online questionnaire survey.</a:t>
          </a:r>
          <a:endParaRPr lang="en-US"/>
        </a:p>
      </dgm:t>
    </dgm:pt>
    <dgm:pt modelId="{B58ADDAC-1C70-44FE-9CF8-F6D39CE9D0A3}" type="parTrans" cxnId="{7D80DA89-A614-4A37-96B7-B3725430C06B}">
      <dgm:prSet/>
      <dgm:spPr/>
      <dgm:t>
        <a:bodyPr/>
        <a:lstStyle/>
        <a:p>
          <a:endParaRPr lang="en-US"/>
        </a:p>
      </dgm:t>
    </dgm:pt>
    <dgm:pt modelId="{24F3316E-DB2C-4986-AF07-DA91FC61BF67}" type="sibTrans" cxnId="{7D80DA89-A614-4A37-96B7-B3725430C06B}">
      <dgm:prSet/>
      <dgm:spPr/>
      <dgm:t>
        <a:bodyPr/>
        <a:lstStyle/>
        <a:p>
          <a:endParaRPr lang="en-US"/>
        </a:p>
      </dgm:t>
    </dgm:pt>
    <dgm:pt modelId="{EA776E48-128F-4B64-A300-04271AAB2768}">
      <dgm:prSet/>
      <dgm:spPr/>
      <dgm:t>
        <a:bodyPr/>
        <a:lstStyle/>
        <a:p>
          <a:r>
            <a:rPr lang="en-GB"/>
            <a:t>Closed questions and Likert statements (Bell, Bryman and Harley, 2019) will be included in the questionnaire to ensure the employees' views are measured consistently, such as statements from “strongly agree” to “strongly disagree”.</a:t>
          </a:r>
          <a:endParaRPr lang="en-US"/>
        </a:p>
      </dgm:t>
    </dgm:pt>
    <dgm:pt modelId="{DA906A73-495F-4A58-A076-908A20BA88A5}" type="parTrans" cxnId="{983B5895-3BCA-46DD-9B32-E06E9F19C1D5}">
      <dgm:prSet/>
      <dgm:spPr/>
      <dgm:t>
        <a:bodyPr/>
        <a:lstStyle/>
        <a:p>
          <a:endParaRPr lang="en-US"/>
        </a:p>
      </dgm:t>
    </dgm:pt>
    <dgm:pt modelId="{27ED94B4-030B-4135-BAC8-104810712491}" type="sibTrans" cxnId="{983B5895-3BCA-46DD-9B32-E06E9F19C1D5}">
      <dgm:prSet/>
      <dgm:spPr/>
      <dgm:t>
        <a:bodyPr/>
        <a:lstStyle/>
        <a:p>
          <a:endParaRPr lang="en-US"/>
        </a:p>
      </dgm:t>
    </dgm:pt>
    <dgm:pt modelId="{727AAC15-F190-4ACE-811E-EF7B57F03FD8}">
      <dgm:prSet/>
      <dgm:spPr/>
      <dgm:t>
        <a:bodyPr/>
        <a:lstStyle/>
        <a:p>
          <a:r>
            <a:rPr lang="en-GB"/>
            <a:t>The target population will be employees within small businesses in London;</a:t>
          </a:r>
          <a:endParaRPr lang="en-US"/>
        </a:p>
      </dgm:t>
    </dgm:pt>
    <dgm:pt modelId="{5953AFC2-3E54-42FD-9BA2-BE8074BA3159}" type="parTrans" cxnId="{9CB02627-DAB3-475C-9518-D1944E2A1251}">
      <dgm:prSet/>
      <dgm:spPr/>
      <dgm:t>
        <a:bodyPr/>
        <a:lstStyle/>
        <a:p>
          <a:endParaRPr lang="en-US"/>
        </a:p>
      </dgm:t>
    </dgm:pt>
    <dgm:pt modelId="{618BC742-2CB9-4924-A8E3-72170B9A6AD2}" type="sibTrans" cxnId="{9CB02627-DAB3-475C-9518-D1944E2A1251}">
      <dgm:prSet/>
      <dgm:spPr/>
      <dgm:t>
        <a:bodyPr/>
        <a:lstStyle/>
        <a:p>
          <a:endParaRPr lang="en-US"/>
        </a:p>
      </dgm:t>
    </dgm:pt>
    <dgm:pt modelId="{CBC9B268-39FA-46D7-B860-1CCD6421E7C1}">
      <dgm:prSet/>
      <dgm:spPr/>
      <dgm:t>
        <a:bodyPr/>
        <a:lstStyle/>
        <a:p>
          <a:r>
            <a:rPr lang="en-GB"/>
            <a:t>The number of employees that will be sampled is around 30, which is a realistic amount for a small scale undergraduate research project, due to convenience sampling of the sample (Saunders, Lewis and Thornhill, 2019).</a:t>
          </a:r>
          <a:endParaRPr lang="en-US"/>
        </a:p>
      </dgm:t>
    </dgm:pt>
    <dgm:pt modelId="{8CA35A3D-947D-4DD2-8F69-0B73D20EFF41}" type="parTrans" cxnId="{E983D52D-6AFD-4623-909C-20D7DDF6BC0A}">
      <dgm:prSet/>
      <dgm:spPr/>
      <dgm:t>
        <a:bodyPr/>
        <a:lstStyle/>
        <a:p>
          <a:endParaRPr lang="en-US"/>
        </a:p>
      </dgm:t>
    </dgm:pt>
    <dgm:pt modelId="{7554746E-4FC3-4A99-881A-6F437585A0DF}" type="sibTrans" cxnId="{E983D52D-6AFD-4623-909C-20D7DDF6BC0A}">
      <dgm:prSet/>
      <dgm:spPr/>
      <dgm:t>
        <a:bodyPr/>
        <a:lstStyle/>
        <a:p>
          <a:endParaRPr lang="en-US"/>
        </a:p>
      </dgm:t>
    </dgm:pt>
    <dgm:pt modelId="{A029004E-A397-4274-9E6C-ECD8A3EC91F9}">
      <dgm:prSet/>
      <dgm:spPr/>
      <dgm:t>
        <a:bodyPr/>
        <a:lstStyle/>
        <a:p>
          <a:r>
            <a:rPr lang="en-GB"/>
            <a:t>Reliability will be ensured as all contestants will respond to identical question which has been formatted into a set of question (Bryman, 2016).</a:t>
          </a:r>
          <a:endParaRPr lang="en-US"/>
        </a:p>
      </dgm:t>
    </dgm:pt>
    <dgm:pt modelId="{8BD67BC9-ACAA-48D2-BAED-AECD9602BF52}" type="parTrans" cxnId="{5E3BAB2A-07EB-4BE2-820A-A62B04D25420}">
      <dgm:prSet/>
      <dgm:spPr/>
      <dgm:t>
        <a:bodyPr/>
        <a:lstStyle/>
        <a:p>
          <a:endParaRPr lang="en-US"/>
        </a:p>
      </dgm:t>
    </dgm:pt>
    <dgm:pt modelId="{DD9F64F7-572C-47B4-8EDA-CB9B35C2A7F8}" type="sibTrans" cxnId="{5E3BAB2A-07EB-4BE2-820A-A62B04D25420}">
      <dgm:prSet/>
      <dgm:spPr/>
      <dgm:t>
        <a:bodyPr/>
        <a:lstStyle/>
        <a:p>
          <a:endParaRPr lang="en-US"/>
        </a:p>
      </dgm:t>
    </dgm:pt>
    <dgm:pt modelId="{B6552D12-7D2D-499D-AAE9-75B216977023}">
      <dgm:prSet/>
      <dgm:spPr/>
      <dgm:t>
        <a:bodyPr/>
        <a:lstStyle/>
        <a:p>
          <a:r>
            <a:rPr lang="en-GB"/>
            <a:t>Validity will be achieved by constructing questions that are directly related to the research aim, objectives and key concepts of wellbeing, motivation and retention (Creswell and Creswell, 2018).</a:t>
          </a:r>
          <a:endParaRPr lang="en-US"/>
        </a:p>
      </dgm:t>
    </dgm:pt>
    <dgm:pt modelId="{FBBEC62D-FFC9-43A8-88CE-EA474BA21D39}" type="parTrans" cxnId="{A1BD4D22-F48A-420F-A9D9-A9F607B9CC52}">
      <dgm:prSet/>
      <dgm:spPr/>
      <dgm:t>
        <a:bodyPr/>
        <a:lstStyle/>
        <a:p>
          <a:endParaRPr lang="en-US"/>
        </a:p>
      </dgm:t>
    </dgm:pt>
    <dgm:pt modelId="{CCD54570-4900-4268-9054-6D91F9777450}" type="sibTrans" cxnId="{A1BD4D22-F48A-420F-A9D9-A9F607B9CC52}">
      <dgm:prSet/>
      <dgm:spPr/>
      <dgm:t>
        <a:bodyPr/>
        <a:lstStyle/>
        <a:p>
          <a:endParaRPr lang="en-US"/>
        </a:p>
      </dgm:t>
    </dgm:pt>
    <dgm:pt modelId="{DC5C14C4-E3D6-4AE8-A3DF-E96597B05C0A}" type="pres">
      <dgm:prSet presAssocID="{9A3ED392-A92F-4404-9B38-5ADBFADF4395}" presName="linear" presStyleCnt="0">
        <dgm:presLayoutVars>
          <dgm:animLvl val="lvl"/>
          <dgm:resizeHandles val="exact"/>
        </dgm:presLayoutVars>
      </dgm:prSet>
      <dgm:spPr/>
    </dgm:pt>
    <dgm:pt modelId="{7EA03E32-2E1C-4761-835A-CF358293E35B}" type="pres">
      <dgm:prSet presAssocID="{164F9C0D-F527-42E3-93F6-DF9F0C69A5C3}" presName="parentText" presStyleLbl="node1" presStyleIdx="0" presStyleCnt="6">
        <dgm:presLayoutVars>
          <dgm:chMax val="0"/>
          <dgm:bulletEnabled val="1"/>
        </dgm:presLayoutVars>
      </dgm:prSet>
      <dgm:spPr/>
    </dgm:pt>
    <dgm:pt modelId="{3A1D2D1C-C69D-4356-ACA4-42D9BFC8BC9C}" type="pres">
      <dgm:prSet presAssocID="{24F3316E-DB2C-4986-AF07-DA91FC61BF67}" presName="spacer" presStyleCnt="0"/>
      <dgm:spPr/>
    </dgm:pt>
    <dgm:pt modelId="{191B2A49-77D0-43E3-B288-08E3B4DF73BD}" type="pres">
      <dgm:prSet presAssocID="{EA776E48-128F-4B64-A300-04271AAB2768}" presName="parentText" presStyleLbl="node1" presStyleIdx="1" presStyleCnt="6">
        <dgm:presLayoutVars>
          <dgm:chMax val="0"/>
          <dgm:bulletEnabled val="1"/>
        </dgm:presLayoutVars>
      </dgm:prSet>
      <dgm:spPr/>
    </dgm:pt>
    <dgm:pt modelId="{718A1589-6350-4727-A887-9322E26E857D}" type="pres">
      <dgm:prSet presAssocID="{27ED94B4-030B-4135-BAC8-104810712491}" presName="spacer" presStyleCnt="0"/>
      <dgm:spPr/>
    </dgm:pt>
    <dgm:pt modelId="{0028A5E8-3B25-4C0A-A86B-99558A1A2AE1}" type="pres">
      <dgm:prSet presAssocID="{727AAC15-F190-4ACE-811E-EF7B57F03FD8}" presName="parentText" presStyleLbl="node1" presStyleIdx="2" presStyleCnt="6">
        <dgm:presLayoutVars>
          <dgm:chMax val="0"/>
          <dgm:bulletEnabled val="1"/>
        </dgm:presLayoutVars>
      </dgm:prSet>
      <dgm:spPr/>
    </dgm:pt>
    <dgm:pt modelId="{1C045395-1D58-48AD-8F5F-C5F35F399639}" type="pres">
      <dgm:prSet presAssocID="{618BC742-2CB9-4924-A8E3-72170B9A6AD2}" presName="spacer" presStyleCnt="0"/>
      <dgm:spPr/>
    </dgm:pt>
    <dgm:pt modelId="{7EDAA947-65DA-47C0-A507-F3F18E3EE61E}" type="pres">
      <dgm:prSet presAssocID="{CBC9B268-39FA-46D7-B860-1CCD6421E7C1}" presName="parentText" presStyleLbl="node1" presStyleIdx="3" presStyleCnt="6">
        <dgm:presLayoutVars>
          <dgm:chMax val="0"/>
          <dgm:bulletEnabled val="1"/>
        </dgm:presLayoutVars>
      </dgm:prSet>
      <dgm:spPr/>
    </dgm:pt>
    <dgm:pt modelId="{F283CDC6-1D9A-47A1-BAB1-02277376F430}" type="pres">
      <dgm:prSet presAssocID="{7554746E-4FC3-4A99-881A-6F437585A0DF}" presName="spacer" presStyleCnt="0"/>
      <dgm:spPr/>
    </dgm:pt>
    <dgm:pt modelId="{D9F35D90-25D4-4B51-AA32-F764D566ED2A}" type="pres">
      <dgm:prSet presAssocID="{A029004E-A397-4274-9E6C-ECD8A3EC91F9}" presName="parentText" presStyleLbl="node1" presStyleIdx="4" presStyleCnt="6">
        <dgm:presLayoutVars>
          <dgm:chMax val="0"/>
          <dgm:bulletEnabled val="1"/>
        </dgm:presLayoutVars>
      </dgm:prSet>
      <dgm:spPr/>
    </dgm:pt>
    <dgm:pt modelId="{28B5A960-C42D-41E0-B16A-5E325F1DFDB3}" type="pres">
      <dgm:prSet presAssocID="{DD9F64F7-572C-47B4-8EDA-CB9B35C2A7F8}" presName="spacer" presStyleCnt="0"/>
      <dgm:spPr/>
    </dgm:pt>
    <dgm:pt modelId="{3064C98E-A07C-4F14-B95B-5EC4BAAB5228}" type="pres">
      <dgm:prSet presAssocID="{B6552D12-7D2D-499D-AAE9-75B216977023}" presName="parentText" presStyleLbl="node1" presStyleIdx="5" presStyleCnt="6">
        <dgm:presLayoutVars>
          <dgm:chMax val="0"/>
          <dgm:bulletEnabled val="1"/>
        </dgm:presLayoutVars>
      </dgm:prSet>
      <dgm:spPr/>
    </dgm:pt>
  </dgm:ptLst>
  <dgm:cxnLst>
    <dgm:cxn modelId="{7207971D-3F7F-4819-A838-58995F3B21CE}" type="presOf" srcId="{EA776E48-128F-4B64-A300-04271AAB2768}" destId="{191B2A49-77D0-43E3-B288-08E3B4DF73BD}" srcOrd="0" destOrd="0" presId="urn:microsoft.com/office/officeart/2005/8/layout/vList2"/>
    <dgm:cxn modelId="{A1BD4D22-F48A-420F-A9D9-A9F607B9CC52}" srcId="{9A3ED392-A92F-4404-9B38-5ADBFADF4395}" destId="{B6552D12-7D2D-499D-AAE9-75B216977023}" srcOrd="5" destOrd="0" parTransId="{FBBEC62D-FFC9-43A8-88CE-EA474BA21D39}" sibTransId="{CCD54570-4900-4268-9054-6D91F9777450}"/>
    <dgm:cxn modelId="{9CB02627-DAB3-475C-9518-D1944E2A1251}" srcId="{9A3ED392-A92F-4404-9B38-5ADBFADF4395}" destId="{727AAC15-F190-4ACE-811E-EF7B57F03FD8}" srcOrd="2" destOrd="0" parTransId="{5953AFC2-3E54-42FD-9BA2-BE8074BA3159}" sibTransId="{618BC742-2CB9-4924-A8E3-72170B9A6AD2}"/>
    <dgm:cxn modelId="{5E3BAB2A-07EB-4BE2-820A-A62B04D25420}" srcId="{9A3ED392-A92F-4404-9B38-5ADBFADF4395}" destId="{A029004E-A397-4274-9E6C-ECD8A3EC91F9}" srcOrd="4" destOrd="0" parTransId="{8BD67BC9-ACAA-48D2-BAED-AECD9602BF52}" sibTransId="{DD9F64F7-572C-47B4-8EDA-CB9B35C2A7F8}"/>
    <dgm:cxn modelId="{E983D52D-6AFD-4623-909C-20D7DDF6BC0A}" srcId="{9A3ED392-A92F-4404-9B38-5ADBFADF4395}" destId="{CBC9B268-39FA-46D7-B860-1CCD6421E7C1}" srcOrd="3" destOrd="0" parTransId="{8CA35A3D-947D-4DD2-8F69-0B73D20EFF41}" sibTransId="{7554746E-4FC3-4A99-881A-6F437585A0DF}"/>
    <dgm:cxn modelId="{EB965231-37F5-4CB8-9754-E8CC1D306531}" type="presOf" srcId="{A029004E-A397-4274-9E6C-ECD8A3EC91F9}" destId="{D9F35D90-25D4-4B51-AA32-F764D566ED2A}" srcOrd="0" destOrd="0" presId="urn:microsoft.com/office/officeart/2005/8/layout/vList2"/>
    <dgm:cxn modelId="{81BEAA3E-094B-41A0-BBEE-B53CB7D3C062}" type="presOf" srcId="{B6552D12-7D2D-499D-AAE9-75B216977023}" destId="{3064C98E-A07C-4F14-B95B-5EC4BAAB5228}" srcOrd="0" destOrd="0" presId="urn:microsoft.com/office/officeart/2005/8/layout/vList2"/>
    <dgm:cxn modelId="{605C7E80-DEDF-408C-A261-47913EBC25D9}" type="presOf" srcId="{9A3ED392-A92F-4404-9B38-5ADBFADF4395}" destId="{DC5C14C4-E3D6-4AE8-A3DF-E96597B05C0A}" srcOrd="0" destOrd="0" presId="urn:microsoft.com/office/officeart/2005/8/layout/vList2"/>
    <dgm:cxn modelId="{7D80DA89-A614-4A37-96B7-B3725430C06B}" srcId="{9A3ED392-A92F-4404-9B38-5ADBFADF4395}" destId="{164F9C0D-F527-42E3-93F6-DF9F0C69A5C3}" srcOrd="0" destOrd="0" parTransId="{B58ADDAC-1C70-44FE-9CF8-F6D39CE9D0A3}" sibTransId="{24F3316E-DB2C-4986-AF07-DA91FC61BF67}"/>
    <dgm:cxn modelId="{C96C2492-9A92-42C8-B1C2-C6A8D97F7AF3}" type="presOf" srcId="{727AAC15-F190-4ACE-811E-EF7B57F03FD8}" destId="{0028A5E8-3B25-4C0A-A86B-99558A1A2AE1}" srcOrd="0" destOrd="0" presId="urn:microsoft.com/office/officeart/2005/8/layout/vList2"/>
    <dgm:cxn modelId="{983B5895-3BCA-46DD-9B32-E06E9F19C1D5}" srcId="{9A3ED392-A92F-4404-9B38-5ADBFADF4395}" destId="{EA776E48-128F-4B64-A300-04271AAB2768}" srcOrd="1" destOrd="0" parTransId="{DA906A73-495F-4A58-A076-908A20BA88A5}" sibTransId="{27ED94B4-030B-4135-BAC8-104810712491}"/>
    <dgm:cxn modelId="{0084D6C4-DD1E-4335-95AC-677E332E3F08}" type="presOf" srcId="{CBC9B268-39FA-46D7-B860-1CCD6421E7C1}" destId="{7EDAA947-65DA-47C0-A507-F3F18E3EE61E}" srcOrd="0" destOrd="0" presId="urn:microsoft.com/office/officeart/2005/8/layout/vList2"/>
    <dgm:cxn modelId="{8E6ACAFB-5E16-4BED-B30F-BBE3A67B6BA3}" type="presOf" srcId="{164F9C0D-F527-42E3-93F6-DF9F0C69A5C3}" destId="{7EA03E32-2E1C-4761-835A-CF358293E35B}" srcOrd="0" destOrd="0" presId="urn:microsoft.com/office/officeart/2005/8/layout/vList2"/>
    <dgm:cxn modelId="{8B5FA2E1-B943-47E7-9583-6CAABAA97A8F}" type="presParOf" srcId="{DC5C14C4-E3D6-4AE8-A3DF-E96597B05C0A}" destId="{7EA03E32-2E1C-4761-835A-CF358293E35B}" srcOrd="0" destOrd="0" presId="urn:microsoft.com/office/officeart/2005/8/layout/vList2"/>
    <dgm:cxn modelId="{FCA74B4A-0DB5-4539-91DC-F4D3A7DB6497}" type="presParOf" srcId="{DC5C14C4-E3D6-4AE8-A3DF-E96597B05C0A}" destId="{3A1D2D1C-C69D-4356-ACA4-42D9BFC8BC9C}" srcOrd="1" destOrd="0" presId="urn:microsoft.com/office/officeart/2005/8/layout/vList2"/>
    <dgm:cxn modelId="{28917916-F0C3-4E93-83DE-CD63355B8977}" type="presParOf" srcId="{DC5C14C4-E3D6-4AE8-A3DF-E96597B05C0A}" destId="{191B2A49-77D0-43E3-B288-08E3B4DF73BD}" srcOrd="2" destOrd="0" presId="urn:microsoft.com/office/officeart/2005/8/layout/vList2"/>
    <dgm:cxn modelId="{97736D70-AFDA-45F3-A252-911146B885C0}" type="presParOf" srcId="{DC5C14C4-E3D6-4AE8-A3DF-E96597B05C0A}" destId="{718A1589-6350-4727-A887-9322E26E857D}" srcOrd="3" destOrd="0" presId="urn:microsoft.com/office/officeart/2005/8/layout/vList2"/>
    <dgm:cxn modelId="{A0576D9F-7F27-4EA6-98FE-03C0AD55491A}" type="presParOf" srcId="{DC5C14C4-E3D6-4AE8-A3DF-E96597B05C0A}" destId="{0028A5E8-3B25-4C0A-A86B-99558A1A2AE1}" srcOrd="4" destOrd="0" presId="urn:microsoft.com/office/officeart/2005/8/layout/vList2"/>
    <dgm:cxn modelId="{A8E44B7B-28AC-4F77-B4AA-DE52161117E3}" type="presParOf" srcId="{DC5C14C4-E3D6-4AE8-A3DF-E96597B05C0A}" destId="{1C045395-1D58-48AD-8F5F-C5F35F399639}" srcOrd="5" destOrd="0" presId="urn:microsoft.com/office/officeart/2005/8/layout/vList2"/>
    <dgm:cxn modelId="{BB5BA554-7E9C-4A89-A74A-62B349D10EF5}" type="presParOf" srcId="{DC5C14C4-E3D6-4AE8-A3DF-E96597B05C0A}" destId="{7EDAA947-65DA-47C0-A507-F3F18E3EE61E}" srcOrd="6" destOrd="0" presId="urn:microsoft.com/office/officeart/2005/8/layout/vList2"/>
    <dgm:cxn modelId="{D08A4BEC-E868-4942-B43E-2E83AE9B6FFF}" type="presParOf" srcId="{DC5C14C4-E3D6-4AE8-A3DF-E96597B05C0A}" destId="{F283CDC6-1D9A-47A1-BAB1-02277376F430}" srcOrd="7" destOrd="0" presId="urn:microsoft.com/office/officeart/2005/8/layout/vList2"/>
    <dgm:cxn modelId="{6F708EE9-161F-4478-B7C7-BD8863ABB722}" type="presParOf" srcId="{DC5C14C4-E3D6-4AE8-A3DF-E96597B05C0A}" destId="{D9F35D90-25D4-4B51-AA32-F764D566ED2A}" srcOrd="8" destOrd="0" presId="urn:microsoft.com/office/officeart/2005/8/layout/vList2"/>
    <dgm:cxn modelId="{92274C6D-C607-4051-BC86-9CCD6DC26451}" type="presParOf" srcId="{DC5C14C4-E3D6-4AE8-A3DF-E96597B05C0A}" destId="{28B5A960-C42D-41E0-B16A-5E325F1DFDB3}" srcOrd="9" destOrd="0" presId="urn:microsoft.com/office/officeart/2005/8/layout/vList2"/>
    <dgm:cxn modelId="{1706B89C-DF14-434E-9E4B-87506427B80C}" type="presParOf" srcId="{DC5C14C4-E3D6-4AE8-A3DF-E96597B05C0A}" destId="{3064C98E-A07C-4F14-B95B-5EC4BAAB5228}"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2ED46D-E9F1-41B0-8CD1-4CB2DE63D01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C919A26-8021-4958-9865-3599ED12AD12}">
      <dgm:prSet/>
      <dgm:spPr/>
      <dgm:t>
        <a:bodyPr/>
        <a:lstStyle/>
        <a:p>
          <a:r>
            <a:rPr lang="en-GB"/>
            <a:t>The purpose of the study for participants will be included prior to asking for them to complete the questionnaire, which will strengthen informed consent (Saunders, Lewis and Thornhill, 2019).</a:t>
          </a:r>
          <a:endParaRPr lang="en-US"/>
        </a:p>
      </dgm:t>
    </dgm:pt>
    <dgm:pt modelId="{11E5E617-D5E9-4017-B28F-0156B4FC28A2}" type="parTrans" cxnId="{BA371DBB-928B-4213-AFA9-26B1D9F43A94}">
      <dgm:prSet/>
      <dgm:spPr/>
      <dgm:t>
        <a:bodyPr/>
        <a:lstStyle/>
        <a:p>
          <a:endParaRPr lang="en-US"/>
        </a:p>
      </dgm:t>
    </dgm:pt>
    <dgm:pt modelId="{6F409317-4908-419B-96DE-DB93E28EDBAB}" type="sibTrans" cxnId="{BA371DBB-928B-4213-AFA9-26B1D9F43A94}">
      <dgm:prSet/>
      <dgm:spPr/>
      <dgm:t>
        <a:bodyPr/>
        <a:lstStyle/>
        <a:p>
          <a:endParaRPr lang="en-US"/>
        </a:p>
      </dgm:t>
    </dgm:pt>
    <dgm:pt modelId="{A478A6AA-1E1E-43FF-9806-0CE02B1F4533}">
      <dgm:prSet/>
      <dgm:spPr/>
      <dgm:t>
        <a:bodyPr/>
        <a:lstStyle/>
        <a:p>
          <a:r>
            <a:rPr lang="en-GB"/>
            <a:t>It will be voluntary and no one will be put under pressure to participate.</a:t>
          </a:r>
          <a:endParaRPr lang="en-US"/>
        </a:p>
      </dgm:t>
    </dgm:pt>
    <dgm:pt modelId="{8969A206-2280-446C-81A9-FA81E246EF89}" type="parTrans" cxnId="{DDD55CB8-5327-4618-9380-E780D50B6C4F}">
      <dgm:prSet/>
      <dgm:spPr/>
      <dgm:t>
        <a:bodyPr/>
        <a:lstStyle/>
        <a:p>
          <a:endParaRPr lang="en-US"/>
        </a:p>
      </dgm:t>
    </dgm:pt>
    <dgm:pt modelId="{401985C1-CFE3-49AD-B0E5-5B1CE8423BD9}" type="sibTrans" cxnId="{DDD55CB8-5327-4618-9380-E780D50B6C4F}">
      <dgm:prSet/>
      <dgm:spPr/>
      <dgm:t>
        <a:bodyPr/>
        <a:lstStyle/>
        <a:p>
          <a:endParaRPr lang="en-US"/>
        </a:p>
      </dgm:t>
    </dgm:pt>
    <dgm:pt modelId="{0B996EEE-772F-489C-8F9E-0E112717DAB8}">
      <dgm:prSet/>
      <dgm:spPr/>
      <dgm:t>
        <a:bodyPr/>
        <a:lstStyle/>
        <a:p>
          <a:r>
            <a:rPr lang="en-GB"/>
            <a:t>At this moment participants will be told that they may opt out prior to completing the questionnaire.</a:t>
          </a:r>
          <a:endParaRPr lang="en-US"/>
        </a:p>
      </dgm:t>
    </dgm:pt>
    <dgm:pt modelId="{18EFC4D7-42EF-4DE6-9B99-7447B88CF117}" type="parTrans" cxnId="{25AB7218-B456-47CC-926A-170DEE03B5E4}">
      <dgm:prSet/>
      <dgm:spPr/>
      <dgm:t>
        <a:bodyPr/>
        <a:lstStyle/>
        <a:p>
          <a:endParaRPr lang="en-US"/>
        </a:p>
      </dgm:t>
    </dgm:pt>
    <dgm:pt modelId="{A220DE6D-0347-40F5-935B-102179DF9BB0}" type="sibTrans" cxnId="{25AB7218-B456-47CC-926A-170DEE03B5E4}">
      <dgm:prSet/>
      <dgm:spPr/>
      <dgm:t>
        <a:bodyPr/>
        <a:lstStyle/>
        <a:p>
          <a:endParaRPr lang="en-US"/>
        </a:p>
      </dgm:t>
    </dgm:pt>
    <dgm:pt modelId="{D55CEE3F-9498-45B6-B400-65ECF9464E96}">
      <dgm:prSet/>
      <dgm:spPr/>
      <dgm:t>
        <a:bodyPr/>
        <a:lstStyle/>
        <a:p>
          <a:r>
            <a:rPr lang="en-GB"/>
            <a:t>Anonymity and confidentiality will be maintained when the collection of names, personal contact information and/or company names.</a:t>
          </a:r>
          <a:endParaRPr lang="en-US"/>
        </a:p>
      </dgm:t>
    </dgm:pt>
    <dgm:pt modelId="{0EFF2624-D72E-43BA-AC65-6DE4D1D20908}" type="parTrans" cxnId="{F35AEDCA-89CE-4EA3-A9C0-A0DD551F0E23}">
      <dgm:prSet/>
      <dgm:spPr/>
      <dgm:t>
        <a:bodyPr/>
        <a:lstStyle/>
        <a:p>
          <a:endParaRPr lang="en-US"/>
        </a:p>
      </dgm:t>
    </dgm:pt>
    <dgm:pt modelId="{E7518678-84D8-4ED6-B034-B0B393C78865}" type="sibTrans" cxnId="{F35AEDCA-89CE-4EA3-A9C0-A0DD551F0E23}">
      <dgm:prSet/>
      <dgm:spPr/>
      <dgm:t>
        <a:bodyPr/>
        <a:lstStyle/>
        <a:p>
          <a:endParaRPr lang="en-US"/>
        </a:p>
      </dgm:t>
    </dgm:pt>
    <dgm:pt modelId="{4FE6B66A-F09F-4FC0-B5D5-93489E98A422}">
      <dgm:prSet/>
      <dgm:spPr/>
      <dgm:t>
        <a:bodyPr/>
        <a:lstStyle/>
        <a:p>
          <a:r>
            <a:rPr lang="en-GB"/>
            <a:t>All responses will be used only for academic purposes.</a:t>
          </a:r>
          <a:endParaRPr lang="en-US"/>
        </a:p>
      </dgm:t>
    </dgm:pt>
    <dgm:pt modelId="{27EDA66A-608D-419D-938D-EB8835AED4D7}" type="parTrans" cxnId="{4C699260-D814-4052-B29F-A654EE2E5838}">
      <dgm:prSet/>
      <dgm:spPr/>
      <dgm:t>
        <a:bodyPr/>
        <a:lstStyle/>
        <a:p>
          <a:endParaRPr lang="en-US"/>
        </a:p>
      </dgm:t>
    </dgm:pt>
    <dgm:pt modelId="{30DA09DC-9581-4DE0-9140-46D7DEB34F82}" type="sibTrans" cxnId="{4C699260-D814-4052-B29F-A654EE2E5838}">
      <dgm:prSet/>
      <dgm:spPr/>
      <dgm:t>
        <a:bodyPr/>
        <a:lstStyle/>
        <a:p>
          <a:endParaRPr lang="en-US"/>
        </a:p>
      </dgm:t>
    </dgm:pt>
    <dgm:pt modelId="{0427FF3C-A137-4C24-BFE7-E44115E8FD02}" type="pres">
      <dgm:prSet presAssocID="{662ED46D-E9F1-41B0-8CD1-4CB2DE63D01B}" presName="linear" presStyleCnt="0">
        <dgm:presLayoutVars>
          <dgm:animLvl val="lvl"/>
          <dgm:resizeHandles val="exact"/>
        </dgm:presLayoutVars>
      </dgm:prSet>
      <dgm:spPr/>
    </dgm:pt>
    <dgm:pt modelId="{559FB148-590F-4795-BE2C-ADD70D5F3AD9}" type="pres">
      <dgm:prSet presAssocID="{7C919A26-8021-4958-9865-3599ED12AD12}" presName="parentText" presStyleLbl="node1" presStyleIdx="0" presStyleCnt="5">
        <dgm:presLayoutVars>
          <dgm:chMax val="0"/>
          <dgm:bulletEnabled val="1"/>
        </dgm:presLayoutVars>
      </dgm:prSet>
      <dgm:spPr/>
    </dgm:pt>
    <dgm:pt modelId="{3C251D01-F59E-4B76-8F05-087D5B745E40}" type="pres">
      <dgm:prSet presAssocID="{6F409317-4908-419B-96DE-DB93E28EDBAB}" presName="spacer" presStyleCnt="0"/>
      <dgm:spPr/>
    </dgm:pt>
    <dgm:pt modelId="{EEE389A9-754A-48E4-A13F-A2FDE5ACE461}" type="pres">
      <dgm:prSet presAssocID="{A478A6AA-1E1E-43FF-9806-0CE02B1F4533}" presName="parentText" presStyleLbl="node1" presStyleIdx="1" presStyleCnt="5">
        <dgm:presLayoutVars>
          <dgm:chMax val="0"/>
          <dgm:bulletEnabled val="1"/>
        </dgm:presLayoutVars>
      </dgm:prSet>
      <dgm:spPr/>
    </dgm:pt>
    <dgm:pt modelId="{5972393F-290C-4815-822D-21993A725733}" type="pres">
      <dgm:prSet presAssocID="{401985C1-CFE3-49AD-B0E5-5B1CE8423BD9}" presName="spacer" presStyleCnt="0"/>
      <dgm:spPr/>
    </dgm:pt>
    <dgm:pt modelId="{7CFF26AB-BB0B-4E6C-B2D6-75F976D7E8C9}" type="pres">
      <dgm:prSet presAssocID="{0B996EEE-772F-489C-8F9E-0E112717DAB8}" presName="parentText" presStyleLbl="node1" presStyleIdx="2" presStyleCnt="5">
        <dgm:presLayoutVars>
          <dgm:chMax val="0"/>
          <dgm:bulletEnabled val="1"/>
        </dgm:presLayoutVars>
      </dgm:prSet>
      <dgm:spPr/>
    </dgm:pt>
    <dgm:pt modelId="{EA8932A7-643B-4B84-9432-5C758868BEEB}" type="pres">
      <dgm:prSet presAssocID="{A220DE6D-0347-40F5-935B-102179DF9BB0}" presName="spacer" presStyleCnt="0"/>
      <dgm:spPr/>
    </dgm:pt>
    <dgm:pt modelId="{A935E118-ADFC-4A5B-ACA3-C202D8D18E70}" type="pres">
      <dgm:prSet presAssocID="{D55CEE3F-9498-45B6-B400-65ECF9464E96}" presName="parentText" presStyleLbl="node1" presStyleIdx="3" presStyleCnt="5">
        <dgm:presLayoutVars>
          <dgm:chMax val="0"/>
          <dgm:bulletEnabled val="1"/>
        </dgm:presLayoutVars>
      </dgm:prSet>
      <dgm:spPr/>
    </dgm:pt>
    <dgm:pt modelId="{1C1703D5-7D22-47A8-B805-258BFCE9319E}" type="pres">
      <dgm:prSet presAssocID="{E7518678-84D8-4ED6-B034-B0B393C78865}" presName="spacer" presStyleCnt="0"/>
      <dgm:spPr/>
    </dgm:pt>
    <dgm:pt modelId="{3D78B437-466F-412C-9726-453C3483029A}" type="pres">
      <dgm:prSet presAssocID="{4FE6B66A-F09F-4FC0-B5D5-93489E98A422}" presName="parentText" presStyleLbl="node1" presStyleIdx="4" presStyleCnt="5">
        <dgm:presLayoutVars>
          <dgm:chMax val="0"/>
          <dgm:bulletEnabled val="1"/>
        </dgm:presLayoutVars>
      </dgm:prSet>
      <dgm:spPr/>
    </dgm:pt>
  </dgm:ptLst>
  <dgm:cxnLst>
    <dgm:cxn modelId="{25AB7218-B456-47CC-926A-170DEE03B5E4}" srcId="{662ED46D-E9F1-41B0-8CD1-4CB2DE63D01B}" destId="{0B996EEE-772F-489C-8F9E-0E112717DAB8}" srcOrd="2" destOrd="0" parTransId="{18EFC4D7-42EF-4DE6-9B99-7447B88CF117}" sibTransId="{A220DE6D-0347-40F5-935B-102179DF9BB0}"/>
    <dgm:cxn modelId="{0971D040-7A28-45D2-86CA-753E9F828D6E}" type="presOf" srcId="{0B996EEE-772F-489C-8F9E-0E112717DAB8}" destId="{7CFF26AB-BB0B-4E6C-B2D6-75F976D7E8C9}" srcOrd="0" destOrd="0" presId="urn:microsoft.com/office/officeart/2005/8/layout/vList2"/>
    <dgm:cxn modelId="{4C699260-D814-4052-B29F-A654EE2E5838}" srcId="{662ED46D-E9F1-41B0-8CD1-4CB2DE63D01B}" destId="{4FE6B66A-F09F-4FC0-B5D5-93489E98A422}" srcOrd="4" destOrd="0" parTransId="{27EDA66A-608D-419D-938D-EB8835AED4D7}" sibTransId="{30DA09DC-9581-4DE0-9140-46D7DEB34F82}"/>
    <dgm:cxn modelId="{B5F5646F-3C2F-4179-A2D9-4DC5A243D27F}" type="presOf" srcId="{D55CEE3F-9498-45B6-B400-65ECF9464E96}" destId="{A935E118-ADFC-4A5B-ACA3-C202D8D18E70}" srcOrd="0" destOrd="0" presId="urn:microsoft.com/office/officeart/2005/8/layout/vList2"/>
    <dgm:cxn modelId="{899B1158-07E6-4AF8-8535-FB008F7977DC}" type="presOf" srcId="{662ED46D-E9F1-41B0-8CD1-4CB2DE63D01B}" destId="{0427FF3C-A137-4C24-BFE7-E44115E8FD02}" srcOrd="0" destOrd="0" presId="urn:microsoft.com/office/officeart/2005/8/layout/vList2"/>
    <dgm:cxn modelId="{DF369A85-6ECA-4662-B03D-BB4FE69A4813}" type="presOf" srcId="{7C919A26-8021-4958-9865-3599ED12AD12}" destId="{559FB148-590F-4795-BE2C-ADD70D5F3AD9}" srcOrd="0" destOrd="0" presId="urn:microsoft.com/office/officeart/2005/8/layout/vList2"/>
    <dgm:cxn modelId="{E6CD15B7-14AF-49B0-ADF0-DA15AA0D3C35}" type="presOf" srcId="{4FE6B66A-F09F-4FC0-B5D5-93489E98A422}" destId="{3D78B437-466F-412C-9726-453C3483029A}" srcOrd="0" destOrd="0" presId="urn:microsoft.com/office/officeart/2005/8/layout/vList2"/>
    <dgm:cxn modelId="{E65064B7-2418-46AD-94DE-B28793D9D685}" type="presOf" srcId="{A478A6AA-1E1E-43FF-9806-0CE02B1F4533}" destId="{EEE389A9-754A-48E4-A13F-A2FDE5ACE461}" srcOrd="0" destOrd="0" presId="urn:microsoft.com/office/officeart/2005/8/layout/vList2"/>
    <dgm:cxn modelId="{DDD55CB8-5327-4618-9380-E780D50B6C4F}" srcId="{662ED46D-E9F1-41B0-8CD1-4CB2DE63D01B}" destId="{A478A6AA-1E1E-43FF-9806-0CE02B1F4533}" srcOrd="1" destOrd="0" parTransId="{8969A206-2280-446C-81A9-FA81E246EF89}" sibTransId="{401985C1-CFE3-49AD-B0E5-5B1CE8423BD9}"/>
    <dgm:cxn modelId="{BA371DBB-928B-4213-AFA9-26B1D9F43A94}" srcId="{662ED46D-E9F1-41B0-8CD1-4CB2DE63D01B}" destId="{7C919A26-8021-4958-9865-3599ED12AD12}" srcOrd="0" destOrd="0" parTransId="{11E5E617-D5E9-4017-B28F-0156B4FC28A2}" sibTransId="{6F409317-4908-419B-96DE-DB93E28EDBAB}"/>
    <dgm:cxn modelId="{F35AEDCA-89CE-4EA3-A9C0-A0DD551F0E23}" srcId="{662ED46D-E9F1-41B0-8CD1-4CB2DE63D01B}" destId="{D55CEE3F-9498-45B6-B400-65ECF9464E96}" srcOrd="3" destOrd="0" parTransId="{0EFF2624-D72E-43BA-AC65-6DE4D1D20908}" sibTransId="{E7518678-84D8-4ED6-B034-B0B393C78865}"/>
    <dgm:cxn modelId="{8DC9D8F4-6A43-413A-A56D-18BF139781DF}" type="presParOf" srcId="{0427FF3C-A137-4C24-BFE7-E44115E8FD02}" destId="{559FB148-590F-4795-BE2C-ADD70D5F3AD9}" srcOrd="0" destOrd="0" presId="urn:microsoft.com/office/officeart/2005/8/layout/vList2"/>
    <dgm:cxn modelId="{3935A0F5-2981-4FF8-97E7-9037B73F9E27}" type="presParOf" srcId="{0427FF3C-A137-4C24-BFE7-E44115E8FD02}" destId="{3C251D01-F59E-4B76-8F05-087D5B745E40}" srcOrd="1" destOrd="0" presId="urn:microsoft.com/office/officeart/2005/8/layout/vList2"/>
    <dgm:cxn modelId="{057A5E3B-C19A-4A3E-9656-2B6B6F53D6F7}" type="presParOf" srcId="{0427FF3C-A137-4C24-BFE7-E44115E8FD02}" destId="{EEE389A9-754A-48E4-A13F-A2FDE5ACE461}" srcOrd="2" destOrd="0" presId="urn:microsoft.com/office/officeart/2005/8/layout/vList2"/>
    <dgm:cxn modelId="{654D7DC2-0612-431D-B2BB-9411FA08FC7E}" type="presParOf" srcId="{0427FF3C-A137-4C24-BFE7-E44115E8FD02}" destId="{5972393F-290C-4815-822D-21993A725733}" srcOrd="3" destOrd="0" presId="urn:microsoft.com/office/officeart/2005/8/layout/vList2"/>
    <dgm:cxn modelId="{5784E0EB-B3C4-4FEB-B82A-DB6283AEDDF2}" type="presParOf" srcId="{0427FF3C-A137-4C24-BFE7-E44115E8FD02}" destId="{7CFF26AB-BB0B-4E6C-B2D6-75F976D7E8C9}" srcOrd="4" destOrd="0" presId="urn:microsoft.com/office/officeart/2005/8/layout/vList2"/>
    <dgm:cxn modelId="{14918246-ABDF-424A-B227-CACBA46E2824}" type="presParOf" srcId="{0427FF3C-A137-4C24-BFE7-E44115E8FD02}" destId="{EA8932A7-643B-4B84-9432-5C758868BEEB}" srcOrd="5" destOrd="0" presId="urn:microsoft.com/office/officeart/2005/8/layout/vList2"/>
    <dgm:cxn modelId="{6913A402-C810-4A16-82ED-9043990046D1}" type="presParOf" srcId="{0427FF3C-A137-4C24-BFE7-E44115E8FD02}" destId="{A935E118-ADFC-4A5B-ACA3-C202D8D18E70}" srcOrd="6" destOrd="0" presId="urn:microsoft.com/office/officeart/2005/8/layout/vList2"/>
    <dgm:cxn modelId="{E5256648-E545-4B3F-A509-851C6874F604}" type="presParOf" srcId="{0427FF3C-A137-4C24-BFE7-E44115E8FD02}" destId="{1C1703D5-7D22-47A8-B805-258BFCE9319E}" srcOrd="7" destOrd="0" presId="urn:microsoft.com/office/officeart/2005/8/layout/vList2"/>
    <dgm:cxn modelId="{464EB247-D073-4D37-88B9-E6810A15F300}" type="presParOf" srcId="{0427FF3C-A137-4C24-BFE7-E44115E8FD02}" destId="{3D78B437-466F-412C-9726-453C3483029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ECAB482-E765-4337-AB02-F4EA947F0B0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A0317DFB-07B5-4AD9-9FB6-A4343C6C1AD9}">
      <dgm:prSet/>
      <dgm:spPr/>
      <dgm:t>
        <a:bodyPr/>
        <a:lstStyle/>
        <a:p>
          <a:r>
            <a:rPr lang="en-GB"/>
            <a:t>The study will be conducted in compliance with the ethical standards of the university to ensure that the participants are treated fairly and respectfully.</a:t>
          </a:r>
          <a:endParaRPr lang="en-US"/>
        </a:p>
      </dgm:t>
    </dgm:pt>
    <dgm:pt modelId="{BEFBD6BB-50CD-4BA9-8E43-AAE3895FAEAD}" type="parTrans" cxnId="{0EAC228D-F209-4C8F-A38D-43646DBDEF7D}">
      <dgm:prSet/>
      <dgm:spPr/>
      <dgm:t>
        <a:bodyPr/>
        <a:lstStyle/>
        <a:p>
          <a:endParaRPr lang="en-US"/>
        </a:p>
      </dgm:t>
    </dgm:pt>
    <dgm:pt modelId="{F8924728-B11F-4339-B0C1-7366595E90E2}" type="sibTrans" cxnId="{0EAC228D-F209-4C8F-A38D-43646DBDEF7D}">
      <dgm:prSet/>
      <dgm:spPr/>
      <dgm:t>
        <a:bodyPr/>
        <a:lstStyle/>
        <a:p>
          <a:endParaRPr lang="en-US"/>
        </a:p>
      </dgm:t>
    </dgm:pt>
    <dgm:pt modelId="{D020FBB2-64E5-4DA5-AE89-9E209FD4FBFF}">
      <dgm:prSet/>
      <dgm:spPr/>
      <dgm:t>
        <a:bodyPr/>
        <a:lstStyle/>
        <a:p>
          <a:r>
            <a:rPr lang="en-GB"/>
            <a:t>To ensure the secure storage of data, files will be password protected and only the researcher will have access (Robson and McCartan, 2016).</a:t>
          </a:r>
          <a:endParaRPr lang="en-US"/>
        </a:p>
      </dgm:t>
    </dgm:pt>
    <dgm:pt modelId="{D5DE3012-A7FF-4B5D-83B9-28582CCA841B}" type="parTrans" cxnId="{EC172E46-4AAA-4F21-AC74-E31F0A9BC4D0}">
      <dgm:prSet/>
      <dgm:spPr/>
      <dgm:t>
        <a:bodyPr/>
        <a:lstStyle/>
        <a:p>
          <a:endParaRPr lang="en-US"/>
        </a:p>
      </dgm:t>
    </dgm:pt>
    <dgm:pt modelId="{0A610BD2-82F4-4B6C-BDAF-D4DD3140ACA5}" type="sibTrans" cxnId="{EC172E46-4AAA-4F21-AC74-E31F0A9BC4D0}">
      <dgm:prSet/>
      <dgm:spPr/>
      <dgm:t>
        <a:bodyPr/>
        <a:lstStyle/>
        <a:p>
          <a:endParaRPr lang="en-US"/>
        </a:p>
      </dgm:t>
    </dgm:pt>
    <dgm:pt modelId="{30621BA8-D7FE-4075-8079-5B2AC710D4D5}">
      <dgm:prSet/>
      <dgm:spPr/>
      <dgm:t>
        <a:bodyPr/>
        <a:lstStyle/>
        <a:p>
          <a:r>
            <a:rPr lang="en-GB"/>
            <a:t>The questionnaire will be designed with sensitivity to avoid harmful or intrusive questions to minimise risk of discomfort.</a:t>
          </a:r>
          <a:endParaRPr lang="en-US"/>
        </a:p>
      </dgm:t>
    </dgm:pt>
    <dgm:pt modelId="{F7E00839-9C7D-426A-904F-F18720BA41C9}" type="parTrans" cxnId="{7D75B9F0-67DB-4A57-A4F3-E74BFB4DFFA0}">
      <dgm:prSet/>
      <dgm:spPr/>
      <dgm:t>
        <a:bodyPr/>
        <a:lstStyle/>
        <a:p>
          <a:endParaRPr lang="en-US"/>
        </a:p>
      </dgm:t>
    </dgm:pt>
    <dgm:pt modelId="{1E39F53A-F386-4460-B3AB-79B512349B6D}" type="sibTrans" cxnId="{7D75B9F0-67DB-4A57-A4F3-E74BFB4DFFA0}">
      <dgm:prSet/>
      <dgm:spPr/>
      <dgm:t>
        <a:bodyPr/>
        <a:lstStyle/>
        <a:p>
          <a:endParaRPr lang="en-US"/>
        </a:p>
      </dgm:t>
    </dgm:pt>
    <dgm:pt modelId="{F12F0DCD-B469-43A9-8D7F-3A3D4AFE3C2B}">
      <dgm:prSet/>
      <dgm:spPr/>
      <dgm:t>
        <a:bodyPr/>
        <a:lstStyle/>
        <a:p>
          <a:r>
            <a:rPr lang="en-GB" dirty="0"/>
            <a:t>There won't be any direct criticism of participants' employer, reducing the risk in the workplace. </a:t>
          </a:r>
          <a:endParaRPr lang="en-US" dirty="0"/>
        </a:p>
      </dgm:t>
    </dgm:pt>
    <dgm:pt modelId="{D160A148-7361-478E-9560-EC39A95D7FB8}" type="parTrans" cxnId="{9CDD6B40-C52C-4DED-9FB6-1698E1158551}">
      <dgm:prSet/>
      <dgm:spPr/>
      <dgm:t>
        <a:bodyPr/>
        <a:lstStyle/>
        <a:p>
          <a:endParaRPr lang="en-US"/>
        </a:p>
      </dgm:t>
    </dgm:pt>
    <dgm:pt modelId="{9AC575CE-D202-4B77-9BAE-484262309A92}" type="sibTrans" cxnId="{9CDD6B40-C52C-4DED-9FB6-1698E1158551}">
      <dgm:prSet/>
      <dgm:spPr/>
      <dgm:t>
        <a:bodyPr/>
        <a:lstStyle/>
        <a:p>
          <a:endParaRPr lang="en-US"/>
        </a:p>
      </dgm:t>
    </dgm:pt>
    <dgm:pt modelId="{6ECA56BB-C407-4B9E-83F2-E297484E1DF2}">
      <dgm:prSet/>
      <dgm:spPr/>
      <dgm:t>
        <a:bodyPr/>
        <a:lstStyle/>
        <a:p>
          <a:r>
            <a:rPr lang="en-GB"/>
            <a:t>The significance of ethical research is that there is a need to safeguard the participants in the study and enhance the credibility of the study (Bell, Bryman and Harley, 2019).</a:t>
          </a:r>
          <a:endParaRPr lang="en-US"/>
        </a:p>
      </dgm:t>
    </dgm:pt>
    <dgm:pt modelId="{47C05828-04E8-44A4-8C64-98D939EF8F4B}" type="parTrans" cxnId="{BB2B7E33-8FDC-4BD0-8110-1374E82D11A5}">
      <dgm:prSet/>
      <dgm:spPr/>
      <dgm:t>
        <a:bodyPr/>
        <a:lstStyle/>
        <a:p>
          <a:endParaRPr lang="en-US"/>
        </a:p>
      </dgm:t>
    </dgm:pt>
    <dgm:pt modelId="{1F3D9510-D74D-4909-90B5-59AA6F1379A4}" type="sibTrans" cxnId="{BB2B7E33-8FDC-4BD0-8110-1374E82D11A5}">
      <dgm:prSet/>
      <dgm:spPr/>
      <dgm:t>
        <a:bodyPr/>
        <a:lstStyle/>
        <a:p>
          <a:endParaRPr lang="en-US"/>
        </a:p>
      </dgm:t>
    </dgm:pt>
    <dgm:pt modelId="{FFB9E42B-18D9-4263-8954-8E47796CA3FA}" type="pres">
      <dgm:prSet presAssocID="{BECAB482-E765-4337-AB02-F4EA947F0B0D}" presName="linear" presStyleCnt="0">
        <dgm:presLayoutVars>
          <dgm:animLvl val="lvl"/>
          <dgm:resizeHandles val="exact"/>
        </dgm:presLayoutVars>
      </dgm:prSet>
      <dgm:spPr/>
    </dgm:pt>
    <dgm:pt modelId="{972BC382-1A58-4B17-88CF-B4B69F0BA096}" type="pres">
      <dgm:prSet presAssocID="{A0317DFB-07B5-4AD9-9FB6-A4343C6C1AD9}" presName="parentText" presStyleLbl="node1" presStyleIdx="0" presStyleCnt="5">
        <dgm:presLayoutVars>
          <dgm:chMax val="0"/>
          <dgm:bulletEnabled val="1"/>
        </dgm:presLayoutVars>
      </dgm:prSet>
      <dgm:spPr/>
    </dgm:pt>
    <dgm:pt modelId="{DA0DBB66-C010-4BF9-AAB9-5924DFA5A173}" type="pres">
      <dgm:prSet presAssocID="{F8924728-B11F-4339-B0C1-7366595E90E2}" presName="spacer" presStyleCnt="0"/>
      <dgm:spPr/>
    </dgm:pt>
    <dgm:pt modelId="{1F7CAABA-D3EE-4A05-8F5B-845C5E36D969}" type="pres">
      <dgm:prSet presAssocID="{D020FBB2-64E5-4DA5-AE89-9E209FD4FBFF}" presName="parentText" presStyleLbl="node1" presStyleIdx="1" presStyleCnt="5">
        <dgm:presLayoutVars>
          <dgm:chMax val="0"/>
          <dgm:bulletEnabled val="1"/>
        </dgm:presLayoutVars>
      </dgm:prSet>
      <dgm:spPr/>
    </dgm:pt>
    <dgm:pt modelId="{5ED80F62-9376-4FFD-B998-0CC71EF1A1F9}" type="pres">
      <dgm:prSet presAssocID="{0A610BD2-82F4-4B6C-BDAF-D4DD3140ACA5}" presName="spacer" presStyleCnt="0"/>
      <dgm:spPr/>
    </dgm:pt>
    <dgm:pt modelId="{F800A142-76D6-4107-B526-E250C24871E0}" type="pres">
      <dgm:prSet presAssocID="{30621BA8-D7FE-4075-8079-5B2AC710D4D5}" presName="parentText" presStyleLbl="node1" presStyleIdx="2" presStyleCnt="5">
        <dgm:presLayoutVars>
          <dgm:chMax val="0"/>
          <dgm:bulletEnabled val="1"/>
        </dgm:presLayoutVars>
      </dgm:prSet>
      <dgm:spPr/>
    </dgm:pt>
    <dgm:pt modelId="{FBFD9900-C823-4604-8EDE-F649A6BAB459}" type="pres">
      <dgm:prSet presAssocID="{1E39F53A-F386-4460-B3AB-79B512349B6D}" presName="spacer" presStyleCnt="0"/>
      <dgm:spPr/>
    </dgm:pt>
    <dgm:pt modelId="{6EB6B674-445A-4EB6-83D8-69920ADA697A}" type="pres">
      <dgm:prSet presAssocID="{F12F0DCD-B469-43A9-8D7F-3A3D4AFE3C2B}" presName="parentText" presStyleLbl="node1" presStyleIdx="3" presStyleCnt="5">
        <dgm:presLayoutVars>
          <dgm:chMax val="0"/>
          <dgm:bulletEnabled val="1"/>
        </dgm:presLayoutVars>
      </dgm:prSet>
      <dgm:spPr/>
    </dgm:pt>
    <dgm:pt modelId="{CFCD6E78-945C-46A5-A479-8642765E3836}" type="pres">
      <dgm:prSet presAssocID="{9AC575CE-D202-4B77-9BAE-484262309A92}" presName="spacer" presStyleCnt="0"/>
      <dgm:spPr/>
    </dgm:pt>
    <dgm:pt modelId="{21539081-83FB-4E94-A70C-981D4D4AD35F}" type="pres">
      <dgm:prSet presAssocID="{6ECA56BB-C407-4B9E-83F2-E297484E1DF2}" presName="parentText" presStyleLbl="node1" presStyleIdx="4" presStyleCnt="5">
        <dgm:presLayoutVars>
          <dgm:chMax val="0"/>
          <dgm:bulletEnabled val="1"/>
        </dgm:presLayoutVars>
      </dgm:prSet>
      <dgm:spPr/>
    </dgm:pt>
  </dgm:ptLst>
  <dgm:cxnLst>
    <dgm:cxn modelId="{A7F70518-99B3-45A9-AEE0-7F3915639931}" type="presOf" srcId="{A0317DFB-07B5-4AD9-9FB6-A4343C6C1AD9}" destId="{972BC382-1A58-4B17-88CF-B4B69F0BA096}" srcOrd="0" destOrd="0" presId="urn:microsoft.com/office/officeart/2005/8/layout/vList2"/>
    <dgm:cxn modelId="{9C9B6820-C1B4-4E80-B8CC-2C654343C4BC}" type="presOf" srcId="{BECAB482-E765-4337-AB02-F4EA947F0B0D}" destId="{FFB9E42B-18D9-4263-8954-8E47796CA3FA}" srcOrd="0" destOrd="0" presId="urn:microsoft.com/office/officeart/2005/8/layout/vList2"/>
    <dgm:cxn modelId="{BB2B7E33-8FDC-4BD0-8110-1374E82D11A5}" srcId="{BECAB482-E765-4337-AB02-F4EA947F0B0D}" destId="{6ECA56BB-C407-4B9E-83F2-E297484E1DF2}" srcOrd="4" destOrd="0" parTransId="{47C05828-04E8-44A4-8C64-98D939EF8F4B}" sibTransId="{1F3D9510-D74D-4909-90B5-59AA6F1379A4}"/>
    <dgm:cxn modelId="{9CDD6B40-C52C-4DED-9FB6-1698E1158551}" srcId="{BECAB482-E765-4337-AB02-F4EA947F0B0D}" destId="{F12F0DCD-B469-43A9-8D7F-3A3D4AFE3C2B}" srcOrd="3" destOrd="0" parTransId="{D160A148-7361-478E-9560-EC39A95D7FB8}" sibTransId="{9AC575CE-D202-4B77-9BAE-484262309A92}"/>
    <dgm:cxn modelId="{EC172E46-4AAA-4F21-AC74-E31F0A9BC4D0}" srcId="{BECAB482-E765-4337-AB02-F4EA947F0B0D}" destId="{D020FBB2-64E5-4DA5-AE89-9E209FD4FBFF}" srcOrd="1" destOrd="0" parTransId="{D5DE3012-A7FF-4B5D-83B9-28582CCA841B}" sibTransId="{0A610BD2-82F4-4B6C-BDAF-D4DD3140ACA5}"/>
    <dgm:cxn modelId="{FC9AED4A-86E6-40E2-8BF2-A00D3D2C8FD2}" type="presOf" srcId="{F12F0DCD-B469-43A9-8D7F-3A3D4AFE3C2B}" destId="{6EB6B674-445A-4EB6-83D8-69920ADA697A}" srcOrd="0" destOrd="0" presId="urn:microsoft.com/office/officeart/2005/8/layout/vList2"/>
    <dgm:cxn modelId="{6D684D53-2662-4FD6-A985-AA6BFC6DA8CB}" type="presOf" srcId="{6ECA56BB-C407-4B9E-83F2-E297484E1DF2}" destId="{21539081-83FB-4E94-A70C-981D4D4AD35F}" srcOrd="0" destOrd="0" presId="urn:microsoft.com/office/officeart/2005/8/layout/vList2"/>
    <dgm:cxn modelId="{FC30D359-6604-4109-9538-E08E5668D8F8}" type="presOf" srcId="{D020FBB2-64E5-4DA5-AE89-9E209FD4FBFF}" destId="{1F7CAABA-D3EE-4A05-8F5B-845C5E36D969}" srcOrd="0" destOrd="0" presId="urn:microsoft.com/office/officeart/2005/8/layout/vList2"/>
    <dgm:cxn modelId="{0EAC228D-F209-4C8F-A38D-43646DBDEF7D}" srcId="{BECAB482-E765-4337-AB02-F4EA947F0B0D}" destId="{A0317DFB-07B5-4AD9-9FB6-A4343C6C1AD9}" srcOrd="0" destOrd="0" parTransId="{BEFBD6BB-50CD-4BA9-8E43-AAE3895FAEAD}" sibTransId="{F8924728-B11F-4339-B0C1-7366595E90E2}"/>
    <dgm:cxn modelId="{F6E3EDEB-26C2-445B-AF6A-4DCFF0F52B94}" type="presOf" srcId="{30621BA8-D7FE-4075-8079-5B2AC710D4D5}" destId="{F800A142-76D6-4107-B526-E250C24871E0}" srcOrd="0" destOrd="0" presId="urn:microsoft.com/office/officeart/2005/8/layout/vList2"/>
    <dgm:cxn modelId="{7D75B9F0-67DB-4A57-A4F3-E74BFB4DFFA0}" srcId="{BECAB482-E765-4337-AB02-F4EA947F0B0D}" destId="{30621BA8-D7FE-4075-8079-5B2AC710D4D5}" srcOrd="2" destOrd="0" parTransId="{F7E00839-9C7D-426A-904F-F18720BA41C9}" sibTransId="{1E39F53A-F386-4460-B3AB-79B512349B6D}"/>
    <dgm:cxn modelId="{139D7711-812D-422F-AFD7-55B348FBD5CD}" type="presParOf" srcId="{FFB9E42B-18D9-4263-8954-8E47796CA3FA}" destId="{972BC382-1A58-4B17-88CF-B4B69F0BA096}" srcOrd="0" destOrd="0" presId="urn:microsoft.com/office/officeart/2005/8/layout/vList2"/>
    <dgm:cxn modelId="{BF8D191F-DF1B-4683-8C86-DD6D27258431}" type="presParOf" srcId="{FFB9E42B-18D9-4263-8954-8E47796CA3FA}" destId="{DA0DBB66-C010-4BF9-AAB9-5924DFA5A173}" srcOrd="1" destOrd="0" presId="urn:microsoft.com/office/officeart/2005/8/layout/vList2"/>
    <dgm:cxn modelId="{1BE422C0-A99B-41C2-B36C-76F671832FEB}" type="presParOf" srcId="{FFB9E42B-18D9-4263-8954-8E47796CA3FA}" destId="{1F7CAABA-D3EE-4A05-8F5B-845C5E36D969}" srcOrd="2" destOrd="0" presId="urn:microsoft.com/office/officeart/2005/8/layout/vList2"/>
    <dgm:cxn modelId="{C3F1336A-EE9C-472F-BDA6-1C2A91C164B5}" type="presParOf" srcId="{FFB9E42B-18D9-4263-8954-8E47796CA3FA}" destId="{5ED80F62-9376-4FFD-B998-0CC71EF1A1F9}" srcOrd="3" destOrd="0" presId="urn:microsoft.com/office/officeart/2005/8/layout/vList2"/>
    <dgm:cxn modelId="{B6B7F40F-F26E-4F73-BC34-54438224367E}" type="presParOf" srcId="{FFB9E42B-18D9-4263-8954-8E47796CA3FA}" destId="{F800A142-76D6-4107-B526-E250C24871E0}" srcOrd="4" destOrd="0" presId="urn:microsoft.com/office/officeart/2005/8/layout/vList2"/>
    <dgm:cxn modelId="{346D9EEF-4AF5-44D2-8A59-CF3545D2F7FD}" type="presParOf" srcId="{FFB9E42B-18D9-4263-8954-8E47796CA3FA}" destId="{FBFD9900-C823-4604-8EDE-F649A6BAB459}" srcOrd="5" destOrd="0" presId="urn:microsoft.com/office/officeart/2005/8/layout/vList2"/>
    <dgm:cxn modelId="{34BB117D-3BE5-4EAE-83E2-A2D2E2825B7F}" type="presParOf" srcId="{FFB9E42B-18D9-4263-8954-8E47796CA3FA}" destId="{6EB6B674-445A-4EB6-83D8-69920ADA697A}" srcOrd="6" destOrd="0" presId="urn:microsoft.com/office/officeart/2005/8/layout/vList2"/>
    <dgm:cxn modelId="{A8C5E6D8-252A-4785-BFC5-AE56A9CDB8E6}" type="presParOf" srcId="{FFB9E42B-18D9-4263-8954-8E47796CA3FA}" destId="{CFCD6E78-945C-46A5-A479-8642765E3836}" srcOrd="7" destOrd="0" presId="urn:microsoft.com/office/officeart/2005/8/layout/vList2"/>
    <dgm:cxn modelId="{1C2A09B2-37D9-4461-A718-BAA6F7755DDD}" type="presParOf" srcId="{FFB9E42B-18D9-4263-8954-8E47796CA3FA}" destId="{21539081-83FB-4E94-A70C-981D4D4AD35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5335066-8556-496E-9108-014F948EAF6D}"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GB"/>
        </a:p>
      </dgm:t>
    </dgm:pt>
    <dgm:pt modelId="{8ECA1C80-56C8-4269-B494-15A092DEAD38}">
      <dgm:prSet/>
      <dgm:spPr/>
      <dgm:t>
        <a:bodyPr/>
        <a:lstStyle/>
        <a:p>
          <a:pPr algn="ctr"/>
          <a:r>
            <a:rPr lang="en-GB" dirty="0"/>
            <a:t>LIMITATION</a:t>
          </a:r>
        </a:p>
      </dgm:t>
    </dgm:pt>
    <dgm:pt modelId="{D5AB9B9B-C49A-49E6-8044-F60FCD58DC01}" type="parTrans" cxnId="{742C830A-668C-449E-A38F-02D14716F749}">
      <dgm:prSet/>
      <dgm:spPr/>
      <dgm:t>
        <a:bodyPr/>
        <a:lstStyle/>
        <a:p>
          <a:endParaRPr lang="en-GB"/>
        </a:p>
      </dgm:t>
    </dgm:pt>
    <dgm:pt modelId="{BA1D6F0A-4EFC-4F73-AA6B-D1DD4F1F9346}" type="sibTrans" cxnId="{742C830A-668C-449E-A38F-02D14716F749}">
      <dgm:prSet/>
      <dgm:spPr/>
      <dgm:t>
        <a:bodyPr/>
        <a:lstStyle/>
        <a:p>
          <a:endParaRPr lang="en-GB"/>
        </a:p>
      </dgm:t>
    </dgm:pt>
    <dgm:pt modelId="{54234E40-87E4-4103-BD14-2A32979BC5CB}">
      <dgm:prSet/>
      <dgm:spPr/>
      <dgm:t>
        <a:bodyPr/>
        <a:lstStyle/>
        <a:p>
          <a:r>
            <a:rPr lang="en-GB"/>
            <a:t>The study will involve a small number of employees (30-50), and thus the results of the study may not be representative of all small businesses in London (Saunders, Lewis and Thornhill, 2019).</a:t>
          </a:r>
        </a:p>
      </dgm:t>
    </dgm:pt>
    <dgm:pt modelId="{0A4671D7-AC12-4BAB-BEB1-CE2176A247B8}" type="parTrans" cxnId="{9F0237BC-2BD2-4015-A4C9-EFF66E84FD86}">
      <dgm:prSet/>
      <dgm:spPr/>
      <dgm:t>
        <a:bodyPr/>
        <a:lstStyle/>
        <a:p>
          <a:endParaRPr lang="en-GB"/>
        </a:p>
      </dgm:t>
    </dgm:pt>
    <dgm:pt modelId="{74DF791B-E9A1-4927-8B1B-3B1B061027C2}" type="sibTrans" cxnId="{9F0237BC-2BD2-4015-A4C9-EFF66E84FD86}">
      <dgm:prSet/>
      <dgm:spPr/>
      <dgm:t>
        <a:bodyPr/>
        <a:lstStyle/>
        <a:p>
          <a:endParaRPr lang="en-GB"/>
        </a:p>
      </dgm:t>
    </dgm:pt>
    <dgm:pt modelId="{0EECA982-9EBA-41EE-B7EB-EF7549ED7A2C}">
      <dgm:prSet/>
      <dgm:spPr/>
      <dgm:t>
        <a:bodyPr/>
        <a:lstStyle/>
        <a:p>
          <a:r>
            <a:rPr lang="en-GB" dirty="0"/>
            <a:t>Convenience sampling can cause bias in the study since the participants are not picked at random (Bryman, 2016).</a:t>
          </a:r>
        </a:p>
      </dgm:t>
    </dgm:pt>
    <dgm:pt modelId="{EEF5DEAE-707C-4D1E-9FD1-DABABD45A476}" type="parTrans" cxnId="{E2712CDF-EE47-4F22-BAE2-B0FDC59AC084}">
      <dgm:prSet/>
      <dgm:spPr/>
      <dgm:t>
        <a:bodyPr/>
        <a:lstStyle/>
        <a:p>
          <a:endParaRPr lang="en-GB"/>
        </a:p>
      </dgm:t>
    </dgm:pt>
    <dgm:pt modelId="{10424BBD-D985-4CD8-8EAF-6628346F27D3}" type="sibTrans" cxnId="{E2712CDF-EE47-4F22-BAE2-B0FDC59AC084}">
      <dgm:prSet/>
      <dgm:spPr/>
      <dgm:t>
        <a:bodyPr/>
        <a:lstStyle/>
        <a:p>
          <a:endParaRPr lang="en-GB"/>
        </a:p>
      </dgm:t>
    </dgm:pt>
    <dgm:pt modelId="{A210AFFE-0113-4409-8875-D5CCF8955137}">
      <dgm:prSet/>
      <dgm:spPr/>
      <dgm:t>
        <a:bodyPr/>
        <a:lstStyle/>
        <a:p>
          <a:r>
            <a:rPr lang="en-GB"/>
            <a:t>The research will be based on self-reported answers to questions and may be influenced by their own views and ideas, or by social desirability bias (Bell, Bryman &amp; Harley, 2019).</a:t>
          </a:r>
        </a:p>
      </dgm:t>
    </dgm:pt>
    <dgm:pt modelId="{EFA77BB2-00A8-4CE1-B08A-363D8E5AFA77}" type="parTrans" cxnId="{BB7FC3FF-46FC-43FC-A9AA-50BA5AE87D35}">
      <dgm:prSet/>
      <dgm:spPr/>
      <dgm:t>
        <a:bodyPr/>
        <a:lstStyle/>
        <a:p>
          <a:endParaRPr lang="en-GB"/>
        </a:p>
      </dgm:t>
    </dgm:pt>
    <dgm:pt modelId="{13B4D735-364E-45E0-9AE7-AFA65DE791D6}" type="sibTrans" cxnId="{BB7FC3FF-46FC-43FC-A9AA-50BA5AE87D35}">
      <dgm:prSet/>
      <dgm:spPr/>
      <dgm:t>
        <a:bodyPr/>
        <a:lstStyle/>
        <a:p>
          <a:endParaRPr lang="en-GB"/>
        </a:p>
      </dgm:t>
    </dgm:pt>
    <dgm:pt modelId="{B0D3D4DF-60D8-45DA-B1C5-983BDD6E77B2}">
      <dgm:prSet/>
      <dgm:spPr/>
      <dgm:t>
        <a:bodyPr/>
        <a:lstStyle/>
        <a:p>
          <a:r>
            <a:rPr lang="en-GB" dirty="0"/>
            <a:t>The number of businesses and employees to be included in the research can be limited due to time constraints.</a:t>
          </a:r>
        </a:p>
      </dgm:t>
    </dgm:pt>
    <dgm:pt modelId="{9B37D883-1DBB-47DE-B280-F9045893F191}" type="parTrans" cxnId="{B732B92B-ADF7-4A47-B203-F7F1CA3C617A}">
      <dgm:prSet/>
      <dgm:spPr/>
      <dgm:t>
        <a:bodyPr/>
        <a:lstStyle/>
        <a:p>
          <a:endParaRPr lang="en-GB"/>
        </a:p>
      </dgm:t>
    </dgm:pt>
    <dgm:pt modelId="{E2CCFB7E-443D-45FB-88EA-49A0EFCBA052}" type="sibTrans" cxnId="{B732B92B-ADF7-4A47-B203-F7F1CA3C617A}">
      <dgm:prSet/>
      <dgm:spPr/>
      <dgm:t>
        <a:bodyPr/>
        <a:lstStyle/>
        <a:p>
          <a:endParaRPr lang="en-GB"/>
        </a:p>
      </dgm:t>
    </dgm:pt>
    <dgm:pt modelId="{D8067FDD-6D9A-41D5-BA78-92D83F59A8F7}" type="pres">
      <dgm:prSet presAssocID="{C5335066-8556-496E-9108-014F948EAF6D}" presName="linear" presStyleCnt="0">
        <dgm:presLayoutVars>
          <dgm:animLvl val="lvl"/>
          <dgm:resizeHandles val="exact"/>
        </dgm:presLayoutVars>
      </dgm:prSet>
      <dgm:spPr/>
    </dgm:pt>
    <dgm:pt modelId="{06F4FCD2-2246-440C-93CF-177622218885}" type="pres">
      <dgm:prSet presAssocID="{8ECA1C80-56C8-4269-B494-15A092DEAD38}" presName="parentText" presStyleLbl="node1" presStyleIdx="0" presStyleCnt="5" custLinFactNeighborY="-53093">
        <dgm:presLayoutVars>
          <dgm:chMax val="0"/>
          <dgm:bulletEnabled val="1"/>
        </dgm:presLayoutVars>
      </dgm:prSet>
      <dgm:spPr/>
    </dgm:pt>
    <dgm:pt modelId="{52314534-CD60-4764-9459-B76513467D69}" type="pres">
      <dgm:prSet presAssocID="{BA1D6F0A-4EFC-4F73-AA6B-D1DD4F1F9346}" presName="spacer" presStyleCnt="0"/>
      <dgm:spPr/>
    </dgm:pt>
    <dgm:pt modelId="{2086CA3F-C06A-4C62-8543-09098AC920F3}" type="pres">
      <dgm:prSet presAssocID="{54234E40-87E4-4103-BD14-2A32979BC5CB}" presName="parentText" presStyleLbl="node1" presStyleIdx="1" presStyleCnt="5">
        <dgm:presLayoutVars>
          <dgm:chMax val="0"/>
          <dgm:bulletEnabled val="1"/>
        </dgm:presLayoutVars>
      </dgm:prSet>
      <dgm:spPr/>
    </dgm:pt>
    <dgm:pt modelId="{1C086D0F-7B0D-4172-8CF3-148A7958D399}" type="pres">
      <dgm:prSet presAssocID="{74DF791B-E9A1-4927-8B1B-3B1B061027C2}" presName="spacer" presStyleCnt="0"/>
      <dgm:spPr/>
    </dgm:pt>
    <dgm:pt modelId="{8C74583D-95D8-4720-9E8C-935193ADD5C4}" type="pres">
      <dgm:prSet presAssocID="{0EECA982-9EBA-41EE-B7EB-EF7549ED7A2C}" presName="parentText" presStyleLbl="node1" presStyleIdx="2" presStyleCnt="5">
        <dgm:presLayoutVars>
          <dgm:chMax val="0"/>
          <dgm:bulletEnabled val="1"/>
        </dgm:presLayoutVars>
      </dgm:prSet>
      <dgm:spPr/>
    </dgm:pt>
    <dgm:pt modelId="{3E8DB22F-18A7-4FFB-B40A-0D967C407AD3}" type="pres">
      <dgm:prSet presAssocID="{10424BBD-D985-4CD8-8EAF-6628346F27D3}" presName="spacer" presStyleCnt="0"/>
      <dgm:spPr/>
    </dgm:pt>
    <dgm:pt modelId="{455B66D2-44D3-4C95-A66D-54C5D4F99431}" type="pres">
      <dgm:prSet presAssocID="{A210AFFE-0113-4409-8875-D5CCF8955137}" presName="parentText" presStyleLbl="node1" presStyleIdx="3" presStyleCnt="5">
        <dgm:presLayoutVars>
          <dgm:chMax val="0"/>
          <dgm:bulletEnabled val="1"/>
        </dgm:presLayoutVars>
      </dgm:prSet>
      <dgm:spPr/>
    </dgm:pt>
    <dgm:pt modelId="{878F671E-3647-4311-9335-49A0AD3997DD}" type="pres">
      <dgm:prSet presAssocID="{13B4D735-364E-45E0-9AE7-AFA65DE791D6}" presName="spacer" presStyleCnt="0"/>
      <dgm:spPr/>
    </dgm:pt>
    <dgm:pt modelId="{251C0C95-21B2-4D3C-AF27-51740EE504A0}" type="pres">
      <dgm:prSet presAssocID="{B0D3D4DF-60D8-45DA-B1C5-983BDD6E77B2}" presName="parentText" presStyleLbl="node1" presStyleIdx="4" presStyleCnt="5">
        <dgm:presLayoutVars>
          <dgm:chMax val="0"/>
          <dgm:bulletEnabled val="1"/>
        </dgm:presLayoutVars>
      </dgm:prSet>
      <dgm:spPr/>
    </dgm:pt>
  </dgm:ptLst>
  <dgm:cxnLst>
    <dgm:cxn modelId="{742C830A-668C-449E-A38F-02D14716F749}" srcId="{C5335066-8556-496E-9108-014F948EAF6D}" destId="{8ECA1C80-56C8-4269-B494-15A092DEAD38}" srcOrd="0" destOrd="0" parTransId="{D5AB9B9B-C49A-49E6-8044-F60FCD58DC01}" sibTransId="{BA1D6F0A-4EFC-4F73-AA6B-D1DD4F1F9346}"/>
    <dgm:cxn modelId="{009C6125-7879-4E6A-8453-7C71F96EBA77}" type="presOf" srcId="{A210AFFE-0113-4409-8875-D5CCF8955137}" destId="{455B66D2-44D3-4C95-A66D-54C5D4F99431}" srcOrd="0" destOrd="0" presId="urn:microsoft.com/office/officeart/2005/8/layout/vList2"/>
    <dgm:cxn modelId="{0E999F2B-2A4F-4B3E-B4D5-8E3177DBF7FE}" type="presOf" srcId="{8ECA1C80-56C8-4269-B494-15A092DEAD38}" destId="{06F4FCD2-2246-440C-93CF-177622218885}" srcOrd="0" destOrd="0" presId="urn:microsoft.com/office/officeart/2005/8/layout/vList2"/>
    <dgm:cxn modelId="{B732B92B-ADF7-4A47-B203-F7F1CA3C617A}" srcId="{C5335066-8556-496E-9108-014F948EAF6D}" destId="{B0D3D4DF-60D8-45DA-B1C5-983BDD6E77B2}" srcOrd="4" destOrd="0" parTransId="{9B37D883-1DBB-47DE-B280-F9045893F191}" sibTransId="{E2CCFB7E-443D-45FB-88EA-49A0EFCBA052}"/>
    <dgm:cxn modelId="{0AFDD36B-13FC-4DB2-8337-FD0DCB2BAB0C}" type="presOf" srcId="{0EECA982-9EBA-41EE-B7EB-EF7549ED7A2C}" destId="{8C74583D-95D8-4720-9E8C-935193ADD5C4}" srcOrd="0" destOrd="0" presId="urn:microsoft.com/office/officeart/2005/8/layout/vList2"/>
    <dgm:cxn modelId="{4D698F9F-6725-44C4-B71E-107E1979069C}" type="presOf" srcId="{54234E40-87E4-4103-BD14-2A32979BC5CB}" destId="{2086CA3F-C06A-4C62-8543-09098AC920F3}" srcOrd="0" destOrd="0" presId="urn:microsoft.com/office/officeart/2005/8/layout/vList2"/>
    <dgm:cxn modelId="{9F0237BC-2BD2-4015-A4C9-EFF66E84FD86}" srcId="{C5335066-8556-496E-9108-014F948EAF6D}" destId="{54234E40-87E4-4103-BD14-2A32979BC5CB}" srcOrd="1" destOrd="0" parTransId="{0A4671D7-AC12-4BAB-BEB1-CE2176A247B8}" sibTransId="{74DF791B-E9A1-4927-8B1B-3B1B061027C2}"/>
    <dgm:cxn modelId="{9C6966D1-5A32-4116-97EC-07C32391462F}" type="presOf" srcId="{B0D3D4DF-60D8-45DA-B1C5-983BDD6E77B2}" destId="{251C0C95-21B2-4D3C-AF27-51740EE504A0}" srcOrd="0" destOrd="0" presId="urn:microsoft.com/office/officeart/2005/8/layout/vList2"/>
    <dgm:cxn modelId="{A1C370D6-BEC0-4A62-9F25-477A54B96A67}" type="presOf" srcId="{C5335066-8556-496E-9108-014F948EAF6D}" destId="{D8067FDD-6D9A-41D5-BA78-92D83F59A8F7}" srcOrd="0" destOrd="0" presId="urn:microsoft.com/office/officeart/2005/8/layout/vList2"/>
    <dgm:cxn modelId="{E2712CDF-EE47-4F22-BAE2-B0FDC59AC084}" srcId="{C5335066-8556-496E-9108-014F948EAF6D}" destId="{0EECA982-9EBA-41EE-B7EB-EF7549ED7A2C}" srcOrd="2" destOrd="0" parTransId="{EEF5DEAE-707C-4D1E-9FD1-DABABD45A476}" sibTransId="{10424BBD-D985-4CD8-8EAF-6628346F27D3}"/>
    <dgm:cxn modelId="{BB7FC3FF-46FC-43FC-A9AA-50BA5AE87D35}" srcId="{C5335066-8556-496E-9108-014F948EAF6D}" destId="{A210AFFE-0113-4409-8875-D5CCF8955137}" srcOrd="3" destOrd="0" parTransId="{EFA77BB2-00A8-4CE1-B08A-363D8E5AFA77}" sibTransId="{13B4D735-364E-45E0-9AE7-AFA65DE791D6}"/>
    <dgm:cxn modelId="{1A8ABF56-C2FA-418B-B083-961989C76A71}" type="presParOf" srcId="{D8067FDD-6D9A-41D5-BA78-92D83F59A8F7}" destId="{06F4FCD2-2246-440C-93CF-177622218885}" srcOrd="0" destOrd="0" presId="urn:microsoft.com/office/officeart/2005/8/layout/vList2"/>
    <dgm:cxn modelId="{B416A2F2-4434-4419-A281-D1F17213391D}" type="presParOf" srcId="{D8067FDD-6D9A-41D5-BA78-92D83F59A8F7}" destId="{52314534-CD60-4764-9459-B76513467D69}" srcOrd="1" destOrd="0" presId="urn:microsoft.com/office/officeart/2005/8/layout/vList2"/>
    <dgm:cxn modelId="{E35AB064-42E9-4818-BCF9-2D90C0C82A02}" type="presParOf" srcId="{D8067FDD-6D9A-41D5-BA78-92D83F59A8F7}" destId="{2086CA3F-C06A-4C62-8543-09098AC920F3}" srcOrd="2" destOrd="0" presId="urn:microsoft.com/office/officeart/2005/8/layout/vList2"/>
    <dgm:cxn modelId="{5C399ED2-12FD-4B01-919E-31CB7DC24F1F}" type="presParOf" srcId="{D8067FDD-6D9A-41D5-BA78-92D83F59A8F7}" destId="{1C086D0F-7B0D-4172-8CF3-148A7958D399}" srcOrd="3" destOrd="0" presId="urn:microsoft.com/office/officeart/2005/8/layout/vList2"/>
    <dgm:cxn modelId="{24864387-C493-45EB-B341-66C9512D40FE}" type="presParOf" srcId="{D8067FDD-6D9A-41D5-BA78-92D83F59A8F7}" destId="{8C74583D-95D8-4720-9E8C-935193ADD5C4}" srcOrd="4" destOrd="0" presId="urn:microsoft.com/office/officeart/2005/8/layout/vList2"/>
    <dgm:cxn modelId="{982E421C-0C9F-42CB-975E-3B02802AED8F}" type="presParOf" srcId="{D8067FDD-6D9A-41D5-BA78-92D83F59A8F7}" destId="{3E8DB22F-18A7-4FFB-B40A-0D967C407AD3}" srcOrd="5" destOrd="0" presId="urn:microsoft.com/office/officeart/2005/8/layout/vList2"/>
    <dgm:cxn modelId="{F59D4F8A-811D-4048-B681-133686267FD4}" type="presParOf" srcId="{D8067FDD-6D9A-41D5-BA78-92D83F59A8F7}" destId="{455B66D2-44D3-4C95-A66D-54C5D4F99431}" srcOrd="6" destOrd="0" presId="urn:microsoft.com/office/officeart/2005/8/layout/vList2"/>
    <dgm:cxn modelId="{D3E218CA-3C70-443B-8A19-2D664E30195B}" type="presParOf" srcId="{D8067FDD-6D9A-41D5-BA78-92D83F59A8F7}" destId="{878F671E-3647-4311-9335-49A0AD3997DD}" srcOrd="7" destOrd="0" presId="urn:microsoft.com/office/officeart/2005/8/layout/vList2"/>
    <dgm:cxn modelId="{6FEAAE6E-405C-426F-B929-704A83570F7F}" type="presParOf" srcId="{D8067FDD-6D9A-41D5-BA78-92D83F59A8F7}" destId="{251C0C95-21B2-4D3C-AF27-51740EE504A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62C64DD-8B21-4CCB-A43C-978D6124A349}"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GB"/>
        </a:p>
      </dgm:t>
    </dgm:pt>
    <dgm:pt modelId="{DB6BE7BB-6BDD-428C-9DEF-64D16A09575B}">
      <dgm:prSet/>
      <dgm:spPr/>
      <dgm:t>
        <a:bodyPr/>
        <a:lstStyle/>
        <a:p>
          <a:pPr algn="ctr"/>
          <a:r>
            <a:rPr lang="en-GB" dirty="0"/>
            <a:t>RECOMMENDATIONS</a:t>
          </a:r>
        </a:p>
      </dgm:t>
    </dgm:pt>
    <dgm:pt modelId="{C8B8AF82-79B5-4EC9-AB56-2214143D4BD4}" type="parTrans" cxnId="{BF657697-7E04-4E33-A5C1-8F946CCD447B}">
      <dgm:prSet/>
      <dgm:spPr/>
      <dgm:t>
        <a:bodyPr/>
        <a:lstStyle/>
        <a:p>
          <a:endParaRPr lang="en-GB"/>
        </a:p>
      </dgm:t>
    </dgm:pt>
    <dgm:pt modelId="{7F8A745C-F3C3-414C-9E1C-465EF23C2C34}" type="sibTrans" cxnId="{BF657697-7E04-4E33-A5C1-8F946CCD447B}">
      <dgm:prSet/>
      <dgm:spPr/>
      <dgm:t>
        <a:bodyPr/>
        <a:lstStyle/>
        <a:p>
          <a:endParaRPr lang="en-GB"/>
        </a:p>
      </dgm:t>
    </dgm:pt>
    <dgm:pt modelId="{E2214739-A2A6-4A36-9575-6E1BDEA4853D}">
      <dgm:prSet/>
      <dgm:spPr/>
      <dgm:t>
        <a:bodyPr/>
        <a:lstStyle/>
        <a:p>
          <a:r>
            <a:rPr lang="en-GB"/>
            <a:t>A larger population within different locations throughout London could be used in future research to increase generalisability.</a:t>
          </a:r>
        </a:p>
      </dgm:t>
    </dgm:pt>
    <dgm:pt modelId="{B7D80F2B-D774-467F-820D-5D14803F1764}" type="parTrans" cxnId="{81B79B7B-8631-4CD9-A807-D046C791108B}">
      <dgm:prSet/>
      <dgm:spPr/>
      <dgm:t>
        <a:bodyPr/>
        <a:lstStyle/>
        <a:p>
          <a:endParaRPr lang="en-GB"/>
        </a:p>
      </dgm:t>
    </dgm:pt>
    <dgm:pt modelId="{19BBB840-57E9-4501-9EA5-580E64BD1A72}" type="sibTrans" cxnId="{81B79B7B-8631-4CD9-A807-D046C791108B}">
      <dgm:prSet/>
      <dgm:spPr/>
      <dgm:t>
        <a:bodyPr/>
        <a:lstStyle/>
        <a:p>
          <a:endParaRPr lang="en-GB"/>
        </a:p>
      </dgm:t>
    </dgm:pt>
    <dgm:pt modelId="{2AD8185A-F440-4A00-A205-7708FC806F0A}">
      <dgm:prSet/>
      <dgm:spPr/>
      <dgm:t>
        <a:bodyPr/>
        <a:lstStyle/>
        <a:p>
          <a:r>
            <a:rPr lang="en-GB"/>
            <a:t>In future research, interviews could be incorporated with surveys to further understand employee experiences (Creswell and Creswell, 2018).</a:t>
          </a:r>
        </a:p>
      </dgm:t>
    </dgm:pt>
    <dgm:pt modelId="{A9F6909A-594C-4D52-8D62-F01B8E453357}" type="parTrans" cxnId="{F5205EC7-0A79-46F7-A69E-2F8C9B4EC08E}">
      <dgm:prSet/>
      <dgm:spPr/>
      <dgm:t>
        <a:bodyPr/>
        <a:lstStyle/>
        <a:p>
          <a:endParaRPr lang="en-GB"/>
        </a:p>
      </dgm:t>
    </dgm:pt>
    <dgm:pt modelId="{CD5A62C9-0FF3-46F5-8E52-586D52230CC9}" type="sibTrans" cxnId="{F5205EC7-0A79-46F7-A69E-2F8C9B4EC08E}">
      <dgm:prSet/>
      <dgm:spPr/>
      <dgm:t>
        <a:bodyPr/>
        <a:lstStyle/>
        <a:p>
          <a:endParaRPr lang="en-GB"/>
        </a:p>
      </dgm:t>
    </dgm:pt>
    <dgm:pt modelId="{9EEF428E-FBAC-4D43-8853-2BCBB4BDF725}">
      <dgm:prSet/>
      <dgm:spPr/>
      <dgm:t>
        <a:bodyPr/>
        <a:lstStyle/>
        <a:p>
          <a:r>
            <a:rPr lang="en-GB"/>
            <a:t>Comparing small, medium and large businesses would indicate whether there is a difference in outcomes for wellbeing initiatives in small, medium and large businesses.</a:t>
          </a:r>
        </a:p>
      </dgm:t>
    </dgm:pt>
    <dgm:pt modelId="{AE49AB7F-2986-4B97-AE15-0BA395BE213A}" type="parTrans" cxnId="{33460B18-1395-47D3-B2AB-CF4375B9BB0F}">
      <dgm:prSet/>
      <dgm:spPr/>
      <dgm:t>
        <a:bodyPr/>
        <a:lstStyle/>
        <a:p>
          <a:endParaRPr lang="en-GB"/>
        </a:p>
      </dgm:t>
    </dgm:pt>
    <dgm:pt modelId="{1ED5FEFE-882C-46AA-A22A-631EC09FE9AB}" type="sibTrans" cxnId="{33460B18-1395-47D3-B2AB-CF4375B9BB0F}">
      <dgm:prSet/>
      <dgm:spPr/>
      <dgm:t>
        <a:bodyPr/>
        <a:lstStyle/>
        <a:p>
          <a:endParaRPr lang="en-GB"/>
        </a:p>
      </dgm:t>
    </dgm:pt>
    <dgm:pt modelId="{49A31062-0056-46B0-8FC1-EB679F94E40B}" type="pres">
      <dgm:prSet presAssocID="{E62C64DD-8B21-4CCB-A43C-978D6124A349}" presName="linear" presStyleCnt="0">
        <dgm:presLayoutVars>
          <dgm:animLvl val="lvl"/>
          <dgm:resizeHandles val="exact"/>
        </dgm:presLayoutVars>
      </dgm:prSet>
      <dgm:spPr/>
    </dgm:pt>
    <dgm:pt modelId="{D991FBAE-8600-46E1-9CB4-DA7C356693D3}" type="pres">
      <dgm:prSet presAssocID="{DB6BE7BB-6BDD-428C-9DEF-64D16A09575B}" presName="parentText" presStyleLbl="node1" presStyleIdx="0" presStyleCnt="4">
        <dgm:presLayoutVars>
          <dgm:chMax val="0"/>
          <dgm:bulletEnabled val="1"/>
        </dgm:presLayoutVars>
      </dgm:prSet>
      <dgm:spPr/>
    </dgm:pt>
    <dgm:pt modelId="{68C8B6CC-82FA-4DD9-AB54-7A1A8422E94B}" type="pres">
      <dgm:prSet presAssocID="{7F8A745C-F3C3-414C-9E1C-465EF23C2C34}" presName="spacer" presStyleCnt="0"/>
      <dgm:spPr/>
    </dgm:pt>
    <dgm:pt modelId="{5230A8AA-68A3-42C8-848D-0C7FEC60BD4D}" type="pres">
      <dgm:prSet presAssocID="{E2214739-A2A6-4A36-9575-6E1BDEA4853D}" presName="parentText" presStyleLbl="node1" presStyleIdx="1" presStyleCnt="4">
        <dgm:presLayoutVars>
          <dgm:chMax val="0"/>
          <dgm:bulletEnabled val="1"/>
        </dgm:presLayoutVars>
      </dgm:prSet>
      <dgm:spPr/>
    </dgm:pt>
    <dgm:pt modelId="{2A8296D0-AEA1-4BFF-A227-C683747ABB37}" type="pres">
      <dgm:prSet presAssocID="{19BBB840-57E9-4501-9EA5-580E64BD1A72}" presName="spacer" presStyleCnt="0"/>
      <dgm:spPr/>
    </dgm:pt>
    <dgm:pt modelId="{65D7A3E9-C1CB-4EC2-90F3-252E44D141A6}" type="pres">
      <dgm:prSet presAssocID="{2AD8185A-F440-4A00-A205-7708FC806F0A}" presName="parentText" presStyleLbl="node1" presStyleIdx="2" presStyleCnt="4">
        <dgm:presLayoutVars>
          <dgm:chMax val="0"/>
          <dgm:bulletEnabled val="1"/>
        </dgm:presLayoutVars>
      </dgm:prSet>
      <dgm:spPr/>
    </dgm:pt>
    <dgm:pt modelId="{A316A0B9-C869-4D1F-BAE1-DDCD789FF2F7}" type="pres">
      <dgm:prSet presAssocID="{CD5A62C9-0FF3-46F5-8E52-586D52230CC9}" presName="spacer" presStyleCnt="0"/>
      <dgm:spPr/>
    </dgm:pt>
    <dgm:pt modelId="{3A6F9B47-8692-490F-9A8C-739483DBD7C5}" type="pres">
      <dgm:prSet presAssocID="{9EEF428E-FBAC-4D43-8853-2BCBB4BDF725}" presName="parentText" presStyleLbl="node1" presStyleIdx="3" presStyleCnt="4">
        <dgm:presLayoutVars>
          <dgm:chMax val="0"/>
          <dgm:bulletEnabled val="1"/>
        </dgm:presLayoutVars>
      </dgm:prSet>
      <dgm:spPr/>
    </dgm:pt>
  </dgm:ptLst>
  <dgm:cxnLst>
    <dgm:cxn modelId="{33460B18-1395-47D3-B2AB-CF4375B9BB0F}" srcId="{E62C64DD-8B21-4CCB-A43C-978D6124A349}" destId="{9EEF428E-FBAC-4D43-8853-2BCBB4BDF725}" srcOrd="3" destOrd="0" parTransId="{AE49AB7F-2986-4B97-AE15-0BA395BE213A}" sibTransId="{1ED5FEFE-882C-46AA-A22A-631EC09FE9AB}"/>
    <dgm:cxn modelId="{2D3DCC2F-FEDD-45E5-995C-22AF6FAD6DDE}" type="presOf" srcId="{9EEF428E-FBAC-4D43-8853-2BCBB4BDF725}" destId="{3A6F9B47-8692-490F-9A8C-739483DBD7C5}" srcOrd="0" destOrd="0" presId="urn:microsoft.com/office/officeart/2005/8/layout/vList2"/>
    <dgm:cxn modelId="{81B79B7B-8631-4CD9-A807-D046C791108B}" srcId="{E62C64DD-8B21-4CCB-A43C-978D6124A349}" destId="{E2214739-A2A6-4A36-9575-6E1BDEA4853D}" srcOrd="1" destOrd="0" parTransId="{B7D80F2B-D774-467F-820D-5D14803F1764}" sibTransId="{19BBB840-57E9-4501-9EA5-580E64BD1A72}"/>
    <dgm:cxn modelId="{BF657697-7E04-4E33-A5C1-8F946CCD447B}" srcId="{E62C64DD-8B21-4CCB-A43C-978D6124A349}" destId="{DB6BE7BB-6BDD-428C-9DEF-64D16A09575B}" srcOrd="0" destOrd="0" parTransId="{C8B8AF82-79B5-4EC9-AB56-2214143D4BD4}" sibTransId="{7F8A745C-F3C3-414C-9E1C-465EF23C2C34}"/>
    <dgm:cxn modelId="{F5205EC7-0A79-46F7-A69E-2F8C9B4EC08E}" srcId="{E62C64DD-8B21-4CCB-A43C-978D6124A349}" destId="{2AD8185A-F440-4A00-A205-7708FC806F0A}" srcOrd="2" destOrd="0" parTransId="{A9F6909A-594C-4D52-8D62-F01B8E453357}" sibTransId="{CD5A62C9-0FF3-46F5-8E52-586D52230CC9}"/>
    <dgm:cxn modelId="{53DC5BC8-C7FD-4C4D-BA56-96539ECA320E}" type="presOf" srcId="{2AD8185A-F440-4A00-A205-7708FC806F0A}" destId="{65D7A3E9-C1CB-4EC2-90F3-252E44D141A6}" srcOrd="0" destOrd="0" presId="urn:microsoft.com/office/officeart/2005/8/layout/vList2"/>
    <dgm:cxn modelId="{02DA27D0-CB11-492D-B6A1-60BD98271290}" type="presOf" srcId="{E2214739-A2A6-4A36-9575-6E1BDEA4853D}" destId="{5230A8AA-68A3-42C8-848D-0C7FEC60BD4D}" srcOrd="0" destOrd="0" presId="urn:microsoft.com/office/officeart/2005/8/layout/vList2"/>
    <dgm:cxn modelId="{60718ED2-848F-4945-B7AB-7629AF142EC6}" type="presOf" srcId="{E62C64DD-8B21-4CCB-A43C-978D6124A349}" destId="{49A31062-0056-46B0-8FC1-EB679F94E40B}" srcOrd="0" destOrd="0" presId="urn:microsoft.com/office/officeart/2005/8/layout/vList2"/>
    <dgm:cxn modelId="{8545E9EE-58C3-47A9-BA1F-828F365DB807}" type="presOf" srcId="{DB6BE7BB-6BDD-428C-9DEF-64D16A09575B}" destId="{D991FBAE-8600-46E1-9CB4-DA7C356693D3}" srcOrd="0" destOrd="0" presId="urn:microsoft.com/office/officeart/2005/8/layout/vList2"/>
    <dgm:cxn modelId="{65BA9BED-D2A7-484F-A81B-40F925994A12}" type="presParOf" srcId="{49A31062-0056-46B0-8FC1-EB679F94E40B}" destId="{D991FBAE-8600-46E1-9CB4-DA7C356693D3}" srcOrd="0" destOrd="0" presId="urn:microsoft.com/office/officeart/2005/8/layout/vList2"/>
    <dgm:cxn modelId="{66A623D2-7419-4988-9C10-AC8F97609100}" type="presParOf" srcId="{49A31062-0056-46B0-8FC1-EB679F94E40B}" destId="{68C8B6CC-82FA-4DD9-AB54-7A1A8422E94B}" srcOrd="1" destOrd="0" presId="urn:microsoft.com/office/officeart/2005/8/layout/vList2"/>
    <dgm:cxn modelId="{4D066850-D2F3-4F1B-9B0A-60565833DBFC}" type="presParOf" srcId="{49A31062-0056-46B0-8FC1-EB679F94E40B}" destId="{5230A8AA-68A3-42C8-848D-0C7FEC60BD4D}" srcOrd="2" destOrd="0" presId="urn:microsoft.com/office/officeart/2005/8/layout/vList2"/>
    <dgm:cxn modelId="{F4B06C34-39B1-4311-9BCF-44E3605D3EA5}" type="presParOf" srcId="{49A31062-0056-46B0-8FC1-EB679F94E40B}" destId="{2A8296D0-AEA1-4BFF-A227-C683747ABB37}" srcOrd="3" destOrd="0" presId="urn:microsoft.com/office/officeart/2005/8/layout/vList2"/>
    <dgm:cxn modelId="{A5DB5480-4639-4EF0-9C57-2B1A41C5EEF7}" type="presParOf" srcId="{49A31062-0056-46B0-8FC1-EB679F94E40B}" destId="{65D7A3E9-C1CB-4EC2-90F3-252E44D141A6}" srcOrd="4" destOrd="0" presId="urn:microsoft.com/office/officeart/2005/8/layout/vList2"/>
    <dgm:cxn modelId="{1683A341-0168-4F6A-88D7-089AF858D0CA}" type="presParOf" srcId="{49A31062-0056-46B0-8FC1-EB679F94E40B}" destId="{A316A0B9-C869-4D1F-BAE1-DDCD789FF2F7}" srcOrd="5" destOrd="0" presId="urn:microsoft.com/office/officeart/2005/8/layout/vList2"/>
    <dgm:cxn modelId="{C9B751A3-39DF-4F01-A017-41E2E2C1B570}" type="presParOf" srcId="{49A31062-0056-46B0-8FC1-EB679F94E40B}" destId="{3A6F9B47-8692-490F-9A8C-739483DBD7C5}"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7907CAB-1D2C-4633-856C-197EE301A68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AD9CDEA-8482-4490-81BF-25D19D3A8748}">
      <dgm:prSet/>
      <dgm:spPr/>
      <dgm:t>
        <a:bodyPr/>
        <a:lstStyle/>
        <a:p>
          <a:r>
            <a:rPr lang="en-GB"/>
            <a:t>A quantitative questionnaire survey will be used in this research to seek to understand Workplace wellbeing, Motivation and Retention in small businesses in London.</a:t>
          </a:r>
          <a:endParaRPr lang="en-US"/>
        </a:p>
      </dgm:t>
    </dgm:pt>
    <dgm:pt modelId="{FF1AE831-8D71-438F-B066-2E96CC806A78}" type="parTrans" cxnId="{CD640067-A5CE-400A-BC9A-80555A18E791}">
      <dgm:prSet/>
      <dgm:spPr/>
      <dgm:t>
        <a:bodyPr/>
        <a:lstStyle/>
        <a:p>
          <a:endParaRPr lang="en-US"/>
        </a:p>
      </dgm:t>
    </dgm:pt>
    <dgm:pt modelId="{2EA29234-02AD-4908-9170-9E6352223178}" type="sibTrans" cxnId="{CD640067-A5CE-400A-BC9A-80555A18E791}">
      <dgm:prSet/>
      <dgm:spPr/>
      <dgm:t>
        <a:bodyPr/>
        <a:lstStyle/>
        <a:p>
          <a:endParaRPr lang="en-US"/>
        </a:p>
      </dgm:t>
    </dgm:pt>
    <dgm:pt modelId="{9E7C2467-AB63-4230-982B-CF0C2922C3E8}">
      <dgm:prSet/>
      <dgm:spPr/>
      <dgm:t>
        <a:bodyPr/>
        <a:lstStyle/>
        <a:p>
          <a:r>
            <a:rPr lang="en-GB"/>
            <a:t>The study is based on positivism and deductive approach, as this approach is applicable as the study will test the existing theories with measurable data (Saunders, Lewis and Thornhill, 2019).</a:t>
          </a:r>
          <a:endParaRPr lang="en-US"/>
        </a:p>
      </dgm:t>
    </dgm:pt>
    <dgm:pt modelId="{A9CF987B-8720-47C4-AAB5-E1BF4A8FB57C}" type="parTrans" cxnId="{7B67B862-8953-4AC2-83F5-73A9E4481E8D}">
      <dgm:prSet/>
      <dgm:spPr/>
      <dgm:t>
        <a:bodyPr/>
        <a:lstStyle/>
        <a:p>
          <a:endParaRPr lang="en-US"/>
        </a:p>
      </dgm:t>
    </dgm:pt>
    <dgm:pt modelId="{236F406B-4EF4-4DC7-9035-13C4903E49DC}" type="sibTrans" cxnId="{7B67B862-8953-4AC2-83F5-73A9E4481E8D}">
      <dgm:prSet/>
      <dgm:spPr/>
      <dgm:t>
        <a:bodyPr/>
        <a:lstStyle/>
        <a:p>
          <a:endParaRPr lang="en-US"/>
        </a:p>
      </dgm:t>
    </dgm:pt>
    <dgm:pt modelId="{F041EE86-7095-4FD4-BB4F-DBEFF1BAC52B}">
      <dgm:prSet/>
      <dgm:spPr/>
      <dgm:t>
        <a:bodyPr/>
        <a:lstStyle/>
        <a:p>
          <a:r>
            <a:rPr lang="en-GB"/>
            <a:t>The benefits of the questionnaire method include consistency and reliability in employee responses, and easy comparisons of the responses (Bryman, 2016).</a:t>
          </a:r>
          <a:endParaRPr lang="en-US"/>
        </a:p>
      </dgm:t>
    </dgm:pt>
    <dgm:pt modelId="{7CEAE9DC-345C-4355-8D6F-E141BC11F65B}" type="parTrans" cxnId="{F8DBD0E2-A493-4922-AA68-72C27AB72F8E}">
      <dgm:prSet/>
      <dgm:spPr/>
      <dgm:t>
        <a:bodyPr/>
        <a:lstStyle/>
        <a:p>
          <a:endParaRPr lang="en-US"/>
        </a:p>
      </dgm:t>
    </dgm:pt>
    <dgm:pt modelId="{C58C3B72-08E9-4F9B-990E-EC099C31356D}" type="sibTrans" cxnId="{F8DBD0E2-A493-4922-AA68-72C27AB72F8E}">
      <dgm:prSet/>
      <dgm:spPr/>
      <dgm:t>
        <a:bodyPr/>
        <a:lstStyle/>
        <a:p>
          <a:endParaRPr lang="en-US"/>
        </a:p>
      </dgm:t>
    </dgm:pt>
    <dgm:pt modelId="{A912FD6A-C4B0-4389-B720-9108DBDB3418}">
      <dgm:prSet/>
      <dgm:spPr/>
      <dgm:t>
        <a:bodyPr/>
        <a:lstStyle/>
        <a:p>
          <a:r>
            <a:rPr lang="en-GB"/>
            <a:t>Participants will be protected through the ethical application of the principles of informed consent, anonymity, confidentiality and secure data storage (Bell, Bryman and Harley, 2019).</a:t>
          </a:r>
          <a:endParaRPr lang="en-US"/>
        </a:p>
      </dgm:t>
    </dgm:pt>
    <dgm:pt modelId="{182F9680-EFFE-4380-AB98-8C0497E4ACC2}" type="parTrans" cxnId="{D4E452C8-B3EE-479D-BD9F-681CF2430097}">
      <dgm:prSet/>
      <dgm:spPr/>
      <dgm:t>
        <a:bodyPr/>
        <a:lstStyle/>
        <a:p>
          <a:endParaRPr lang="en-US"/>
        </a:p>
      </dgm:t>
    </dgm:pt>
    <dgm:pt modelId="{8F5E97F5-00C9-4965-8C6C-6945AB511AEB}" type="sibTrans" cxnId="{D4E452C8-B3EE-479D-BD9F-681CF2430097}">
      <dgm:prSet/>
      <dgm:spPr/>
      <dgm:t>
        <a:bodyPr/>
        <a:lstStyle/>
        <a:p>
          <a:endParaRPr lang="en-US"/>
        </a:p>
      </dgm:t>
    </dgm:pt>
    <dgm:pt modelId="{1D7D8EED-9D3F-46E1-ABFE-869FCAA5EA89}">
      <dgm:prSet/>
      <dgm:spPr/>
      <dgm:t>
        <a:bodyPr/>
        <a:lstStyle/>
        <a:p>
          <a:r>
            <a:rPr lang="en-GB"/>
            <a:t>Despite the limitations of the study, it offers valuable evidence on the ways in which wellbeing programmes can be used in small business to enhance employees' motivation and retention.</a:t>
          </a:r>
          <a:endParaRPr lang="en-US"/>
        </a:p>
      </dgm:t>
    </dgm:pt>
    <dgm:pt modelId="{203E224D-C14B-49D2-98E3-94495632D887}" type="parTrans" cxnId="{4169AD8F-BDAA-4DC6-A00D-A4CAB748472E}">
      <dgm:prSet/>
      <dgm:spPr/>
      <dgm:t>
        <a:bodyPr/>
        <a:lstStyle/>
        <a:p>
          <a:endParaRPr lang="en-US"/>
        </a:p>
      </dgm:t>
    </dgm:pt>
    <dgm:pt modelId="{7713DFD2-2DDC-4A9B-BF6E-CDD4E746D1FA}" type="sibTrans" cxnId="{4169AD8F-BDAA-4DC6-A00D-A4CAB748472E}">
      <dgm:prSet/>
      <dgm:spPr/>
      <dgm:t>
        <a:bodyPr/>
        <a:lstStyle/>
        <a:p>
          <a:endParaRPr lang="en-US"/>
        </a:p>
      </dgm:t>
    </dgm:pt>
    <dgm:pt modelId="{6739C692-84DE-4073-BCBD-0C2D01826525}" type="pres">
      <dgm:prSet presAssocID="{17907CAB-1D2C-4633-856C-197EE301A686}" presName="linear" presStyleCnt="0">
        <dgm:presLayoutVars>
          <dgm:animLvl val="lvl"/>
          <dgm:resizeHandles val="exact"/>
        </dgm:presLayoutVars>
      </dgm:prSet>
      <dgm:spPr/>
    </dgm:pt>
    <dgm:pt modelId="{6AAD8D50-C516-4EC2-8508-2C05BB258F2E}" type="pres">
      <dgm:prSet presAssocID="{1AD9CDEA-8482-4490-81BF-25D19D3A8748}" presName="parentText" presStyleLbl="node1" presStyleIdx="0" presStyleCnt="5">
        <dgm:presLayoutVars>
          <dgm:chMax val="0"/>
          <dgm:bulletEnabled val="1"/>
        </dgm:presLayoutVars>
      </dgm:prSet>
      <dgm:spPr/>
    </dgm:pt>
    <dgm:pt modelId="{F4C2CCEA-E4A7-43BE-93FD-E79F5ED0CC7A}" type="pres">
      <dgm:prSet presAssocID="{2EA29234-02AD-4908-9170-9E6352223178}" presName="spacer" presStyleCnt="0"/>
      <dgm:spPr/>
    </dgm:pt>
    <dgm:pt modelId="{A88535C3-49D5-494D-8346-6E920EDDB7FD}" type="pres">
      <dgm:prSet presAssocID="{9E7C2467-AB63-4230-982B-CF0C2922C3E8}" presName="parentText" presStyleLbl="node1" presStyleIdx="1" presStyleCnt="5">
        <dgm:presLayoutVars>
          <dgm:chMax val="0"/>
          <dgm:bulletEnabled val="1"/>
        </dgm:presLayoutVars>
      </dgm:prSet>
      <dgm:spPr/>
    </dgm:pt>
    <dgm:pt modelId="{5AEC3B38-5BDF-461B-BF8E-DB4E3B0F6D70}" type="pres">
      <dgm:prSet presAssocID="{236F406B-4EF4-4DC7-9035-13C4903E49DC}" presName="spacer" presStyleCnt="0"/>
      <dgm:spPr/>
    </dgm:pt>
    <dgm:pt modelId="{4E204698-8FAE-456D-B7D4-2D448D67BACC}" type="pres">
      <dgm:prSet presAssocID="{F041EE86-7095-4FD4-BB4F-DBEFF1BAC52B}" presName="parentText" presStyleLbl="node1" presStyleIdx="2" presStyleCnt="5">
        <dgm:presLayoutVars>
          <dgm:chMax val="0"/>
          <dgm:bulletEnabled val="1"/>
        </dgm:presLayoutVars>
      </dgm:prSet>
      <dgm:spPr/>
    </dgm:pt>
    <dgm:pt modelId="{46D7C37A-11B0-4593-B8AF-A7D865D1A96A}" type="pres">
      <dgm:prSet presAssocID="{C58C3B72-08E9-4F9B-990E-EC099C31356D}" presName="spacer" presStyleCnt="0"/>
      <dgm:spPr/>
    </dgm:pt>
    <dgm:pt modelId="{67C1C7B6-8E1B-4BD5-AB50-585F6E40A9C6}" type="pres">
      <dgm:prSet presAssocID="{A912FD6A-C4B0-4389-B720-9108DBDB3418}" presName="parentText" presStyleLbl="node1" presStyleIdx="3" presStyleCnt="5">
        <dgm:presLayoutVars>
          <dgm:chMax val="0"/>
          <dgm:bulletEnabled val="1"/>
        </dgm:presLayoutVars>
      </dgm:prSet>
      <dgm:spPr/>
    </dgm:pt>
    <dgm:pt modelId="{28ADAE88-0BEB-49D5-86A6-9D95E38BF569}" type="pres">
      <dgm:prSet presAssocID="{8F5E97F5-00C9-4965-8C6C-6945AB511AEB}" presName="spacer" presStyleCnt="0"/>
      <dgm:spPr/>
    </dgm:pt>
    <dgm:pt modelId="{8D1B18A7-3438-42CA-8953-5A2607D0A453}" type="pres">
      <dgm:prSet presAssocID="{1D7D8EED-9D3F-46E1-ABFE-869FCAA5EA89}" presName="parentText" presStyleLbl="node1" presStyleIdx="4" presStyleCnt="5">
        <dgm:presLayoutVars>
          <dgm:chMax val="0"/>
          <dgm:bulletEnabled val="1"/>
        </dgm:presLayoutVars>
      </dgm:prSet>
      <dgm:spPr/>
    </dgm:pt>
  </dgm:ptLst>
  <dgm:cxnLst>
    <dgm:cxn modelId="{F4E84D60-AE5C-4DD4-8A3D-9AC5668C567E}" type="presOf" srcId="{1AD9CDEA-8482-4490-81BF-25D19D3A8748}" destId="{6AAD8D50-C516-4EC2-8508-2C05BB258F2E}" srcOrd="0" destOrd="0" presId="urn:microsoft.com/office/officeart/2005/8/layout/vList2"/>
    <dgm:cxn modelId="{7B67B862-8953-4AC2-83F5-73A9E4481E8D}" srcId="{17907CAB-1D2C-4633-856C-197EE301A686}" destId="{9E7C2467-AB63-4230-982B-CF0C2922C3E8}" srcOrd="1" destOrd="0" parTransId="{A9CF987B-8720-47C4-AAB5-E1BF4A8FB57C}" sibTransId="{236F406B-4EF4-4DC7-9035-13C4903E49DC}"/>
    <dgm:cxn modelId="{B9415843-5996-4E6A-BDB2-26AE14B6D2A7}" type="presOf" srcId="{1D7D8EED-9D3F-46E1-ABFE-869FCAA5EA89}" destId="{8D1B18A7-3438-42CA-8953-5A2607D0A453}" srcOrd="0" destOrd="0" presId="urn:microsoft.com/office/officeart/2005/8/layout/vList2"/>
    <dgm:cxn modelId="{CD640067-A5CE-400A-BC9A-80555A18E791}" srcId="{17907CAB-1D2C-4633-856C-197EE301A686}" destId="{1AD9CDEA-8482-4490-81BF-25D19D3A8748}" srcOrd="0" destOrd="0" parTransId="{FF1AE831-8D71-438F-B066-2E96CC806A78}" sibTransId="{2EA29234-02AD-4908-9170-9E6352223178}"/>
    <dgm:cxn modelId="{C2304A7C-D320-478E-97C5-2FC21A2671D0}" type="presOf" srcId="{17907CAB-1D2C-4633-856C-197EE301A686}" destId="{6739C692-84DE-4073-BCBD-0C2D01826525}" srcOrd="0" destOrd="0" presId="urn:microsoft.com/office/officeart/2005/8/layout/vList2"/>
    <dgm:cxn modelId="{4169AD8F-BDAA-4DC6-A00D-A4CAB748472E}" srcId="{17907CAB-1D2C-4633-856C-197EE301A686}" destId="{1D7D8EED-9D3F-46E1-ABFE-869FCAA5EA89}" srcOrd="4" destOrd="0" parTransId="{203E224D-C14B-49D2-98E3-94495632D887}" sibTransId="{7713DFD2-2DDC-4A9B-BF6E-CDD4E746D1FA}"/>
    <dgm:cxn modelId="{AD71459D-610B-4306-8AD3-899D01B98549}" type="presOf" srcId="{A912FD6A-C4B0-4389-B720-9108DBDB3418}" destId="{67C1C7B6-8E1B-4BD5-AB50-585F6E40A9C6}" srcOrd="0" destOrd="0" presId="urn:microsoft.com/office/officeart/2005/8/layout/vList2"/>
    <dgm:cxn modelId="{D4E452C8-B3EE-479D-BD9F-681CF2430097}" srcId="{17907CAB-1D2C-4633-856C-197EE301A686}" destId="{A912FD6A-C4B0-4389-B720-9108DBDB3418}" srcOrd="3" destOrd="0" parTransId="{182F9680-EFFE-4380-AB98-8C0497E4ACC2}" sibTransId="{8F5E97F5-00C9-4965-8C6C-6945AB511AEB}"/>
    <dgm:cxn modelId="{891DEDD6-67C7-404A-8204-75610AE6B7E2}" type="presOf" srcId="{F041EE86-7095-4FD4-BB4F-DBEFF1BAC52B}" destId="{4E204698-8FAE-456D-B7D4-2D448D67BACC}" srcOrd="0" destOrd="0" presId="urn:microsoft.com/office/officeart/2005/8/layout/vList2"/>
    <dgm:cxn modelId="{F8DBD0E2-A493-4922-AA68-72C27AB72F8E}" srcId="{17907CAB-1D2C-4633-856C-197EE301A686}" destId="{F041EE86-7095-4FD4-BB4F-DBEFF1BAC52B}" srcOrd="2" destOrd="0" parTransId="{7CEAE9DC-345C-4355-8D6F-E141BC11F65B}" sibTransId="{C58C3B72-08E9-4F9B-990E-EC099C31356D}"/>
    <dgm:cxn modelId="{F111B6EA-9B28-4881-885F-2A24D193A137}" type="presOf" srcId="{9E7C2467-AB63-4230-982B-CF0C2922C3E8}" destId="{A88535C3-49D5-494D-8346-6E920EDDB7FD}" srcOrd="0" destOrd="0" presId="urn:microsoft.com/office/officeart/2005/8/layout/vList2"/>
    <dgm:cxn modelId="{FE179845-7DE2-4C63-AF8E-D25B810869D5}" type="presParOf" srcId="{6739C692-84DE-4073-BCBD-0C2D01826525}" destId="{6AAD8D50-C516-4EC2-8508-2C05BB258F2E}" srcOrd="0" destOrd="0" presId="urn:microsoft.com/office/officeart/2005/8/layout/vList2"/>
    <dgm:cxn modelId="{4C41675D-235D-4B94-AABD-670394C5A00D}" type="presParOf" srcId="{6739C692-84DE-4073-BCBD-0C2D01826525}" destId="{F4C2CCEA-E4A7-43BE-93FD-E79F5ED0CC7A}" srcOrd="1" destOrd="0" presId="urn:microsoft.com/office/officeart/2005/8/layout/vList2"/>
    <dgm:cxn modelId="{DAE82D46-082B-4743-8E67-7CE9B32AC0DD}" type="presParOf" srcId="{6739C692-84DE-4073-BCBD-0C2D01826525}" destId="{A88535C3-49D5-494D-8346-6E920EDDB7FD}" srcOrd="2" destOrd="0" presId="urn:microsoft.com/office/officeart/2005/8/layout/vList2"/>
    <dgm:cxn modelId="{6325E325-DCD3-4D38-9C51-7A766F20C734}" type="presParOf" srcId="{6739C692-84DE-4073-BCBD-0C2D01826525}" destId="{5AEC3B38-5BDF-461B-BF8E-DB4E3B0F6D70}" srcOrd="3" destOrd="0" presId="urn:microsoft.com/office/officeart/2005/8/layout/vList2"/>
    <dgm:cxn modelId="{7CD033F4-8F43-453A-B5A5-009C22AA9579}" type="presParOf" srcId="{6739C692-84DE-4073-BCBD-0C2D01826525}" destId="{4E204698-8FAE-456D-B7D4-2D448D67BACC}" srcOrd="4" destOrd="0" presId="urn:microsoft.com/office/officeart/2005/8/layout/vList2"/>
    <dgm:cxn modelId="{52B70D6D-9261-4A3C-BF70-5AFFDC3B8020}" type="presParOf" srcId="{6739C692-84DE-4073-BCBD-0C2D01826525}" destId="{46D7C37A-11B0-4593-B8AF-A7D865D1A96A}" srcOrd="5" destOrd="0" presId="urn:microsoft.com/office/officeart/2005/8/layout/vList2"/>
    <dgm:cxn modelId="{C6F70A8B-6F4D-4FB9-89DA-7F56C12B295A}" type="presParOf" srcId="{6739C692-84DE-4073-BCBD-0C2D01826525}" destId="{67C1C7B6-8E1B-4BD5-AB50-585F6E40A9C6}" srcOrd="6" destOrd="0" presId="urn:microsoft.com/office/officeart/2005/8/layout/vList2"/>
    <dgm:cxn modelId="{634980FA-E83F-423D-8FF4-114339F71EB0}" type="presParOf" srcId="{6739C692-84DE-4073-BCBD-0C2D01826525}" destId="{28ADAE88-0BEB-49D5-86A6-9D95E38BF569}" srcOrd="7" destOrd="0" presId="urn:microsoft.com/office/officeart/2005/8/layout/vList2"/>
    <dgm:cxn modelId="{03FA07DD-BEF4-4B1B-BC51-BF7F29A999E3}" type="presParOf" srcId="{6739C692-84DE-4073-BCBD-0C2D01826525}" destId="{8D1B18A7-3438-42CA-8953-5A2607D0A45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666FA-EA1D-46CC-99D3-3B221B8F8737}">
      <dsp:nvSpPr>
        <dsp:cNvPr id="0" name=""/>
        <dsp:cNvSpPr/>
      </dsp:nvSpPr>
      <dsp:spPr>
        <a:xfrm>
          <a:off x="0" y="169651"/>
          <a:ext cx="4851777" cy="138527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philosophy of research for this study will be positivist to gather measurable data from the employees and pinpoint the relationships between wellbeing, motivation and retention (Saunders, Lewis and Thornhill, 2019).</a:t>
          </a:r>
          <a:endParaRPr lang="en-US" sz="1600" kern="1200"/>
        </a:p>
      </dsp:txBody>
      <dsp:txXfrm>
        <a:off x="67624" y="237275"/>
        <a:ext cx="4716529" cy="1250031"/>
      </dsp:txXfrm>
    </dsp:sp>
    <dsp:sp modelId="{CC87C980-D090-4237-A0CB-3FE1C9B2441B}">
      <dsp:nvSpPr>
        <dsp:cNvPr id="0" name=""/>
        <dsp:cNvSpPr/>
      </dsp:nvSpPr>
      <dsp:spPr>
        <a:xfrm>
          <a:off x="0" y="1601011"/>
          <a:ext cx="4851777" cy="1385279"/>
        </a:xfrm>
        <a:prstGeom prst="roundRect">
          <a:avLst/>
        </a:prstGeom>
        <a:solidFill>
          <a:schemeClr val="accent2">
            <a:hueOff val="2365308"/>
            <a:satOff val="0"/>
            <a:lumOff val="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This research will be done through a deductive approach since it is based on existing theories including the Job Demands-Resources model (Bakker and Demerouti, 2007) and Self-Determination Theory (Ryan and Deci, 2000).</a:t>
          </a:r>
          <a:endParaRPr lang="en-US" sz="1600" kern="1200"/>
        </a:p>
      </dsp:txBody>
      <dsp:txXfrm>
        <a:off x="67624" y="1668635"/>
        <a:ext cx="4716529" cy="1250031"/>
      </dsp:txXfrm>
    </dsp:sp>
    <dsp:sp modelId="{1AF780F6-39DB-44D5-AEC1-85EC43109574}">
      <dsp:nvSpPr>
        <dsp:cNvPr id="0" name=""/>
        <dsp:cNvSpPr/>
      </dsp:nvSpPr>
      <dsp:spPr>
        <a:xfrm>
          <a:off x="0" y="3032371"/>
          <a:ext cx="4851777" cy="1385279"/>
        </a:xfrm>
        <a:prstGeom prst="roundRect">
          <a:avLst/>
        </a:prstGeom>
        <a:solidFill>
          <a:schemeClr val="accent2">
            <a:hueOff val="4730617"/>
            <a:satOff val="0"/>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research is going to be quantitative in nature as the numerical measurement helps to quantify employee's views and compare their responses to other participants (Creswell and Creswell, 2018).</a:t>
          </a:r>
          <a:endParaRPr lang="en-US" sz="1600" kern="1200"/>
        </a:p>
      </dsp:txBody>
      <dsp:txXfrm>
        <a:off x="67624" y="3099995"/>
        <a:ext cx="4716529" cy="1250031"/>
      </dsp:txXfrm>
    </dsp:sp>
    <dsp:sp modelId="{1E43F2C0-A2FA-4115-B4B5-0051BA36338A}">
      <dsp:nvSpPr>
        <dsp:cNvPr id="0" name=""/>
        <dsp:cNvSpPr/>
      </dsp:nvSpPr>
      <dsp:spPr>
        <a:xfrm>
          <a:off x="0" y="4463731"/>
          <a:ext cx="4851777" cy="1385279"/>
        </a:xfrm>
        <a:prstGeom prst="roundRect">
          <a:avLst/>
        </a:prstGeom>
        <a:solidFill>
          <a:schemeClr val="accent2">
            <a:hueOff val="7095925"/>
            <a:satOff val="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This approach is appropriate since the purpose of this study is to learn some general patterns and not to gather detailed personal stories</a:t>
          </a:r>
          <a:endParaRPr lang="en-US" sz="1600" kern="1200" dirty="0"/>
        </a:p>
      </dsp:txBody>
      <dsp:txXfrm>
        <a:off x="67624" y="4531355"/>
        <a:ext cx="4716529" cy="12500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03E32-2E1C-4761-835A-CF358293E35B}">
      <dsp:nvSpPr>
        <dsp:cNvPr id="0" name=""/>
        <dsp:cNvSpPr/>
      </dsp:nvSpPr>
      <dsp:spPr>
        <a:xfrm>
          <a:off x="0" y="83579"/>
          <a:ext cx="10287000" cy="5846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One method of data collection will be used: an online questionnaire survey.</a:t>
          </a:r>
          <a:endParaRPr lang="en-US" sz="1500" kern="1200"/>
        </a:p>
      </dsp:txBody>
      <dsp:txXfrm>
        <a:off x="28539" y="112118"/>
        <a:ext cx="10229922" cy="527556"/>
      </dsp:txXfrm>
    </dsp:sp>
    <dsp:sp modelId="{191B2A49-77D0-43E3-B288-08E3B4DF73BD}">
      <dsp:nvSpPr>
        <dsp:cNvPr id="0" name=""/>
        <dsp:cNvSpPr/>
      </dsp:nvSpPr>
      <dsp:spPr>
        <a:xfrm>
          <a:off x="0" y="711413"/>
          <a:ext cx="10287000" cy="5846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Closed questions and Likert statements (Bell, Bryman and Harley, 2019) will be included in the questionnaire to ensure the employees' views are measured consistently, such as statements from “strongly agree” to “strongly disagree”.</a:t>
          </a:r>
          <a:endParaRPr lang="en-US" sz="1500" kern="1200"/>
        </a:p>
      </dsp:txBody>
      <dsp:txXfrm>
        <a:off x="28539" y="739952"/>
        <a:ext cx="10229922" cy="527556"/>
      </dsp:txXfrm>
    </dsp:sp>
    <dsp:sp modelId="{0028A5E8-3B25-4C0A-A86B-99558A1A2AE1}">
      <dsp:nvSpPr>
        <dsp:cNvPr id="0" name=""/>
        <dsp:cNvSpPr/>
      </dsp:nvSpPr>
      <dsp:spPr>
        <a:xfrm>
          <a:off x="0" y="1339248"/>
          <a:ext cx="10287000" cy="5846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The target population will be employees within small businesses in London;</a:t>
          </a:r>
          <a:endParaRPr lang="en-US" sz="1500" kern="1200"/>
        </a:p>
      </dsp:txBody>
      <dsp:txXfrm>
        <a:off x="28539" y="1367787"/>
        <a:ext cx="10229922" cy="527556"/>
      </dsp:txXfrm>
    </dsp:sp>
    <dsp:sp modelId="{7EDAA947-65DA-47C0-A507-F3F18E3EE61E}">
      <dsp:nvSpPr>
        <dsp:cNvPr id="0" name=""/>
        <dsp:cNvSpPr/>
      </dsp:nvSpPr>
      <dsp:spPr>
        <a:xfrm>
          <a:off x="0" y="1967082"/>
          <a:ext cx="10287000" cy="5846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The number of employees that will be sampled is around 30, which is a realistic amount for a small scale undergraduate research project, due to convenience sampling of the sample (Saunders, Lewis and Thornhill, 2019).</a:t>
          </a:r>
          <a:endParaRPr lang="en-US" sz="1500" kern="1200"/>
        </a:p>
      </dsp:txBody>
      <dsp:txXfrm>
        <a:off x="28539" y="1995621"/>
        <a:ext cx="10229922" cy="527556"/>
      </dsp:txXfrm>
    </dsp:sp>
    <dsp:sp modelId="{D9F35D90-25D4-4B51-AA32-F764D566ED2A}">
      <dsp:nvSpPr>
        <dsp:cNvPr id="0" name=""/>
        <dsp:cNvSpPr/>
      </dsp:nvSpPr>
      <dsp:spPr>
        <a:xfrm>
          <a:off x="0" y="2594916"/>
          <a:ext cx="10287000" cy="5846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Reliability will be ensured as all contestants will respond to identical question which has been formatted into a set of question (Bryman, 2016).</a:t>
          </a:r>
          <a:endParaRPr lang="en-US" sz="1500" kern="1200"/>
        </a:p>
      </dsp:txBody>
      <dsp:txXfrm>
        <a:off x="28539" y="2623455"/>
        <a:ext cx="10229922" cy="527556"/>
      </dsp:txXfrm>
    </dsp:sp>
    <dsp:sp modelId="{3064C98E-A07C-4F14-B95B-5EC4BAAB5228}">
      <dsp:nvSpPr>
        <dsp:cNvPr id="0" name=""/>
        <dsp:cNvSpPr/>
      </dsp:nvSpPr>
      <dsp:spPr>
        <a:xfrm>
          <a:off x="0" y="3222751"/>
          <a:ext cx="10287000" cy="5846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Validity will be achieved by constructing questions that are directly related to the research aim, objectives and key concepts of wellbeing, motivation and retention (Creswell and Creswell, 2018).</a:t>
          </a:r>
          <a:endParaRPr lang="en-US" sz="1500" kern="1200"/>
        </a:p>
      </dsp:txBody>
      <dsp:txXfrm>
        <a:off x="28539" y="3251290"/>
        <a:ext cx="10229922" cy="5275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FB148-590F-4795-BE2C-ADD70D5F3AD9}">
      <dsp:nvSpPr>
        <dsp:cNvPr id="0" name=""/>
        <dsp:cNvSpPr/>
      </dsp:nvSpPr>
      <dsp:spPr>
        <a:xfrm>
          <a:off x="0" y="6411"/>
          <a:ext cx="4092594" cy="982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The purpose of the study for participants will be included prior to asking for them to complete the questionnaire, which will strengthen informed consent (Saunders, Lewis and Thornhill, 2019).</a:t>
          </a:r>
          <a:endParaRPr lang="en-US" sz="1400" kern="1200"/>
        </a:p>
      </dsp:txBody>
      <dsp:txXfrm>
        <a:off x="47976" y="54387"/>
        <a:ext cx="3996642" cy="886848"/>
      </dsp:txXfrm>
    </dsp:sp>
    <dsp:sp modelId="{EEE389A9-754A-48E4-A13F-A2FDE5ACE461}">
      <dsp:nvSpPr>
        <dsp:cNvPr id="0" name=""/>
        <dsp:cNvSpPr/>
      </dsp:nvSpPr>
      <dsp:spPr>
        <a:xfrm>
          <a:off x="0" y="1029531"/>
          <a:ext cx="4092594" cy="982800"/>
        </a:xfrm>
        <a:prstGeom prst="roundRect">
          <a:avLst/>
        </a:prstGeom>
        <a:solidFill>
          <a:schemeClr val="accent2">
            <a:hueOff val="1773981"/>
            <a:satOff val="0"/>
            <a:lumOff val="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It will be voluntary and no one will be put under pressure to participate.</a:t>
          </a:r>
          <a:endParaRPr lang="en-US" sz="1400" kern="1200"/>
        </a:p>
      </dsp:txBody>
      <dsp:txXfrm>
        <a:off x="47976" y="1077507"/>
        <a:ext cx="3996642" cy="886848"/>
      </dsp:txXfrm>
    </dsp:sp>
    <dsp:sp modelId="{7CFF26AB-BB0B-4E6C-B2D6-75F976D7E8C9}">
      <dsp:nvSpPr>
        <dsp:cNvPr id="0" name=""/>
        <dsp:cNvSpPr/>
      </dsp:nvSpPr>
      <dsp:spPr>
        <a:xfrm>
          <a:off x="0" y="2052651"/>
          <a:ext cx="4092594" cy="982800"/>
        </a:xfrm>
        <a:prstGeom prst="roundRect">
          <a:avLst/>
        </a:prstGeom>
        <a:solidFill>
          <a:schemeClr val="accent2">
            <a:hueOff val="3547962"/>
            <a:satOff val="0"/>
            <a:lumOff val="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At this moment participants will be told that they may opt out prior to completing the questionnaire.</a:t>
          </a:r>
          <a:endParaRPr lang="en-US" sz="1400" kern="1200"/>
        </a:p>
      </dsp:txBody>
      <dsp:txXfrm>
        <a:off x="47976" y="2100627"/>
        <a:ext cx="3996642" cy="886848"/>
      </dsp:txXfrm>
    </dsp:sp>
    <dsp:sp modelId="{A935E118-ADFC-4A5B-ACA3-C202D8D18E70}">
      <dsp:nvSpPr>
        <dsp:cNvPr id="0" name=""/>
        <dsp:cNvSpPr/>
      </dsp:nvSpPr>
      <dsp:spPr>
        <a:xfrm>
          <a:off x="0" y="3075771"/>
          <a:ext cx="4092594" cy="982800"/>
        </a:xfrm>
        <a:prstGeom prst="roundRect">
          <a:avLst/>
        </a:prstGeom>
        <a:solidFill>
          <a:schemeClr val="accent2">
            <a:hueOff val="5321944"/>
            <a:satOff val="0"/>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Anonymity and confidentiality will be maintained when the collection of names, personal contact information and/or company names.</a:t>
          </a:r>
          <a:endParaRPr lang="en-US" sz="1400" kern="1200"/>
        </a:p>
      </dsp:txBody>
      <dsp:txXfrm>
        <a:off x="47976" y="3123747"/>
        <a:ext cx="3996642" cy="886848"/>
      </dsp:txXfrm>
    </dsp:sp>
    <dsp:sp modelId="{3D78B437-466F-412C-9726-453C3483029A}">
      <dsp:nvSpPr>
        <dsp:cNvPr id="0" name=""/>
        <dsp:cNvSpPr/>
      </dsp:nvSpPr>
      <dsp:spPr>
        <a:xfrm>
          <a:off x="0" y="4098891"/>
          <a:ext cx="4092594" cy="982800"/>
        </a:xfrm>
        <a:prstGeom prst="roundRect">
          <a:avLst/>
        </a:prstGeom>
        <a:solidFill>
          <a:schemeClr val="accent2">
            <a:hueOff val="7095925"/>
            <a:satOff val="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All responses will be used only for academic purposes.</a:t>
          </a:r>
          <a:endParaRPr lang="en-US" sz="1400" kern="1200"/>
        </a:p>
      </dsp:txBody>
      <dsp:txXfrm>
        <a:off x="47976" y="4146867"/>
        <a:ext cx="3996642" cy="8868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BC382-1A58-4B17-88CF-B4B69F0BA096}">
      <dsp:nvSpPr>
        <dsp:cNvPr id="0" name=""/>
        <dsp:cNvSpPr/>
      </dsp:nvSpPr>
      <dsp:spPr>
        <a:xfrm>
          <a:off x="0" y="179353"/>
          <a:ext cx="4092594" cy="91592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The study will be conducted in compliance with the ethical standards of the university to ensure that the participants are treated fairly and respectfully.</a:t>
          </a:r>
          <a:endParaRPr lang="en-US" sz="1300" kern="1200"/>
        </a:p>
      </dsp:txBody>
      <dsp:txXfrm>
        <a:off x="44712" y="224065"/>
        <a:ext cx="4003170" cy="826503"/>
      </dsp:txXfrm>
    </dsp:sp>
    <dsp:sp modelId="{1F7CAABA-D3EE-4A05-8F5B-845C5E36D969}">
      <dsp:nvSpPr>
        <dsp:cNvPr id="0" name=""/>
        <dsp:cNvSpPr/>
      </dsp:nvSpPr>
      <dsp:spPr>
        <a:xfrm>
          <a:off x="0" y="1132720"/>
          <a:ext cx="4092594" cy="915927"/>
        </a:xfrm>
        <a:prstGeom prst="roundRect">
          <a:avLst/>
        </a:prstGeom>
        <a:solidFill>
          <a:schemeClr val="accent2">
            <a:hueOff val="1773981"/>
            <a:satOff val="0"/>
            <a:lumOff val="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To ensure the secure storage of data, files will be password protected and only the researcher will have access (Robson and McCartan, 2016).</a:t>
          </a:r>
          <a:endParaRPr lang="en-US" sz="1300" kern="1200"/>
        </a:p>
      </dsp:txBody>
      <dsp:txXfrm>
        <a:off x="44712" y="1177432"/>
        <a:ext cx="4003170" cy="826503"/>
      </dsp:txXfrm>
    </dsp:sp>
    <dsp:sp modelId="{F800A142-76D6-4107-B526-E250C24871E0}">
      <dsp:nvSpPr>
        <dsp:cNvPr id="0" name=""/>
        <dsp:cNvSpPr/>
      </dsp:nvSpPr>
      <dsp:spPr>
        <a:xfrm>
          <a:off x="0" y="2086087"/>
          <a:ext cx="4092594" cy="915927"/>
        </a:xfrm>
        <a:prstGeom prst="roundRect">
          <a:avLst/>
        </a:prstGeom>
        <a:solidFill>
          <a:schemeClr val="accent2">
            <a:hueOff val="3547962"/>
            <a:satOff val="0"/>
            <a:lumOff val="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The questionnaire will be designed with sensitivity to avoid harmful or intrusive questions to minimise risk of discomfort.</a:t>
          </a:r>
          <a:endParaRPr lang="en-US" sz="1300" kern="1200"/>
        </a:p>
      </dsp:txBody>
      <dsp:txXfrm>
        <a:off x="44712" y="2130799"/>
        <a:ext cx="4003170" cy="826503"/>
      </dsp:txXfrm>
    </dsp:sp>
    <dsp:sp modelId="{6EB6B674-445A-4EB6-83D8-69920ADA697A}">
      <dsp:nvSpPr>
        <dsp:cNvPr id="0" name=""/>
        <dsp:cNvSpPr/>
      </dsp:nvSpPr>
      <dsp:spPr>
        <a:xfrm>
          <a:off x="0" y="3039455"/>
          <a:ext cx="4092594" cy="915927"/>
        </a:xfrm>
        <a:prstGeom prst="roundRect">
          <a:avLst/>
        </a:prstGeom>
        <a:solidFill>
          <a:schemeClr val="accent2">
            <a:hueOff val="5321944"/>
            <a:satOff val="0"/>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There won't be any direct criticism of participants' employer, reducing the risk in the workplace. </a:t>
          </a:r>
          <a:endParaRPr lang="en-US" sz="1300" kern="1200" dirty="0"/>
        </a:p>
      </dsp:txBody>
      <dsp:txXfrm>
        <a:off x="44712" y="3084167"/>
        <a:ext cx="4003170" cy="826503"/>
      </dsp:txXfrm>
    </dsp:sp>
    <dsp:sp modelId="{21539081-83FB-4E94-A70C-981D4D4AD35F}">
      <dsp:nvSpPr>
        <dsp:cNvPr id="0" name=""/>
        <dsp:cNvSpPr/>
      </dsp:nvSpPr>
      <dsp:spPr>
        <a:xfrm>
          <a:off x="0" y="3992822"/>
          <a:ext cx="4092594" cy="915927"/>
        </a:xfrm>
        <a:prstGeom prst="roundRect">
          <a:avLst/>
        </a:prstGeom>
        <a:solidFill>
          <a:schemeClr val="accent2">
            <a:hueOff val="7095925"/>
            <a:satOff val="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The significance of ethical research is that there is a need to safeguard the participants in the study and enhance the credibility of the study (Bell, Bryman and Harley, 2019).</a:t>
          </a:r>
          <a:endParaRPr lang="en-US" sz="1300" kern="1200"/>
        </a:p>
      </dsp:txBody>
      <dsp:txXfrm>
        <a:off x="44712" y="4037534"/>
        <a:ext cx="4003170" cy="8265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4FCD2-2246-440C-93CF-177622218885}">
      <dsp:nvSpPr>
        <dsp:cNvPr id="0" name=""/>
        <dsp:cNvSpPr/>
      </dsp:nvSpPr>
      <dsp:spPr>
        <a:xfrm>
          <a:off x="0" y="61169"/>
          <a:ext cx="5474804" cy="66558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LIMITATION</a:t>
          </a:r>
        </a:p>
      </dsp:txBody>
      <dsp:txXfrm>
        <a:off x="32491" y="93660"/>
        <a:ext cx="5409822" cy="600601"/>
      </dsp:txXfrm>
    </dsp:sp>
    <dsp:sp modelId="{2086CA3F-C06A-4C62-8543-09098AC920F3}">
      <dsp:nvSpPr>
        <dsp:cNvPr id="0" name=""/>
        <dsp:cNvSpPr/>
      </dsp:nvSpPr>
      <dsp:spPr>
        <a:xfrm>
          <a:off x="0" y="779662"/>
          <a:ext cx="5474804" cy="66558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The study will involve a small number of employees (30-50), and thus the results of the study may not be representative of all small businesses in London (Saunders, Lewis and Thornhill, 2019).</a:t>
          </a:r>
        </a:p>
      </dsp:txBody>
      <dsp:txXfrm>
        <a:off x="32491" y="812153"/>
        <a:ext cx="5409822" cy="600601"/>
      </dsp:txXfrm>
    </dsp:sp>
    <dsp:sp modelId="{8C74583D-95D8-4720-9E8C-935193ADD5C4}">
      <dsp:nvSpPr>
        <dsp:cNvPr id="0" name=""/>
        <dsp:cNvSpPr/>
      </dsp:nvSpPr>
      <dsp:spPr>
        <a:xfrm>
          <a:off x="0" y="1479806"/>
          <a:ext cx="5474804" cy="66558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Convenience sampling can cause bias in the study since the participants are not picked at random (Bryman, 2016).</a:t>
          </a:r>
        </a:p>
      </dsp:txBody>
      <dsp:txXfrm>
        <a:off x="32491" y="1512297"/>
        <a:ext cx="5409822" cy="600601"/>
      </dsp:txXfrm>
    </dsp:sp>
    <dsp:sp modelId="{455B66D2-44D3-4C95-A66D-54C5D4F99431}">
      <dsp:nvSpPr>
        <dsp:cNvPr id="0" name=""/>
        <dsp:cNvSpPr/>
      </dsp:nvSpPr>
      <dsp:spPr>
        <a:xfrm>
          <a:off x="0" y="2179949"/>
          <a:ext cx="5474804" cy="66558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The research will be based on self-reported answers to questions and may be influenced by their own views and ideas, or by social desirability bias (Bell, Bryman &amp; Harley, 2019).</a:t>
          </a:r>
        </a:p>
      </dsp:txBody>
      <dsp:txXfrm>
        <a:off x="32491" y="2212440"/>
        <a:ext cx="5409822" cy="600601"/>
      </dsp:txXfrm>
    </dsp:sp>
    <dsp:sp modelId="{251C0C95-21B2-4D3C-AF27-51740EE504A0}">
      <dsp:nvSpPr>
        <dsp:cNvPr id="0" name=""/>
        <dsp:cNvSpPr/>
      </dsp:nvSpPr>
      <dsp:spPr>
        <a:xfrm>
          <a:off x="0" y="2880093"/>
          <a:ext cx="5474804" cy="66558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The number of businesses and employees to be included in the research can be limited due to time constraints.</a:t>
          </a:r>
        </a:p>
      </dsp:txBody>
      <dsp:txXfrm>
        <a:off x="32491" y="2912584"/>
        <a:ext cx="5409822" cy="6006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91FBAE-8600-46E1-9CB4-DA7C356693D3}">
      <dsp:nvSpPr>
        <dsp:cNvPr id="0" name=""/>
        <dsp:cNvSpPr/>
      </dsp:nvSpPr>
      <dsp:spPr>
        <a:xfrm>
          <a:off x="0" y="141661"/>
          <a:ext cx="5110369" cy="831979"/>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RECOMMENDATIONS</a:t>
          </a:r>
        </a:p>
      </dsp:txBody>
      <dsp:txXfrm>
        <a:off x="40614" y="182275"/>
        <a:ext cx="5029141" cy="750751"/>
      </dsp:txXfrm>
    </dsp:sp>
    <dsp:sp modelId="{5230A8AA-68A3-42C8-848D-0C7FEC60BD4D}">
      <dsp:nvSpPr>
        <dsp:cNvPr id="0" name=""/>
        <dsp:cNvSpPr/>
      </dsp:nvSpPr>
      <dsp:spPr>
        <a:xfrm>
          <a:off x="0" y="1016841"/>
          <a:ext cx="5110369" cy="831979"/>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 larger population within different locations throughout London could be used in future research to increase generalisability.</a:t>
          </a:r>
        </a:p>
      </dsp:txBody>
      <dsp:txXfrm>
        <a:off x="40614" y="1057455"/>
        <a:ext cx="5029141" cy="750751"/>
      </dsp:txXfrm>
    </dsp:sp>
    <dsp:sp modelId="{65D7A3E9-C1CB-4EC2-90F3-252E44D141A6}">
      <dsp:nvSpPr>
        <dsp:cNvPr id="0" name=""/>
        <dsp:cNvSpPr/>
      </dsp:nvSpPr>
      <dsp:spPr>
        <a:xfrm>
          <a:off x="0" y="1892021"/>
          <a:ext cx="5110369" cy="831979"/>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In future research, interviews could be incorporated with surveys to further understand employee experiences (Creswell and Creswell, 2018).</a:t>
          </a:r>
        </a:p>
      </dsp:txBody>
      <dsp:txXfrm>
        <a:off x="40614" y="1932635"/>
        <a:ext cx="5029141" cy="750751"/>
      </dsp:txXfrm>
    </dsp:sp>
    <dsp:sp modelId="{3A6F9B47-8692-490F-9A8C-739483DBD7C5}">
      <dsp:nvSpPr>
        <dsp:cNvPr id="0" name=""/>
        <dsp:cNvSpPr/>
      </dsp:nvSpPr>
      <dsp:spPr>
        <a:xfrm>
          <a:off x="0" y="2767200"/>
          <a:ext cx="5110369" cy="831979"/>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Comparing small, medium and large businesses would indicate whether there is a difference in outcomes for wellbeing initiatives in small, medium and large businesses.</a:t>
          </a:r>
        </a:p>
      </dsp:txBody>
      <dsp:txXfrm>
        <a:off x="40614" y="2807814"/>
        <a:ext cx="5029141" cy="75075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D8D50-C516-4EC2-8508-2C05BB258F2E}">
      <dsp:nvSpPr>
        <dsp:cNvPr id="0" name=""/>
        <dsp:cNvSpPr/>
      </dsp:nvSpPr>
      <dsp:spPr>
        <a:xfrm>
          <a:off x="0" y="6411"/>
          <a:ext cx="4092594" cy="982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A quantitative questionnaire survey will be used in this research to seek to understand Workplace wellbeing, Motivation and Retention in small businesses in London.</a:t>
          </a:r>
          <a:endParaRPr lang="en-US" sz="1400" kern="1200"/>
        </a:p>
      </dsp:txBody>
      <dsp:txXfrm>
        <a:off x="47976" y="54387"/>
        <a:ext cx="3996642" cy="886848"/>
      </dsp:txXfrm>
    </dsp:sp>
    <dsp:sp modelId="{A88535C3-49D5-494D-8346-6E920EDDB7FD}">
      <dsp:nvSpPr>
        <dsp:cNvPr id="0" name=""/>
        <dsp:cNvSpPr/>
      </dsp:nvSpPr>
      <dsp:spPr>
        <a:xfrm>
          <a:off x="0" y="1029531"/>
          <a:ext cx="4092594" cy="982800"/>
        </a:xfrm>
        <a:prstGeom prst="roundRect">
          <a:avLst/>
        </a:prstGeom>
        <a:solidFill>
          <a:schemeClr val="accent2">
            <a:hueOff val="1773981"/>
            <a:satOff val="0"/>
            <a:lumOff val="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The study is based on positivism and deductive approach, as this approach is applicable as the study will test the existing theories with measurable data (Saunders, Lewis and Thornhill, 2019).</a:t>
          </a:r>
          <a:endParaRPr lang="en-US" sz="1400" kern="1200"/>
        </a:p>
      </dsp:txBody>
      <dsp:txXfrm>
        <a:off x="47976" y="1077507"/>
        <a:ext cx="3996642" cy="886848"/>
      </dsp:txXfrm>
    </dsp:sp>
    <dsp:sp modelId="{4E204698-8FAE-456D-B7D4-2D448D67BACC}">
      <dsp:nvSpPr>
        <dsp:cNvPr id="0" name=""/>
        <dsp:cNvSpPr/>
      </dsp:nvSpPr>
      <dsp:spPr>
        <a:xfrm>
          <a:off x="0" y="2052651"/>
          <a:ext cx="4092594" cy="982800"/>
        </a:xfrm>
        <a:prstGeom prst="roundRect">
          <a:avLst/>
        </a:prstGeom>
        <a:solidFill>
          <a:schemeClr val="accent2">
            <a:hueOff val="3547962"/>
            <a:satOff val="0"/>
            <a:lumOff val="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The benefits of the questionnaire method include consistency and reliability in employee responses, and easy comparisons of the responses (Bryman, 2016).</a:t>
          </a:r>
          <a:endParaRPr lang="en-US" sz="1400" kern="1200"/>
        </a:p>
      </dsp:txBody>
      <dsp:txXfrm>
        <a:off x="47976" y="2100627"/>
        <a:ext cx="3996642" cy="886848"/>
      </dsp:txXfrm>
    </dsp:sp>
    <dsp:sp modelId="{67C1C7B6-8E1B-4BD5-AB50-585F6E40A9C6}">
      <dsp:nvSpPr>
        <dsp:cNvPr id="0" name=""/>
        <dsp:cNvSpPr/>
      </dsp:nvSpPr>
      <dsp:spPr>
        <a:xfrm>
          <a:off x="0" y="3075771"/>
          <a:ext cx="4092594" cy="982800"/>
        </a:xfrm>
        <a:prstGeom prst="roundRect">
          <a:avLst/>
        </a:prstGeom>
        <a:solidFill>
          <a:schemeClr val="accent2">
            <a:hueOff val="5321944"/>
            <a:satOff val="0"/>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Participants will be protected through the ethical application of the principles of informed consent, anonymity, confidentiality and secure data storage (Bell, Bryman and Harley, 2019).</a:t>
          </a:r>
          <a:endParaRPr lang="en-US" sz="1400" kern="1200"/>
        </a:p>
      </dsp:txBody>
      <dsp:txXfrm>
        <a:off x="47976" y="3123747"/>
        <a:ext cx="3996642" cy="886848"/>
      </dsp:txXfrm>
    </dsp:sp>
    <dsp:sp modelId="{8D1B18A7-3438-42CA-8953-5A2607D0A453}">
      <dsp:nvSpPr>
        <dsp:cNvPr id="0" name=""/>
        <dsp:cNvSpPr/>
      </dsp:nvSpPr>
      <dsp:spPr>
        <a:xfrm>
          <a:off x="0" y="4098891"/>
          <a:ext cx="4092594" cy="982800"/>
        </a:xfrm>
        <a:prstGeom prst="roundRect">
          <a:avLst/>
        </a:prstGeom>
        <a:solidFill>
          <a:schemeClr val="accent2">
            <a:hueOff val="7095925"/>
            <a:satOff val="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Despite the limitations of the study, it offers valuable evidence on the ways in which wellbeing programmes can be used in small business to enhance employees' motivation and retention.</a:t>
          </a:r>
          <a:endParaRPr lang="en-US" sz="1400" kern="1200"/>
        </a:p>
      </dsp:txBody>
      <dsp:txXfrm>
        <a:off x="47976" y="4146867"/>
        <a:ext cx="3996642" cy="88684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D96F2-02BD-E71F-EFBD-14FECCF2D331}"/>
              </a:ext>
            </a:extLst>
          </p:cNvPr>
          <p:cNvSpPr>
            <a:spLocks noGrp="1"/>
          </p:cNvSpPr>
          <p:nvPr>
            <p:ph type="ctrTitle"/>
          </p:nvPr>
        </p:nvSpPr>
        <p:spPr>
          <a:xfrm>
            <a:off x="1524000" y="1122362"/>
            <a:ext cx="7172325" cy="3152251"/>
          </a:xfrm>
        </p:spPr>
        <p:txBody>
          <a:bodyPr anchor="b">
            <a:normAutofit/>
          </a:bodyPr>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BBE90113-E8E1-4E48-41BC-583802BFC956}"/>
              </a:ext>
            </a:extLst>
          </p:cNvPr>
          <p:cNvSpPr>
            <a:spLocks noGrp="1"/>
          </p:cNvSpPr>
          <p:nvPr>
            <p:ph type="subTitle" idx="1"/>
          </p:nvPr>
        </p:nvSpPr>
        <p:spPr>
          <a:xfrm>
            <a:off x="1524000" y="4920137"/>
            <a:ext cx="7172325" cy="112236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AC7EE5-BFF0-D779-4261-E239DB450A69}"/>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5" name="Footer Placeholder 4">
            <a:extLst>
              <a:ext uri="{FF2B5EF4-FFF2-40B4-BE49-F238E27FC236}">
                <a16:creationId xmlns:a16="http://schemas.microsoft.com/office/drawing/2014/main" id="{63789492-34ED-FE24-4F29-E4C8F5497B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B0C886-7F1E-7BC1-9A9E-B24C2AC2F0F5}"/>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8" name="Straight Connector 7">
            <a:extLst>
              <a:ext uri="{FF2B5EF4-FFF2-40B4-BE49-F238E27FC236}">
                <a16:creationId xmlns:a16="http://schemas.microsoft.com/office/drawing/2014/main" id="{1C74AEE6-9CA7-5247-DC34-99634247DF50}"/>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5243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532FD-157B-437C-E9D5-B66E8B3B19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790A51-A7E8-7A6A-5FD0-F9B250BE41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78C8B8-F999-7D95-435D-17CE6ACCDC87}"/>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5" name="Footer Placeholder 4">
            <a:extLst>
              <a:ext uri="{FF2B5EF4-FFF2-40B4-BE49-F238E27FC236}">
                <a16:creationId xmlns:a16="http://schemas.microsoft.com/office/drawing/2014/main" id="{6E427265-C89C-937F-1DA3-F377F68770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EB89E-4530-3632-3485-F481DB042ED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590091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8056A-761D-1DBC-276A-2A46D153C03F}"/>
              </a:ext>
            </a:extLst>
          </p:cNvPr>
          <p:cNvSpPr>
            <a:spLocks noGrp="1"/>
          </p:cNvSpPr>
          <p:nvPr>
            <p:ph type="title"/>
          </p:nvPr>
        </p:nvSpPr>
        <p:spPr>
          <a:xfrm>
            <a:off x="1471613" y="1355763"/>
            <a:ext cx="6972300" cy="2255794"/>
          </a:xfrm>
        </p:spPr>
        <p:txBody>
          <a:bodyPr anchor="t">
            <a:normAutofit/>
          </a:bodyPr>
          <a:lstStyle>
            <a:lvl1pPr>
              <a:lnSpc>
                <a:spcPct val="110000"/>
              </a:lnSpc>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193904B3-6AC1-19D5-3EAE-2009A3B4CE65}"/>
              </a:ext>
            </a:extLst>
          </p:cNvPr>
          <p:cNvSpPr>
            <a:spLocks noGrp="1"/>
          </p:cNvSpPr>
          <p:nvPr>
            <p:ph type="body" idx="1"/>
          </p:nvPr>
        </p:nvSpPr>
        <p:spPr>
          <a:xfrm>
            <a:off x="1524000" y="4921820"/>
            <a:ext cx="5524500" cy="1150934"/>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9FA2A86D-493D-5BF6-8AA6-F1231E3BAE7D}"/>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5" name="Footer Placeholder 4">
            <a:extLst>
              <a:ext uri="{FF2B5EF4-FFF2-40B4-BE49-F238E27FC236}">
                <a16:creationId xmlns:a16="http://schemas.microsoft.com/office/drawing/2014/main" id="{79CCCD76-6623-164A-7BFA-207AFA0576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A64312-1F20-5486-62B0-A8BB8829D6CA}"/>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4" name="Straight Connector 13">
            <a:extLst>
              <a:ext uri="{FF2B5EF4-FFF2-40B4-BE49-F238E27FC236}">
                <a16:creationId xmlns:a16="http://schemas.microsoft.com/office/drawing/2014/main" id="{4703F1C9-9114-4426-6F07-F7FF9CCD5FC4}"/>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5800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CFC4C-4D16-E5A8-F934-8B158F6F273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79BDE54-F935-945D-3E4F-B659695E84DA}"/>
              </a:ext>
            </a:extLst>
          </p:cNvPr>
          <p:cNvSpPr>
            <a:spLocks noGrp="1"/>
          </p:cNvSpPr>
          <p:nvPr>
            <p:ph sz="half" idx="1"/>
          </p:nvPr>
        </p:nvSpPr>
        <p:spPr>
          <a:xfrm>
            <a:off x="952500" y="2286002"/>
            <a:ext cx="5067300" cy="38909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28F3710-E06B-05DE-937A-C92E52569E34}"/>
              </a:ext>
            </a:extLst>
          </p:cNvPr>
          <p:cNvSpPr>
            <a:spLocks noGrp="1"/>
          </p:cNvSpPr>
          <p:nvPr>
            <p:ph sz="half" idx="2"/>
          </p:nvPr>
        </p:nvSpPr>
        <p:spPr>
          <a:xfrm>
            <a:off x="6172200" y="2286001"/>
            <a:ext cx="5067300" cy="38909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7302EFD-42D3-11C1-677E-0E478B93F7B2}"/>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6" name="Footer Placeholder 5">
            <a:extLst>
              <a:ext uri="{FF2B5EF4-FFF2-40B4-BE49-F238E27FC236}">
                <a16:creationId xmlns:a16="http://schemas.microsoft.com/office/drawing/2014/main" id="{224C2F08-0D93-B14B-6106-2925DF3E16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A5DE81-F2AB-CCB9-8B68-5E4F31011FF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552712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2D81B-4E36-1511-E9A7-8FB931B41FCF}"/>
              </a:ext>
            </a:extLst>
          </p:cNvPr>
          <p:cNvSpPr>
            <a:spLocks noGrp="1"/>
          </p:cNvSpPr>
          <p:nvPr>
            <p:ph type="title"/>
          </p:nvPr>
        </p:nvSpPr>
        <p:spPr>
          <a:xfrm>
            <a:off x="952500" y="1004888"/>
            <a:ext cx="10287000" cy="90011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7FA73DE-183B-9473-20AD-2D3BFED8439F}"/>
              </a:ext>
            </a:extLst>
          </p:cNvPr>
          <p:cNvSpPr>
            <a:spLocks noGrp="1"/>
          </p:cNvSpPr>
          <p:nvPr>
            <p:ph type="body" idx="1"/>
          </p:nvPr>
        </p:nvSpPr>
        <p:spPr>
          <a:xfrm>
            <a:off x="952501"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D70FB3D-60AC-DEF2-4472-31B4E076CBCC}"/>
              </a:ext>
            </a:extLst>
          </p:cNvPr>
          <p:cNvSpPr>
            <a:spLocks noGrp="1"/>
          </p:cNvSpPr>
          <p:nvPr>
            <p:ph sz="half" idx="2"/>
          </p:nvPr>
        </p:nvSpPr>
        <p:spPr>
          <a:xfrm>
            <a:off x="952501" y="3048001"/>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16E5BDB-B29C-788F-E2FB-6C154E8FE82E}"/>
              </a:ext>
            </a:extLst>
          </p:cNvPr>
          <p:cNvSpPr>
            <a:spLocks noGrp="1"/>
          </p:cNvSpPr>
          <p:nvPr>
            <p:ph type="body" sz="quarter" idx="3"/>
          </p:nvPr>
        </p:nvSpPr>
        <p:spPr>
          <a:xfrm>
            <a:off x="6353174"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513FF49-3276-24CA-BC81-FA92C0A9309A}"/>
              </a:ext>
            </a:extLst>
          </p:cNvPr>
          <p:cNvSpPr>
            <a:spLocks noGrp="1"/>
          </p:cNvSpPr>
          <p:nvPr>
            <p:ph sz="quarter" idx="4"/>
          </p:nvPr>
        </p:nvSpPr>
        <p:spPr>
          <a:xfrm>
            <a:off x="6353174" y="3048000"/>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9E8FA1C8-C196-9BE1-F603-3FC17EDD91F8}"/>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8" name="Footer Placeholder 7">
            <a:extLst>
              <a:ext uri="{FF2B5EF4-FFF2-40B4-BE49-F238E27FC236}">
                <a16:creationId xmlns:a16="http://schemas.microsoft.com/office/drawing/2014/main" id="{CFB79692-E142-E1D7-AD17-30C5F13657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90FCF2-7B78-2A2A-F878-58335FEA390C}"/>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1" name="Straight Connector 10">
            <a:extLst>
              <a:ext uri="{FF2B5EF4-FFF2-40B4-BE49-F238E27FC236}">
                <a16:creationId xmlns:a16="http://schemas.microsoft.com/office/drawing/2014/main" id="{BC2D0356-1ECF-682B-F87A-811BDD28B2CB}"/>
              </a:ext>
            </a:extLst>
          </p:cNvPr>
          <p:cNvCxnSpPr>
            <a:cxnSpLocks/>
          </p:cNvCxnSpPr>
          <p:nvPr/>
        </p:nvCxnSpPr>
        <p:spPr>
          <a:xfrm>
            <a:off x="1052513"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906CA06-9701-E645-C0A5-594B227B288F}"/>
              </a:ext>
            </a:extLst>
          </p:cNvPr>
          <p:cNvCxnSpPr>
            <a:cxnSpLocks/>
          </p:cNvCxnSpPr>
          <p:nvPr/>
        </p:nvCxnSpPr>
        <p:spPr>
          <a:xfrm>
            <a:off x="6435725"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2218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214DA-C0D4-E152-7F42-F6352C961E82}"/>
              </a:ext>
            </a:extLst>
          </p:cNvPr>
          <p:cNvSpPr>
            <a:spLocks noGrp="1"/>
          </p:cNvSpPr>
          <p:nvPr>
            <p:ph type="title"/>
          </p:nvPr>
        </p:nvSpPr>
        <p:spPr>
          <a:xfrm>
            <a:off x="1524000" y="914400"/>
            <a:ext cx="9715500" cy="9906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4EC2AA04-1E84-460C-F560-A228F930F0AF}"/>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4" name="Footer Placeholder 3">
            <a:extLst>
              <a:ext uri="{FF2B5EF4-FFF2-40B4-BE49-F238E27FC236}">
                <a16:creationId xmlns:a16="http://schemas.microsoft.com/office/drawing/2014/main" id="{24AB260E-3910-7D1B-5074-24F5F0AB531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2020F1-A878-9B80-6B4F-7D71406BBF3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521634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7652D6-7AE9-3E3B-5C1B-2B4399B150D5}"/>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3" name="Footer Placeholder 2">
            <a:extLst>
              <a:ext uri="{FF2B5EF4-FFF2-40B4-BE49-F238E27FC236}">
                <a16:creationId xmlns:a16="http://schemas.microsoft.com/office/drawing/2014/main" id="{A9A7127E-2A63-6F45-4C40-8358436307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56FB79-D9D1-5381-0019-E24F8B4DAAB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490191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C23B5-7DA9-0E4F-DA39-4624DB8A252E}"/>
              </a:ext>
            </a:extLst>
          </p:cNvPr>
          <p:cNvSpPr>
            <a:spLocks noGrp="1"/>
          </p:cNvSpPr>
          <p:nvPr>
            <p:ph type="title"/>
          </p:nvPr>
        </p:nvSpPr>
        <p:spPr>
          <a:xfrm>
            <a:off x="1524000" y="1369065"/>
            <a:ext cx="3266536" cy="2312979"/>
          </a:xfrm>
        </p:spPr>
        <p:txBody>
          <a:bodyPr anchor="b">
            <a:no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B94A5E77-518A-1FB9-B473-E19CADE04669}"/>
              </a:ext>
            </a:extLst>
          </p:cNvPr>
          <p:cNvSpPr>
            <a:spLocks noGrp="1"/>
          </p:cNvSpPr>
          <p:nvPr>
            <p:ph idx="1"/>
          </p:nvPr>
        </p:nvSpPr>
        <p:spPr>
          <a:xfrm>
            <a:off x="5624423" y="987425"/>
            <a:ext cx="5615077" cy="4873625"/>
          </a:xfrm>
        </p:spPr>
        <p:txBody>
          <a:bodyPr anchor="ct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365344F-7D06-2406-D113-D24587835D69}"/>
              </a:ext>
            </a:extLst>
          </p:cNvPr>
          <p:cNvSpPr>
            <a:spLocks noGrp="1"/>
          </p:cNvSpPr>
          <p:nvPr>
            <p:ph type="body" sz="half" idx="2"/>
          </p:nvPr>
        </p:nvSpPr>
        <p:spPr>
          <a:xfrm>
            <a:off x="1524000" y="3947801"/>
            <a:ext cx="3266536" cy="2382838"/>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22BE708-BAD0-A0A6-9332-9D2179E673FB}"/>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6" name="Footer Placeholder 5">
            <a:extLst>
              <a:ext uri="{FF2B5EF4-FFF2-40B4-BE49-F238E27FC236}">
                <a16:creationId xmlns:a16="http://schemas.microsoft.com/office/drawing/2014/main" id="{F8A70050-9362-4EC4-6B73-3A38445B71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CDA991-8608-CAB4-33FA-03D380D2F060}"/>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217387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7B837-332D-9100-E007-7DE279481410}"/>
              </a:ext>
            </a:extLst>
          </p:cNvPr>
          <p:cNvSpPr>
            <a:spLocks noGrp="1"/>
          </p:cNvSpPr>
          <p:nvPr>
            <p:ph type="title"/>
          </p:nvPr>
        </p:nvSpPr>
        <p:spPr>
          <a:xfrm>
            <a:off x="1523999" y="1385457"/>
            <a:ext cx="3312543" cy="2304288"/>
          </a:xfrm>
        </p:spPr>
        <p:txBody>
          <a:bodyPr anchor="b">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3E0DE983-0B0E-07CC-8C57-4EA529E27D19}"/>
              </a:ext>
            </a:extLst>
          </p:cNvPr>
          <p:cNvSpPr>
            <a:spLocks noGrp="1"/>
          </p:cNvSpPr>
          <p:nvPr>
            <p:ph type="pic" idx="1"/>
          </p:nvPr>
        </p:nvSpPr>
        <p:spPr>
          <a:xfrm>
            <a:off x="5624423" y="957263"/>
            <a:ext cx="5372189" cy="4962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CAB867-3FC6-5007-61B0-D9B7E5B0CED6}"/>
              </a:ext>
            </a:extLst>
          </p:cNvPr>
          <p:cNvSpPr>
            <a:spLocks noGrp="1"/>
          </p:cNvSpPr>
          <p:nvPr>
            <p:ph type="body" sz="half" idx="2"/>
          </p:nvPr>
        </p:nvSpPr>
        <p:spPr>
          <a:xfrm>
            <a:off x="1524000" y="3958315"/>
            <a:ext cx="3312542" cy="1961473"/>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6FC7E0F-BFE1-7134-163B-B777970B762A}"/>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6" name="Footer Placeholder 5">
            <a:extLst>
              <a:ext uri="{FF2B5EF4-FFF2-40B4-BE49-F238E27FC236}">
                <a16:creationId xmlns:a16="http://schemas.microsoft.com/office/drawing/2014/main" id="{AD395D0B-4F98-F3BE-FB23-22D8C5D41F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B2E3D-2188-B7A9-0ECE-978147358479}"/>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006625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F4143-3C41-D626-8F64-36A9C9F1A606}"/>
              </a:ext>
            </a:extLst>
          </p:cNvPr>
          <p:cNvSpPr>
            <a:spLocks noGrp="1"/>
          </p:cNvSpPr>
          <p:nvPr>
            <p:ph type="title"/>
          </p:nvPr>
        </p:nvSpPr>
        <p:spPr>
          <a:xfrm>
            <a:off x="952500" y="914400"/>
            <a:ext cx="9962791" cy="990600"/>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52C4FB-B560-A0FC-6435-952981BC9A1D}"/>
              </a:ext>
            </a:extLst>
          </p:cNvPr>
          <p:cNvSpPr>
            <a:spLocks noGrp="1"/>
          </p:cNvSpPr>
          <p:nvPr>
            <p:ph type="body" orient="vert" idx="1"/>
          </p:nvPr>
        </p:nvSpPr>
        <p:spPr>
          <a:xfrm>
            <a:off x="952500" y="2285997"/>
            <a:ext cx="9962791" cy="38909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87CEC4F-0A90-11E2-E43E-B9E765AFBD3A}"/>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5" name="Footer Placeholder 4">
            <a:extLst>
              <a:ext uri="{FF2B5EF4-FFF2-40B4-BE49-F238E27FC236}">
                <a16:creationId xmlns:a16="http://schemas.microsoft.com/office/drawing/2014/main" id="{51B2A5B4-1D77-B0AC-49E7-CAE9556B1C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396EF9-2FDA-8E87-D546-8840CEBF038C}"/>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988371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085AB7-38B3-7F80-0B2D-7960F5637521}"/>
              </a:ext>
            </a:extLst>
          </p:cNvPr>
          <p:cNvSpPr>
            <a:spLocks noGrp="1"/>
          </p:cNvSpPr>
          <p:nvPr>
            <p:ph type="title" orient="vert"/>
          </p:nvPr>
        </p:nvSpPr>
        <p:spPr>
          <a:xfrm>
            <a:off x="9224513" y="1052423"/>
            <a:ext cx="1771292" cy="49170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B5ADBDC3-E9EA-8699-B2E4-4C7784455BA8}"/>
              </a:ext>
            </a:extLst>
          </p:cNvPr>
          <p:cNvSpPr>
            <a:spLocks noGrp="1"/>
          </p:cNvSpPr>
          <p:nvPr>
            <p:ph type="body" orient="vert" idx="1"/>
          </p:nvPr>
        </p:nvSpPr>
        <p:spPr>
          <a:xfrm>
            <a:off x="1006414" y="1052424"/>
            <a:ext cx="7873043" cy="49170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E1DBEDE-3A67-6FCA-25F3-B91F7C82ED89}"/>
              </a:ext>
            </a:extLst>
          </p:cNvPr>
          <p:cNvSpPr>
            <a:spLocks noGrp="1"/>
          </p:cNvSpPr>
          <p:nvPr>
            <p:ph type="dt" sz="half" idx="10"/>
          </p:nvPr>
        </p:nvSpPr>
        <p:spPr/>
        <p:txBody>
          <a:bodyPr/>
          <a:lstStyle/>
          <a:p>
            <a:fld id="{9D0D92BC-42A9-434B-8530-ADBF4485E407}" type="datetimeFigureOut">
              <a:rPr lang="en-US" smtClean="0"/>
              <a:t>6/26/2026</a:t>
            </a:fld>
            <a:endParaRPr lang="en-US"/>
          </a:p>
        </p:txBody>
      </p:sp>
      <p:sp>
        <p:nvSpPr>
          <p:cNvPr id="5" name="Footer Placeholder 4">
            <a:extLst>
              <a:ext uri="{FF2B5EF4-FFF2-40B4-BE49-F238E27FC236}">
                <a16:creationId xmlns:a16="http://schemas.microsoft.com/office/drawing/2014/main" id="{BB9EFF51-4318-20EA-3A3A-8FE203B1A7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CD9703-5BAD-DE95-98D9-0F30E7C0937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862037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258B98-3BD5-0A20-B0E7-944EAEB2654A}"/>
              </a:ext>
            </a:extLst>
          </p:cNvPr>
          <p:cNvSpPr/>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C0D404C1-E8A5-65FC-C068-21EA0397ED63}"/>
              </a:ext>
            </a:extLst>
          </p:cNvPr>
          <p:cNvSpPr>
            <a:spLocks noGrp="1"/>
          </p:cNvSpPr>
          <p:nvPr>
            <p:ph type="title"/>
          </p:nvPr>
        </p:nvSpPr>
        <p:spPr>
          <a:xfrm>
            <a:off x="952500" y="757238"/>
            <a:ext cx="10287000" cy="114776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DCFD78-F171-BA47-AAF3-C6EB75F94C78}"/>
              </a:ext>
            </a:extLst>
          </p:cNvPr>
          <p:cNvSpPr>
            <a:spLocks noGrp="1"/>
          </p:cNvSpPr>
          <p:nvPr>
            <p:ph type="body" idx="1"/>
          </p:nvPr>
        </p:nvSpPr>
        <p:spPr>
          <a:xfrm>
            <a:off x="952500" y="2285997"/>
            <a:ext cx="10287000" cy="389096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5965A77-B1AB-D608-A6C5-F0F99B6913D8}"/>
              </a:ext>
            </a:extLst>
          </p:cNvPr>
          <p:cNvSpPr>
            <a:spLocks noGrp="1"/>
          </p:cNvSpPr>
          <p:nvPr>
            <p:ph type="dt" sz="half" idx="2"/>
          </p:nvPr>
        </p:nvSpPr>
        <p:spPr>
          <a:xfrm rot="5400000">
            <a:off x="10568087" y="4756249"/>
            <a:ext cx="2476307"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9D0D92BC-42A9-434B-8530-ADBF4485E407}" type="datetimeFigureOut">
              <a:rPr lang="en-US" smtClean="0"/>
              <a:pPr/>
              <a:t>6/26/2026</a:t>
            </a:fld>
            <a:endParaRPr lang="en-US" dirty="0"/>
          </a:p>
        </p:txBody>
      </p:sp>
      <p:sp>
        <p:nvSpPr>
          <p:cNvPr id="5" name="Footer Placeholder 4">
            <a:extLst>
              <a:ext uri="{FF2B5EF4-FFF2-40B4-BE49-F238E27FC236}">
                <a16:creationId xmlns:a16="http://schemas.microsoft.com/office/drawing/2014/main" id="{05DE34E5-5E9B-7786-05B5-B93241EE2F42}"/>
              </a:ext>
            </a:extLst>
          </p:cNvPr>
          <p:cNvSpPr>
            <a:spLocks noGrp="1"/>
          </p:cNvSpPr>
          <p:nvPr>
            <p:ph type="ftr" sz="quarter" idx="3"/>
          </p:nvPr>
        </p:nvSpPr>
        <p:spPr>
          <a:xfrm rot="5400000">
            <a:off x="10589519" y="1758059"/>
            <a:ext cx="2433442"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525CD4B-611E-32FA-419D-326099EEF340}"/>
              </a:ext>
            </a:extLst>
          </p:cNvPr>
          <p:cNvSpPr>
            <a:spLocks noGrp="1"/>
          </p:cNvSpPr>
          <p:nvPr>
            <p:ph type="sldNum" sz="quarter" idx="4"/>
          </p:nvPr>
        </p:nvSpPr>
        <p:spPr>
          <a:xfrm>
            <a:off x="11539542" y="3246437"/>
            <a:ext cx="533399" cy="365125"/>
          </a:xfrm>
          <a:prstGeom prst="rect">
            <a:avLst/>
          </a:prstGeom>
        </p:spPr>
        <p:txBody>
          <a:bodyPr vert="horz" lIns="91440" tIns="45720" rIns="91440" bIns="45720" rtlCol="0" anchor="ctr"/>
          <a:lstStyle>
            <a:lvl1pPr algn="ctr">
              <a:defRPr sz="1600" b="1" cap="all" baseline="0">
                <a:solidFill>
                  <a:schemeClr val="tx1"/>
                </a:solidFill>
                <a:latin typeface="+mj-lt"/>
              </a:defRPr>
            </a:lvl1pPr>
          </a:lstStyle>
          <a:p>
            <a:fld id="{A0289F9E-9962-4B7B-BA18-A15907CCC6BF}" type="slidenum">
              <a:rPr lang="en-US" smtClean="0"/>
              <a:pPr/>
              <a:t>‹#›</a:t>
            </a:fld>
            <a:endParaRPr lang="en-US" dirty="0"/>
          </a:p>
        </p:txBody>
      </p:sp>
    </p:spTree>
    <p:extLst>
      <p:ext uri="{BB962C8B-B14F-4D97-AF65-F5344CB8AC3E}">
        <p14:creationId xmlns:p14="http://schemas.microsoft.com/office/powerpoint/2010/main" val="1728824396"/>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797" r:id="rId6"/>
    <p:sldLayoutId id="2147483793" r:id="rId7"/>
    <p:sldLayoutId id="2147483794" r:id="rId8"/>
    <p:sldLayoutId id="2147483795" r:id="rId9"/>
    <p:sldLayoutId id="2147483796" r:id="rId10"/>
    <p:sldLayoutId id="2147483798"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56032"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21208"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39496"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3210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736ACF6A-FC06-4E10-819E-2E7BC6978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55F12CF4-2DA8-61EA-0A5C-3753DDDAD1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17781"/>
            <a:ext cx="6096000" cy="3640219"/>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8680051-B416-8F66-B8EA-E3F1762AC6E6}"/>
              </a:ext>
            </a:extLst>
          </p:cNvPr>
          <p:cNvSpPr>
            <a:spLocks noGrp="1"/>
          </p:cNvSpPr>
          <p:nvPr>
            <p:ph type="ctrTitle"/>
          </p:nvPr>
        </p:nvSpPr>
        <p:spPr>
          <a:xfrm>
            <a:off x="429904" y="313898"/>
            <a:ext cx="5465929" cy="3691719"/>
          </a:xfrm>
        </p:spPr>
        <p:txBody>
          <a:bodyPr anchor="b">
            <a:normAutofit/>
          </a:bodyPr>
          <a:lstStyle/>
          <a:p>
            <a:pPr algn="ctr">
              <a:lnSpc>
                <a:spcPct val="110000"/>
              </a:lnSpc>
            </a:pPr>
            <a:r>
              <a:rPr lang="en-GB" sz="2400" dirty="0"/>
              <a:t>Developing a Research Proposal</a:t>
            </a:r>
            <a:br>
              <a:rPr lang="en-GB" sz="2400" dirty="0"/>
            </a:br>
            <a:br>
              <a:rPr lang="en-GB" sz="2400" dirty="0"/>
            </a:br>
            <a:r>
              <a:rPr lang="en-GB" sz="2400" dirty="0"/>
              <a:t>The impact of workplace wellbeing initiatives on employee motivation and retention in small businesses in London</a:t>
            </a:r>
            <a:br>
              <a:rPr lang="en-GB" sz="1600" dirty="0"/>
            </a:br>
            <a:br>
              <a:rPr lang="en-GB" sz="900" dirty="0"/>
            </a:br>
            <a:endParaRPr lang="en-GB" sz="900" dirty="0"/>
          </a:p>
        </p:txBody>
      </p:sp>
      <p:sp>
        <p:nvSpPr>
          <p:cNvPr id="3" name="Subtitle 2">
            <a:extLst>
              <a:ext uri="{FF2B5EF4-FFF2-40B4-BE49-F238E27FC236}">
                <a16:creationId xmlns:a16="http://schemas.microsoft.com/office/drawing/2014/main" id="{1C24840C-8A05-1C79-277C-ED3FA4D94576}"/>
              </a:ext>
            </a:extLst>
          </p:cNvPr>
          <p:cNvSpPr>
            <a:spLocks noGrp="1"/>
          </p:cNvSpPr>
          <p:nvPr>
            <p:ph type="subTitle" idx="1"/>
          </p:nvPr>
        </p:nvSpPr>
        <p:spPr>
          <a:xfrm>
            <a:off x="773025" y="5099566"/>
            <a:ext cx="3492137" cy="1444536"/>
          </a:xfrm>
        </p:spPr>
        <p:txBody>
          <a:bodyPr>
            <a:normAutofit/>
          </a:bodyPr>
          <a:lstStyle/>
          <a:p>
            <a:r>
              <a:rPr lang="en-GB" b="1" dirty="0"/>
              <a:t>Name: Sorina Bortos</a:t>
            </a:r>
          </a:p>
          <a:p>
            <a:r>
              <a:rPr lang="en-GB" b="1" dirty="0"/>
              <a:t>Student id: 2321394</a:t>
            </a:r>
          </a:p>
        </p:txBody>
      </p:sp>
      <p:pic>
        <p:nvPicPr>
          <p:cNvPr id="4" name="Picture 3">
            <a:extLst>
              <a:ext uri="{FF2B5EF4-FFF2-40B4-BE49-F238E27FC236}">
                <a16:creationId xmlns:a16="http://schemas.microsoft.com/office/drawing/2014/main" id="{A16DE275-91F8-02EC-BF39-DCAB92BCD8AF}"/>
              </a:ext>
            </a:extLst>
          </p:cNvPr>
          <p:cNvPicPr>
            <a:picLocks noChangeAspect="1"/>
          </p:cNvPicPr>
          <p:nvPr/>
        </p:nvPicPr>
        <p:blipFill>
          <a:blip r:embed="rId2"/>
          <a:srcRect l="22838" r="32718"/>
          <a:stretch>
            <a:fillRect/>
          </a:stretch>
        </p:blipFill>
        <p:spPr>
          <a:xfrm>
            <a:off x="6095999" y="1"/>
            <a:ext cx="6096001" cy="6858000"/>
          </a:xfrm>
          <a:prstGeom prst="rect">
            <a:avLst/>
          </a:prstGeom>
        </p:spPr>
      </p:pic>
      <p:cxnSp>
        <p:nvCxnSpPr>
          <p:cNvPr id="36" name="Straight Connector 35">
            <a:extLst>
              <a:ext uri="{FF2B5EF4-FFF2-40B4-BE49-F238E27FC236}">
                <a16:creationId xmlns:a16="http://schemas.microsoft.com/office/drawing/2014/main" id="{7B9466E0-3884-B930-091B-5BB027876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2" y="395142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229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10" presetClass="entr" presetSubtype="0" fill="hold" grpId="0" nodeType="withEffect">
                                  <p:stCondLst>
                                    <p:cond delay="2000"/>
                                  </p:stCondLst>
                                  <p:iterate type="lt">
                                    <p:tmPct val="10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86000">
              <a:schemeClr val="accent1">
                <a:lumMod val="0"/>
                <a:lumOff val="100000"/>
                <a:alpha val="13000"/>
              </a:schemeClr>
            </a:gs>
            <a:gs pos="89000">
              <a:schemeClr val="accent1">
                <a:lumMod val="45000"/>
                <a:lumOff val="55000"/>
                <a:alpha val="9000"/>
              </a:schemeClr>
            </a:gs>
            <a:gs pos="96000">
              <a:schemeClr val="accent1">
                <a:lumMod val="45000"/>
                <a:lumOff val="55000"/>
                <a:alpha val="48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5891A-E5A3-979F-4223-A3FE862C3375}"/>
              </a:ext>
            </a:extLst>
          </p:cNvPr>
          <p:cNvSpPr>
            <a:spLocks noGrp="1"/>
          </p:cNvSpPr>
          <p:nvPr>
            <p:ph type="title"/>
          </p:nvPr>
        </p:nvSpPr>
        <p:spPr>
          <a:xfrm>
            <a:off x="774424" y="-182880"/>
            <a:ext cx="10894943" cy="1147762"/>
          </a:xfrm>
        </p:spPr>
        <p:txBody>
          <a:bodyPr/>
          <a:lstStyle/>
          <a:p>
            <a:pPr algn="ctr"/>
            <a:r>
              <a:rPr lang="en-GB" dirty="0"/>
              <a:t>INTRODUCTION</a:t>
            </a:r>
          </a:p>
        </p:txBody>
      </p:sp>
      <p:sp>
        <p:nvSpPr>
          <p:cNvPr id="3" name="Content Placeholder 2">
            <a:extLst>
              <a:ext uri="{FF2B5EF4-FFF2-40B4-BE49-F238E27FC236}">
                <a16:creationId xmlns:a16="http://schemas.microsoft.com/office/drawing/2014/main" id="{19698DC3-E1B1-196A-8EF0-BBF27026D0F7}"/>
              </a:ext>
            </a:extLst>
          </p:cNvPr>
          <p:cNvSpPr>
            <a:spLocks noGrp="1"/>
          </p:cNvSpPr>
          <p:nvPr>
            <p:ph idx="1"/>
          </p:nvPr>
        </p:nvSpPr>
        <p:spPr>
          <a:xfrm>
            <a:off x="271670" y="1245506"/>
            <a:ext cx="11754678" cy="5373953"/>
          </a:xfrm>
        </p:spPr>
        <p:txBody>
          <a:bodyPr>
            <a:normAutofit fontScale="47500" lnSpcReduction="20000"/>
          </a:bodyPr>
          <a:lstStyle/>
          <a:p>
            <a:r>
              <a:rPr lang="en-GB" sz="2900" dirty="0">
                <a:latin typeface="Times New Roman" panose="02020603050405020304" pitchFamily="18" charset="0"/>
                <a:cs typeface="Times New Roman" panose="02020603050405020304" pitchFamily="18" charset="0"/>
              </a:rPr>
              <a:t>The subject of this research is the impact of workplace wellbeing on employee motivation and retention in small enterprises in London.</a:t>
            </a:r>
          </a:p>
          <a:p>
            <a:r>
              <a:rPr lang="en-GB" sz="2900" dirty="0">
                <a:latin typeface="Times New Roman" panose="02020603050405020304" pitchFamily="18" charset="0"/>
                <a:cs typeface="Times New Roman" panose="02020603050405020304" pitchFamily="18" charset="0"/>
              </a:rPr>
              <a:t>Physically, psychologically and socially well employees are supported by workplace wellbeing including work-life balance, supportive leadership, recognition and mental health (Danna and Griffin, 1999, Guest, 2017).</a:t>
            </a:r>
          </a:p>
          <a:p>
            <a:r>
              <a:rPr lang="en-GB" sz="2900" dirty="0">
                <a:latin typeface="Times New Roman" panose="02020603050405020304" pitchFamily="18" charset="0"/>
                <a:cs typeface="Times New Roman" panose="02020603050405020304" pitchFamily="18" charset="0"/>
              </a:rPr>
              <a:t>Motivation in the workplace is vital as it ensures that employees are more engaged, productive and willing to contribute towards achieving the set goals of an organization (Ryan and Deci, 2000).</a:t>
            </a:r>
          </a:p>
          <a:p>
            <a:r>
              <a:rPr lang="en-GB" sz="2900" dirty="0">
                <a:latin typeface="Times New Roman" panose="02020603050405020304" pitchFamily="18" charset="0"/>
                <a:cs typeface="Times New Roman" panose="02020603050405020304" pitchFamily="18" charset="0"/>
              </a:rPr>
              <a:t>Retention is also critical, as when skilled employees leave small companies can be seriously impacted in terms of their people and resources (Cardon and Stevens, 2004).</a:t>
            </a:r>
          </a:p>
          <a:p>
            <a:pPr marL="0" indent="0">
              <a:buNone/>
            </a:pPr>
            <a:r>
              <a:rPr lang="en-GB" sz="2900" b="1" dirty="0">
                <a:latin typeface="Times New Roman" panose="02020603050405020304" pitchFamily="18" charset="0"/>
                <a:cs typeface="Times New Roman" panose="02020603050405020304" pitchFamily="18" charset="0"/>
              </a:rPr>
              <a:t>Research Aim</a:t>
            </a:r>
          </a:p>
          <a:p>
            <a:r>
              <a:rPr lang="en-GB" sz="2900" dirty="0">
                <a:latin typeface="Times New Roman" panose="02020603050405020304" pitchFamily="18" charset="0"/>
                <a:cs typeface="Times New Roman" panose="02020603050405020304" pitchFamily="18" charset="0"/>
              </a:rPr>
              <a:t>The purpose of this study is to examine the impact of workplace wellbeing programs on individual motivation and retention in small business.</a:t>
            </a:r>
          </a:p>
          <a:p>
            <a:pPr marL="0" indent="0">
              <a:buNone/>
            </a:pPr>
            <a:r>
              <a:rPr lang="en-GB" sz="2900" b="1" dirty="0">
                <a:latin typeface="Times New Roman" panose="02020603050405020304" pitchFamily="18" charset="0"/>
                <a:cs typeface="Times New Roman" panose="02020603050405020304" pitchFamily="18" charset="0"/>
              </a:rPr>
              <a:t>Research Objectives</a:t>
            </a:r>
            <a:endParaRPr lang="en-GB" sz="2900" dirty="0">
              <a:latin typeface="Times New Roman" panose="02020603050405020304" pitchFamily="18" charset="0"/>
              <a:cs typeface="Times New Roman" panose="02020603050405020304" pitchFamily="18" charset="0"/>
            </a:endParaRPr>
          </a:p>
          <a:p>
            <a:pPr lvl="0"/>
            <a:r>
              <a:rPr lang="en-GB" sz="2900" dirty="0">
                <a:latin typeface="Times New Roman" panose="02020603050405020304" pitchFamily="18" charset="0"/>
                <a:cs typeface="Times New Roman" panose="02020603050405020304" pitchFamily="18" charset="0"/>
              </a:rPr>
              <a:t>To identify the main workplace wellbeing initiatives used by the small business in London.</a:t>
            </a:r>
          </a:p>
          <a:p>
            <a:pPr lvl="0"/>
            <a:r>
              <a:rPr lang="en-GB" sz="2900" dirty="0">
                <a:latin typeface="Times New Roman" panose="02020603050405020304" pitchFamily="18" charset="0"/>
                <a:cs typeface="Times New Roman" panose="02020603050405020304" pitchFamily="18" charset="0"/>
              </a:rPr>
              <a:t>To explore the impact of wellbeing programs within the workplace on employee motivation.</a:t>
            </a:r>
          </a:p>
          <a:p>
            <a:pPr lvl="0"/>
            <a:r>
              <a:rPr lang="en-GB" sz="2900" dirty="0">
                <a:latin typeface="Times New Roman" panose="02020603050405020304" pitchFamily="18" charset="0"/>
                <a:cs typeface="Times New Roman" panose="02020603050405020304" pitchFamily="18" charset="0"/>
              </a:rPr>
              <a:t>To understand the impacts of employee wellbeing in small businesses on employee retention.</a:t>
            </a:r>
          </a:p>
          <a:p>
            <a:pPr marL="0" indent="0">
              <a:buNone/>
            </a:pPr>
            <a:r>
              <a:rPr lang="en-GB" sz="2900" b="1" dirty="0">
                <a:latin typeface="Times New Roman" panose="02020603050405020304" pitchFamily="18" charset="0"/>
                <a:cs typeface="Times New Roman" panose="02020603050405020304" pitchFamily="18" charset="0"/>
              </a:rPr>
              <a:t>Research Questions</a:t>
            </a:r>
          </a:p>
          <a:p>
            <a:pPr lvl="0"/>
            <a:r>
              <a:rPr lang="en-GB" sz="2900" dirty="0">
                <a:latin typeface="Times New Roman" panose="02020603050405020304" pitchFamily="18" charset="0"/>
                <a:cs typeface="Times New Roman" panose="02020603050405020304" pitchFamily="18" charset="0"/>
              </a:rPr>
              <a:t>What strategies are implemented for wellbeing in the workplace in small businesses in London?</a:t>
            </a:r>
          </a:p>
          <a:p>
            <a:pPr lvl="0"/>
            <a:r>
              <a:rPr lang="en-GB" sz="2900" dirty="0">
                <a:latin typeface="Times New Roman" panose="02020603050405020304" pitchFamily="18" charset="0"/>
                <a:cs typeface="Times New Roman" panose="02020603050405020304" pitchFamily="18" charset="0"/>
              </a:rPr>
              <a:t>What is the impact of well-being programs at work on the motivation of employees?</a:t>
            </a:r>
          </a:p>
          <a:p>
            <a:pPr lvl="0"/>
            <a:r>
              <a:rPr lang="en-GB" sz="2900" dirty="0">
                <a:latin typeface="Times New Roman" panose="02020603050405020304" pitchFamily="18" charset="0"/>
                <a:cs typeface="Times New Roman" panose="02020603050405020304" pitchFamily="18" charset="0"/>
              </a:rPr>
              <a:t>What is the impact of wellbeing in the workplace on keeping people in small businesses?</a:t>
            </a:r>
          </a:p>
          <a:p>
            <a:endParaRPr lang="en-GB" dirty="0"/>
          </a:p>
        </p:txBody>
      </p:sp>
    </p:spTree>
    <p:extLst>
      <p:ext uri="{BB962C8B-B14F-4D97-AF65-F5344CB8AC3E}">
        <p14:creationId xmlns:p14="http://schemas.microsoft.com/office/powerpoint/2010/main" val="3763804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D51C6D-A440-71F4-45C3-86809652E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9" cy="6858000"/>
          </a:xfrm>
          <a:prstGeom prst="rect">
            <a:avLst/>
          </a:prstGeom>
          <a:gradFill>
            <a:gsLst>
              <a:gs pos="20000">
                <a:schemeClr val="accent1">
                  <a:lumMod val="60000"/>
                  <a:lumOff val="40000"/>
                  <a:alpha val="0"/>
                </a:schemeClr>
              </a:gs>
              <a:gs pos="90000">
                <a:schemeClr val="accent1">
                  <a:lumMod val="60000"/>
                  <a:lumOff val="40000"/>
                </a:schemeClr>
              </a:gs>
            </a:gsLst>
            <a:lin ang="540000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99FA5DBC-93F5-A63F-41A3-8C0F26EE5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341" y="1251602"/>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1D5C603-3BCD-AA25-D856-D96891B8FF65}"/>
              </a:ext>
            </a:extLst>
          </p:cNvPr>
          <p:cNvSpPr>
            <a:spLocks noGrp="1"/>
          </p:cNvSpPr>
          <p:nvPr>
            <p:ph type="title"/>
          </p:nvPr>
        </p:nvSpPr>
        <p:spPr>
          <a:xfrm>
            <a:off x="1207828" y="2286000"/>
            <a:ext cx="3643951" cy="2286000"/>
          </a:xfrm>
        </p:spPr>
        <p:txBody>
          <a:bodyPr anchor="ctr">
            <a:normAutofit/>
          </a:bodyPr>
          <a:lstStyle/>
          <a:p>
            <a:pPr algn="ctr"/>
            <a:r>
              <a:rPr lang="en-GB" dirty="0"/>
              <a:t>Methodology: Research Design</a:t>
            </a:r>
            <a:endParaRPr lang="en-GB"/>
          </a:p>
        </p:txBody>
      </p:sp>
      <p:graphicFrame>
        <p:nvGraphicFramePr>
          <p:cNvPr id="5" name="Content Placeholder 2">
            <a:extLst>
              <a:ext uri="{FF2B5EF4-FFF2-40B4-BE49-F238E27FC236}">
                <a16:creationId xmlns:a16="http://schemas.microsoft.com/office/drawing/2014/main" id="{E396E50B-3368-DFFD-8032-4D2165C39BB6}"/>
              </a:ext>
            </a:extLst>
          </p:cNvPr>
          <p:cNvGraphicFramePr>
            <a:graphicFrameLocks noGrp="1"/>
          </p:cNvGraphicFramePr>
          <p:nvPr>
            <p:ph idx="1"/>
            <p:extLst>
              <p:ext uri="{D42A27DB-BD31-4B8C-83A1-F6EECF244321}">
                <p14:modId xmlns:p14="http://schemas.microsoft.com/office/powerpoint/2010/main" val="1487145843"/>
              </p:ext>
            </p:extLst>
          </p:nvPr>
        </p:nvGraphicFramePr>
        <p:xfrm>
          <a:off x="6885297" y="566382"/>
          <a:ext cx="4851778" cy="60186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902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C4E25C-BEB8-FF62-F145-0E29715261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D453AD-A594-2556-A6FB-4A965CC39235}"/>
              </a:ext>
            </a:extLst>
          </p:cNvPr>
          <p:cNvSpPr>
            <a:spLocks noGrp="1"/>
          </p:cNvSpPr>
          <p:nvPr>
            <p:ph type="title"/>
          </p:nvPr>
        </p:nvSpPr>
        <p:spPr/>
        <p:txBody>
          <a:bodyPr/>
          <a:lstStyle/>
          <a:p>
            <a:r>
              <a:rPr lang="en-GB" dirty="0"/>
              <a:t>Methodology, Data Collection, Sampling, Reliability &amp; Validity</a:t>
            </a:r>
          </a:p>
        </p:txBody>
      </p:sp>
      <p:graphicFrame>
        <p:nvGraphicFramePr>
          <p:cNvPr id="5" name="Content Placeholder 2">
            <a:extLst>
              <a:ext uri="{FF2B5EF4-FFF2-40B4-BE49-F238E27FC236}">
                <a16:creationId xmlns:a16="http://schemas.microsoft.com/office/drawing/2014/main" id="{8C3F6DE2-072B-EEA5-9072-34F38EC58F12}"/>
              </a:ext>
            </a:extLst>
          </p:cNvPr>
          <p:cNvGraphicFramePr>
            <a:graphicFrameLocks noGrp="1"/>
          </p:cNvGraphicFramePr>
          <p:nvPr>
            <p:ph idx="1"/>
          </p:nvPr>
        </p:nvGraphicFramePr>
        <p:xfrm>
          <a:off x="952500" y="2285997"/>
          <a:ext cx="10287000" cy="38909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1168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D51C6D-A440-71F4-45C3-86809652E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9" cy="6858000"/>
          </a:xfrm>
          <a:prstGeom prst="rect">
            <a:avLst/>
          </a:prstGeom>
          <a:gradFill>
            <a:gsLst>
              <a:gs pos="20000">
                <a:schemeClr val="accent1">
                  <a:lumMod val="60000"/>
                  <a:lumOff val="40000"/>
                  <a:alpha val="0"/>
                </a:schemeClr>
              </a:gs>
              <a:gs pos="90000">
                <a:schemeClr val="accent1">
                  <a:lumMod val="60000"/>
                  <a:lumOff val="40000"/>
                </a:schemeClr>
              </a:gs>
            </a:gsLst>
            <a:lin ang="540000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99FA5DBC-93F5-A63F-41A3-8C0F26EE5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341" y="1251602"/>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EC02483-03DC-5977-FC0A-462AD7678005}"/>
              </a:ext>
            </a:extLst>
          </p:cNvPr>
          <p:cNvSpPr>
            <a:spLocks noGrp="1"/>
          </p:cNvSpPr>
          <p:nvPr>
            <p:ph type="title"/>
          </p:nvPr>
        </p:nvSpPr>
        <p:spPr>
          <a:xfrm>
            <a:off x="1207828" y="2286000"/>
            <a:ext cx="3643951" cy="2286000"/>
          </a:xfrm>
        </p:spPr>
        <p:txBody>
          <a:bodyPr anchor="ctr">
            <a:normAutofit/>
          </a:bodyPr>
          <a:lstStyle/>
          <a:p>
            <a:pPr algn="ctr"/>
            <a:r>
              <a:rPr lang="en-GB" sz="2600"/>
              <a:t>Ethical Considerations: Consent and Confidentiality</a:t>
            </a:r>
          </a:p>
        </p:txBody>
      </p:sp>
      <p:graphicFrame>
        <p:nvGraphicFramePr>
          <p:cNvPr id="5" name="Content Placeholder 2">
            <a:extLst>
              <a:ext uri="{FF2B5EF4-FFF2-40B4-BE49-F238E27FC236}">
                <a16:creationId xmlns:a16="http://schemas.microsoft.com/office/drawing/2014/main" id="{69D3354F-4ABA-2214-A88C-A92BC81C2A2E}"/>
              </a:ext>
            </a:extLst>
          </p:cNvPr>
          <p:cNvGraphicFramePr>
            <a:graphicFrameLocks noGrp="1"/>
          </p:cNvGraphicFramePr>
          <p:nvPr>
            <p:ph idx="1"/>
            <p:extLst>
              <p:ext uri="{D42A27DB-BD31-4B8C-83A1-F6EECF244321}">
                <p14:modId xmlns:p14="http://schemas.microsoft.com/office/powerpoint/2010/main" val="2574387220"/>
              </p:ext>
            </p:extLst>
          </p:nvPr>
        </p:nvGraphicFramePr>
        <p:xfrm>
          <a:off x="7048500" y="886352"/>
          <a:ext cx="4092594" cy="5088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7740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FEF292D-D511-CE18-468C-473BA5727E4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D51C6D-A440-71F4-45C3-86809652E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9" cy="6858000"/>
          </a:xfrm>
          <a:prstGeom prst="rect">
            <a:avLst/>
          </a:prstGeom>
          <a:gradFill>
            <a:gsLst>
              <a:gs pos="20000">
                <a:schemeClr val="accent1">
                  <a:lumMod val="60000"/>
                  <a:lumOff val="40000"/>
                  <a:alpha val="0"/>
                </a:schemeClr>
              </a:gs>
              <a:gs pos="90000">
                <a:schemeClr val="accent1">
                  <a:lumMod val="60000"/>
                  <a:lumOff val="40000"/>
                </a:schemeClr>
              </a:gs>
            </a:gsLst>
            <a:lin ang="540000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99FA5DBC-93F5-A63F-41A3-8C0F26EE5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341" y="1251602"/>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5672428-95BF-F82B-89DD-1AE05ED1D1DA}"/>
              </a:ext>
            </a:extLst>
          </p:cNvPr>
          <p:cNvSpPr>
            <a:spLocks noGrp="1"/>
          </p:cNvSpPr>
          <p:nvPr>
            <p:ph type="title"/>
          </p:nvPr>
        </p:nvSpPr>
        <p:spPr>
          <a:xfrm>
            <a:off x="1207828" y="2286000"/>
            <a:ext cx="3643951" cy="2286000"/>
          </a:xfrm>
        </p:spPr>
        <p:txBody>
          <a:bodyPr anchor="ctr">
            <a:normAutofit/>
          </a:bodyPr>
          <a:lstStyle/>
          <a:p>
            <a:pPr algn="ctr">
              <a:lnSpc>
                <a:spcPct val="110000"/>
              </a:lnSpc>
            </a:pPr>
            <a:r>
              <a:rPr lang="en-GB" sz="2200"/>
              <a:t>Ethical consideration – participant protection, university guidelines.</a:t>
            </a:r>
          </a:p>
        </p:txBody>
      </p:sp>
      <p:graphicFrame>
        <p:nvGraphicFramePr>
          <p:cNvPr id="5" name="Content Placeholder 2">
            <a:extLst>
              <a:ext uri="{FF2B5EF4-FFF2-40B4-BE49-F238E27FC236}">
                <a16:creationId xmlns:a16="http://schemas.microsoft.com/office/drawing/2014/main" id="{A143573A-9ABF-AC42-E4EC-14BD449EB3F7}"/>
              </a:ext>
            </a:extLst>
          </p:cNvPr>
          <p:cNvGraphicFramePr>
            <a:graphicFrameLocks noGrp="1"/>
          </p:cNvGraphicFramePr>
          <p:nvPr>
            <p:ph idx="1"/>
            <p:extLst>
              <p:ext uri="{D42A27DB-BD31-4B8C-83A1-F6EECF244321}">
                <p14:modId xmlns:p14="http://schemas.microsoft.com/office/powerpoint/2010/main" val="941901433"/>
              </p:ext>
            </p:extLst>
          </p:nvPr>
        </p:nvGraphicFramePr>
        <p:xfrm>
          <a:off x="7048500" y="886352"/>
          <a:ext cx="4092594" cy="5088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1860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8BA0C-A28B-81A4-2DA1-3856AB4201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E9A2FC-D85F-288E-F1B2-43306BEF122E}"/>
              </a:ext>
            </a:extLst>
          </p:cNvPr>
          <p:cNvSpPr>
            <a:spLocks noGrp="1"/>
          </p:cNvSpPr>
          <p:nvPr>
            <p:ph type="title"/>
          </p:nvPr>
        </p:nvSpPr>
        <p:spPr/>
        <p:txBody>
          <a:bodyPr/>
          <a:lstStyle/>
          <a:p>
            <a:pPr algn="ctr"/>
            <a:r>
              <a:rPr lang="en-GB" dirty="0"/>
              <a:t>Limitations &amp; Recommendations</a:t>
            </a:r>
          </a:p>
        </p:txBody>
      </p:sp>
      <p:graphicFrame>
        <p:nvGraphicFramePr>
          <p:cNvPr id="6" name="Content Placeholder 5">
            <a:extLst>
              <a:ext uri="{FF2B5EF4-FFF2-40B4-BE49-F238E27FC236}">
                <a16:creationId xmlns:a16="http://schemas.microsoft.com/office/drawing/2014/main" id="{B770E16E-6A39-48D0-FF2C-AD7E8CA9707D}"/>
              </a:ext>
            </a:extLst>
          </p:cNvPr>
          <p:cNvGraphicFramePr>
            <a:graphicFrameLocks noGrp="1"/>
          </p:cNvGraphicFramePr>
          <p:nvPr>
            <p:ph idx="1"/>
            <p:extLst>
              <p:ext uri="{D42A27DB-BD31-4B8C-83A1-F6EECF244321}">
                <p14:modId xmlns:p14="http://schemas.microsoft.com/office/powerpoint/2010/main" val="1469237213"/>
              </p:ext>
            </p:extLst>
          </p:nvPr>
        </p:nvGraphicFramePr>
        <p:xfrm>
          <a:off x="468796" y="2475567"/>
          <a:ext cx="5474804" cy="36251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a:extLst>
              <a:ext uri="{FF2B5EF4-FFF2-40B4-BE49-F238E27FC236}">
                <a16:creationId xmlns:a16="http://schemas.microsoft.com/office/drawing/2014/main" id="{D490B754-2A57-FFBA-7B47-2099158109DB}"/>
              </a:ext>
            </a:extLst>
          </p:cNvPr>
          <p:cNvGraphicFramePr/>
          <p:nvPr>
            <p:extLst>
              <p:ext uri="{D42A27DB-BD31-4B8C-83A1-F6EECF244321}">
                <p14:modId xmlns:p14="http://schemas.microsoft.com/office/powerpoint/2010/main" val="3249940396"/>
              </p:ext>
            </p:extLst>
          </p:nvPr>
        </p:nvGraphicFramePr>
        <p:xfrm>
          <a:off x="6612835" y="2359920"/>
          <a:ext cx="5110369" cy="374084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09088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E45A843-2FA6-B09D-8ED9-05A3D1F5FD64}"/>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D51C6D-A440-71F4-45C3-86809652E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9" cy="6858000"/>
          </a:xfrm>
          <a:prstGeom prst="rect">
            <a:avLst/>
          </a:prstGeom>
          <a:gradFill>
            <a:gsLst>
              <a:gs pos="20000">
                <a:schemeClr val="accent1">
                  <a:lumMod val="60000"/>
                  <a:lumOff val="40000"/>
                  <a:alpha val="0"/>
                </a:schemeClr>
              </a:gs>
              <a:gs pos="90000">
                <a:schemeClr val="accent1">
                  <a:lumMod val="60000"/>
                  <a:lumOff val="40000"/>
                </a:schemeClr>
              </a:gs>
            </a:gsLst>
            <a:lin ang="540000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99FA5DBC-93F5-A63F-41A3-8C0F26EE5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341" y="1251602"/>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AA02388-D6E0-76CD-136C-68261F359324}"/>
              </a:ext>
            </a:extLst>
          </p:cNvPr>
          <p:cNvSpPr>
            <a:spLocks noGrp="1"/>
          </p:cNvSpPr>
          <p:nvPr>
            <p:ph type="title"/>
          </p:nvPr>
        </p:nvSpPr>
        <p:spPr>
          <a:xfrm>
            <a:off x="1207828" y="2286000"/>
            <a:ext cx="3643951" cy="2286000"/>
          </a:xfrm>
        </p:spPr>
        <p:txBody>
          <a:bodyPr anchor="ctr">
            <a:normAutofit/>
          </a:bodyPr>
          <a:lstStyle/>
          <a:p>
            <a:pPr algn="ctr"/>
            <a:r>
              <a:rPr lang="en-GB" dirty="0"/>
              <a:t>CONCLUSION</a:t>
            </a:r>
            <a:endParaRPr lang="en-GB"/>
          </a:p>
        </p:txBody>
      </p:sp>
      <p:graphicFrame>
        <p:nvGraphicFramePr>
          <p:cNvPr id="5" name="Content Placeholder 2">
            <a:extLst>
              <a:ext uri="{FF2B5EF4-FFF2-40B4-BE49-F238E27FC236}">
                <a16:creationId xmlns:a16="http://schemas.microsoft.com/office/drawing/2014/main" id="{41E0D567-FE88-F0A6-EF40-D368C6646AC5}"/>
              </a:ext>
            </a:extLst>
          </p:cNvPr>
          <p:cNvGraphicFramePr>
            <a:graphicFrameLocks noGrp="1"/>
          </p:cNvGraphicFramePr>
          <p:nvPr>
            <p:ph idx="1"/>
            <p:extLst>
              <p:ext uri="{D42A27DB-BD31-4B8C-83A1-F6EECF244321}">
                <p14:modId xmlns:p14="http://schemas.microsoft.com/office/powerpoint/2010/main" val="2666909937"/>
              </p:ext>
            </p:extLst>
          </p:nvPr>
        </p:nvGraphicFramePr>
        <p:xfrm>
          <a:off x="7048500" y="886352"/>
          <a:ext cx="4092594" cy="5088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7523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90337-3AAE-E064-3C0E-6DA996B50D43}"/>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29C3100-726A-5E51-1FAC-8A0F542B8512}"/>
              </a:ext>
            </a:extLst>
          </p:cNvPr>
          <p:cNvSpPr>
            <a:spLocks noGrp="1"/>
          </p:cNvSpPr>
          <p:nvPr>
            <p:ph idx="1"/>
          </p:nvPr>
        </p:nvSpPr>
        <p:spPr/>
        <p:txBody>
          <a:bodyPr>
            <a:normAutofit fontScale="62500" lnSpcReduction="20000"/>
          </a:bodyPr>
          <a:lstStyle/>
          <a:p>
            <a:r>
              <a:rPr lang="en-GB" dirty="0"/>
              <a:t>Bakker, A.B. and Demerouti, E. (2007) ‘The job demands-resources model: State of the art’, </a:t>
            </a:r>
            <a:r>
              <a:rPr lang="en-GB" i="1" dirty="0"/>
              <a:t>Journal of Managerial Psychology</a:t>
            </a:r>
            <a:r>
              <a:rPr lang="en-GB" dirty="0"/>
              <a:t>, 22(3), pp. 309–328.</a:t>
            </a:r>
          </a:p>
          <a:p>
            <a:r>
              <a:rPr lang="en-GB" dirty="0"/>
              <a:t>Bell, E., Bryman, A. and Harley, B. (2019) </a:t>
            </a:r>
            <a:r>
              <a:rPr lang="en-GB" i="1" dirty="0"/>
              <a:t>Business Research Methods</a:t>
            </a:r>
            <a:r>
              <a:rPr lang="en-GB" dirty="0"/>
              <a:t>. 5th </a:t>
            </a:r>
            <a:r>
              <a:rPr lang="en-GB" dirty="0" err="1"/>
              <a:t>edn</a:t>
            </a:r>
            <a:r>
              <a:rPr lang="en-GB" dirty="0"/>
              <a:t>. Oxford: Oxford University Press.</a:t>
            </a:r>
          </a:p>
          <a:p>
            <a:r>
              <a:rPr lang="en-GB" dirty="0"/>
              <a:t>Bryman, A. (2016) </a:t>
            </a:r>
            <a:r>
              <a:rPr lang="en-GB" i="1" dirty="0"/>
              <a:t>Social Research Methods</a:t>
            </a:r>
            <a:r>
              <a:rPr lang="en-GB" dirty="0"/>
              <a:t>. 5th </a:t>
            </a:r>
            <a:r>
              <a:rPr lang="en-GB" dirty="0" err="1"/>
              <a:t>edn</a:t>
            </a:r>
            <a:r>
              <a:rPr lang="en-GB" dirty="0"/>
              <a:t>. Oxford: Oxford University Press.</a:t>
            </a:r>
          </a:p>
          <a:p>
            <a:r>
              <a:rPr lang="en-GB" dirty="0"/>
              <a:t>Cardon, M.S. and Stevens, C.E. (2004) ‘Managing human resources in small organizations: What do we know?’, </a:t>
            </a:r>
            <a:r>
              <a:rPr lang="en-GB" i="1" dirty="0"/>
              <a:t>Human Resource Management Review</a:t>
            </a:r>
            <a:r>
              <a:rPr lang="en-GB" dirty="0"/>
              <a:t>, 14(3), pp. 295–323.</a:t>
            </a:r>
          </a:p>
          <a:p>
            <a:r>
              <a:rPr lang="en-GB" dirty="0"/>
              <a:t>Creswell, J.W. and Creswell, J.D. (2018) </a:t>
            </a:r>
            <a:r>
              <a:rPr lang="en-GB" i="1" dirty="0"/>
              <a:t>Research Design: Qualitative, Quantitative, and Mixed Methods Approaches</a:t>
            </a:r>
            <a:r>
              <a:rPr lang="en-GB" dirty="0"/>
              <a:t>. 5th </a:t>
            </a:r>
            <a:r>
              <a:rPr lang="en-GB" dirty="0" err="1"/>
              <a:t>edn</a:t>
            </a:r>
            <a:r>
              <a:rPr lang="en-GB" dirty="0"/>
              <a:t>. London: SAGE.</a:t>
            </a:r>
          </a:p>
          <a:p>
            <a:r>
              <a:rPr lang="en-GB" dirty="0"/>
              <a:t>Danna, K. and Griffin, R.W. (1999) ‘Health and well-being in the workplace: A review and synthesis of the literature’, </a:t>
            </a:r>
            <a:r>
              <a:rPr lang="en-GB" i="1" dirty="0"/>
              <a:t>Journal of Management</a:t>
            </a:r>
            <a:r>
              <a:rPr lang="en-GB" dirty="0"/>
              <a:t>, 25(3), pp. 357–384.</a:t>
            </a:r>
          </a:p>
          <a:p>
            <a:r>
              <a:rPr lang="en-GB" dirty="0"/>
              <a:t>Guest, D.E. (2017) ‘Human resource management and employee well-being: Towards a new analytic framework’, </a:t>
            </a:r>
            <a:r>
              <a:rPr lang="en-GB" i="1" dirty="0"/>
              <a:t>Human Resource Management Journal</a:t>
            </a:r>
            <a:r>
              <a:rPr lang="en-GB" dirty="0"/>
              <a:t>, 27(1), pp. 22–38.</a:t>
            </a:r>
          </a:p>
          <a:p>
            <a:r>
              <a:rPr lang="en-GB" dirty="0"/>
              <a:t>Robson, C. and McCartan, K. (2016) </a:t>
            </a:r>
            <a:r>
              <a:rPr lang="en-GB" i="1" dirty="0"/>
              <a:t>Real World Research</a:t>
            </a:r>
            <a:r>
              <a:rPr lang="en-GB" dirty="0"/>
              <a:t>. 4th </a:t>
            </a:r>
            <a:r>
              <a:rPr lang="en-GB" dirty="0" err="1"/>
              <a:t>edn</a:t>
            </a:r>
            <a:r>
              <a:rPr lang="en-GB" dirty="0"/>
              <a:t>. Chichester: Wiley.</a:t>
            </a:r>
          </a:p>
          <a:p>
            <a:r>
              <a:rPr lang="en-GB" dirty="0"/>
              <a:t>Ryan, R.M. and Deci, E.L. (2000) ‘Self-determination theory and the facilitation of intrinsic motivation, social development, and well-being’, </a:t>
            </a:r>
            <a:r>
              <a:rPr lang="en-GB" i="1" dirty="0"/>
              <a:t>American Psychologist</a:t>
            </a:r>
            <a:r>
              <a:rPr lang="en-GB" dirty="0"/>
              <a:t>, 55(1), pp. 68–78.</a:t>
            </a:r>
          </a:p>
          <a:p>
            <a:r>
              <a:rPr lang="en-GB" dirty="0"/>
              <a:t>Saunders, M., Lewis, P. and Thornhill, A. (2019) </a:t>
            </a:r>
            <a:r>
              <a:rPr lang="en-GB" i="1" dirty="0"/>
              <a:t>Research Methods for Business Students</a:t>
            </a:r>
            <a:r>
              <a:rPr lang="en-GB" dirty="0"/>
              <a:t>. 8th </a:t>
            </a:r>
            <a:r>
              <a:rPr lang="en-GB" dirty="0" err="1"/>
              <a:t>edn</a:t>
            </a:r>
            <a:r>
              <a:rPr lang="en-GB" dirty="0"/>
              <a:t>. Harlow: Pearson Education.</a:t>
            </a:r>
          </a:p>
          <a:p>
            <a:endParaRPr lang="en-GB" dirty="0"/>
          </a:p>
        </p:txBody>
      </p:sp>
    </p:spTree>
    <p:extLst>
      <p:ext uri="{BB962C8B-B14F-4D97-AF65-F5344CB8AC3E}">
        <p14:creationId xmlns:p14="http://schemas.microsoft.com/office/powerpoint/2010/main" val="3122004547"/>
      </p:ext>
    </p:extLst>
  </p:cSld>
  <p:clrMapOvr>
    <a:masterClrMapping/>
  </p:clrMapOvr>
</p:sld>
</file>

<file path=ppt/theme/theme1.xml><?xml version="1.0" encoding="utf-8"?>
<a:theme xmlns:a="http://schemas.openxmlformats.org/drawingml/2006/main" name="AfterglowVTI">
  <a:themeElements>
    <a:clrScheme name="Custom 7">
      <a:dk1>
        <a:sysClr val="windowText" lastClr="000000"/>
      </a:dk1>
      <a:lt1>
        <a:sysClr val="window" lastClr="FFFFFF"/>
      </a:lt1>
      <a:dk2>
        <a:srgbClr val="0A2E36"/>
      </a:dk2>
      <a:lt2>
        <a:srgbClr val="E7E6E6"/>
      </a:lt2>
      <a:accent1>
        <a:srgbClr val="188659"/>
      </a:accent1>
      <a:accent2>
        <a:srgbClr val="A3A300"/>
      </a:accent2>
      <a:accent3>
        <a:srgbClr val="00ADA8"/>
      </a:accent3>
      <a:accent4>
        <a:srgbClr val="EA0440"/>
      </a:accent4>
      <a:accent5>
        <a:srgbClr val="92278F"/>
      </a:accent5>
      <a:accent6>
        <a:srgbClr val="E15BC1"/>
      </a:accent6>
      <a:hlink>
        <a:srgbClr val="188659"/>
      </a:hlink>
      <a:folHlink>
        <a:srgbClr val="EA0440"/>
      </a:folHlink>
    </a:clrScheme>
    <a:fontScheme name="Trade Gothic">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glowVTI" id="{804DBEB7-1920-4C72-A0CB-091339F1875F}" vid="{D4C59F5A-9ECA-4C96-BDFD-0606A75324E3}"/>
    </a:ext>
  </a:extLst>
</a:theme>
</file>

<file path=docProps/app.xml><?xml version="1.0" encoding="utf-8"?>
<Properties xmlns="http://schemas.openxmlformats.org/officeDocument/2006/extended-properties" xmlns:vt="http://schemas.openxmlformats.org/officeDocument/2006/docPropsVTypes">
  <TotalTime>24</TotalTime>
  <Words>1485</Words>
  <Application>Microsoft Office PowerPoint</Application>
  <PresentationFormat>Widescreen</PresentationFormat>
  <Paragraphs>69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Times New Roman</vt:lpstr>
      <vt:lpstr>Trade Gothic Next Cond</vt:lpstr>
      <vt:lpstr>Trade Gothic Next Light</vt:lpstr>
      <vt:lpstr>AfterglowVTI</vt:lpstr>
      <vt:lpstr>Developing a Research Proposal  The impact of workplace wellbeing initiatives on employee motivation and retention in small businesses in London  </vt:lpstr>
      <vt:lpstr>INTRODUCTION</vt:lpstr>
      <vt:lpstr>Methodology: Research Design</vt:lpstr>
      <vt:lpstr>Methodology, Data Collection, Sampling, Reliability &amp; Validity</vt:lpstr>
      <vt:lpstr>Ethical Considerations: Consent and Confidentiality</vt:lpstr>
      <vt:lpstr>Ethical consideration – participant protection, university guidelines.</vt:lpstr>
      <vt:lpstr>Limitations &amp; Recommendations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Sorina Bortos</dc:creator>
  <cp:lastModifiedBy>Sorina Bortos</cp:lastModifiedBy>
  <cp:revision>1</cp:revision>
  <dcterms:created xsi:type="dcterms:W3CDTF">2026-06-26T06:34:56Z</dcterms:created>
  <dcterms:modified xsi:type="dcterms:W3CDTF">2026-06-26T18:04:22Z</dcterms:modified>
</cp:coreProperties>
</file>