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embeddedFontLst>
    <p:embeddedFont>
      <p:font typeface="Average"/>
      <p:regular r:id="rId24"/>
    </p:embeddedFont>
    <p:embeddedFont>
      <p:font typeface="Oswald"/>
      <p:regular r:id="rId25"/>
      <p:bold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Average-regular.fntdata"/><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swald-bold.fntdata"/><Relationship Id="rId25" Type="http://schemas.openxmlformats.org/officeDocument/2006/relationships/font" Target="fonts/Oswald-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31a3c852eab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31a3c852eab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3173417b1df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3173417b1df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173417b1df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173417b1df_0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3173417b1df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3173417b1df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3173417b1df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3173417b1df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1bb51a558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1bb51a558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3173417b1df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3173417b1df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1bb51a5580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1bb51a5580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31bb51a5580_1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31bb51a5580_1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31bb51a5580_1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31bb51a5580_1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1a3c852eab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1a3c852eab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31bb51a5580_1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31bb51a5580_1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g31a3c852eab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31a3c852eab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31bb51a5580_1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31bb51a5580_1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173417b1df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3173417b1df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31a3c852eab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31a3c852eab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31a3c852eab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31a3c852eab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lat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8.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 Id="rId3" Type="http://schemas.openxmlformats.org/officeDocument/2006/relationships/image" Target="../media/image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hyperlink" Target="https://doi.org/10.1177/09646639231189813" TargetMode="External"/><Relationship Id="rId4" Type="http://schemas.openxmlformats.org/officeDocument/2006/relationships/hyperlink" Target="https://www.youtube.com/watch?v=k1GI7ZyblRw" TargetMode="External"/><Relationship Id="rId9" Type="http://schemas.openxmlformats.org/officeDocument/2006/relationships/hyperlink" Target="https://karmanirvana.org.uk/get-help/what-is-honour-based-abuse/" TargetMode="External"/><Relationship Id="rId5" Type="http://schemas.openxmlformats.org/officeDocument/2006/relationships/hyperlink" Target="https://ukhumanrightsblog.com/2020/07/13/fgm-protection-order-in-childs-best-interests-court-of-appeal/" TargetMode="External"/><Relationship Id="rId6" Type="http://schemas.openxmlformats.org/officeDocument/2006/relationships/hyperlink" Target="https://assets.publishing.service.gov.uk/media/5a808632ed915d74e622ef42/FGMPO_-_Fact_Sheet_-__1-12-2016_FINAL.pdf" TargetMode="External"/><Relationship Id="rId7" Type="http://schemas.openxmlformats.org/officeDocument/2006/relationships/hyperlink" Target="https://www.gov.uk/government/publications/multi-agency-statutory-guidance-on-female-genital-mutilation" TargetMode="External"/><Relationship Id="rId8" Type="http://schemas.openxmlformats.org/officeDocument/2006/relationships/hyperlink" Target="https://www.gov.uk/government/statistics/statistics-on-so-called-honour-based-abuse-offences-england-and-wales-2021-to-2022/statistics-on-so-called-honour-based-abuse-offences-england-and-wales-2021-to-2022"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hyperlink" Target="https://www.girlsglobe.org/2021/02/25/when-will-india-take-legal-measures-to-end-female-genital-cutting/" TargetMode="External"/><Relationship Id="rId4" Type="http://schemas.openxmlformats.org/officeDocument/2006/relationships/hyperlink" Target="https://www.chr.up.ac.za/press-statements/3781-joint-statement-on-the-repeal-of-the-anti-fgm-law-in-the-gambia"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s://www.who.int/news-room/fact-sheets/detail/female-genital-mutilation" TargetMode="External"/><Relationship Id="rId4" Type="http://schemas.openxmlformats.org/officeDocument/2006/relationships/hyperlink" Target="https://www.who.int/news-room/fact-sheets/detail/female-genital-mutilation" TargetMode="External"/><Relationship Id="rId5" Type="http://schemas.openxmlformats.org/officeDocument/2006/relationships/hyperlink" Target="https://www.haloproject.org.uk/honour-based-violence-W21page-3" TargetMode="External"/><Relationship Id="rId6" Type="http://schemas.openxmlformats.org/officeDocument/2006/relationships/hyperlink" Target="https://www.haloproject.org.uk/honour-based-violence-W21page-3"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Honour Based Abuse and Female Genital mutilation</a:t>
            </a:r>
            <a:endParaRPr/>
          </a:p>
        </p:txBody>
      </p:sp>
      <p:sp>
        <p:nvSpPr>
          <p:cNvPr id="60" name="Google Shape;60;p13"/>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Luci Montgomery </a:t>
            </a:r>
            <a:endParaRPr/>
          </a:p>
        </p:txBody>
      </p:sp>
      <p:pic>
        <p:nvPicPr>
          <p:cNvPr descr="6 February 2014. International Day of Zero Tolerance of Fe… | Flickr" id="61" name="Google Shape;61;p13"/>
          <p:cNvPicPr preferRelativeResize="0"/>
          <p:nvPr/>
        </p:nvPicPr>
        <p:blipFill>
          <a:blip r:embed="rId3">
            <a:alphaModFix/>
          </a:blip>
          <a:stretch>
            <a:fillRect/>
          </a:stretch>
        </p:blipFill>
        <p:spPr>
          <a:xfrm>
            <a:off x="-1" y="0"/>
            <a:ext cx="9144000" cy="5143501"/>
          </a:xfrm>
          <a:prstGeom prst="rect">
            <a:avLst/>
          </a:prstGeom>
          <a:noFill/>
          <a:ln>
            <a:noFill/>
          </a:ln>
        </p:spPr>
      </p:pic>
      <p:sp>
        <p:nvSpPr>
          <p:cNvPr id="62" name="Google Shape;62;p13"/>
          <p:cNvSpPr txBox="1"/>
          <p:nvPr/>
        </p:nvSpPr>
        <p:spPr>
          <a:xfrm>
            <a:off x="4816575" y="2604450"/>
            <a:ext cx="4075500" cy="236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3900">
                <a:latin typeface="Average"/>
                <a:ea typeface="Average"/>
                <a:cs typeface="Average"/>
                <a:sym typeface="Average"/>
              </a:rPr>
              <a:t>Honour Based Abuse and Female Genital Mutilation </a:t>
            </a:r>
            <a:endParaRPr sz="3900">
              <a:latin typeface="Average"/>
              <a:ea typeface="Average"/>
              <a:cs typeface="Average"/>
              <a:sym typeface="Average"/>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4"/>
          <p:cNvSpPr txBox="1"/>
          <p:nvPr/>
        </p:nvSpPr>
        <p:spPr>
          <a:xfrm>
            <a:off x="999825" y="866500"/>
            <a:ext cx="6987600" cy="319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9800">
                <a:solidFill>
                  <a:schemeClr val="accent3"/>
                </a:solidFill>
                <a:latin typeface="Average"/>
                <a:ea typeface="Average"/>
                <a:cs typeface="Average"/>
                <a:sym typeface="Average"/>
              </a:rPr>
              <a:t>Introduction</a:t>
            </a:r>
            <a:endParaRPr sz="10400">
              <a:solidFill>
                <a:schemeClr val="accent3"/>
              </a:solidFill>
              <a:latin typeface="Average"/>
              <a:ea typeface="Average"/>
              <a:cs typeface="Average"/>
              <a:sym typeface="Average"/>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Honour based abuse(HBA)?</a:t>
            </a:r>
            <a:endParaRPr/>
          </a:p>
        </p:txBody>
      </p:sp>
      <p:sp>
        <p:nvSpPr>
          <p:cNvPr id="73" name="Google Shape;73;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20000"/>
          </a:bodyPr>
          <a:lstStyle/>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threatening behaviour</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assault</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Rape</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Kidnap</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 Abduction</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 forced abortion</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 threats to kill </a:t>
            </a:r>
            <a:endParaRPr sz="1350">
              <a:solidFill>
                <a:schemeClr val="dk1"/>
              </a:solidFill>
              <a:latin typeface="Arial"/>
              <a:ea typeface="Arial"/>
              <a:cs typeface="Arial"/>
              <a:sym typeface="Arial"/>
            </a:endParaRPr>
          </a:p>
          <a:p>
            <a:pPr indent="-307895" lvl="0" marL="457200" rtl="0" algn="l">
              <a:spcBef>
                <a:spcPts val="0"/>
              </a:spcBef>
              <a:spcAft>
                <a:spcPts val="0"/>
              </a:spcAft>
              <a:buClr>
                <a:schemeClr val="dk1"/>
              </a:buClr>
              <a:buSzPct val="100000"/>
              <a:buFont typeface="Arial"/>
              <a:buChar char="●"/>
            </a:pPr>
            <a:r>
              <a:rPr lang="en-GB" sz="1350">
                <a:solidFill>
                  <a:schemeClr val="dk1"/>
                </a:solidFill>
                <a:latin typeface="Arial"/>
                <a:ea typeface="Arial"/>
                <a:cs typeface="Arial"/>
                <a:sym typeface="Arial"/>
              </a:rPr>
              <a:t>false imprisonment </a:t>
            </a:r>
            <a:endParaRPr sz="1350">
              <a:solidFill>
                <a:schemeClr val="dk1"/>
              </a:solidFill>
              <a:latin typeface="Arial"/>
              <a:ea typeface="Arial"/>
              <a:cs typeface="Arial"/>
              <a:sym typeface="Arial"/>
            </a:endParaRPr>
          </a:p>
          <a:p>
            <a:pPr indent="0" lvl="0" marL="45720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1200"/>
              </a:spcAft>
              <a:buNone/>
            </a:pPr>
            <a:r>
              <a:rPr lang="en-GB" sz="1350">
                <a:solidFill>
                  <a:schemeClr val="dk1"/>
                </a:solidFill>
                <a:latin typeface="Arial"/>
                <a:ea typeface="Arial"/>
                <a:cs typeface="Arial"/>
                <a:sym typeface="Arial"/>
              </a:rPr>
              <a:t>(Halo Project,2022) (Bhanbro et al,2016)</a:t>
            </a:r>
            <a:endParaRPr sz="1350">
              <a:solidFill>
                <a:schemeClr val="dk1"/>
              </a:solidFill>
              <a:latin typeface="Arial"/>
              <a:ea typeface="Arial"/>
              <a:cs typeface="Arial"/>
              <a:sym typeface="Arial"/>
            </a:endParaRPr>
          </a:p>
        </p:txBody>
      </p:sp>
      <p:pic>
        <p:nvPicPr>
          <p:cNvPr id="74" name="Google Shape;74;p15"/>
          <p:cNvPicPr preferRelativeResize="0"/>
          <p:nvPr/>
        </p:nvPicPr>
        <p:blipFill>
          <a:blip r:embed="rId3">
            <a:alphaModFix/>
          </a:blip>
          <a:stretch>
            <a:fillRect/>
          </a:stretch>
        </p:blipFill>
        <p:spPr>
          <a:xfrm>
            <a:off x="6102275" y="107488"/>
            <a:ext cx="2857500" cy="12477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Female Genital Mutilation (FGM)?</a:t>
            </a:r>
            <a:endParaRPr/>
          </a:p>
        </p:txBody>
      </p:sp>
      <p:sp>
        <p:nvSpPr>
          <p:cNvPr id="80" name="Google Shape;80;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600"/>
              <a:t>“</a:t>
            </a:r>
            <a:r>
              <a:rPr lang="en-GB" sz="1600">
                <a:solidFill>
                  <a:schemeClr val="dk1"/>
                </a:solidFill>
                <a:latin typeface="Arial"/>
                <a:ea typeface="Arial"/>
                <a:cs typeface="Arial"/>
                <a:sym typeface="Arial"/>
              </a:rPr>
              <a:t>Female genital mutilation (FGM) comprises all procedures that involve partial or total removal of the external female genitalia, or other injury to the female genital organs for non-medical reasons.The practice has no health benefits for girls and women and cause severe bleeding and problems urinating, and later cysts, infections, as well as complications in childbirth and increased risk of newborn deaths.”</a:t>
            </a:r>
            <a:endParaRPr sz="1600">
              <a:solidFill>
                <a:schemeClr val="dk1"/>
              </a:solidFill>
              <a:latin typeface="Arial"/>
              <a:ea typeface="Arial"/>
              <a:cs typeface="Arial"/>
              <a:sym typeface="Arial"/>
            </a:endParaRPr>
          </a:p>
          <a:p>
            <a:pPr indent="0" lvl="0" marL="0" rtl="0" algn="l">
              <a:spcBef>
                <a:spcPts val="1200"/>
              </a:spcBef>
              <a:spcAft>
                <a:spcPts val="0"/>
              </a:spcAft>
              <a:buNone/>
            </a:pPr>
            <a:r>
              <a:t/>
            </a:r>
            <a:endParaRPr sz="1600">
              <a:solidFill>
                <a:schemeClr val="dk1"/>
              </a:solidFill>
              <a:latin typeface="Arial"/>
              <a:ea typeface="Arial"/>
              <a:cs typeface="Arial"/>
              <a:sym typeface="Arial"/>
            </a:endParaRPr>
          </a:p>
          <a:p>
            <a:pPr indent="0" lvl="0" marL="0" rtl="0" algn="l">
              <a:spcBef>
                <a:spcPts val="1200"/>
              </a:spcBef>
              <a:spcAft>
                <a:spcPts val="0"/>
              </a:spcAft>
              <a:buNone/>
            </a:pPr>
            <a:r>
              <a:t/>
            </a:r>
            <a:endParaRPr sz="1600">
              <a:solidFill>
                <a:schemeClr val="dk1"/>
              </a:solidFill>
              <a:latin typeface="Arial"/>
              <a:ea typeface="Arial"/>
              <a:cs typeface="Arial"/>
              <a:sym typeface="Arial"/>
            </a:endParaRPr>
          </a:p>
          <a:p>
            <a:pPr indent="0" lvl="0" marL="0" rtl="0" algn="l">
              <a:spcBef>
                <a:spcPts val="1200"/>
              </a:spcBef>
              <a:spcAft>
                <a:spcPts val="0"/>
              </a:spcAft>
              <a:buNone/>
            </a:pPr>
            <a:r>
              <a:t/>
            </a:r>
            <a:endParaRPr sz="1600">
              <a:solidFill>
                <a:schemeClr val="dk1"/>
              </a:solidFill>
              <a:latin typeface="Arial"/>
              <a:ea typeface="Arial"/>
              <a:cs typeface="Arial"/>
              <a:sym typeface="Arial"/>
            </a:endParaRPr>
          </a:p>
          <a:p>
            <a:pPr indent="0" lvl="0" marL="0" rtl="0" algn="l">
              <a:spcBef>
                <a:spcPts val="1200"/>
              </a:spcBef>
              <a:spcAft>
                <a:spcPts val="1200"/>
              </a:spcAft>
              <a:buNone/>
            </a:pPr>
            <a:r>
              <a:rPr lang="en-GB" sz="1600">
                <a:solidFill>
                  <a:schemeClr val="dk1"/>
                </a:solidFill>
                <a:latin typeface="Arial"/>
                <a:ea typeface="Arial"/>
                <a:cs typeface="Arial"/>
                <a:sym typeface="Arial"/>
              </a:rPr>
              <a:t>(World Health Organisation,2024)</a:t>
            </a:r>
            <a:endParaRPr sz="1600">
              <a:solidFill>
                <a:schemeClr val="dk1"/>
              </a:solidFill>
              <a:latin typeface="Arial"/>
              <a:ea typeface="Arial"/>
              <a:cs typeface="Arial"/>
              <a:sym typeface="Arial"/>
            </a:endParaRPr>
          </a:p>
        </p:txBody>
      </p:sp>
      <p:pic>
        <p:nvPicPr>
          <p:cNvPr id="81" name="Google Shape;81;p16"/>
          <p:cNvPicPr preferRelativeResize="0"/>
          <p:nvPr/>
        </p:nvPicPr>
        <p:blipFill>
          <a:blip r:embed="rId3">
            <a:alphaModFix/>
          </a:blip>
          <a:stretch>
            <a:fillRect/>
          </a:stretch>
        </p:blipFill>
        <p:spPr>
          <a:xfrm>
            <a:off x="0" y="3043875"/>
            <a:ext cx="9143998" cy="2184701"/>
          </a:xfrm>
          <a:prstGeom prst="rect">
            <a:avLst/>
          </a:prstGeom>
          <a:noFill/>
          <a:ln>
            <a:noFill/>
          </a:ln>
        </p:spPr>
      </p:pic>
      <p:sp>
        <p:nvSpPr>
          <p:cNvPr id="82" name="Google Shape;82;p16"/>
          <p:cNvSpPr txBox="1"/>
          <p:nvPr/>
        </p:nvSpPr>
        <p:spPr>
          <a:xfrm>
            <a:off x="5932250" y="333125"/>
            <a:ext cx="3110400" cy="20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accent3"/>
                </a:solidFill>
                <a:latin typeface="Average"/>
                <a:ea typeface="Average"/>
                <a:cs typeface="Average"/>
                <a:sym typeface="Average"/>
              </a:rPr>
              <a:t>(World health organisation,2024)</a:t>
            </a:r>
            <a:endParaRPr sz="1800">
              <a:solidFill>
                <a:schemeClr val="accent3"/>
              </a:solidFill>
              <a:latin typeface="Average"/>
              <a:ea typeface="Average"/>
              <a:cs typeface="Average"/>
              <a:sym typeface="Average"/>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HBA statistics</a:t>
            </a:r>
            <a:endParaRPr/>
          </a:p>
        </p:txBody>
      </p:sp>
      <p:sp>
        <p:nvSpPr>
          <p:cNvPr id="88" name="Google Shape;88;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04800" lvl="0" marL="457200" rtl="0" algn="l">
              <a:spcBef>
                <a:spcPts val="1200"/>
              </a:spcBef>
              <a:spcAft>
                <a:spcPts val="0"/>
              </a:spcAft>
              <a:buClr>
                <a:schemeClr val="dk1"/>
              </a:buClr>
              <a:buSzPts val="1200"/>
              <a:buFont typeface="Arial"/>
              <a:buChar char="●"/>
            </a:pPr>
            <a:r>
              <a:rPr lang="en-GB" sz="1200">
                <a:solidFill>
                  <a:schemeClr val="dk1"/>
                </a:solidFill>
                <a:latin typeface="Arial"/>
                <a:ea typeface="Arial"/>
                <a:cs typeface="Arial"/>
                <a:sym typeface="Arial"/>
              </a:rPr>
              <a:t>In the year ending March 2022,police  recorded 2,887 Honour Based Abuse-related offences in England and Wales,an increase of 6% from 2021.</a:t>
            </a:r>
            <a:endParaRPr sz="1200">
              <a:solidFill>
                <a:schemeClr val="dk1"/>
              </a:solidFill>
              <a:latin typeface="Arial"/>
              <a:ea typeface="Arial"/>
              <a:cs typeface="Arial"/>
              <a:sym typeface="Arial"/>
            </a:endParaRPr>
          </a:p>
          <a:p>
            <a:pPr indent="-304800" lvl="0" marL="457200" rtl="0" algn="l">
              <a:spcBef>
                <a:spcPts val="0"/>
              </a:spcBef>
              <a:spcAft>
                <a:spcPts val="0"/>
              </a:spcAft>
              <a:buClr>
                <a:schemeClr val="dk1"/>
              </a:buClr>
              <a:buSzPts val="1200"/>
              <a:buFont typeface="Arial"/>
              <a:buChar char="●"/>
            </a:pPr>
            <a:r>
              <a:rPr lang="en-GB" sz="1200">
                <a:solidFill>
                  <a:schemeClr val="dk1"/>
                </a:solidFill>
                <a:latin typeface="Arial"/>
                <a:ea typeface="Arial"/>
                <a:cs typeface="Arial"/>
                <a:sym typeface="Arial"/>
              </a:rPr>
              <a:t>In year ending March 2024, police reported 2,755 offences linked to Honour Based Abuse in England and Wales.</a:t>
            </a:r>
            <a:endParaRPr sz="1200">
              <a:solidFill>
                <a:schemeClr val="dk1"/>
              </a:solidFill>
              <a:latin typeface="Arial"/>
              <a:ea typeface="Arial"/>
              <a:cs typeface="Arial"/>
              <a:sym typeface="Arial"/>
            </a:endParaRPr>
          </a:p>
          <a:p>
            <a:pPr indent="0" lvl="0" marL="0" rtl="0" algn="l">
              <a:spcBef>
                <a:spcPts val="1200"/>
              </a:spcBef>
              <a:spcAft>
                <a:spcPts val="0"/>
              </a:spcAft>
              <a:buNone/>
            </a:pPr>
            <a:r>
              <a:t/>
            </a:r>
            <a:endParaRPr sz="1100">
              <a:solidFill>
                <a:schemeClr val="dk1"/>
              </a:solidFill>
              <a:latin typeface="Arial"/>
              <a:ea typeface="Arial"/>
              <a:cs typeface="Arial"/>
              <a:sym typeface="Arial"/>
            </a:endParaRPr>
          </a:p>
          <a:p>
            <a:pPr indent="0" lvl="0" marL="0" rtl="0" algn="l">
              <a:spcBef>
                <a:spcPts val="1200"/>
              </a:spcBef>
              <a:spcAft>
                <a:spcPts val="0"/>
              </a:spcAft>
              <a:buNone/>
            </a:pPr>
            <a:r>
              <a:t/>
            </a:r>
            <a:endParaRPr sz="1100">
              <a:solidFill>
                <a:schemeClr val="dk1"/>
              </a:solidFill>
              <a:latin typeface="Arial"/>
              <a:ea typeface="Arial"/>
              <a:cs typeface="Arial"/>
              <a:sym typeface="Arial"/>
            </a:endParaRPr>
          </a:p>
          <a:p>
            <a:pPr indent="0" lvl="0" marL="0" rtl="0" algn="l">
              <a:spcBef>
                <a:spcPts val="1200"/>
              </a:spcBef>
              <a:spcAft>
                <a:spcPts val="0"/>
              </a:spcAft>
              <a:buNone/>
            </a:pPr>
            <a:r>
              <a:t/>
            </a:r>
            <a:endParaRPr sz="1100">
              <a:solidFill>
                <a:schemeClr val="dk1"/>
              </a:solidFill>
              <a:latin typeface="Arial"/>
              <a:ea typeface="Arial"/>
              <a:cs typeface="Arial"/>
              <a:sym typeface="Arial"/>
            </a:endParaRPr>
          </a:p>
          <a:p>
            <a:pPr indent="0" lvl="0" marL="0" rtl="0" algn="l">
              <a:spcBef>
                <a:spcPts val="1200"/>
              </a:spcBef>
              <a:spcAft>
                <a:spcPts val="0"/>
              </a:spcAft>
              <a:buNone/>
            </a:pPr>
            <a:r>
              <a:t/>
            </a:r>
            <a:endParaRPr sz="1100">
              <a:solidFill>
                <a:schemeClr val="dk1"/>
              </a:solidFill>
              <a:latin typeface="Arial"/>
              <a:ea typeface="Arial"/>
              <a:cs typeface="Arial"/>
              <a:sym typeface="Arial"/>
            </a:endParaRPr>
          </a:p>
          <a:p>
            <a:pPr indent="0" lvl="0" marL="0" rtl="0" algn="l">
              <a:spcBef>
                <a:spcPts val="1200"/>
              </a:spcBef>
              <a:spcAft>
                <a:spcPts val="0"/>
              </a:spcAft>
              <a:buNone/>
            </a:pPr>
            <a:r>
              <a:t/>
            </a:r>
            <a:endParaRPr sz="1100">
              <a:solidFill>
                <a:schemeClr val="dk1"/>
              </a:solidFill>
              <a:latin typeface="Arial"/>
              <a:ea typeface="Arial"/>
              <a:cs typeface="Arial"/>
              <a:sym typeface="Arial"/>
            </a:endParaRPr>
          </a:p>
          <a:p>
            <a:pPr indent="0" lvl="0" marL="0" rtl="0" algn="l">
              <a:spcBef>
                <a:spcPts val="1200"/>
              </a:spcBef>
              <a:spcAft>
                <a:spcPts val="0"/>
              </a:spcAft>
              <a:buNone/>
            </a:pPr>
            <a:r>
              <a:t/>
            </a:r>
            <a:endParaRPr sz="1100">
              <a:solidFill>
                <a:schemeClr val="dk1"/>
              </a:solidFill>
              <a:latin typeface="Arial"/>
              <a:ea typeface="Arial"/>
              <a:cs typeface="Arial"/>
              <a:sym typeface="Arial"/>
            </a:endParaRPr>
          </a:p>
          <a:p>
            <a:pPr indent="0" lvl="0" marL="0" rtl="0" algn="l">
              <a:spcBef>
                <a:spcPts val="1200"/>
              </a:spcBef>
              <a:spcAft>
                <a:spcPts val="1200"/>
              </a:spcAft>
              <a:buNone/>
            </a:pPr>
            <a:r>
              <a:rPr lang="en-GB"/>
              <a:t>(Home Office,2022)</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FGM Statistics </a:t>
            </a:r>
            <a:endParaRPr/>
          </a:p>
        </p:txBody>
      </p:sp>
      <p:sp>
        <p:nvSpPr>
          <p:cNvPr id="94" name="Google Shape;94;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304800" lvl="0" marL="457200" rtl="0" algn="l">
              <a:spcBef>
                <a:spcPts val="1200"/>
              </a:spcBef>
              <a:spcAft>
                <a:spcPts val="0"/>
              </a:spcAft>
              <a:buClr>
                <a:schemeClr val="dk1"/>
              </a:buClr>
              <a:buSzPts val="1200"/>
              <a:buFont typeface="Arial"/>
              <a:buChar char="●"/>
            </a:pPr>
            <a:r>
              <a:rPr lang="en-GB" sz="1200">
                <a:solidFill>
                  <a:schemeClr val="dk1"/>
                </a:solidFill>
                <a:latin typeface="Arial"/>
                <a:ea typeface="Arial"/>
                <a:cs typeface="Arial"/>
                <a:sym typeface="Arial"/>
              </a:rPr>
              <a:t>There are  more than 230 million girls and women alive in February 2024 that have undergone FGM in 30 countries in Africa,the Middel East and Asia where FGM is mostly practiced.</a:t>
            </a:r>
            <a:endParaRPr sz="1200">
              <a:solidFill>
                <a:schemeClr val="dk1"/>
              </a:solidFill>
              <a:latin typeface="Arial"/>
              <a:ea typeface="Arial"/>
              <a:cs typeface="Arial"/>
              <a:sym typeface="Arial"/>
            </a:endParaRPr>
          </a:p>
          <a:p>
            <a:pPr indent="-304800" lvl="0" marL="457200" rtl="0" algn="l">
              <a:spcBef>
                <a:spcPts val="0"/>
              </a:spcBef>
              <a:spcAft>
                <a:spcPts val="0"/>
              </a:spcAft>
              <a:buClr>
                <a:schemeClr val="dk1"/>
              </a:buClr>
              <a:buSzPts val="1200"/>
              <a:buFont typeface="Arial"/>
              <a:buChar char="●"/>
            </a:pPr>
            <a:r>
              <a:rPr lang="en-GB" sz="1200">
                <a:solidFill>
                  <a:schemeClr val="dk1"/>
                </a:solidFill>
                <a:latin typeface="Arial"/>
                <a:ea typeface="Arial"/>
                <a:cs typeface="Arial"/>
                <a:sym typeface="Arial"/>
              </a:rPr>
              <a:t>FGM is mostly carried out on young girls between infancy and age 15.</a:t>
            </a:r>
            <a:endParaRPr sz="1200">
              <a:solidFill>
                <a:schemeClr val="dk1"/>
              </a:solidFill>
              <a:latin typeface="Arial"/>
              <a:ea typeface="Arial"/>
              <a:cs typeface="Arial"/>
              <a:sym typeface="Arial"/>
            </a:endParaRPr>
          </a:p>
          <a:p>
            <a:pPr indent="0" lvl="0" marL="0" rtl="0" algn="l">
              <a:spcBef>
                <a:spcPts val="1200"/>
              </a:spcBef>
              <a:spcAft>
                <a:spcPts val="0"/>
              </a:spcAft>
              <a:buNone/>
            </a:pPr>
            <a:r>
              <a:t/>
            </a:r>
            <a:endParaRPr b="1" sz="1200">
              <a:solidFill>
                <a:schemeClr val="dk1"/>
              </a:solidFill>
              <a:latin typeface="Arial"/>
              <a:ea typeface="Arial"/>
              <a:cs typeface="Arial"/>
              <a:sym typeface="Arial"/>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(World Health Organisation,2024)</a:t>
            </a:r>
            <a:endParaRPr/>
          </a:p>
        </p:txBody>
      </p:sp>
      <p:pic>
        <p:nvPicPr>
          <p:cNvPr id="95" name="Google Shape;95;p18"/>
          <p:cNvPicPr preferRelativeResize="0"/>
          <p:nvPr/>
        </p:nvPicPr>
        <p:blipFill>
          <a:blip r:embed="rId3">
            <a:alphaModFix/>
          </a:blip>
          <a:stretch>
            <a:fillRect/>
          </a:stretch>
        </p:blipFill>
        <p:spPr>
          <a:xfrm>
            <a:off x="0" y="44450"/>
            <a:ext cx="9144001" cy="5185064"/>
          </a:xfrm>
          <a:prstGeom prst="rect">
            <a:avLst/>
          </a:prstGeom>
          <a:noFill/>
          <a:ln>
            <a:noFill/>
          </a:ln>
        </p:spPr>
      </p:pic>
      <p:sp>
        <p:nvSpPr>
          <p:cNvPr id="96" name="Google Shape;96;p18"/>
          <p:cNvSpPr txBox="1"/>
          <p:nvPr/>
        </p:nvSpPr>
        <p:spPr>
          <a:xfrm>
            <a:off x="177750" y="0"/>
            <a:ext cx="5011500" cy="1399800"/>
          </a:xfrm>
          <a:prstGeom prst="rect">
            <a:avLst/>
          </a:prstGeom>
          <a:solidFill>
            <a:schemeClr val="lt1"/>
          </a:solidFill>
          <a:ln>
            <a:noFill/>
          </a:ln>
        </p:spPr>
        <p:txBody>
          <a:bodyPr anchorCtr="0" anchor="t" bIns="91425" lIns="91425" spcFirstLastPara="1" rIns="91425" wrap="square" tIns="91425">
            <a:noAutofit/>
          </a:bodyPr>
          <a:lstStyle/>
          <a:p>
            <a:pPr indent="-304800" lvl="0" marL="457200" rtl="0" algn="l">
              <a:lnSpc>
                <a:spcPct val="115000"/>
              </a:lnSpc>
              <a:spcBef>
                <a:spcPts val="1200"/>
              </a:spcBef>
              <a:spcAft>
                <a:spcPts val="0"/>
              </a:spcAft>
              <a:buClr>
                <a:schemeClr val="dk1"/>
              </a:buClr>
              <a:buSzPts val="1200"/>
              <a:buChar char="●"/>
            </a:pPr>
            <a:r>
              <a:rPr lang="en-GB" sz="1200">
                <a:solidFill>
                  <a:schemeClr val="dk1"/>
                </a:solidFill>
              </a:rPr>
              <a:t>There are  more than 230 million girls and women alive in February 2024 that have undergone FGM in 30 countries in Africa,the Middle East and Asia where FGM is mostly practiced.</a:t>
            </a:r>
            <a:endParaRPr sz="1200">
              <a:solidFill>
                <a:schemeClr val="dk1"/>
              </a:solidFill>
            </a:endParaRPr>
          </a:p>
          <a:p>
            <a:pPr indent="-304800" lvl="0" marL="457200" rtl="0" algn="l">
              <a:lnSpc>
                <a:spcPct val="115000"/>
              </a:lnSpc>
              <a:spcBef>
                <a:spcPts val="0"/>
              </a:spcBef>
              <a:spcAft>
                <a:spcPts val="0"/>
              </a:spcAft>
              <a:buClr>
                <a:schemeClr val="dk1"/>
              </a:buClr>
              <a:buSzPts val="1200"/>
              <a:buChar char="●"/>
            </a:pPr>
            <a:r>
              <a:rPr lang="en-GB" sz="1200">
                <a:solidFill>
                  <a:schemeClr val="dk1"/>
                </a:solidFill>
              </a:rPr>
              <a:t>FGM is mostly carried out on young girls between infancy and age 15.</a:t>
            </a:r>
            <a:endParaRPr sz="1200">
              <a:solidFill>
                <a:schemeClr val="dk1"/>
              </a:solidFill>
            </a:endParaRPr>
          </a:p>
          <a:p>
            <a:pPr indent="0" lvl="0" marL="0" rtl="0" algn="l">
              <a:lnSpc>
                <a:spcPct val="115000"/>
              </a:lnSpc>
              <a:spcBef>
                <a:spcPts val="1200"/>
              </a:spcBef>
              <a:spcAft>
                <a:spcPts val="0"/>
              </a:spcAft>
              <a:buNone/>
            </a:pPr>
            <a:r>
              <a:t/>
            </a:r>
            <a:endParaRPr b="1" sz="1200">
              <a:solidFill>
                <a:schemeClr val="dk1"/>
              </a:solidFill>
            </a:endParaRPr>
          </a:p>
          <a:p>
            <a:pPr indent="0" lvl="0" marL="0" rtl="0" algn="l">
              <a:lnSpc>
                <a:spcPct val="115000"/>
              </a:lnSpc>
              <a:spcBef>
                <a:spcPts val="1200"/>
              </a:spcBef>
              <a:spcAft>
                <a:spcPts val="0"/>
              </a:spcAft>
              <a:buNone/>
            </a:pPr>
            <a:r>
              <a:t/>
            </a:r>
            <a:endParaRPr sz="1800">
              <a:solidFill>
                <a:schemeClr val="accent3"/>
              </a:solidFill>
              <a:latin typeface="Average"/>
              <a:ea typeface="Average"/>
              <a:cs typeface="Average"/>
              <a:sym typeface="Average"/>
            </a:endParaRPr>
          </a:p>
          <a:p>
            <a:pPr indent="0" lvl="0" marL="0" rtl="0" algn="l">
              <a:lnSpc>
                <a:spcPct val="115000"/>
              </a:lnSpc>
              <a:spcBef>
                <a:spcPts val="1200"/>
              </a:spcBef>
              <a:spcAft>
                <a:spcPts val="0"/>
              </a:spcAft>
              <a:buNone/>
            </a:pPr>
            <a:r>
              <a:t/>
            </a:r>
            <a:endParaRPr sz="1800">
              <a:solidFill>
                <a:schemeClr val="accent3"/>
              </a:solidFill>
              <a:latin typeface="Average"/>
              <a:ea typeface="Average"/>
              <a:cs typeface="Average"/>
              <a:sym typeface="Average"/>
            </a:endParaRPr>
          </a:p>
          <a:p>
            <a:pPr indent="0" lvl="0" marL="0" rtl="0" algn="l">
              <a:lnSpc>
                <a:spcPct val="115000"/>
              </a:lnSpc>
              <a:spcBef>
                <a:spcPts val="1200"/>
              </a:spcBef>
              <a:spcAft>
                <a:spcPts val="0"/>
              </a:spcAft>
              <a:buNone/>
            </a:pPr>
            <a:r>
              <a:t/>
            </a:r>
            <a:endParaRPr sz="1800">
              <a:solidFill>
                <a:schemeClr val="accent3"/>
              </a:solidFill>
              <a:latin typeface="Average"/>
              <a:ea typeface="Average"/>
              <a:cs typeface="Average"/>
              <a:sym typeface="Average"/>
            </a:endParaRPr>
          </a:p>
          <a:p>
            <a:pPr indent="0" lvl="0" marL="0" rtl="0" algn="l">
              <a:lnSpc>
                <a:spcPct val="115000"/>
              </a:lnSpc>
              <a:spcBef>
                <a:spcPts val="1200"/>
              </a:spcBef>
              <a:spcAft>
                <a:spcPts val="0"/>
              </a:spcAft>
              <a:buNone/>
            </a:pPr>
            <a:r>
              <a:t/>
            </a:r>
            <a:endParaRPr sz="1800">
              <a:solidFill>
                <a:schemeClr val="dk1"/>
              </a:solidFill>
              <a:latin typeface="Average"/>
              <a:ea typeface="Average"/>
              <a:cs typeface="Average"/>
              <a:sym typeface="Average"/>
            </a:endParaRPr>
          </a:p>
          <a:p>
            <a:pPr indent="0" lvl="0" marL="0" rtl="0" algn="l">
              <a:lnSpc>
                <a:spcPct val="115000"/>
              </a:lnSpc>
              <a:spcBef>
                <a:spcPts val="1200"/>
              </a:spcBef>
              <a:spcAft>
                <a:spcPts val="1200"/>
              </a:spcAft>
              <a:buNone/>
            </a:pPr>
            <a:r>
              <a:t/>
            </a:r>
            <a:endParaRPr sz="1800">
              <a:solidFill>
                <a:schemeClr val="accent3"/>
              </a:solidFill>
              <a:latin typeface="Average"/>
              <a:ea typeface="Average"/>
              <a:cs typeface="Average"/>
              <a:sym typeface="Average"/>
            </a:endParaRPr>
          </a:p>
        </p:txBody>
      </p:sp>
      <p:sp>
        <p:nvSpPr>
          <p:cNvPr id="97" name="Google Shape;97;p18"/>
          <p:cNvSpPr txBox="1"/>
          <p:nvPr/>
        </p:nvSpPr>
        <p:spPr>
          <a:xfrm>
            <a:off x="411025" y="4376975"/>
            <a:ext cx="2399700" cy="68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GB" sz="1800">
                <a:solidFill>
                  <a:srgbClr val="3C4245"/>
                </a:solidFill>
                <a:latin typeface="Average"/>
                <a:ea typeface="Average"/>
                <a:cs typeface="Average"/>
                <a:sym typeface="Average"/>
              </a:rPr>
              <a:t>(</a:t>
            </a:r>
            <a:r>
              <a:rPr lang="en-GB" sz="1800">
                <a:solidFill>
                  <a:schemeClr val="dk1"/>
                </a:solidFill>
                <a:latin typeface="Average"/>
                <a:ea typeface="Average"/>
                <a:cs typeface="Average"/>
                <a:sym typeface="Average"/>
              </a:rPr>
              <a:t>World Health Organisation,2024)</a:t>
            </a:r>
            <a:endParaRPr sz="1800">
              <a:solidFill>
                <a:schemeClr val="dk1"/>
              </a:solidFill>
              <a:latin typeface="Average"/>
              <a:ea typeface="Average"/>
              <a:cs typeface="Average"/>
              <a:sym typeface="Average"/>
            </a:endParaRPr>
          </a:p>
        </p:txBody>
      </p:sp>
      <p:sp>
        <p:nvSpPr>
          <p:cNvPr id="98" name="Google Shape;98;p18"/>
          <p:cNvSpPr txBox="1"/>
          <p:nvPr/>
        </p:nvSpPr>
        <p:spPr>
          <a:xfrm>
            <a:off x="6287725" y="4699125"/>
            <a:ext cx="2621700" cy="366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accent3"/>
                </a:solidFill>
                <a:latin typeface="Average"/>
                <a:ea typeface="Average"/>
                <a:cs typeface="Average"/>
                <a:sym typeface="Average"/>
              </a:rPr>
              <a:t>(Sharma,2021)</a:t>
            </a:r>
            <a:endParaRPr sz="1800">
              <a:solidFill>
                <a:schemeClr val="accent3"/>
              </a:solidFill>
              <a:latin typeface="Average"/>
              <a:ea typeface="Average"/>
              <a:cs typeface="Average"/>
              <a:sym typeface="Average"/>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Recent cases </a:t>
            </a:r>
            <a:endParaRPr/>
          </a:p>
        </p:txBody>
      </p:sp>
      <p:sp>
        <p:nvSpPr>
          <p:cNvPr id="104" name="Google Shape;104;p19"/>
          <p:cNvSpPr txBox="1"/>
          <p:nvPr>
            <p:ph idx="1" type="body"/>
          </p:nvPr>
        </p:nvSpPr>
        <p:spPr>
          <a:xfrm>
            <a:off x="311700" y="1152475"/>
            <a:ext cx="39999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First conviction of its kind,a women being convicted after having been  found to have links to FGM cases.</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(Daily Mail,2019)</a:t>
            </a:r>
            <a:endParaRPr/>
          </a:p>
          <a:p>
            <a:pPr indent="0" lvl="0" marL="0" rtl="0" algn="l">
              <a:spcBef>
                <a:spcPts val="1200"/>
              </a:spcBef>
              <a:spcAft>
                <a:spcPts val="1200"/>
              </a:spcAft>
              <a:buNone/>
            </a:pPr>
            <a:r>
              <a:rPr lang="en-GB"/>
              <a:t>https://youtu.be/k1GI7ZyblRw?si=N25RmZu4E7MF67pz</a:t>
            </a:r>
            <a:endParaRPr/>
          </a:p>
        </p:txBody>
      </p:sp>
      <p:sp>
        <p:nvSpPr>
          <p:cNvPr id="105" name="Google Shape;105;p19"/>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Shafiliaa Ahmed</a:t>
            </a:r>
            <a:endParaRPr/>
          </a:p>
          <a:p>
            <a:pPr indent="0" lvl="0" marL="0" rtl="0" algn="l">
              <a:spcBef>
                <a:spcPts val="1200"/>
              </a:spcBef>
              <a:spcAft>
                <a:spcPts val="1200"/>
              </a:spcAft>
              <a:buNone/>
            </a:pPr>
            <a:r>
              <a:rPr lang="en-GB"/>
              <a:t>a 17-year-old British Pakistani woman murdered by her parents in 2003.</a:t>
            </a:r>
            <a:endParaRPr/>
          </a:p>
        </p:txBody>
      </p:sp>
      <p:pic>
        <p:nvPicPr>
          <p:cNvPr descr="Conviction - Free of Charge Creative Commons Legal 9 image" id="106" name="Google Shape;106;p19"/>
          <p:cNvPicPr preferRelativeResize="0"/>
          <p:nvPr/>
        </p:nvPicPr>
        <p:blipFill>
          <a:blip r:embed="rId3">
            <a:alphaModFix/>
          </a:blip>
          <a:stretch>
            <a:fillRect/>
          </a:stretch>
        </p:blipFill>
        <p:spPr>
          <a:xfrm>
            <a:off x="5025022" y="2342643"/>
            <a:ext cx="4118973" cy="274530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FGM</a:t>
            </a:r>
            <a:endParaRPr/>
          </a:p>
        </p:txBody>
      </p:sp>
      <p:sp>
        <p:nvSpPr>
          <p:cNvPr id="112" name="Google Shape;112;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11150" lvl="0" marL="457200" rtl="0" algn="l">
              <a:lnSpc>
                <a:spcPct val="125000"/>
              </a:lnSpc>
              <a:spcBef>
                <a:spcPts val="1200"/>
              </a:spcBef>
              <a:spcAft>
                <a:spcPts val="0"/>
              </a:spcAft>
              <a:buClr>
                <a:schemeClr val="dk1"/>
              </a:buClr>
              <a:buSzPts val="1300"/>
              <a:buFont typeface="Arial"/>
              <a:buChar char="●"/>
            </a:pPr>
            <a:r>
              <a:rPr lang="en-GB" sz="1300">
                <a:solidFill>
                  <a:schemeClr val="dk1"/>
                </a:solidFill>
                <a:latin typeface="Arial"/>
                <a:ea typeface="Arial"/>
                <a:cs typeface="Arial"/>
                <a:sym typeface="Arial"/>
              </a:rPr>
              <a:t>230 million girls and women have undergone female genital mutilations</a:t>
            </a:r>
            <a:endParaRPr sz="1300">
              <a:solidFill>
                <a:schemeClr val="dk1"/>
              </a:solidFill>
              <a:latin typeface="Arial"/>
              <a:ea typeface="Arial"/>
              <a:cs typeface="Arial"/>
              <a:sym typeface="Arial"/>
            </a:endParaRPr>
          </a:p>
          <a:p>
            <a:pPr indent="-323850" lvl="0" marL="457200" rtl="0" algn="l">
              <a:lnSpc>
                <a:spcPct val="125000"/>
              </a:lnSpc>
              <a:spcBef>
                <a:spcPts val="1200"/>
              </a:spcBef>
              <a:spcAft>
                <a:spcPts val="0"/>
              </a:spcAft>
              <a:buClr>
                <a:schemeClr val="dk1"/>
              </a:buClr>
              <a:buSzPts val="1500"/>
              <a:buFont typeface="Arial"/>
              <a:buChar char="●"/>
            </a:pPr>
            <a:r>
              <a:rPr lang="en-GB" sz="1300">
                <a:solidFill>
                  <a:schemeClr val="dk1"/>
                </a:solidFill>
                <a:latin typeface="Arial"/>
                <a:ea typeface="Arial"/>
                <a:cs typeface="Arial"/>
                <a:sym typeface="Arial"/>
              </a:rPr>
              <a:t>over 144 million of these women and girls having been cut in Africa</a:t>
            </a:r>
            <a:endParaRPr sz="1300">
              <a:solidFill>
                <a:schemeClr val="dk1"/>
              </a:solidFill>
              <a:latin typeface="Arial"/>
              <a:ea typeface="Arial"/>
              <a:cs typeface="Arial"/>
              <a:sym typeface="Arial"/>
            </a:endParaRPr>
          </a:p>
          <a:p>
            <a:pPr indent="-323850" lvl="0" marL="457200" rtl="0" algn="l">
              <a:lnSpc>
                <a:spcPct val="125000"/>
              </a:lnSpc>
              <a:spcBef>
                <a:spcPts val="1200"/>
              </a:spcBef>
              <a:spcAft>
                <a:spcPts val="0"/>
              </a:spcAft>
              <a:buClr>
                <a:schemeClr val="dk1"/>
              </a:buClr>
              <a:buSzPts val="1500"/>
              <a:buFont typeface="Arial"/>
              <a:buChar char="●"/>
            </a:pPr>
            <a:r>
              <a:rPr lang="en-GB" sz="1300">
                <a:solidFill>
                  <a:schemeClr val="dk1"/>
                </a:solidFill>
                <a:latin typeface="Arial"/>
                <a:ea typeface="Arial"/>
                <a:cs typeface="Arial"/>
                <a:sym typeface="Arial"/>
              </a:rPr>
              <a:t>estimated 15 murders committed in the UK per year.</a:t>
            </a:r>
            <a:endParaRPr sz="1300">
              <a:solidFill>
                <a:schemeClr val="dk1"/>
              </a:solidFill>
              <a:latin typeface="Arial"/>
              <a:ea typeface="Arial"/>
              <a:cs typeface="Arial"/>
              <a:sym typeface="Arial"/>
            </a:endParaRPr>
          </a:p>
          <a:p>
            <a:pPr indent="-323850" lvl="0" marL="457200" rtl="0" algn="l">
              <a:lnSpc>
                <a:spcPct val="125000"/>
              </a:lnSpc>
              <a:spcBef>
                <a:spcPts val="1200"/>
              </a:spcBef>
              <a:spcAft>
                <a:spcPts val="0"/>
              </a:spcAft>
              <a:buClr>
                <a:schemeClr val="dk1"/>
              </a:buClr>
              <a:buSzPts val="1500"/>
              <a:buFont typeface="Arial"/>
              <a:buChar char="●"/>
            </a:pPr>
            <a:r>
              <a:rPr lang="en-GB" sz="1300">
                <a:solidFill>
                  <a:schemeClr val="dk1"/>
                </a:solidFill>
                <a:latin typeface="Arial"/>
                <a:ea typeface="Arial"/>
                <a:cs typeface="Arial"/>
                <a:sym typeface="Arial"/>
              </a:rPr>
              <a:t>FGM was first made illegal in the Uk in 1985</a:t>
            </a:r>
            <a:endParaRPr sz="1300">
              <a:solidFill>
                <a:schemeClr val="dk1"/>
              </a:solidFill>
              <a:latin typeface="Arial"/>
              <a:ea typeface="Arial"/>
              <a:cs typeface="Arial"/>
              <a:sym typeface="Arial"/>
            </a:endParaRPr>
          </a:p>
          <a:p>
            <a:pPr indent="0" lvl="0" marL="0" rtl="0" algn="l">
              <a:lnSpc>
                <a:spcPct val="125000"/>
              </a:lnSpc>
              <a:spcBef>
                <a:spcPts val="1200"/>
              </a:spcBef>
              <a:spcAft>
                <a:spcPts val="0"/>
              </a:spcAft>
              <a:buNone/>
            </a:pPr>
            <a:r>
              <a:t/>
            </a:r>
            <a:endParaRPr sz="1300">
              <a:solidFill>
                <a:schemeClr val="dk1"/>
              </a:solidFill>
              <a:latin typeface="Arial"/>
              <a:ea typeface="Arial"/>
              <a:cs typeface="Arial"/>
              <a:sym typeface="Arial"/>
            </a:endParaRPr>
          </a:p>
          <a:p>
            <a:pPr indent="0" lvl="0" marL="0" rtl="0" algn="l">
              <a:lnSpc>
                <a:spcPct val="125000"/>
              </a:lnSpc>
              <a:spcBef>
                <a:spcPts val="1200"/>
              </a:spcBef>
              <a:spcAft>
                <a:spcPts val="1200"/>
              </a:spcAft>
              <a:buNone/>
            </a:pPr>
            <a:r>
              <a:t/>
            </a:r>
            <a:endParaRPr sz="1300">
              <a:solidFill>
                <a:schemeClr val="dk1"/>
              </a:solidFill>
              <a:latin typeface="Arial"/>
              <a:ea typeface="Arial"/>
              <a:cs typeface="Arial"/>
              <a:sym typeface="Arial"/>
            </a:endParaRPr>
          </a:p>
        </p:txBody>
      </p:sp>
      <p:pic>
        <p:nvPicPr>
          <p:cNvPr descr="File:Logo of UNICEF.svg" id="113" name="Google Shape;113;p20"/>
          <p:cNvPicPr preferRelativeResize="0"/>
          <p:nvPr/>
        </p:nvPicPr>
        <p:blipFill>
          <a:blip r:embed="rId3">
            <a:alphaModFix/>
          </a:blip>
          <a:stretch>
            <a:fillRect/>
          </a:stretch>
        </p:blipFill>
        <p:spPr>
          <a:xfrm>
            <a:off x="1754300" y="3563225"/>
            <a:ext cx="4876800" cy="11715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FGM Protection orders serious crime act 2015 </a:t>
            </a:r>
            <a:endParaRPr/>
          </a:p>
        </p:txBody>
      </p:sp>
      <p:sp>
        <p:nvSpPr>
          <p:cNvPr id="119" name="Google Shape;119;p21"/>
          <p:cNvSpPr txBox="1"/>
          <p:nvPr>
            <p:ph idx="1" type="body"/>
          </p:nvPr>
        </p:nvSpPr>
        <p:spPr>
          <a:xfrm>
            <a:off x="311700" y="1152475"/>
            <a:ext cx="39999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Strengths</a:t>
            </a:r>
            <a:endParaRPr/>
          </a:p>
          <a:p>
            <a:pPr indent="-317500" lvl="0" marL="457200" rtl="0" algn="l">
              <a:spcBef>
                <a:spcPts val="1200"/>
              </a:spcBef>
              <a:spcAft>
                <a:spcPts val="0"/>
              </a:spcAft>
              <a:buSzPts val="1400"/>
              <a:buChar char="●"/>
            </a:pPr>
            <a:r>
              <a:rPr lang="en-GB"/>
              <a:t>Proactive safeguards </a:t>
            </a:r>
            <a:endParaRPr/>
          </a:p>
          <a:p>
            <a:pPr indent="-317500" lvl="0" marL="457200" rtl="0" algn="l">
              <a:spcBef>
                <a:spcPts val="0"/>
              </a:spcBef>
              <a:spcAft>
                <a:spcPts val="0"/>
              </a:spcAft>
              <a:buSzPts val="1400"/>
              <a:buChar char="●"/>
            </a:pPr>
            <a:r>
              <a:rPr lang="en-GB"/>
              <a:t>Tailored measures </a:t>
            </a:r>
            <a:endParaRPr/>
          </a:p>
          <a:p>
            <a:pPr indent="-317500" lvl="0" marL="457200" rtl="0" algn="l">
              <a:spcBef>
                <a:spcPts val="0"/>
              </a:spcBef>
              <a:spcAft>
                <a:spcPts val="0"/>
              </a:spcAft>
              <a:buSzPts val="1400"/>
              <a:buChar char="●"/>
            </a:pPr>
            <a:r>
              <a:rPr lang="en-GB"/>
              <a:t>Legal authority</a:t>
            </a:r>
            <a:endParaRPr/>
          </a:p>
          <a:p>
            <a:pPr indent="-317500" lvl="0" marL="457200" rtl="0" algn="l">
              <a:spcBef>
                <a:spcPts val="0"/>
              </a:spcBef>
              <a:spcAft>
                <a:spcPts val="0"/>
              </a:spcAft>
              <a:buSzPts val="1400"/>
              <a:buChar char="●"/>
            </a:pPr>
            <a:r>
              <a:rPr lang="en-GB"/>
              <a:t>Comprehensive coverage </a:t>
            </a:r>
            <a:endParaRPr/>
          </a:p>
          <a:p>
            <a:pPr indent="-317500" lvl="0" marL="457200" rtl="0" algn="l">
              <a:spcBef>
                <a:spcPts val="0"/>
              </a:spcBef>
              <a:spcAft>
                <a:spcPts val="0"/>
              </a:spcAft>
              <a:buSzPts val="1400"/>
              <a:buChar char="●"/>
            </a:pPr>
            <a:r>
              <a:rPr lang="en-GB"/>
              <a:t>Empowerment of survivors</a:t>
            </a:r>
            <a:endParaRPr/>
          </a:p>
          <a:p>
            <a:pPr indent="-317500" lvl="0" marL="457200" rtl="0" algn="l">
              <a:spcBef>
                <a:spcPts val="0"/>
              </a:spcBef>
              <a:spcAft>
                <a:spcPts val="0"/>
              </a:spcAft>
              <a:buSzPts val="1400"/>
              <a:buChar char="●"/>
            </a:pPr>
            <a:r>
              <a:rPr lang="en-GB"/>
              <a:t>Support for multi-agency collaborations</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(English,2020)</a:t>
            </a:r>
            <a:endParaRPr/>
          </a:p>
        </p:txBody>
      </p:sp>
      <p:sp>
        <p:nvSpPr>
          <p:cNvPr id="120" name="Google Shape;120;p21"/>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Weaknesses</a:t>
            </a:r>
            <a:endParaRPr/>
          </a:p>
          <a:p>
            <a:pPr indent="-317500" lvl="0" marL="457200" rtl="0" algn="l">
              <a:spcBef>
                <a:spcPts val="1200"/>
              </a:spcBef>
              <a:spcAft>
                <a:spcPts val="0"/>
              </a:spcAft>
              <a:buSzPts val="1400"/>
              <a:buChar char="●"/>
            </a:pPr>
            <a:r>
              <a:rPr lang="en-GB"/>
              <a:t>Underreporting and stigma</a:t>
            </a:r>
            <a:endParaRPr/>
          </a:p>
          <a:p>
            <a:pPr indent="-317500" lvl="0" marL="457200" rtl="0" algn="l">
              <a:spcBef>
                <a:spcPts val="0"/>
              </a:spcBef>
              <a:spcAft>
                <a:spcPts val="0"/>
              </a:spcAft>
              <a:buSzPts val="1400"/>
              <a:buChar char="●"/>
            </a:pPr>
            <a:r>
              <a:rPr lang="en-GB"/>
              <a:t>Limited awareness</a:t>
            </a:r>
            <a:endParaRPr/>
          </a:p>
          <a:p>
            <a:pPr indent="-317500" lvl="0" marL="457200" rtl="0" algn="l">
              <a:spcBef>
                <a:spcPts val="0"/>
              </a:spcBef>
              <a:spcAft>
                <a:spcPts val="0"/>
              </a:spcAft>
              <a:buSzPts val="1400"/>
              <a:buChar char="●"/>
            </a:pPr>
            <a:r>
              <a:rPr lang="en-GB"/>
              <a:t>Enforcement changes </a:t>
            </a:r>
            <a:endParaRPr/>
          </a:p>
          <a:p>
            <a:pPr indent="-317500" lvl="0" marL="457200" rtl="0" algn="l">
              <a:spcBef>
                <a:spcPts val="0"/>
              </a:spcBef>
              <a:spcAft>
                <a:spcPts val="0"/>
              </a:spcAft>
              <a:buSzPts val="1400"/>
              <a:buChar char="●"/>
            </a:pPr>
            <a:r>
              <a:rPr lang="en-GB"/>
              <a:t>Insufficient training </a:t>
            </a:r>
            <a:endParaRPr/>
          </a:p>
          <a:p>
            <a:pPr indent="-317500" lvl="0" marL="457200" rtl="0" algn="l">
              <a:spcBef>
                <a:spcPts val="0"/>
              </a:spcBef>
              <a:spcAft>
                <a:spcPts val="0"/>
              </a:spcAft>
              <a:buSzPts val="1400"/>
              <a:buChar char="●"/>
            </a:pPr>
            <a:r>
              <a:rPr lang="en-GB"/>
              <a:t>Cultural sensitivities</a:t>
            </a:r>
            <a:endParaRPr/>
          </a:p>
          <a:p>
            <a:pPr indent="-317500" lvl="0" marL="457200" rtl="0" algn="l">
              <a:spcBef>
                <a:spcPts val="0"/>
              </a:spcBef>
              <a:spcAft>
                <a:spcPts val="0"/>
              </a:spcAft>
              <a:buSzPts val="1400"/>
              <a:buChar char="●"/>
            </a:pPr>
            <a:r>
              <a:rPr lang="en-GB"/>
              <a:t>Reactive nature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121" name="Google Shape;121;p21"/>
          <p:cNvPicPr preferRelativeResize="0"/>
          <p:nvPr/>
        </p:nvPicPr>
        <p:blipFill>
          <a:blip r:embed="rId3">
            <a:alphaModFix/>
          </a:blip>
          <a:stretch>
            <a:fillRect/>
          </a:stretch>
        </p:blipFill>
        <p:spPr>
          <a:xfrm>
            <a:off x="5456750" y="3214700"/>
            <a:ext cx="3687250" cy="19097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HBA</a:t>
            </a:r>
            <a:endParaRPr/>
          </a:p>
        </p:txBody>
      </p:sp>
      <p:sp>
        <p:nvSpPr>
          <p:cNvPr id="127" name="Google Shape;127;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a:p>
            <a:pPr indent="0" lvl="0" marL="0" rtl="0" algn="l">
              <a:spcBef>
                <a:spcPts val="1200"/>
              </a:spcBef>
              <a:spcAft>
                <a:spcPts val="1200"/>
              </a:spcAft>
              <a:buNone/>
            </a:pPr>
            <a:r>
              <a:t/>
            </a:r>
            <a:endParaRPr/>
          </a:p>
        </p:txBody>
      </p:sp>
      <p:pic>
        <p:nvPicPr>
          <p:cNvPr id="128" name="Google Shape;128;p22"/>
          <p:cNvPicPr preferRelativeResize="0"/>
          <p:nvPr/>
        </p:nvPicPr>
        <p:blipFill>
          <a:blip r:embed="rId3">
            <a:alphaModFix/>
          </a:blip>
          <a:stretch>
            <a:fillRect/>
          </a:stretch>
        </p:blipFill>
        <p:spPr>
          <a:xfrm>
            <a:off x="0" y="1"/>
            <a:ext cx="9144001" cy="5143501"/>
          </a:xfrm>
          <a:prstGeom prst="rect">
            <a:avLst/>
          </a:prstGeom>
          <a:noFill/>
          <a:ln>
            <a:noFill/>
          </a:ln>
        </p:spPr>
      </p:pic>
      <p:sp>
        <p:nvSpPr>
          <p:cNvPr id="129" name="Google Shape;129;p22"/>
          <p:cNvSpPr txBox="1"/>
          <p:nvPr/>
        </p:nvSpPr>
        <p:spPr>
          <a:xfrm>
            <a:off x="2770275" y="655950"/>
            <a:ext cx="3254400" cy="3724200"/>
          </a:xfrm>
          <a:prstGeom prst="rect">
            <a:avLst/>
          </a:prstGeom>
          <a:solidFill>
            <a:schemeClr val="dk2"/>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Average"/>
                <a:ea typeface="Average"/>
                <a:cs typeface="Average"/>
                <a:sym typeface="Average"/>
              </a:rPr>
              <a:t>Impact on Victim </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Physical</a:t>
            </a:r>
            <a:r>
              <a:rPr lang="en-GB" sz="1800">
                <a:solidFill>
                  <a:schemeClr val="dk1"/>
                </a:solidFill>
                <a:latin typeface="Average"/>
                <a:ea typeface="Average"/>
                <a:cs typeface="Average"/>
                <a:sym typeface="Average"/>
              </a:rPr>
              <a:t> </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Psychological </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Social </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Economic </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Exploitation of HBV.</a:t>
            </a:r>
            <a:endParaRPr/>
          </a:p>
        </p:txBody>
      </p:sp>
      <p:sp>
        <p:nvSpPr>
          <p:cNvPr id="135" name="Google Shape;135;p23"/>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How-</a:t>
            </a:r>
            <a:endParaRPr>
              <a:solidFill>
                <a:schemeClr val="dk1"/>
              </a:solidFill>
            </a:endParaRPr>
          </a:p>
          <a:p>
            <a:pPr indent="-298450" lvl="0" marL="457200" rtl="0" algn="l">
              <a:spcBef>
                <a:spcPts val="120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Preservation of Honour</a:t>
            </a:r>
            <a:endParaRPr sz="1100">
              <a:solidFill>
                <a:schemeClr val="dk1"/>
              </a:solidFill>
              <a:latin typeface="Arial"/>
              <a:ea typeface="Arial"/>
              <a:cs typeface="Arial"/>
              <a:sym typeface="Arial"/>
            </a:endParaRPr>
          </a:p>
          <a:p>
            <a:pPr indent="-298450" lvl="0" marL="457200" rtl="0" algn="l">
              <a:spcBef>
                <a:spcPts val="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Cultural and Patriarchal Norms</a:t>
            </a:r>
            <a:endParaRPr sz="1100">
              <a:solidFill>
                <a:schemeClr val="dk1"/>
              </a:solidFill>
              <a:latin typeface="Arial"/>
              <a:ea typeface="Arial"/>
              <a:cs typeface="Arial"/>
              <a:sym typeface="Arial"/>
            </a:endParaRPr>
          </a:p>
          <a:p>
            <a:pPr indent="-298450" lvl="0" marL="457200" rtl="0" algn="l">
              <a:spcBef>
                <a:spcPts val="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Lack of Awareness and Education</a:t>
            </a:r>
            <a:endParaRPr sz="1100">
              <a:solidFill>
                <a:schemeClr val="dk1"/>
              </a:solidFill>
              <a:latin typeface="Arial"/>
              <a:ea typeface="Arial"/>
              <a:cs typeface="Arial"/>
              <a:sym typeface="Arial"/>
            </a:endParaRPr>
          </a:p>
          <a:p>
            <a:pPr indent="-298450" lvl="0" marL="457200" rtl="0" algn="l">
              <a:spcBef>
                <a:spcPts val="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Fear and Dependency</a:t>
            </a:r>
            <a:endParaRPr b="1" sz="1100">
              <a:solidFill>
                <a:schemeClr val="dk1"/>
              </a:solidFill>
              <a:latin typeface="Arial"/>
              <a:ea typeface="Arial"/>
              <a:cs typeface="Arial"/>
              <a:sym typeface="Arial"/>
            </a:endParaRPr>
          </a:p>
          <a:p>
            <a:pPr indent="0" lvl="0" marL="0" rtl="0" algn="l">
              <a:spcBef>
                <a:spcPts val="1200"/>
              </a:spcBef>
              <a:spcAft>
                <a:spcPts val="0"/>
              </a:spcAft>
              <a:buNone/>
            </a:pPr>
            <a:r>
              <a:t/>
            </a:r>
            <a:endParaRPr b="1" sz="1100">
              <a:solidFill>
                <a:schemeClr val="dk1"/>
              </a:solidFill>
              <a:latin typeface="Arial"/>
              <a:ea typeface="Arial"/>
              <a:cs typeface="Arial"/>
              <a:sym typeface="Arial"/>
            </a:endParaRPr>
          </a:p>
          <a:p>
            <a:pPr indent="0" lvl="0" marL="0" rtl="0" algn="l">
              <a:spcBef>
                <a:spcPts val="0"/>
              </a:spcBef>
              <a:spcAft>
                <a:spcPts val="0"/>
              </a:spcAft>
              <a:buNone/>
            </a:pPr>
            <a:r>
              <a:t/>
            </a:r>
            <a:endParaRPr b="1" sz="1100">
              <a:solidFill>
                <a:schemeClr val="dk1"/>
              </a:solidFill>
              <a:latin typeface="Arial"/>
              <a:ea typeface="Arial"/>
              <a:cs typeface="Arial"/>
              <a:sym typeface="Arial"/>
            </a:endParaRPr>
          </a:p>
          <a:p>
            <a:pPr indent="0" lvl="0" marL="0" rtl="0" algn="l">
              <a:spcBef>
                <a:spcPts val="0"/>
              </a:spcBef>
              <a:spcAft>
                <a:spcPts val="0"/>
              </a:spcAft>
              <a:buNone/>
            </a:pPr>
            <a:r>
              <a:t/>
            </a:r>
            <a:endParaRPr b="1" sz="1100">
              <a:solidFill>
                <a:schemeClr val="dk1"/>
              </a:solidFill>
              <a:latin typeface="Arial"/>
              <a:ea typeface="Arial"/>
              <a:cs typeface="Arial"/>
              <a:sym typeface="Arial"/>
            </a:endParaRPr>
          </a:p>
          <a:p>
            <a:pPr indent="0" lvl="0" marL="0" rtl="0" algn="l">
              <a:spcBef>
                <a:spcPts val="0"/>
              </a:spcBef>
              <a:spcAft>
                <a:spcPts val="0"/>
              </a:spcAft>
              <a:buNone/>
            </a:pPr>
            <a:r>
              <a:t/>
            </a:r>
            <a:endParaRPr b="1" sz="1100">
              <a:solidFill>
                <a:schemeClr val="dk1"/>
              </a:solidFill>
              <a:latin typeface="Arial"/>
              <a:ea typeface="Arial"/>
              <a:cs typeface="Arial"/>
              <a:sym typeface="Arial"/>
            </a:endParaRPr>
          </a:p>
          <a:p>
            <a:pPr indent="0" lvl="0" marL="457200" rtl="0" algn="l">
              <a:spcBef>
                <a:spcPts val="1200"/>
              </a:spcBef>
              <a:spcAft>
                <a:spcPts val="1200"/>
              </a:spcAft>
              <a:buNone/>
            </a:pPr>
            <a:r>
              <a:t/>
            </a:r>
            <a:endParaRPr b="1" sz="1100">
              <a:solidFill>
                <a:schemeClr val="dk1"/>
              </a:solidFill>
              <a:latin typeface="Arial"/>
              <a:ea typeface="Arial"/>
              <a:cs typeface="Arial"/>
              <a:sym typeface="Arial"/>
            </a:endParaRPr>
          </a:p>
        </p:txBody>
      </p:sp>
      <p:sp>
        <p:nvSpPr>
          <p:cNvPr id="136" name="Google Shape;136;p23"/>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Why-</a:t>
            </a:r>
            <a:endParaRPr/>
          </a:p>
          <a:p>
            <a:pPr indent="-298450" lvl="0" marL="457200" rtl="0" algn="l">
              <a:spcBef>
                <a:spcPts val="120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Control and Coercion</a:t>
            </a:r>
            <a:r>
              <a:rPr lang="en-GB" sz="1100">
                <a:solidFill>
                  <a:schemeClr val="dk1"/>
                </a:solidFill>
                <a:latin typeface="Arial"/>
                <a:ea typeface="Arial"/>
                <a:cs typeface="Arial"/>
                <a:sym typeface="Arial"/>
              </a:rPr>
              <a:t>:</a:t>
            </a:r>
            <a:endParaRPr sz="1100">
              <a:solidFill>
                <a:schemeClr val="dk1"/>
              </a:solidFill>
              <a:latin typeface="Arial"/>
              <a:ea typeface="Arial"/>
              <a:cs typeface="Arial"/>
              <a:sym typeface="Arial"/>
            </a:endParaRPr>
          </a:p>
          <a:p>
            <a:pPr indent="-298450" lvl="0" marL="457200" rtl="0" algn="l">
              <a:spcBef>
                <a:spcPts val="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Deception</a:t>
            </a:r>
            <a:endParaRPr sz="1100">
              <a:solidFill>
                <a:schemeClr val="dk1"/>
              </a:solidFill>
              <a:latin typeface="Arial"/>
              <a:ea typeface="Arial"/>
              <a:cs typeface="Arial"/>
              <a:sym typeface="Arial"/>
            </a:endParaRPr>
          </a:p>
          <a:p>
            <a:pPr indent="-298450" lvl="0" marL="457200" rtl="0" algn="l">
              <a:spcBef>
                <a:spcPts val="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Economic Exploitation</a:t>
            </a:r>
            <a:endParaRPr sz="1100">
              <a:solidFill>
                <a:schemeClr val="dk1"/>
              </a:solidFill>
              <a:latin typeface="Arial"/>
              <a:ea typeface="Arial"/>
              <a:cs typeface="Arial"/>
              <a:sym typeface="Arial"/>
            </a:endParaRPr>
          </a:p>
          <a:p>
            <a:pPr indent="-298450" lvl="0" marL="457200" rtl="0" algn="l">
              <a:spcBef>
                <a:spcPts val="0"/>
              </a:spcBef>
              <a:spcAft>
                <a:spcPts val="0"/>
              </a:spcAft>
              <a:buClr>
                <a:schemeClr val="dk1"/>
              </a:buClr>
              <a:buSzPts val="1100"/>
              <a:buFont typeface="Arial"/>
              <a:buAutoNum type="arabicPeriod"/>
            </a:pPr>
            <a:r>
              <a:rPr b="1" lang="en-GB" sz="1100">
                <a:solidFill>
                  <a:schemeClr val="dk1"/>
                </a:solidFill>
                <a:latin typeface="Arial"/>
                <a:ea typeface="Arial"/>
                <a:cs typeface="Arial"/>
                <a:sym typeface="Arial"/>
              </a:rPr>
              <a:t>Systemic Gaps</a:t>
            </a:r>
            <a:endParaRPr sz="1100">
              <a:solidFill>
                <a:schemeClr val="dk1"/>
              </a:solidFill>
              <a:latin typeface="Arial"/>
              <a:ea typeface="Arial"/>
              <a:cs typeface="Arial"/>
              <a:sym typeface="Arial"/>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descr="Palm of a person with the word 'stop' written on it in black ink" id="137" name="Google Shape;137;p23"/>
          <p:cNvPicPr preferRelativeResize="0"/>
          <p:nvPr/>
        </p:nvPicPr>
        <p:blipFill>
          <a:blip r:embed="rId3">
            <a:alphaModFix/>
          </a:blip>
          <a:stretch>
            <a:fillRect/>
          </a:stretch>
        </p:blipFill>
        <p:spPr>
          <a:xfrm>
            <a:off x="-54650" y="0"/>
            <a:ext cx="9198649" cy="5143500"/>
          </a:xfrm>
          <a:prstGeom prst="rect">
            <a:avLst/>
          </a:prstGeom>
          <a:noFill/>
          <a:ln cap="flat" cmpd="sng">
            <a:solidFill>
              <a:srgbClr val="000000"/>
            </a:solidFill>
            <a:prstDash val="solid"/>
            <a:miter lim="8000"/>
            <a:headEnd len="sm" w="sm" type="none"/>
            <a:tailEnd len="sm" w="sm" type="none"/>
          </a:ln>
        </p:spPr>
      </p:pic>
      <p:sp>
        <p:nvSpPr>
          <p:cNvPr id="138" name="Google Shape;138;p23"/>
          <p:cNvSpPr txBox="1"/>
          <p:nvPr/>
        </p:nvSpPr>
        <p:spPr>
          <a:xfrm>
            <a:off x="101094" y="152400"/>
            <a:ext cx="3065700" cy="30000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
        <p:nvSpPr>
          <p:cNvPr id="139" name="Google Shape;139;p23"/>
          <p:cNvSpPr txBox="1"/>
          <p:nvPr/>
        </p:nvSpPr>
        <p:spPr>
          <a:xfrm>
            <a:off x="130775" y="185250"/>
            <a:ext cx="3040200" cy="2975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Average"/>
                <a:ea typeface="Average"/>
                <a:cs typeface="Average"/>
                <a:sym typeface="Average"/>
              </a:rPr>
              <a:t>Exploitation of honour based violence victims/survivors</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HOW-</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Control and coercion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Isolation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Deception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Economic exploitation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Systematic gaps </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WHY-</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Preservation of honour</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Cultural and patriarchal norms </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Lack of awareness</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Dependency and fear</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4"/>
          <p:cNvSpPr txBox="1"/>
          <p:nvPr/>
        </p:nvSpPr>
        <p:spPr>
          <a:xfrm>
            <a:off x="0" y="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pic>
        <p:nvPicPr>
          <p:cNvPr descr="Person holing a razor blade" id="145" name="Google Shape;145;p24" title="Person holing a razor blade"/>
          <p:cNvPicPr preferRelativeResize="0"/>
          <p:nvPr/>
        </p:nvPicPr>
        <p:blipFill>
          <a:blip r:embed="rId3">
            <a:alphaModFix/>
          </a:blip>
          <a:stretch>
            <a:fillRect/>
          </a:stretch>
        </p:blipFill>
        <p:spPr>
          <a:xfrm>
            <a:off x="-137875" y="0"/>
            <a:ext cx="9434275" cy="5143500"/>
          </a:xfrm>
          <a:prstGeom prst="rect">
            <a:avLst/>
          </a:prstGeom>
          <a:noFill/>
          <a:ln>
            <a:noFill/>
          </a:ln>
        </p:spPr>
      </p:pic>
      <p:sp>
        <p:nvSpPr>
          <p:cNvPr id="146" name="Google Shape;146;p24"/>
          <p:cNvSpPr txBox="1"/>
          <p:nvPr/>
        </p:nvSpPr>
        <p:spPr>
          <a:xfrm>
            <a:off x="5752500" y="3327300"/>
            <a:ext cx="3543900" cy="1610700"/>
          </a:xfrm>
          <a:prstGeom prst="rect">
            <a:avLst/>
          </a:prstGeom>
          <a:solidFill>
            <a:srgbClr val="000000"/>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Average"/>
                <a:ea typeface="Average"/>
                <a:cs typeface="Average"/>
                <a:sym typeface="Average"/>
              </a:rPr>
              <a:t>HOW-</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Deception and coercion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Isolation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Cross-border exploitation</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800">
                <a:solidFill>
                  <a:schemeClr val="dk1"/>
                </a:solidFill>
                <a:latin typeface="Average"/>
                <a:ea typeface="Average"/>
                <a:cs typeface="Average"/>
                <a:sym typeface="Average"/>
              </a:rPr>
              <a:t>Physical and Psychological harm</a:t>
            </a:r>
            <a:endParaRPr sz="18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p:txBody>
      </p:sp>
      <p:sp>
        <p:nvSpPr>
          <p:cNvPr id="147" name="Google Shape;147;p24"/>
          <p:cNvSpPr txBox="1"/>
          <p:nvPr/>
        </p:nvSpPr>
        <p:spPr>
          <a:xfrm>
            <a:off x="288825" y="1133125"/>
            <a:ext cx="11100" cy="15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p:txBody>
      </p:sp>
      <p:sp>
        <p:nvSpPr>
          <p:cNvPr id="148" name="Google Shape;148;p24"/>
          <p:cNvSpPr txBox="1"/>
          <p:nvPr/>
        </p:nvSpPr>
        <p:spPr>
          <a:xfrm>
            <a:off x="0" y="3260400"/>
            <a:ext cx="2343900" cy="1677600"/>
          </a:xfrm>
          <a:prstGeom prst="rect">
            <a:avLst/>
          </a:prstGeom>
          <a:solidFill>
            <a:srgbClr val="000000"/>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Average"/>
                <a:ea typeface="Average"/>
                <a:cs typeface="Average"/>
                <a:sym typeface="Average"/>
              </a:rPr>
              <a:t>WHY-</a:t>
            </a:r>
            <a:endParaRPr sz="1800">
              <a:solidFill>
                <a:schemeClr val="dk1"/>
              </a:solidFill>
              <a:latin typeface="Average"/>
              <a:ea typeface="Average"/>
              <a:cs typeface="Average"/>
              <a:sym typeface="Average"/>
            </a:endParaRPr>
          </a:p>
          <a:p>
            <a:pPr indent="0" lvl="0" marL="0" rtl="0" algn="l">
              <a:spcBef>
                <a:spcPts val="0"/>
              </a:spcBef>
              <a:spcAft>
                <a:spcPts val="0"/>
              </a:spcAft>
              <a:buNone/>
            </a:pPr>
            <a:r>
              <a:rPr lang="en-GB" sz="1700">
                <a:solidFill>
                  <a:schemeClr val="dk1"/>
                </a:solidFill>
                <a:latin typeface="Average"/>
                <a:ea typeface="Average"/>
                <a:cs typeface="Average"/>
                <a:sym typeface="Average"/>
              </a:rPr>
              <a:t>Cultural and social pressures</a:t>
            </a:r>
            <a:endParaRPr sz="1700">
              <a:solidFill>
                <a:schemeClr val="dk1"/>
              </a:solidFill>
              <a:latin typeface="Average"/>
              <a:ea typeface="Average"/>
              <a:cs typeface="Average"/>
              <a:sym typeface="Average"/>
            </a:endParaRPr>
          </a:p>
          <a:p>
            <a:pPr indent="0" lvl="0" marL="0" rtl="0" algn="l">
              <a:spcBef>
                <a:spcPts val="0"/>
              </a:spcBef>
              <a:spcAft>
                <a:spcPts val="0"/>
              </a:spcAft>
              <a:buNone/>
            </a:pPr>
            <a:r>
              <a:rPr lang="en-GB" sz="1700">
                <a:solidFill>
                  <a:schemeClr val="dk1"/>
                </a:solidFill>
                <a:latin typeface="Average"/>
                <a:ea typeface="Average"/>
                <a:cs typeface="Average"/>
                <a:sym typeface="Average"/>
              </a:rPr>
              <a:t>Gender inequality</a:t>
            </a:r>
            <a:endParaRPr sz="1700">
              <a:solidFill>
                <a:schemeClr val="dk1"/>
              </a:solidFill>
              <a:latin typeface="Average"/>
              <a:ea typeface="Average"/>
              <a:cs typeface="Average"/>
              <a:sym typeface="Average"/>
            </a:endParaRPr>
          </a:p>
          <a:p>
            <a:pPr indent="0" lvl="0" marL="0" rtl="0" algn="l">
              <a:spcBef>
                <a:spcPts val="0"/>
              </a:spcBef>
              <a:spcAft>
                <a:spcPts val="0"/>
              </a:spcAft>
              <a:buNone/>
            </a:pPr>
            <a:r>
              <a:rPr lang="en-GB" sz="1700">
                <a:solidFill>
                  <a:schemeClr val="dk1"/>
                </a:solidFill>
                <a:latin typeface="Average"/>
                <a:ea typeface="Average"/>
                <a:cs typeface="Average"/>
                <a:sym typeface="Average"/>
              </a:rPr>
              <a:t>Economic dependency</a:t>
            </a:r>
            <a:endParaRPr sz="1700">
              <a:solidFill>
                <a:schemeClr val="dk1"/>
              </a:solidFill>
              <a:latin typeface="Average"/>
              <a:ea typeface="Average"/>
              <a:cs typeface="Average"/>
              <a:sym typeface="Average"/>
            </a:endParaRPr>
          </a:p>
          <a:p>
            <a:pPr indent="0" lvl="0" marL="0" rtl="0" algn="l">
              <a:spcBef>
                <a:spcPts val="0"/>
              </a:spcBef>
              <a:spcAft>
                <a:spcPts val="0"/>
              </a:spcAft>
              <a:buNone/>
            </a:pPr>
            <a:r>
              <a:rPr lang="en-GB" sz="1700">
                <a:solidFill>
                  <a:schemeClr val="dk1"/>
                </a:solidFill>
                <a:latin typeface="Average"/>
                <a:ea typeface="Average"/>
                <a:cs typeface="Average"/>
                <a:sym typeface="Average"/>
              </a:rPr>
              <a:t>Lack of awareness</a:t>
            </a:r>
            <a:endParaRPr sz="1700">
              <a:solidFill>
                <a:schemeClr val="dk1"/>
              </a:solidFill>
              <a:latin typeface="Average"/>
              <a:ea typeface="Average"/>
              <a:cs typeface="Average"/>
              <a:sym typeface="Average"/>
            </a:endParaRPr>
          </a:p>
          <a:p>
            <a:pPr indent="0" lvl="0" marL="0" rtl="0" algn="l">
              <a:spcBef>
                <a:spcPts val="0"/>
              </a:spcBef>
              <a:spcAft>
                <a:spcPts val="0"/>
              </a:spcAft>
              <a:buNone/>
            </a:pPr>
            <a:r>
              <a:t/>
            </a:r>
            <a:endParaRPr sz="1800">
              <a:solidFill>
                <a:schemeClr val="dk1"/>
              </a:solidFill>
              <a:latin typeface="Average"/>
              <a:ea typeface="Average"/>
              <a:cs typeface="Average"/>
              <a:sym typeface="Average"/>
            </a:endParaRPr>
          </a:p>
        </p:txBody>
      </p:sp>
      <p:sp>
        <p:nvSpPr>
          <p:cNvPr id="149" name="Google Shape;149;p24"/>
          <p:cNvSpPr txBox="1"/>
          <p:nvPr/>
        </p:nvSpPr>
        <p:spPr>
          <a:xfrm>
            <a:off x="22225" y="199975"/>
            <a:ext cx="2343900" cy="699900"/>
          </a:xfrm>
          <a:prstGeom prst="rect">
            <a:avLst/>
          </a:prstGeom>
          <a:solidFill>
            <a:srgbClr val="000000"/>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Average"/>
                <a:ea typeface="Average"/>
                <a:cs typeface="Average"/>
                <a:sym typeface="Average"/>
              </a:rPr>
              <a:t>Exploitation of FGM victims</a:t>
            </a:r>
            <a:endParaRPr sz="1800">
              <a:solidFill>
                <a:schemeClr val="dk1"/>
              </a:solidFill>
              <a:latin typeface="Average"/>
              <a:ea typeface="Average"/>
              <a:cs typeface="Average"/>
              <a:sym typeface="Average"/>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Protection of victims </a:t>
            </a:r>
            <a:endParaRPr/>
          </a:p>
        </p:txBody>
      </p:sp>
      <p:sp>
        <p:nvSpPr>
          <p:cNvPr id="155" name="Google Shape;155;p2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
        <p:nvSpPr>
          <p:cNvPr id="156" name="Google Shape;156;p2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descr="Free Images : child protection services, cps, insurance, children ..." id="157" name="Google Shape;157;p25"/>
          <p:cNvPicPr preferRelativeResize="0"/>
          <p:nvPr/>
        </p:nvPicPr>
        <p:blipFill>
          <a:blip r:embed="rId3">
            <a:alphaModFix/>
          </a:blip>
          <a:stretch>
            <a:fillRect/>
          </a:stretch>
        </p:blipFill>
        <p:spPr>
          <a:xfrm>
            <a:off x="0" y="0"/>
            <a:ext cx="9144003" cy="5143501"/>
          </a:xfrm>
          <a:prstGeom prst="rect">
            <a:avLst/>
          </a:prstGeom>
          <a:noFill/>
          <a:ln>
            <a:noFill/>
          </a:ln>
        </p:spPr>
      </p:pic>
      <p:sp>
        <p:nvSpPr>
          <p:cNvPr id="158" name="Google Shape;158;p25"/>
          <p:cNvSpPr txBox="1"/>
          <p:nvPr/>
        </p:nvSpPr>
        <p:spPr>
          <a:xfrm>
            <a:off x="144425" y="144425"/>
            <a:ext cx="2510700" cy="873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u="sng">
                <a:latin typeface="Average"/>
                <a:ea typeface="Average"/>
                <a:cs typeface="Average"/>
                <a:sym typeface="Average"/>
              </a:rPr>
              <a:t>Protection of  victims</a:t>
            </a:r>
            <a:endParaRPr sz="1800" u="sng">
              <a:latin typeface="Average"/>
              <a:ea typeface="Average"/>
              <a:cs typeface="Average"/>
              <a:sym typeface="Average"/>
            </a:endParaRPr>
          </a:p>
        </p:txBody>
      </p:sp>
      <p:sp>
        <p:nvSpPr>
          <p:cNvPr id="159" name="Google Shape;159;p25"/>
          <p:cNvSpPr txBox="1"/>
          <p:nvPr/>
        </p:nvSpPr>
        <p:spPr>
          <a:xfrm>
            <a:off x="222175" y="1310875"/>
            <a:ext cx="1766400" cy="3832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latin typeface="Average"/>
                <a:ea typeface="Average"/>
                <a:cs typeface="Average"/>
                <a:sym typeface="Average"/>
              </a:rPr>
              <a:t>Legal protection</a:t>
            </a:r>
            <a:endParaRPr sz="1800">
              <a:latin typeface="Average"/>
              <a:ea typeface="Average"/>
              <a:cs typeface="Average"/>
              <a:sym typeface="Average"/>
            </a:endParaRPr>
          </a:p>
          <a:p>
            <a:pPr indent="0" lvl="0" marL="0" rtl="0" algn="l">
              <a:spcBef>
                <a:spcPts val="0"/>
              </a:spcBef>
              <a:spcAft>
                <a:spcPts val="0"/>
              </a:spcAft>
              <a:buNone/>
            </a:pPr>
            <a:r>
              <a:t/>
            </a:r>
            <a:endParaRPr sz="1800">
              <a:latin typeface="Average"/>
              <a:ea typeface="Average"/>
              <a:cs typeface="Average"/>
              <a:sym typeface="Average"/>
            </a:endParaRPr>
          </a:p>
          <a:p>
            <a:pPr indent="0" lvl="0" marL="0" rtl="0" algn="l">
              <a:spcBef>
                <a:spcPts val="0"/>
              </a:spcBef>
              <a:spcAft>
                <a:spcPts val="0"/>
              </a:spcAft>
              <a:buNone/>
            </a:pPr>
            <a:r>
              <a:rPr lang="en-GB" sz="1800">
                <a:latin typeface="Average"/>
                <a:ea typeface="Average"/>
                <a:cs typeface="Average"/>
                <a:sym typeface="Average"/>
              </a:rPr>
              <a:t>Support services</a:t>
            </a:r>
            <a:endParaRPr sz="1800">
              <a:latin typeface="Average"/>
              <a:ea typeface="Average"/>
              <a:cs typeface="Average"/>
              <a:sym typeface="Average"/>
            </a:endParaRPr>
          </a:p>
          <a:p>
            <a:pPr indent="0" lvl="0" marL="0" rtl="0" algn="l">
              <a:spcBef>
                <a:spcPts val="0"/>
              </a:spcBef>
              <a:spcAft>
                <a:spcPts val="0"/>
              </a:spcAft>
              <a:buNone/>
            </a:pPr>
            <a:r>
              <a:t/>
            </a:r>
            <a:endParaRPr sz="1800">
              <a:latin typeface="Average"/>
              <a:ea typeface="Average"/>
              <a:cs typeface="Average"/>
              <a:sym typeface="Average"/>
            </a:endParaRPr>
          </a:p>
          <a:p>
            <a:pPr indent="0" lvl="0" marL="0" rtl="0" algn="l">
              <a:spcBef>
                <a:spcPts val="0"/>
              </a:spcBef>
              <a:spcAft>
                <a:spcPts val="0"/>
              </a:spcAft>
              <a:buNone/>
            </a:pPr>
            <a:r>
              <a:rPr lang="en-GB" sz="1800">
                <a:latin typeface="Average"/>
                <a:ea typeface="Average"/>
                <a:cs typeface="Average"/>
                <a:sym typeface="Average"/>
              </a:rPr>
              <a:t>Community outreach and </a:t>
            </a:r>
            <a:r>
              <a:rPr lang="en-GB" sz="1800">
                <a:latin typeface="Average"/>
                <a:ea typeface="Average"/>
                <a:cs typeface="Average"/>
                <a:sym typeface="Average"/>
              </a:rPr>
              <a:t>education</a:t>
            </a:r>
            <a:endParaRPr sz="1800">
              <a:latin typeface="Average"/>
              <a:ea typeface="Average"/>
              <a:cs typeface="Average"/>
              <a:sym typeface="Average"/>
            </a:endParaRPr>
          </a:p>
          <a:p>
            <a:pPr indent="0" lvl="0" marL="0" rtl="0" algn="l">
              <a:spcBef>
                <a:spcPts val="0"/>
              </a:spcBef>
              <a:spcAft>
                <a:spcPts val="0"/>
              </a:spcAft>
              <a:buNone/>
            </a:pPr>
            <a:r>
              <a:t/>
            </a:r>
            <a:endParaRPr sz="1800">
              <a:latin typeface="Average"/>
              <a:ea typeface="Average"/>
              <a:cs typeface="Average"/>
              <a:sym typeface="Average"/>
            </a:endParaRPr>
          </a:p>
          <a:p>
            <a:pPr indent="0" lvl="0" marL="0" rtl="0" algn="l">
              <a:spcBef>
                <a:spcPts val="0"/>
              </a:spcBef>
              <a:spcAft>
                <a:spcPts val="0"/>
              </a:spcAft>
              <a:buNone/>
            </a:pPr>
            <a:r>
              <a:rPr lang="en-GB" sz="1800">
                <a:latin typeface="Average"/>
                <a:ea typeface="Average"/>
                <a:cs typeface="Average"/>
                <a:sym typeface="Average"/>
              </a:rPr>
              <a:t>Training and coordination</a:t>
            </a:r>
            <a:endParaRPr sz="1800">
              <a:latin typeface="Average"/>
              <a:ea typeface="Average"/>
              <a:cs typeface="Average"/>
              <a:sym typeface="Average"/>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26"/>
          <p:cNvSpPr txBox="1"/>
          <p:nvPr/>
        </p:nvSpPr>
        <p:spPr>
          <a:xfrm>
            <a:off x="861600" y="1455300"/>
            <a:ext cx="7420800" cy="368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9800">
                <a:solidFill>
                  <a:schemeClr val="accent3"/>
                </a:solidFill>
                <a:latin typeface="Average"/>
                <a:ea typeface="Average"/>
                <a:cs typeface="Average"/>
                <a:sym typeface="Average"/>
              </a:rPr>
              <a:t>Conclusion</a:t>
            </a:r>
            <a:endParaRPr sz="9800">
              <a:solidFill>
                <a:schemeClr val="accent3"/>
              </a:solidFill>
              <a:latin typeface="Average"/>
              <a:ea typeface="Average"/>
              <a:cs typeface="Average"/>
              <a:sym typeface="Average"/>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Research</a:t>
            </a:r>
            <a:r>
              <a:rPr lang="en-GB"/>
              <a:t> timeline</a:t>
            </a:r>
            <a:endParaRPr/>
          </a:p>
        </p:txBody>
      </p:sp>
      <p:sp>
        <p:nvSpPr>
          <p:cNvPr id="170" name="Google Shape;170;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cxnSp>
        <p:nvCxnSpPr>
          <p:cNvPr id="171" name="Google Shape;171;p27"/>
          <p:cNvCxnSpPr>
            <a:stCxn id="170" idx="1"/>
            <a:endCxn id="170" idx="3"/>
          </p:cNvCxnSpPr>
          <p:nvPr/>
        </p:nvCxnSpPr>
        <p:spPr>
          <a:xfrm>
            <a:off x="311700" y="2860675"/>
            <a:ext cx="8520600" cy="0"/>
          </a:xfrm>
          <a:prstGeom prst="straightConnector1">
            <a:avLst/>
          </a:prstGeom>
          <a:noFill/>
          <a:ln cap="flat" cmpd="sng" w="9525">
            <a:solidFill>
              <a:schemeClr val="dk2"/>
            </a:solidFill>
            <a:prstDash val="solid"/>
            <a:round/>
            <a:headEnd len="med" w="med" type="none"/>
            <a:tailEnd len="med" w="med" type="none"/>
          </a:ln>
        </p:spPr>
      </p:cxnSp>
      <p:sp>
        <p:nvSpPr>
          <p:cNvPr id="172" name="Google Shape;172;p27"/>
          <p:cNvSpPr txBox="1"/>
          <p:nvPr/>
        </p:nvSpPr>
        <p:spPr>
          <a:xfrm>
            <a:off x="399950" y="2399550"/>
            <a:ext cx="1122000" cy="3333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100">
                <a:latin typeface="Average"/>
                <a:ea typeface="Average"/>
                <a:cs typeface="Average"/>
                <a:sym typeface="Average"/>
              </a:rPr>
              <a:t>Background</a:t>
            </a:r>
            <a:endParaRPr sz="1100">
              <a:latin typeface="Average"/>
              <a:ea typeface="Average"/>
              <a:cs typeface="Average"/>
              <a:sym typeface="Average"/>
            </a:endParaRPr>
          </a:p>
          <a:p>
            <a:pPr indent="0" lvl="0" marL="0" rtl="0" algn="l">
              <a:spcBef>
                <a:spcPts val="0"/>
              </a:spcBef>
              <a:spcAft>
                <a:spcPts val="0"/>
              </a:spcAft>
              <a:buNone/>
            </a:pPr>
            <a:r>
              <a:t/>
            </a:r>
            <a:endParaRPr sz="1100">
              <a:latin typeface="Average"/>
              <a:ea typeface="Average"/>
              <a:cs typeface="Average"/>
              <a:sym typeface="Average"/>
            </a:endParaRPr>
          </a:p>
        </p:txBody>
      </p:sp>
      <p:sp>
        <p:nvSpPr>
          <p:cNvPr id="173" name="Google Shape;173;p27"/>
          <p:cNvSpPr txBox="1"/>
          <p:nvPr/>
        </p:nvSpPr>
        <p:spPr>
          <a:xfrm>
            <a:off x="1744125" y="3055000"/>
            <a:ext cx="1221900" cy="3333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Average"/>
                <a:ea typeface="Average"/>
                <a:cs typeface="Average"/>
                <a:sym typeface="Average"/>
              </a:rPr>
              <a:t>Planning</a:t>
            </a:r>
            <a:endParaRPr sz="1200">
              <a:latin typeface="Average"/>
              <a:ea typeface="Average"/>
              <a:cs typeface="Average"/>
              <a:sym typeface="Average"/>
            </a:endParaRPr>
          </a:p>
        </p:txBody>
      </p:sp>
      <p:sp>
        <p:nvSpPr>
          <p:cNvPr id="174" name="Google Shape;174;p27"/>
          <p:cNvSpPr txBox="1"/>
          <p:nvPr/>
        </p:nvSpPr>
        <p:spPr>
          <a:xfrm>
            <a:off x="3032775" y="2432875"/>
            <a:ext cx="1122000" cy="3333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Average"/>
                <a:ea typeface="Average"/>
                <a:cs typeface="Average"/>
                <a:sym typeface="Average"/>
              </a:rPr>
              <a:t>Structure</a:t>
            </a:r>
            <a:endParaRPr sz="1200">
              <a:latin typeface="Average"/>
              <a:ea typeface="Average"/>
              <a:cs typeface="Average"/>
              <a:sym typeface="Average"/>
            </a:endParaRPr>
          </a:p>
        </p:txBody>
      </p:sp>
      <p:sp>
        <p:nvSpPr>
          <p:cNvPr id="175" name="Google Shape;175;p27"/>
          <p:cNvSpPr txBox="1"/>
          <p:nvPr/>
        </p:nvSpPr>
        <p:spPr>
          <a:xfrm>
            <a:off x="4888000" y="3055000"/>
            <a:ext cx="1444200" cy="3333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Average"/>
                <a:ea typeface="Average"/>
                <a:cs typeface="Average"/>
                <a:sym typeface="Average"/>
              </a:rPr>
              <a:t>Wider Reading</a:t>
            </a:r>
            <a:endParaRPr sz="1200">
              <a:latin typeface="Average"/>
              <a:ea typeface="Average"/>
              <a:cs typeface="Average"/>
              <a:sym typeface="Average"/>
            </a:endParaRPr>
          </a:p>
        </p:txBody>
      </p:sp>
      <p:sp>
        <p:nvSpPr>
          <p:cNvPr id="176" name="Google Shape;176;p27"/>
          <p:cNvSpPr txBox="1"/>
          <p:nvPr/>
        </p:nvSpPr>
        <p:spPr>
          <a:xfrm>
            <a:off x="6687650" y="2388450"/>
            <a:ext cx="1644000" cy="3333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Average"/>
                <a:ea typeface="Average"/>
                <a:cs typeface="Average"/>
                <a:sym typeface="Average"/>
              </a:rPr>
              <a:t>Reflection/challenges </a:t>
            </a:r>
            <a:endParaRPr sz="1200">
              <a:latin typeface="Average"/>
              <a:ea typeface="Average"/>
              <a:cs typeface="Average"/>
              <a:sym typeface="Average"/>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8"/>
          <p:cNvSpPr txBox="1"/>
          <p:nvPr>
            <p:ph type="title"/>
          </p:nvPr>
        </p:nvSpPr>
        <p:spPr>
          <a:xfrm>
            <a:off x="311700" y="2228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82" name="Google Shape;182;p28"/>
          <p:cNvSpPr txBox="1"/>
          <p:nvPr>
            <p:ph idx="1" type="body"/>
          </p:nvPr>
        </p:nvSpPr>
        <p:spPr>
          <a:xfrm>
            <a:off x="311700" y="795550"/>
            <a:ext cx="8520600" cy="34164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4000">
                <a:solidFill>
                  <a:srgbClr val="000000"/>
                </a:solidFill>
                <a:latin typeface="Arial"/>
                <a:ea typeface="Arial"/>
                <a:cs typeface="Arial"/>
                <a:sym typeface="Arial"/>
              </a:rPr>
              <a:t>Carver, N., Pantazis, C., Karlsen, S. and Mogilnicka, M. (2023). Gendered and Racialised Epistemological Injustice in FGM-safeguarding. </a:t>
            </a:r>
            <a:r>
              <a:rPr i="1" lang="en-GB" sz="4000">
                <a:solidFill>
                  <a:srgbClr val="000000"/>
                </a:solidFill>
                <a:latin typeface="Arial"/>
                <a:ea typeface="Arial"/>
                <a:cs typeface="Arial"/>
                <a:sym typeface="Arial"/>
              </a:rPr>
              <a:t>Social &amp; Legal Studies</a:t>
            </a:r>
            <a:r>
              <a:rPr lang="en-GB" sz="4000">
                <a:solidFill>
                  <a:srgbClr val="000000"/>
                </a:solidFill>
                <a:latin typeface="Arial"/>
                <a:ea typeface="Arial"/>
                <a:cs typeface="Arial"/>
                <a:sym typeface="Arial"/>
              </a:rPr>
              <a:t>, 33(3). doi:</a:t>
            </a:r>
            <a:r>
              <a:rPr lang="en-GB" sz="4000" u="sng">
                <a:solidFill>
                  <a:schemeClr val="hlink"/>
                </a:solidFill>
                <a:latin typeface="Arial"/>
                <a:ea typeface="Arial"/>
                <a:cs typeface="Arial"/>
                <a:sym typeface="Arial"/>
                <a:hlinkClick r:id="rId3"/>
              </a:rPr>
              <a:t>https://doi.org/10.1177/09646639231189813</a:t>
            </a:r>
            <a:r>
              <a:rPr lang="en-GB" sz="4000">
                <a:solidFill>
                  <a:srgbClr val="000000"/>
                </a:solidFill>
                <a:latin typeface="Arial"/>
                <a:ea typeface="Arial"/>
                <a:cs typeface="Arial"/>
                <a:sym typeface="Arial"/>
              </a:rPr>
              <a:t>.</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Daily Mail (2019). </a:t>
            </a:r>
            <a:r>
              <a:rPr i="1" lang="en-GB" sz="4000">
                <a:solidFill>
                  <a:srgbClr val="000000"/>
                </a:solidFill>
                <a:latin typeface="Arial"/>
                <a:ea typeface="Arial"/>
                <a:cs typeface="Arial"/>
                <a:sym typeface="Arial"/>
              </a:rPr>
              <a:t>Mother jailed for thirteen years in first British FGM conviction</a:t>
            </a:r>
            <a:r>
              <a:rPr lang="en-GB" sz="4000">
                <a:solidFill>
                  <a:srgbClr val="000000"/>
                </a:solidFill>
                <a:latin typeface="Arial"/>
                <a:ea typeface="Arial"/>
                <a:cs typeface="Arial"/>
                <a:sym typeface="Arial"/>
              </a:rPr>
              <a:t>. [online] YouTube. Available at: </a:t>
            </a:r>
            <a:r>
              <a:rPr lang="en-GB" sz="4000" u="sng">
                <a:solidFill>
                  <a:schemeClr val="hlink"/>
                </a:solidFill>
                <a:latin typeface="Arial"/>
                <a:ea typeface="Arial"/>
                <a:cs typeface="Arial"/>
                <a:sym typeface="Arial"/>
                <a:hlinkClick r:id="rId4"/>
              </a:rPr>
              <a:t>https://www.youtube.com/watch?v=k1GI7ZyblRw</a:t>
            </a:r>
            <a:r>
              <a:rPr lang="en-GB" sz="4000">
                <a:solidFill>
                  <a:srgbClr val="000000"/>
                </a:solidFill>
                <a:latin typeface="Arial"/>
                <a:ea typeface="Arial"/>
                <a:cs typeface="Arial"/>
                <a:sym typeface="Arial"/>
              </a:rPr>
              <a:t>  [  Accessed 5 Dec. 2024].</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English, R. (2020). </a:t>
            </a:r>
            <a:r>
              <a:rPr i="1" lang="en-GB" sz="4000">
                <a:solidFill>
                  <a:srgbClr val="000000"/>
                </a:solidFill>
                <a:latin typeface="Arial"/>
                <a:ea typeface="Arial"/>
                <a:cs typeface="Arial"/>
                <a:sym typeface="Arial"/>
              </a:rPr>
              <a:t>FGM protection order in child’s best interests - Court of Appeal</a:t>
            </a:r>
            <a:r>
              <a:rPr lang="en-GB" sz="4000">
                <a:solidFill>
                  <a:srgbClr val="000000"/>
                </a:solidFill>
                <a:latin typeface="Arial"/>
                <a:ea typeface="Arial"/>
                <a:cs typeface="Arial"/>
                <a:sym typeface="Arial"/>
              </a:rPr>
              <a:t>. [online] UK Human Rights Blog. Available at: </a:t>
            </a:r>
            <a:r>
              <a:rPr lang="en-GB" sz="4000" u="sng">
                <a:solidFill>
                  <a:schemeClr val="hlink"/>
                </a:solidFill>
                <a:latin typeface="Arial"/>
                <a:ea typeface="Arial"/>
                <a:cs typeface="Arial"/>
                <a:sym typeface="Arial"/>
                <a:hlinkClick r:id="rId5"/>
              </a:rPr>
              <a:t>https://ukhumanrightsblog.com/2020/07/13/fgm-protection-order-in-childs-best-interests-court-of-appeal/</a:t>
            </a:r>
            <a:r>
              <a:rPr lang="en-GB" sz="4000">
                <a:solidFill>
                  <a:srgbClr val="000000"/>
                </a:solidFill>
                <a:latin typeface="Arial"/>
                <a:ea typeface="Arial"/>
                <a:cs typeface="Arial"/>
                <a:sym typeface="Arial"/>
              </a:rPr>
              <a:t>.</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Gov.uk (2024). </a:t>
            </a:r>
            <a:r>
              <a:rPr i="1" lang="en-GB" sz="4000">
                <a:solidFill>
                  <a:srgbClr val="000000"/>
                </a:solidFill>
                <a:latin typeface="Arial"/>
                <a:ea typeface="Arial"/>
                <a:cs typeface="Arial"/>
                <a:sym typeface="Arial"/>
              </a:rPr>
              <a:t>Female Genital Mutilation (FGM) Protection Orders</a:t>
            </a:r>
            <a:r>
              <a:rPr lang="en-GB" sz="4000">
                <a:solidFill>
                  <a:srgbClr val="000000"/>
                </a:solidFill>
                <a:latin typeface="Arial"/>
                <a:ea typeface="Arial"/>
                <a:cs typeface="Arial"/>
                <a:sym typeface="Arial"/>
              </a:rPr>
              <a:t>. [online] Available at: </a:t>
            </a:r>
            <a:r>
              <a:rPr lang="en-GB" sz="4000" u="sng">
                <a:solidFill>
                  <a:schemeClr val="hlink"/>
                </a:solidFill>
                <a:latin typeface="Arial"/>
                <a:ea typeface="Arial"/>
                <a:cs typeface="Arial"/>
                <a:sym typeface="Arial"/>
                <a:hlinkClick r:id="rId6"/>
              </a:rPr>
              <a:t>https://assets.publishing.service.gov.uk/media/5a808632ed915d74e622ef42/FGMPO_-_Fact_Sheet_-__1-12-2016_FINAL.pdf</a:t>
            </a:r>
            <a:r>
              <a:rPr lang="en-GB" sz="4000">
                <a:solidFill>
                  <a:srgbClr val="000000"/>
                </a:solidFill>
                <a:latin typeface="Arial"/>
                <a:ea typeface="Arial"/>
                <a:cs typeface="Arial"/>
                <a:sym typeface="Arial"/>
              </a:rPr>
              <a:t>.</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Home Office (2016). </a:t>
            </a:r>
            <a:r>
              <a:rPr i="1" lang="en-GB" sz="4000">
                <a:solidFill>
                  <a:srgbClr val="000000"/>
                </a:solidFill>
                <a:latin typeface="Arial"/>
                <a:ea typeface="Arial"/>
                <a:cs typeface="Arial"/>
                <a:sym typeface="Arial"/>
              </a:rPr>
              <a:t>Multi-agency statutory guidance on female genital mutilation</a:t>
            </a:r>
            <a:r>
              <a:rPr lang="en-GB" sz="4000">
                <a:solidFill>
                  <a:srgbClr val="000000"/>
                </a:solidFill>
                <a:latin typeface="Arial"/>
                <a:ea typeface="Arial"/>
                <a:cs typeface="Arial"/>
                <a:sym typeface="Arial"/>
              </a:rPr>
              <a:t>. [online] GOV.UK. Available at: </a:t>
            </a:r>
            <a:r>
              <a:rPr lang="en-GB" sz="4000" u="sng">
                <a:solidFill>
                  <a:schemeClr val="hlink"/>
                </a:solidFill>
                <a:latin typeface="Arial"/>
                <a:ea typeface="Arial"/>
                <a:cs typeface="Arial"/>
                <a:sym typeface="Arial"/>
                <a:hlinkClick r:id="rId7"/>
              </a:rPr>
              <a:t>https://www.gov.uk/government/publications/multi-agency-statutory-guidance-on-female-genital-mutilation</a:t>
            </a:r>
            <a:r>
              <a:rPr lang="en-GB" sz="4000">
                <a:solidFill>
                  <a:srgbClr val="000000"/>
                </a:solidFill>
                <a:latin typeface="Arial"/>
                <a:ea typeface="Arial"/>
                <a:cs typeface="Arial"/>
                <a:sym typeface="Arial"/>
              </a:rPr>
              <a:t>.</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Home Office (2022). </a:t>
            </a:r>
            <a:r>
              <a:rPr i="1" lang="en-GB" sz="4000">
                <a:solidFill>
                  <a:srgbClr val="000000"/>
                </a:solidFill>
                <a:latin typeface="Arial"/>
                <a:ea typeface="Arial"/>
                <a:cs typeface="Arial"/>
                <a:sym typeface="Arial"/>
              </a:rPr>
              <a:t>Statistics on so called ‘honour-based’ abuse offences, England and Wales, 2021 to 2022</a:t>
            </a:r>
            <a:r>
              <a:rPr lang="en-GB" sz="4000">
                <a:solidFill>
                  <a:srgbClr val="000000"/>
                </a:solidFill>
                <a:latin typeface="Arial"/>
                <a:ea typeface="Arial"/>
                <a:cs typeface="Arial"/>
                <a:sym typeface="Arial"/>
              </a:rPr>
              <a:t>. [online] GOV.UK. Available at: </a:t>
            </a:r>
            <a:r>
              <a:rPr lang="en-GB" sz="4000" u="sng">
                <a:solidFill>
                  <a:schemeClr val="hlink"/>
                </a:solidFill>
                <a:latin typeface="Arial"/>
                <a:ea typeface="Arial"/>
                <a:cs typeface="Arial"/>
                <a:sym typeface="Arial"/>
                <a:hlinkClick r:id="rId8"/>
              </a:rPr>
              <a:t>https://www.gov.uk/government/statistics/statistics-on-so-called-honour-based-abuse-offences-england-and-wales-2021-to-2022/statistics-on-so-called-honour-based-abuse-offences-england-and-wales-2021-to-2022</a:t>
            </a:r>
            <a:r>
              <a:rPr lang="en-GB" sz="4000">
                <a:solidFill>
                  <a:srgbClr val="000000"/>
                </a:solidFill>
                <a:latin typeface="Arial"/>
                <a:ea typeface="Arial"/>
                <a:cs typeface="Arial"/>
                <a:sym typeface="Arial"/>
              </a:rPr>
              <a:t>. </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Karma Nirvana (2022). </a:t>
            </a:r>
            <a:r>
              <a:rPr i="1" lang="en-GB" sz="4000">
                <a:solidFill>
                  <a:srgbClr val="000000"/>
                </a:solidFill>
                <a:latin typeface="Arial"/>
                <a:ea typeface="Arial"/>
                <a:cs typeface="Arial"/>
                <a:sym typeface="Arial"/>
              </a:rPr>
              <a:t>What is Honour Based Abuse?</a:t>
            </a:r>
            <a:r>
              <a:rPr lang="en-GB" sz="4000">
                <a:solidFill>
                  <a:srgbClr val="000000"/>
                </a:solidFill>
                <a:latin typeface="Arial"/>
                <a:ea typeface="Arial"/>
                <a:cs typeface="Arial"/>
                <a:sym typeface="Arial"/>
              </a:rPr>
              <a:t> [online] Karma Nirvana. Available at: </a:t>
            </a:r>
            <a:r>
              <a:rPr lang="en-GB" sz="4000" u="sng">
                <a:solidFill>
                  <a:schemeClr val="hlink"/>
                </a:solidFill>
                <a:latin typeface="Arial"/>
                <a:ea typeface="Arial"/>
                <a:cs typeface="Arial"/>
                <a:sym typeface="Arial"/>
                <a:hlinkClick r:id="rId9"/>
              </a:rPr>
              <a:t>https://karmanirvana.org.uk/get-help/what-is-honour-based-abuse/</a:t>
            </a:r>
            <a:r>
              <a:rPr lang="en-GB" sz="4000">
                <a:solidFill>
                  <a:srgbClr val="000000"/>
                </a:solidFill>
                <a:latin typeface="Arial"/>
                <a:ea typeface="Arial"/>
                <a:cs typeface="Arial"/>
                <a:sym typeface="Arial"/>
              </a:rPr>
              <a:t>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Lauren wise (2023). </a:t>
            </a:r>
            <a:r>
              <a:rPr i="1" lang="en-GB" sz="4000">
                <a:solidFill>
                  <a:srgbClr val="000000"/>
                </a:solidFill>
                <a:latin typeface="Arial"/>
                <a:ea typeface="Arial"/>
                <a:cs typeface="Arial"/>
                <a:sym typeface="Arial"/>
              </a:rPr>
              <a:t>Savera UK and Cheshire PCC conference and vigil to remember ‘honour’ killing of Shafilea Ahmed - Savera UK</a:t>
            </a:r>
            <a:r>
              <a:rPr lang="en-GB" sz="4000">
                <a:solidFill>
                  <a:srgbClr val="000000"/>
                </a:solidFill>
                <a:latin typeface="Arial"/>
                <a:ea typeface="Arial"/>
                <a:cs typeface="Arial"/>
                <a:sym typeface="Arial"/>
              </a:rPr>
              <a:t>. [online] Savera UK. Available at:    https://www.saverauk.co.uk/savera-uk-and-cheshire-pcc-conference-and-vigil-to-remember-honour-killing-of-shafilea-ahmed [Accessed 5 Dec. 2024]. </a:t>
            </a:r>
            <a:endParaRPr sz="4000">
              <a:solidFill>
                <a:srgbClr val="000000"/>
              </a:solidFill>
              <a:latin typeface="Arial"/>
              <a:ea typeface="Arial"/>
              <a:cs typeface="Arial"/>
              <a:sym typeface="Arial"/>
            </a:endParaRPr>
          </a:p>
          <a:p>
            <a:pPr indent="0" lvl="0" marL="0" rtl="0" algn="l">
              <a:spcBef>
                <a:spcPts val="0"/>
              </a:spcBef>
              <a:spcAft>
                <a:spcPts val="0"/>
              </a:spcAft>
              <a:buNone/>
            </a:pPr>
            <a:r>
              <a:rPr lang="en-GB" sz="4000">
                <a:solidFill>
                  <a:srgbClr val="000000"/>
                </a:solidFill>
                <a:latin typeface="Arial"/>
                <a:ea typeface="Arial"/>
                <a:cs typeface="Arial"/>
                <a:sym typeface="Arial"/>
              </a:rPr>
              <a:t>NSPCC (2021). </a:t>
            </a:r>
            <a:r>
              <a:rPr i="1" lang="en-GB" sz="4000">
                <a:solidFill>
                  <a:srgbClr val="000000"/>
                </a:solidFill>
                <a:latin typeface="Arial"/>
                <a:ea typeface="Arial"/>
                <a:cs typeface="Arial"/>
                <a:sym typeface="Arial"/>
              </a:rPr>
              <a:t>Protecting children from female genital mutilation (FGM)</a:t>
            </a:r>
            <a:r>
              <a:rPr lang="en-GB" sz="4000">
                <a:solidFill>
                  <a:srgbClr val="000000"/>
                </a:solidFill>
                <a:latin typeface="Arial"/>
                <a:ea typeface="Arial"/>
                <a:cs typeface="Arial"/>
                <a:sym typeface="Arial"/>
              </a:rPr>
              <a:t>. [online] NSPCC Learning. Available at: https://learning.nspcc.org.uk/child-abuse-and-neglect/fgm#skip-to-content.</a:t>
            </a:r>
            <a:endParaRPr sz="4000">
              <a:solidFill>
                <a:srgbClr val="000000"/>
              </a:solidFill>
              <a:latin typeface="Arial"/>
              <a:ea typeface="Arial"/>
              <a:cs typeface="Arial"/>
              <a:sym typeface="Arial"/>
            </a:endParaRPr>
          </a:p>
          <a:p>
            <a:pPr indent="0" lvl="0" marL="0" rtl="0" algn="l">
              <a:spcBef>
                <a:spcPts val="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1200"/>
              </a:spcAft>
              <a:buNone/>
            </a:pPr>
            <a:r>
              <a:t/>
            </a:r>
            <a:endParaRPr>
              <a:solidFill>
                <a:schemeClr val="dk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88" name="Google Shape;188;p2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Queen Mary University of London (2022). </a:t>
            </a:r>
            <a:r>
              <a:rPr i="1" lang="en-GB" sz="1000">
                <a:solidFill>
                  <a:srgbClr val="000000"/>
                </a:solidFill>
                <a:latin typeface="Arial"/>
                <a:ea typeface="Arial"/>
                <a:cs typeface="Arial"/>
                <a:sym typeface="Arial"/>
              </a:rPr>
              <a:t>Domestic &amp; Familial Abuse, ‘Honour’-based Abuse and Forced Marriage - Advice and Counselling Service</a:t>
            </a:r>
            <a:r>
              <a:rPr lang="en-GB" sz="1000">
                <a:solidFill>
                  <a:srgbClr val="000000"/>
                </a:solidFill>
                <a:latin typeface="Arial"/>
                <a:ea typeface="Arial"/>
                <a:cs typeface="Arial"/>
                <a:sym typeface="Arial"/>
              </a:rPr>
              <a:t>. [online] Qmul.ac.uk. Available at: https://www.qmul.ac.uk/welfare/money-and-practical-advice/domesticabuse/ [Accessed 5 Dec. 2024].</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Roberts,K. (2024). </a:t>
            </a:r>
            <a:r>
              <a:rPr i="1" lang="en-GB" sz="1000">
                <a:solidFill>
                  <a:srgbClr val="000000"/>
                </a:solidFill>
                <a:latin typeface="Arial"/>
                <a:ea typeface="Arial"/>
                <a:cs typeface="Arial"/>
                <a:sym typeface="Arial"/>
              </a:rPr>
              <a:t>Statement: Amina Noor FGM Sentencing - Savera UK</a:t>
            </a:r>
            <a:r>
              <a:rPr lang="en-GB" sz="1000">
                <a:solidFill>
                  <a:srgbClr val="000000"/>
                </a:solidFill>
                <a:latin typeface="Arial"/>
                <a:ea typeface="Arial"/>
                <a:cs typeface="Arial"/>
                <a:sym typeface="Arial"/>
              </a:rPr>
              <a:t>. [online] Savera UK. Available at: https://www.saverauk.co.uk/statement-on-amina-noor-sentencing/ [Accessed 5 Dec. 2024]</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Sharma, S. (2021). </a:t>
            </a:r>
            <a:r>
              <a:rPr i="1" lang="en-GB" sz="1000">
                <a:solidFill>
                  <a:srgbClr val="000000"/>
                </a:solidFill>
                <a:latin typeface="Arial"/>
                <a:ea typeface="Arial"/>
                <a:cs typeface="Arial"/>
                <a:sym typeface="Arial"/>
              </a:rPr>
              <a:t>When will India take legal measures to end Female Genital Cutting?</a:t>
            </a:r>
            <a:r>
              <a:rPr lang="en-GB" sz="1000">
                <a:solidFill>
                  <a:srgbClr val="000000"/>
                </a:solidFill>
                <a:latin typeface="Arial"/>
                <a:ea typeface="Arial"/>
                <a:cs typeface="Arial"/>
                <a:sym typeface="Arial"/>
              </a:rPr>
              <a:t> [online] Girls’ Globe. Available at: </a:t>
            </a:r>
            <a:r>
              <a:rPr lang="en-GB" sz="1000" u="sng">
                <a:solidFill>
                  <a:schemeClr val="hlink"/>
                </a:solidFill>
                <a:latin typeface="Arial"/>
                <a:ea typeface="Arial"/>
                <a:cs typeface="Arial"/>
                <a:sym typeface="Arial"/>
                <a:hlinkClick r:id="rId3"/>
              </a:rPr>
              <a:t>https://www.girlsglobe.org/2021/02/25/when-will-india-take-legal-measures-to-end-female-genital-cutting/</a:t>
            </a:r>
            <a:r>
              <a:rPr lang="en-GB" sz="1000">
                <a:solidFill>
                  <a:srgbClr val="000000"/>
                </a:solidFill>
                <a:latin typeface="Arial"/>
                <a:ea typeface="Arial"/>
                <a:cs typeface="Arial"/>
                <a:sym typeface="Arial"/>
              </a:rPr>
              <a:t>.</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Simphiwe Khumalo (2024). </a:t>
            </a:r>
            <a:r>
              <a:rPr i="1" lang="en-GB" sz="1000">
                <a:solidFill>
                  <a:srgbClr val="000000"/>
                </a:solidFill>
                <a:latin typeface="Arial"/>
                <a:ea typeface="Arial"/>
                <a:cs typeface="Arial"/>
                <a:sym typeface="Arial"/>
              </a:rPr>
              <a:t>Joint Statement on The Repeal of The Anti-FGM Law in The Gambia - Centre for Human Rights</a:t>
            </a:r>
            <a:r>
              <a:rPr lang="en-GB" sz="1000">
                <a:solidFill>
                  <a:srgbClr val="000000"/>
                </a:solidFill>
                <a:latin typeface="Arial"/>
                <a:ea typeface="Arial"/>
                <a:cs typeface="Arial"/>
                <a:sym typeface="Arial"/>
              </a:rPr>
              <a:t>. [online] Up.ac.za. Available at: </a:t>
            </a:r>
            <a:r>
              <a:rPr lang="en-GB" sz="1000" u="sng">
                <a:solidFill>
                  <a:schemeClr val="hlink"/>
                </a:solidFill>
                <a:latin typeface="Arial"/>
                <a:ea typeface="Arial"/>
                <a:cs typeface="Arial"/>
                <a:sym typeface="Arial"/>
                <a:hlinkClick r:id="rId4"/>
              </a:rPr>
              <a:t>https://www.chr.up.ac.za/press-statements/3781-joint-statement-on-the-repeal-of-the-anti-fgm-law-in-the-gambia</a:t>
            </a:r>
            <a:r>
              <a:rPr lang="en-GB" sz="1000">
                <a:solidFill>
                  <a:srgbClr val="000000"/>
                </a:solidFill>
                <a:latin typeface="Arial"/>
                <a:ea typeface="Arial"/>
                <a:cs typeface="Arial"/>
                <a:sym typeface="Arial"/>
              </a:rPr>
              <a:t>.</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Stori, M. (2024). </a:t>
            </a:r>
            <a:r>
              <a:rPr i="1" lang="en-GB" sz="1000">
                <a:solidFill>
                  <a:srgbClr val="000000"/>
                </a:solidFill>
                <a:latin typeface="Arial"/>
                <a:ea typeface="Arial"/>
                <a:cs typeface="Arial"/>
                <a:sym typeface="Arial"/>
              </a:rPr>
              <a:t>Understanding So-Called ‘Honour’ Based Abuse FREE for people in Wales, UK</a:t>
            </a:r>
            <a:r>
              <a:rPr lang="en-GB" sz="1000">
                <a:solidFill>
                  <a:srgbClr val="000000"/>
                </a:solidFill>
                <a:latin typeface="Arial"/>
                <a:ea typeface="Arial"/>
                <a:cs typeface="Arial"/>
                <a:sym typeface="Arial"/>
              </a:rPr>
              <a:t>. [online] Eventbrite. Available at: https://www.eventbrite.co.uk/e/understanding-so-called-honour-based-abuse-free-for-people-in-wales-uk-tickets-845798525157 [Accessed 5 Dec. 2024].</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Taher, M., Hill, A., Yu, S., Arora, K. and Kessous, H. (2023). Voices to End Female Genital Mutilation/Cutting. </a:t>
            </a:r>
            <a:r>
              <a:rPr i="1" lang="en-GB" sz="1000">
                <a:solidFill>
                  <a:srgbClr val="000000"/>
                </a:solidFill>
                <a:latin typeface="Arial"/>
                <a:ea typeface="Arial"/>
                <a:cs typeface="Arial"/>
                <a:sym typeface="Arial"/>
              </a:rPr>
              <a:t>Routledge eBooks</a:t>
            </a:r>
            <a:r>
              <a:rPr lang="en-GB" sz="1000">
                <a:solidFill>
                  <a:srgbClr val="000000"/>
                </a:solidFill>
                <a:latin typeface="Arial"/>
                <a:ea typeface="Arial"/>
                <a:cs typeface="Arial"/>
                <a:sym typeface="Arial"/>
              </a:rPr>
              <a:t>, pp.435–457. doi:https://doi.org/10.4324/9781003316701-43.</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UN Women (2024). </a:t>
            </a:r>
            <a:r>
              <a:rPr i="1" lang="en-GB" sz="1000">
                <a:solidFill>
                  <a:srgbClr val="000000"/>
                </a:solidFill>
                <a:latin typeface="Arial"/>
                <a:ea typeface="Arial"/>
                <a:cs typeface="Arial"/>
                <a:sym typeface="Arial"/>
              </a:rPr>
              <a:t>Gender-related killings of women and girls: Improving data to improve responses to femicide/feminicide</a:t>
            </a:r>
            <a:r>
              <a:rPr lang="en-GB" sz="1000">
                <a:solidFill>
                  <a:srgbClr val="000000"/>
                </a:solidFill>
                <a:latin typeface="Arial"/>
                <a:ea typeface="Arial"/>
                <a:cs typeface="Arial"/>
                <a:sym typeface="Arial"/>
              </a:rPr>
              <a:t>. [online] UN Women – Headquarters. Available at: https://www.unwomen.org/en/digital-library/publications/2022/11/gender-related-killings-of-women-and-girls-improving-data-to-improve-responses-to-femicide-feminicide.</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UNICEF (2019). </a:t>
            </a:r>
            <a:r>
              <a:rPr i="1" lang="en-GB" sz="1000">
                <a:solidFill>
                  <a:srgbClr val="000000"/>
                </a:solidFill>
                <a:latin typeface="Arial"/>
                <a:ea typeface="Arial"/>
                <a:cs typeface="Arial"/>
                <a:sym typeface="Arial"/>
              </a:rPr>
              <a:t>UNICEF</a:t>
            </a:r>
            <a:r>
              <a:rPr lang="en-GB" sz="1000">
                <a:solidFill>
                  <a:srgbClr val="000000"/>
                </a:solidFill>
                <a:latin typeface="Arial"/>
                <a:ea typeface="Arial"/>
                <a:cs typeface="Arial"/>
                <a:sym typeface="Arial"/>
              </a:rPr>
              <a:t>. [online] Unicef.org. Available at: https://www.unicef.org.</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UNICEF (2024). </a:t>
            </a:r>
            <a:r>
              <a:rPr i="1" lang="en-GB" sz="1000">
                <a:solidFill>
                  <a:srgbClr val="000000"/>
                </a:solidFill>
                <a:latin typeface="Arial"/>
                <a:ea typeface="Arial"/>
                <a:cs typeface="Arial"/>
                <a:sym typeface="Arial"/>
              </a:rPr>
              <a:t>Female Genital Mutilation</a:t>
            </a:r>
            <a:r>
              <a:rPr lang="en-GB" sz="1000">
                <a:solidFill>
                  <a:srgbClr val="000000"/>
                </a:solidFill>
                <a:latin typeface="Arial"/>
                <a:ea typeface="Arial"/>
                <a:cs typeface="Arial"/>
                <a:sym typeface="Arial"/>
              </a:rPr>
              <a:t>. [online] UNICEF Data. Available at: https://data.unicef.org/topic/child-protection/female-genital-mutilation/.</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94" name="Google Shape;194;p3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000">
                <a:solidFill>
                  <a:srgbClr val="000000"/>
                </a:solidFill>
                <a:latin typeface="Arial"/>
                <a:ea typeface="Arial"/>
                <a:cs typeface="Arial"/>
                <a:sym typeface="Arial"/>
              </a:rPr>
              <a:t>U</a:t>
            </a:r>
            <a:r>
              <a:rPr lang="en-GB" sz="1000">
                <a:solidFill>
                  <a:srgbClr val="000000"/>
                </a:solidFill>
                <a:latin typeface="Arial"/>
                <a:ea typeface="Arial"/>
                <a:cs typeface="Arial"/>
                <a:sym typeface="Arial"/>
              </a:rPr>
              <a:t>NICEF(2024). </a:t>
            </a:r>
            <a:r>
              <a:rPr i="1" lang="en-GB" sz="1000">
                <a:solidFill>
                  <a:srgbClr val="000000"/>
                </a:solidFill>
                <a:latin typeface="Arial"/>
                <a:ea typeface="Arial"/>
                <a:cs typeface="Arial"/>
                <a:sym typeface="Arial"/>
              </a:rPr>
              <a:t>Gender Transformative Approaches for the Elimination of Female Genital Mutilation</a:t>
            </a:r>
            <a:r>
              <a:rPr lang="en-GB" sz="1000">
                <a:solidFill>
                  <a:srgbClr val="000000"/>
                </a:solidFill>
                <a:latin typeface="Arial"/>
                <a:ea typeface="Arial"/>
                <a:cs typeface="Arial"/>
                <a:sym typeface="Arial"/>
              </a:rPr>
              <a:t>. [online] Unicef.org. Available at: https://www.unicef.org/documents/gender-transformative-approaches-elimination-female-genital-mutilation [Accessed 5 Dec. 2024].</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World Health Organisation (2013). </a:t>
            </a:r>
            <a:r>
              <a:rPr i="1" lang="en-GB" sz="1000">
                <a:solidFill>
                  <a:srgbClr val="000000"/>
                </a:solidFill>
                <a:latin typeface="Arial"/>
                <a:ea typeface="Arial"/>
                <a:cs typeface="Arial"/>
                <a:sym typeface="Arial"/>
              </a:rPr>
              <a:t>WHO: World Health Organisation - Office of the Secretary-General’s Envoy on Youth</a:t>
            </a:r>
            <a:r>
              <a:rPr lang="en-GB" sz="1000">
                <a:solidFill>
                  <a:srgbClr val="000000"/>
                </a:solidFill>
                <a:latin typeface="Arial"/>
                <a:ea typeface="Arial"/>
                <a:cs typeface="Arial"/>
                <a:sym typeface="Arial"/>
              </a:rPr>
              <a:t>. [online] Office of the Secretary-General’s Envoy on Youth. Available at: https://www.un.org/youthenvoy/2013/09/who-world-health-organisation/.</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World Health Organization (2024). </a:t>
            </a:r>
            <a:r>
              <a:rPr i="1" lang="en-GB" sz="1000">
                <a:solidFill>
                  <a:srgbClr val="000000"/>
                </a:solidFill>
                <a:latin typeface="Arial"/>
                <a:ea typeface="Arial"/>
                <a:cs typeface="Arial"/>
                <a:sym typeface="Arial"/>
              </a:rPr>
              <a:t>Female Genital Mutilation</a:t>
            </a:r>
            <a:r>
              <a:rPr lang="en-GB" sz="1000">
                <a:solidFill>
                  <a:srgbClr val="000000"/>
                </a:solidFill>
                <a:latin typeface="Arial"/>
                <a:ea typeface="Arial"/>
                <a:cs typeface="Arial"/>
                <a:sym typeface="Arial"/>
              </a:rPr>
              <a:t>. [online] World Health Organization. Available at:</a:t>
            </a:r>
            <a:r>
              <a:rPr lang="en-GB" sz="10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1000" u="sng">
                <a:solidFill>
                  <a:srgbClr val="DCA10D"/>
                </a:solidFill>
                <a:latin typeface="Arial"/>
                <a:ea typeface="Arial"/>
                <a:cs typeface="Arial"/>
                <a:sym typeface="Arial"/>
                <a:hlinkClick r:id="rId4">
                  <a:extLst>
                    <a:ext uri="{A12FA001-AC4F-418D-AE19-62706E023703}">
                      <ahyp:hlinkClr val="tx"/>
                    </a:ext>
                  </a:extLst>
                </a:hlinkClick>
              </a:rPr>
              <a:t>https://www.who.int/news-room/fact-sheets/detail/female-genital-mutilation</a:t>
            </a:r>
            <a:r>
              <a:rPr lang="en-GB" sz="1000">
                <a:solidFill>
                  <a:srgbClr val="000000"/>
                </a:solidFill>
                <a:latin typeface="Arial"/>
                <a:ea typeface="Arial"/>
                <a:cs typeface="Arial"/>
                <a:sym typeface="Arial"/>
              </a:rPr>
              <a:t>.(Accessed;21 November 2024)</a:t>
            </a:r>
            <a:endParaRPr sz="1000">
              <a:solidFill>
                <a:srgbClr val="000000"/>
              </a:solidFill>
              <a:latin typeface="Arial"/>
              <a:ea typeface="Arial"/>
              <a:cs typeface="Arial"/>
              <a:sym typeface="Arial"/>
            </a:endParaRPr>
          </a:p>
          <a:p>
            <a:pPr indent="0" lvl="0" marL="0" rtl="0" algn="l">
              <a:spcBef>
                <a:spcPts val="0"/>
              </a:spcBef>
              <a:spcAft>
                <a:spcPts val="0"/>
              </a:spcAft>
              <a:buNone/>
            </a:pPr>
            <a:r>
              <a:t/>
            </a:r>
            <a:endParaRPr sz="1000">
              <a:solidFill>
                <a:srgbClr val="000000"/>
              </a:solidFill>
              <a:latin typeface="Arial"/>
              <a:ea typeface="Arial"/>
              <a:cs typeface="Arial"/>
              <a:sym typeface="Arial"/>
            </a:endParaRPr>
          </a:p>
          <a:p>
            <a:pPr indent="0" lvl="0" marL="0" rtl="0" algn="l">
              <a:spcBef>
                <a:spcPts val="0"/>
              </a:spcBef>
              <a:spcAft>
                <a:spcPts val="0"/>
              </a:spcAft>
              <a:buNone/>
            </a:pPr>
            <a:r>
              <a:rPr lang="en-GB" sz="1000">
                <a:solidFill>
                  <a:srgbClr val="000000"/>
                </a:solidFill>
                <a:latin typeface="Arial"/>
                <a:ea typeface="Arial"/>
                <a:cs typeface="Arial"/>
                <a:sym typeface="Arial"/>
              </a:rPr>
              <a:t>www.haloproject.org.uk.(2022). </a:t>
            </a:r>
            <a:r>
              <a:rPr i="1" lang="en-GB" sz="1000">
                <a:solidFill>
                  <a:srgbClr val="000000"/>
                </a:solidFill>
                <a:latin typeface="Arial"/>
                <a:ea typeface="Arial"/>
                <a:cs typeface="Arial"/>
                <a:sym typeface="Arial"/>
              </a:rPr>
              <a:t>Honour Based Violence in the UK</a:t>
            </a:r>
            <a:r>
              <a:rPr lang="en-GB" sz="1000">
                <a:solidFill>
                  <a:srgbClr val="000000"/>
                </a:solidFill>
                <a:latin typeface="Arial"/>
                <a:ea typeface="Arial"/>
                <a:cs typeface="Arial"/>
                <a:sym typeface="Arial"/>
              </a:rPr>
              <a:t>. [online] Available at:</a:t>
            </a:r>
            <a:r>
              <a:rPr lang="en-GB" sz="10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1000" u="sng">
                <a:solidFill>
                  <a:srgbClr val="DCA10D"/>
                </a:solidFill>
                <a:latin typeface="Arial"/>
                <a:ea typeface="Arial"/>
                <a:cs typeface="Arial"/>
                <a:sym typeface="Arial"/>
                <a:hlinkClick r:id="rId6">
                  <a:extLst>
                    <a:ext uri="{A12FA001-AC4F-418D-AE19-62706E023703}">
                      <ahyp:hlinkClr val="tx"/>
                    </a:ext>
                  </a:extLst>
                </a:hlinkClick>
              </a:rPr>
              <a:t>https://www.haloproject.org.uk/honour-based-violence-W21page-3</a:t>
            </a:r>
            <a:r>
              <a:rPr lang="en-GB" sz="1000">
                <a:solidFill>
                  <a:srgbClr val="000000"/>
                </a:solidFill>
                <a:latin typeface="Arial"/>
                <a:ea typeface="Arial"/>
                <a:cs typeface="Arial"/>
                <a:sym typeface="Arial"/>
              </a:rPr>
              <a:t>.(Accessed;21 November 2024)</a:t>
            </a:r>
            <a:endParaRPr sz="10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