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7" r:id="rId5"/>
  </p:sldIdLst>
  <p:sldSz cx="12801600" cy="96012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2:26:38.709"/>
    </inkml:context>
    <inkml:brush xml:id="br0">
      <inkml:brushProperty name="width" value="0.025" units="cm"/>
      <inkml:brushProperty name="height" value="0.025" units="cm"/>
    </inkml:brush>
  </inkml:definitions>
  <inkml:trace contextRef="#ctx0" brushRef="#br0">1 1 15880 0 0,'0'0'0'0'0,"15"52"-360"0"0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000"/>
            </a:lvl1pPr>
          </a:lstStyle>
          <a:p>
            <a:r>
              <a:rPr lang="en-US"/>
              <a:t>Click to edit Master title style</a:t>
            </a:r>
          </a:p>
        </p:txBody>
      </p:sp>
      <p:sp>
        <p:nvSpPr>
          <p:cNvPr id="3" name="Subtitle 2"/>
          <p:cNvSpPr>
            <a:spLocks noGrp="1"/>
          </p:cNvSpPr>
          <p:nvPr>
            <p:ph type="subTitle" idx="1"/>
          </p:nvPr>
        </p:nvSpPr>
        <p:spPr>
          <a:xfrm>
            <a:off x="1600200" y="5042853"/>
            <a:ext cx="9601200" cy="2318067"/>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9263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9652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000"/>
            </a:lvl1pPr>
          </a:lstStyle>
          <a:p>
            <a:r>
              <a:rPr lang="en-US"/>
              <a:t>Click to edit Master title style</a:t>
            </a:r>
          </a:p>
        </p:txBody>
      </p:sp>
      <p:sp>
        <p:nvSpPr>
          <p:cNvPr id="3" name="Text Placeholder 2"/>
          <p:cNvSpPr>
            <a:spLocks noGrp="1"/>
          </p:cNvSpPr>
          <p:nvPr>
            <p:ph type="body" idx="1"/>
          </p:nvPr>
        </p:nvSpPr>
        <p:spPr>
          <a:xfrm>
            <a:off x="873443" y="6425250"/>
            <a:ext cx="11041380" cy="2100262"/>
          </a:xfrm>
        </p:spPr>
        <p:txBody>
          <a:bodyPr/>
          <a:lstStyle>
            <a:lvl1pPr marL="0" indent="0">
              <a:buNone/>
              <a:defRPr sz="3200">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14624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96647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28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5555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408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a:t>Click to edit Master title style</a:t>
            </a:r>
          </a:p>
        </p:txBody>
      </p:sp>
      <p:sp>
        <p:nvSpPr>
          <p:cNvPr id="3" name="Content Placeholder 2"/>
          <p:cNvSpPr>
            <a:spLocks noGrp="1"/>
          </p:cNvSpPr>
          <p:nvPr>
            <p:ph idx="1"/>
          </p:nvPr>
        </p:nvSpPr>
        <p:spPr>
          <a:xfrm>
            <a:off x="5442347" y="1382397"/>
            <a:ext cx="6480810" cy="6823075"/>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066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a:t>Click to edit Master title style</a:t>
            </a:r>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5252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107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4547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00">
                <a:solidFill>
                  <a:schemeClr val="tx1">
                    <a:tint val="75000"/>
                  </a:schemeClr>
                </a:solidFill>
              </a:defRPr>
            </a:lvl1pPr>
          </a:lstStyle>
          <a:p>
            <a:fld id="{C764DE79-268F-4C1A-8933-263129D2AF90}" type="datetimeFigureOut">
              <a:rPr lang="en-US" dirty="0"/>
              <a:t>11/24/22</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7019926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customXml" Target="../ink/ink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CA44D71-BDA2-C1AF-048E-0711A1351261}"/>
              </a:ext>
            </a:extLst>
          </p:cNvPr>
          <p:cNvSpPr/>
          <p:nvPr/>
        </p:nvSpPr>
        <p:spPr>
          <a:xfrm>
            <a:off x="104172" y="104172"/>
            <a:ext cx="12570106" cy="78707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4800" b="1" u="sng" dirty="0">
                <a:latin typeface="Franklin Gothic Medium" panose="020B0603020102020204" pitchFamily="34" charset="0"/>
              </a:rPr>
              <a:t>Unit 3 – Task 3</a:t>
            </a:r>
          </a:p>
        </p:txBody>
      </p:sp>
      <p:sp>
        <p:nvSpPr>
          <p:cNvPr id="3" name="Rectangle 2">
            <a:extLst>
              <a:ext uri="{FF2B5EF4-FFF2-40B4-BE49-F238E27FC236}">
                <a16:creationId xmlns:a16="http://schemas.microsoft.com/office/drawing/2014/main" id="{06D51C86-A392-A653-55C1-4D03B1D311CF}"/>
              </a:ext>
            </a:extLst>
          </p:cNvPr>
          <p:cNvSpPr/>
          <p:nvPr/>
        </p:nvSpPr>
        <p:spPr>
          <a:xfrm>
            <a:off x="104170" y="3811980"/>
            <a:ext cx="4051139" cy="247505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GB" b="1" u="sng" dirty="0">
                <a:latin typeface="Franklin Gothic Medium" panose="020B0603020102020204" pitchFamily="34" charset="0"/>
              </a:rPr>
              <a:t>Swot strengths</a:t>
            </a:r>
          </a:p>
          <a:p>
            <a:pPr algn="ctr"/>
            <a:r>
              <a:rPr lang="en-GB" dirty="0">
                <a:latin typeface="Franklin Gothic Medium" panose="020B0603020102020204" pitchFamily="34" charset="0"/>
                <a:ea typeface="+mn-lt"/>
                <a:cs typeface="+mn-lt"/>
              </a:rPr>
              <a:t>As we began assigning roles to our team, we discussed everyone’s individual strengths. This brought a level of trust to the group which allowed us to get to know each other better. This is an example of our group applying the ‘forming’ step of Tuckman’s Theory. </a:t>
            </a:r>
            <a:endParaRPr lang="en-GB" dirty="0">
              <a:latin typeface="Franklin Gothic Medium" panose="020B0603020102020204" pitchFamily="34" charset="0"/>
            </a:endParaRPr>
          </a:p>
        </p:txBody>
      </p:sp>
      <p:sp>
        <p:nvSpPr>
          <p:cNvPr id="5" name="Rectangle 4">
            <a:extLst>
              <a:ext uri="{FF2B5EF4-FFF2-40B4-BE49-F238E27FC236}">
                <a16:creationId xmlns:a16="http://schemas.microsoft.com/office/drawing/2014/main" id="{3790F2BF-91B8-1A43-AE9D-9ED06BB5B951}"/>
              </a:ext>
            </a:extLst>
          </p:cNvPr>
          <p:cNvSpPr/>
          <p:nvPr/>
        </p:nvSpPr>
        <p:spPr>
          <a:xfrm>
            <a:off x="104171" y="1005949"/>
            <a:ext cx="4051138" cy="41773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u="sng" dirty="0">
                <a:latin typeface="Franklin Gothic Medium" panose="020B0603020102020204" pitchFamily="34" charset="0"/>
              </a:rPr>
              <a:t>ATHROS Theatre Company</a:t>
            </a:r>
            <a:endParaRPr lang="en-GB" b="1" dirty="0">
              <a:latin typeface="Franklin Gothic Medium" panose="020B0603020102020204" pitchFamily="34" charset="0"/>
            </a:endParaRPr>
          </a:p>
        </p:txBody>
      </p:sp>
      <p:sp>
        <p:nvSpPr>
          <p:cNvPr id="7" name="Rectangle 6">
            <a:extLst>
              <a:ext uri="{FF2B5EF4-FFF2-40B4-BE49-F238E27FC236}">
                <a16:creationId xmlns:a16="http://schemas.microsoft.com/office/drawing/2014/main" id="{DE489F25-A063-90A9-DB9C-11BAB761F7F8}"/>
              </a:ext>
            </a:extLst>
          </p:cNvPr>
          <p:cNvSpPr/>
          <p:nvPr/>
        </p:nvSpPr>
        <p:spPr>
          <a:xfrm>
            <a:off x="104171" y="6447099"/>
            <a:ext cx="4051139" cy="305083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US" b="1" u="sng" dirty="0">
                <a:solidFill>
                  <a:schemeClr val="bg1"/>
                </a:solidFill>
                <a:latin typeface="Franklin Gothic Medium" panose="020B0603020102020204" pitchFamily="34" charset="0"/>
                <a:cs typeface="Calibri"/>
              </a:rPr>
              <a:t>SWOT weaknesses</a:t>
            </a:r>
            <a:endParaRPr lang="en-US" dirty="0">
              <a:latin typeface="Franklin Gothic Medium" panose="020B0603020102020204" pitchFamily="34" charset="0"/>
            </a:endParaRPr>
          </a:p>
          <a:p>
            <a:pPr algn="ctr"/>
            <a:r>
              <a:rPr lang="en-US" dirty="0">
                <a:solidFill>
                  <a:schemeClr val="bg1"/>
                </a:solidFill>
                <a:latin typeface="Franklin Gothic Medium" panose="020B0603020102020204" pitchFamily="34" charset="0"/>
                <a:cs typeface="Calibri"/>
              </a:rPr>
              <a:t>We discussed openly our weaknesses as a group, creating a judgement-free zone for each other. Together we looked at the 5 dysfunctions of a team by Patrick Lencioni, to overcome these before they became an issue within our group. Enabling us to effectively assign roles for everyone that they were best suited for and most comfortable performing.</a:t>
            </a:r>
            <a:endParaRPr lang="en-GB" dirty="0">
              <a:latin typeface="Franklin Gothic Medium" panose="020B0603020102020204" pitchFamily="34" charset="0"/>
            </a:endParaRPr>
          </a:p>
        </p:txBody>
      </p:sp>
      <p:sp>
        <p:nvSpPr>
          <p:cNvPr id="9" name="Rectangle 8">
            <a:extLst>
              <a:ext uri="{FF2B5EF4-FFF2-40B4-BE49-F238E27FC236}">
                <a16:creationId xmlns:a16="http://schemas.microsoft.com/office/drawing/2014/main" id="{5337E4AB-4627-7E44-38B5-FC0568903533}"/>
              </a:ext>
            </a:extLst>
          </p:cNvPr>
          <p:cNvSpPr/>
          <p:nvPr/>
        </p:nvSpPr>
        <p:spPr>
          <a:xfrm>
            <a:off x="4352070" y="1005949"/>
            <a:ext cx="4051139" cy="370593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t"/>
          <a:lstStyle/>
          <a:p>
            <a:pPr algn="ctr"/>
            <a:r>
              <a:rPr lang="en-GB" b="1" u="sng" dirty="0">
                <a:latin typeface="Franklin Gothic Medium" panose="020B0603020102020204" pitchFamily="34" charset="0"/>
              </a:rPr>
              <a:t>Storming: </a:t>
            </a:r>
          </a:p>
          <a:p>
            <a:pPr algn="ctr"/>
            <a:r>
              <a:rPr lang="en-GB" dirty="0">
                <a:latin typeface="Franklin Gothic Medium" panose="020B0603020102020204" pitchFamily="34" charset="0"/>
              </a:rPr>
              <a:t>The way we dealt with conflict was, honestly effectively . We discoursed and debated, the pros and cons, in order to efficiently, EXTERMINATE any unwanted mishaps. We voted, for we are a democratic group. And there are no leaders, who infiltrate our equality as we identified this was essential for forming trust. An example of conflict resolving, we as a group dealt was The Grinch, the second choice to our production.</a:t>
            </a:r>
          </a:p>
        </p:txBody>
      </p:sp>
      <p:sp>
        <p:nvSpPr>
          <p:cNvPr id="10" name="Rectangle 9">
            <a:extLst>
              <a:ext uri="{FF2B5EF4-FFF2-40B4-BE49-F238E27FC236}">
                <a16:creationId xmlns:a16="http://schemas.microsoft.com/office/drawing/2014/main" id="{929ABDC9-16EB-509F-1A15-45E567234687}"/>
              </a:ext>
            </a:extLst>
          </p:cNvPr>
          <p:cNvSpPr/>
          <p:nvPr/>
        </p:nvSpPr>
        <p:spPr>
          <a:xfrm>
            <a:off x="4343530" y="6716160"/>
            <a:ext cx="4051139" cy="278258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pPr algn="ctr"/>
            <a:r>
              <a:rPr lang="en-GB" b="1" u="sng" dirty="0">
                <a:latin typeface="Franklin Gothic Medium" panose="020B0603020102020204" pitchFamily="34" charset="0"/>
              </a:rPr>
              <a:t>Arts Emergency </a:t>
            </a:r>
          </a:p>
          <a:p>
            <a:pPr algn="ctr"/>
            <a:r>
              <a:rPr lang="en-GB" dirty="0">
                <a:latin typeface="Franklin Gothic Medium"/>
              </a:rPr>
              <a:t>We unanimously chose this charity as we felt it aligned with our beliefs and values due to their efforts helping young people enter higher education and creative industries. They offer gateways into industries like TV,</a:t>
            </a:r>
          </a:p>
          <a:p>
            <a:pPr algn="ctr"/>
            <a:r>
              <a:rPr lang="en-GB" dirty="0">
                <a:latin typeface="Franklin Gothic Medium"/>
              </a:rPr>
              <a:t> Performing arts, and publishing and we plan to donate a large portion of our profit to their cause.</a:t>
            </a:r>
            <a:endParaRPr lang="en-GB" sz="2000" u="sng" dirty="0">
              <a:latin typeface="Franklin Gothic Medium" panose="020B0603020102020204" pitchFamily="34" charset="0"/>
            </a:endParaRPr>
          </a:p>
          <a:p>
            <a:pPr algn="ctr"/>
            <a:endParaRPr lang="en-GB" u="sng" dirty="0">
              <a:latin typeface="Franklin Gothic Medium" panose="020B0603020102020204" pitchFamily="34" charset="0"/>
            </a:endParaRPr>
          </a:p>
        </p:txBody>
      </p:sp>
      <p:sp>
        <p:nvSpPr>
          <p:cNvPr id="12" name="Rectangle 11">
            <a:extLst>
              <a:ext uri="{FF2B5EF4-FFF2-40B4-BE49-F238E27FC236}">
                <a16:creationId xmlns:a16="http://schemas.microsoft.com/office/drawing/2014/main" id="{BDE7254D-4C91-B638-DEFF-2CE17ED3776E}"/>
              </a:ext>
            </a:extLst>
          </p:cNvPr>
          <p:cNvSpPr/>
          <p:nvPr/>
        </p:nvSpPr>
        <p:spPr>
          <a:xfrm>
            <a:off x="8623128" y="1006753"/>
            <a:ext cx="4051139" cy="393213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t"/>
          <a:lstStyle/>
          <a:p>
            <a:pPr algn="ctr"/>
            <a:r>
              <a:rPr lang="en-GB" b="1" u="sng" dirty="0">
                <a:latin typeface="Franklin Gothic Medium" panose="020B0603020102020204" pitchFamily="34" charset="0"/>
              </a:rPr>
              <a:t>Performing:</a:t>
            </a:r>
          </a:p>
          <a:p>
            <a:pPr algn="ctr"/>
            <a:r>
              <a:rPr lang="en-GB" dirty="0">
                <a:latin typeface="Franklin Gothic Medium" panose="020B0603020102020204" pitchFamily="34" charset="0"/>
              </a:rPr>
              <a:t>We planned our Company’s, performance, through beginning to end, following a strict schedule, based on necessity and time efficiency.</a:t>
            </a:r>
          </a:p>
          <a:p>
            <a:pPr algn="ctr"/>
            <a:r>
              <a:rPr lang="en-GB" dirty="0">
                <a:latin typeface="Franklin Gothic Medium" panose="020B0603020102020204" pitchFamily="34" charset="0"/>
              </a:rPr>
              <a:t>We started by getting all the sets completed, this job was Obaid’s, we then got the Treasurer (Alex) and Music choreographer (Tommi) to begin auditions, the Rosie (director), Sam (costume designer) and Harry finalised and complete, the scrip, and costumes after finalising the cast. And finally we did rehearsals a week prior to opening</a:t>
            </a:r>
          </a:p>
        </p:txBody>
      </p:sp>
      <p:pic>
        <p:nvPicPr>
          <p:cNvPr id="17" name="Picture 16">
            <a:extLst>
              <a:ext uri="{FF2B5EF4-FFF2-40B4-BE49-F238E27FC236}">
                <a16:creationId xmlns:a16="http://schemas.microsoft.com/office/drawing/2014/main" id="{D751E742-D298-E316-8259-262EADECE7B3}"/>
              </a:ext>
            </a:extLst>
          </p:cNvPr>
          <p:cNvPicPr>
            <a:picLocks noChangeAspect="1"/>
          </p:cNvPicPr>
          <p:nvPr/>
        </p:nvPicPr>
        <p:blipFill rotWithShape="1">
          <a:blip r:embed="rId2"/>
          <a:srcRect t="3884" r="7435"/>
          <a:stretch/>
        </p:blipFill>
        <p:spPr>
          <a:xfrm>
            <a:off x="184768" y="162904"/>
            <a:ext cx="767360" cy="700760"/>
          </a:xfrm>
          <a:prstGeom prst="rect">
            <a:avLst/>
          </a:prstGeom>
        </p:spPr>
      </p:pic>
      <p:sp>
        <p:nvSpPr>
          <p:cNvPr id="14" name="Rectangle 13">
            <a:extLst>
              <a:ext uri="{FF2B5EF4-FFF2-40B4-BE49-F238E27FC236}">
                <a16:creationId xmlns:a16="http://schemas.microsoft.com/office/drawing/2014/main" id="{4B817E7E-B54A-AA31-3A86-98BCBA63D7DD}"/>
              </a:ext>
            </a:extLst>
          </p:cNvPr>
          <p:cNvSpPr/>
          <p:nvPr/>
        </p:nvSpPr>
        <p:spPr>
          <a:xfrm>
            <a:off x="8646290" y="5049507"/>
            <a:ext cx="4051139" cy="444752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t"/>
          <a:lstStyle/>
          <a:p>
            <a:r>
              <a:rPr lang="en-GB" b="1" u="sng" dirty="0">
                <a:latin typeface="Franklin Gothic Medium" panose="020B0603020102020204" pitchFamily="34" charset="0"/>
              </a:rPr>
              <a:t>Reflection: Obaid.</a:t>
            </a:r>
          </a:p>
          <a:p>
            <a:r>
              <a:rPr lang="en-GB" dirty="0">
                <a:latin typeface="Franklin Gothic Medium" panose="020B0603020102020204" pitchFamily="34" charset="0"/>
              </a:rPr>
              <a:t>I personally think we all as a group did, pretty amazing, everyone contributed and there was no ill will towards the members. I genuinely think that we completed the project fairly easily, because we as a group were on the same page. I however do feel I could have contributed my thoughts a-bit more, but due to my inability to vocalise my thoughts at times, it made it difficult.</a:t>
            </a:r>
          </a:p>
        </p:txBody>
      </p:sp>
      <p:pic>
        <p:nvPicPr>
          <p:cNvPr id="19" name="Picture 18">
            <a:extLst>
              <a:ext uri="{FF2B5EF4-FFF2-40B4-BE49-F238E27FC236}">
                <a16:creationId xmlns:a16="http://schemas.microsoft.com/office/drawing/2014/main" id="{D847A1CA-A72D-817D-AB7E-9A08B91C3915}"/>
              </a:ext>
            </a:extLst>
          </p:cNvPr>
          <p:cNvPicPr>
            <a:picLocks noChangeAspect="1"/>
          </p:cNvPicPr>
          <p:nvPr/>
        </p:nvPicPr>
        <p:blipFill>
          <a:blip r:embed="rId3"/>
          <a:stretch>
            <a:fillRect/>
          </a:stretch>
        </p:blipFill>
        <p:spPr>
          <a:xfrm>
            <a:off x="104171" y="1541857"/>
            <a:ext cx="1716750" cy="2162041"/>
          </a:xfrm>
          <a:prstGeom prst="rect">
            <a:avLst/>
          </a:prstGeom>
        </p:spPr>
      </p:pic>
      <p:sp>
        <p:nvSpPr>
          <p:cNvPr id="20" name="Rectangle 19">
            <a:extLst>
              <a:ext uri="{FF2B5EF4-FFF2-40B4-BE49-F238E27FC236}">
                <a16:creationId xmlns:a16="http://schemas.microsoft.com/office/drawing/2014/main" id="{2B48C1A9-2225-02C5-72EE-3AA62E3638B1}"/>
              </a:ext>
            </a:extLst>
          </p:cNvPr>
          <p:cNvSpPr/>
          <p:nvPr/>
        </p:nvSpPr>
        <p:spPr>
          <a:xfrm>
            <a:off x="1932972" y="1538345"/>
            <a:ext cx="2222337" cy="216204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u="sng" dirty="0">
                <a:latin typeface="Franklin Gothic Medium" panose="020B0603020102020204" pitchFamily="34" charset="0"/>
              </a:rPr>
              <a:t>Tuckman’s theory</a:t>
            </a:r>
          </a:p>
          <a:p>
            <a:pPr algn="ctr"/>
            <a:r>
              <a:rPr lang="en-GB" dirty="0">
                <a:latin typeface="Franklin Gothic Medium" panose="020B0603020102020204" pitchFamily="34" charset="0"/>
              </a:rPr>
              <a:t>Spotlights the generalised way a team will develop over the course of a project which we used alongside a smart goal system.</a:t>
            </a:r>
          </a:p>
        </p:txBody>
      </p:sp>
      <mc:AlternateContent xmlns:mc="http://schemas.openxmlformats.org/markup-compatibility/2006">
        <mc:Choice xmlns:p14="http://schemas.microsoft.com/office/powerpoint/2010/main" Requires="p14">
          <p:contentPart p14:bwMode="auto" r:id="rId4">
            <p14:nvContentPartPr>
              <p14:cNvPr id="22" name="Ink 21">
                <a:extLst>
                  <a:ext uri="{FF2B5EF4-FFF2-40B4-BE49-F238E27FC236}">
                    <a16:creationId xmlns:a16="http://schemas.microsoft.com/office/drawing/2014/main" id="{E12778E4-A5D0-CDE4-F7F8-564B83A60DB7}"/>
                  </a:ext>
                </a:extLst>
              </p14:cNvPr>
              <p14:cNvContentPartPr/>
              <p14:nvPr/>
            </p14:nvContentPartPr>
            <p14:xfrm>
              <a:off x="-1019931" y="8451874"/>
              <a:ext cx="6120" cy="19080"/>
            </p14:xfrm>
          </p:contentPart>
        </mc:Choice>
        <mc:Fallback>
          <p:pic>
            <p:nvPicPr>
              <p:cNvPr id="22" name="Ink 21">
                <a:extLst>
                  <a:ext uri="{FF2B5EF4-FFF2-40B4-BE49-F238E27FC236}">
                    <a16:creationId xmlns:a16="http://schemas.microsoft.com/office/drawing/2014/main" id="{E12778E4-A5D0-CDE4-F7F8-564B83A60DB7}"/>
                  </a:ext>
                </a:extLst>
              </p:cNvPr>
              <p:cNvPicPr/>
              <p:nvPr/>
            </p:nvPicPr>
            <p:blipFill>
              <a:blip r:embed="rId5"/>
              <a:stretch>
                <a:fillRect/>
              </a:stretch>
            </p:blipFill>
            <p:spPr>
              <a:xfrm>
                <a:off x="-1024521" y="8447554"/>
                <a:ext cx="15300" cy="27720"/>
              </a:xfrm>
              <a:prstGeom prst="rect">
                <a:avLst/>
              </a:prstGeom>
            </p:spPr>
          </p:pic>
        </mc:Fallback>
      </mc:AlternateContent>
      <p:pic>
        <p:nvPicPr>
          <p:cNvPr id="11" name="Picture 10">
            <a:extLst>
              <a:ext uri="{FF2B5EF4-FFF2-40B4-BE49-F238E27FC236}">
                <a16:creationId xmlns:a16="http://schemas.microsoft.com/office/drawing/2014/main" id="{12CE6EFE-FE65-4841-38ED-22A6B3C62E51}"/>
              </a:ext>
            </a:extLst>
          </p:cNvPr>
          <p:cNvPicPr>
            <a:picLocks noChangeAspect="1"/>
          </p:cNvPicPr>
          <p:nvPr/>
        </p:nvPicPr>
        <p:blipFill rotWithShape="1">
          <a:blip r:embed="rId6"/>
          <a:srcRect t="-914" b="1"/>
          <a:stretch/>
        </p:blipFill>
        <p:spPr>
          <a:xfrm>
            <a:off x="4344449" y="5127528"/>
            <a:ext cx="4070336" cy="1473935"/>
          </a:xfrm>
          <a:prstGeom prst="rect">
            <a:avLst/>
          </a:prstGeom>
        </p:spPr>
      </p:pic>
      <p:sp>
        <p:nvSpPr>
          <p:cNvPr id="13" name="Rectangle 12">
            <a:extLst>
              <a:ext uri="{FF2B5EF4-FFF2-40B4-BE49-F238E27FC236}">
                <a16:creationId xmlns:a16="http://schemas.microsoft.com/office/drawing/2014/main" id="{699EBC50-23AC-F563-AD1C-DB82650592EA}"/>
              </a:ext>
            </a:extLst>
          </p:cNvPr>
          <p:cNvSpPr/>
          <p:nvPr/>
        </p:nvSpPr>
        <p:spPr>
          <a:xfrm>
            <a:off x="4343530" y="4792911"/>
            <a:ext cx="4051138" cy="33762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b="1" u="sng" dirty="0">
                <a:latin typeface="Franklin Gothic Medium" panose="020B0603020102020204" pitchFamily="34" charset="0"/>
              </a:rPr>
              <a:t>Planned timeline of production:</a:t>
            </a:r>
            <a:endParaRPr lang="en-GB" sz="1600" b="1" dirty="0">
              <a:latin typeface="Franklin Gothic Medium" panose="020B0603020102020204" pitchFamily="34" charset="0"/>
            </a:endParaRPr>
          </a:p>
        </p:txBody>
      </p:sp>
    </p:spTree>
    <p:extLst>
      <p:ext uri="{BB962C8B-B14F-4D97-AF65-F5344CB8AC3E}">
        <p14:creationId xmlns:p14="http://schemas.microsoft.com/office/powerpoint/2010/main" val="9211988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2" ma:contentTypeDescription="Create a new document." ma:contentTypeScope="" ma:versionID="fd87a4d7f29b8e8ff7caf56f277e4a17">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be66e825025b24aa992a9038602adbcc"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41ABC9-606D-464B-8160-91F55128C51A}">
  <ds:schemaRefs>
    <ds:schemaRef ds:uri="http://schemas.microsoft.com/office/2006/metadata/properties"/>
    <ds:schemaRef ds:uri="http://www.w3.org/2000/xmlns/"/>
    <ds:schemaRef ds:uri="4055ddc6-ee7b-4b5b-b8fb-52871646f80e"/>
    <ds:schemaRef ds:uri="http://www.w3.org/2001/XMLSchema-instance"/>
  </ds:schemaRefs>
</ds:datastoreItem>
</file>

<file path=customXml/itemProps2.xml><?xml version="1.0" encoding="utf-8"?>
<ds:datastoreItem xmlns:ds="http://schemas.openxmlformats.org/officeDocument/2006/customXml" ds:itemID="{682CC06E-1E22-44AB-A067-BEDBEC6877B9}">
  <ds:schemaRefs>
    <ds:schemaRef ds:uri="http://schemas.microsoft.com/sharepoint/v3/contenttype/forms"/>
  </ds:schemaRefs>
</ds:datastoreItem>
</file>

<file path=customXml/itemProps3.xml><?xml version="1.0" encoding="utf-8"?>
<ds:datastoreItem xmlns:ds="http://schemas.openxmlformats.org/officeDocument/2006/customXml" ds:itemID="{43D1ED12-8162-4F10-A8D6-3C16178B6E1C}">
  <ds:schemaRefs>
    <ds:schemaRef ds:uri="http://schemas.microsoft.com/office/2006/metadata/contentType"/>
    <ds:schemaRef ds:uri="http://schemas.microsoft.com/office/2006/metadata/properties/metaAttributes"/>
    <ds:schemaRef ds:uri="http://www.w3.org/2000/xmlns/"/>
    <ds:schemaRef ds:uri="http://www.w3.org/2001/XMLSchema"/>
    <ds:schemaRef ds:uri="4055ddc6-ee7b-4b5b-b8fb-52871646f80e"/>
    <ds:schemaRef ds:uri="0338428b-3fc8-4989-9d03-78e16c931d9f"/>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A3 Paper (297x420 mm)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Harry Jules</dc:creator>
  <cp:lastModifiedBy>Obaid Rafaqat Akhtar (2204699)</cp:lastModifiedBy>
  <cp:revision>1</cp:revision>
  <dcterms:created xsi:type="dcterms:W3CDTF">2022-11-22T11:11:48Z</dcterms:created>
  <dcterms:modified xsi:type="dcterms:W3CDTF">2022-11-24T18:10:18Z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