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57" r:id="rId6"/>
    <p:sldId id="258" r:id="rId7"/>
    <p:sldId id="259" r:id="rId8"/>
    <p:sldId id="260" r:id="rId9"/>
    <p:sldId id="261" r:id="rId10"/>
    <p:sldId id="262" r:id="rId11"/>
    <p:sldId id="263"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77" d="100"/>
          <a:sy n="77" d="100"/>
        </p:scale>
        <p:origin x="7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D7C133-5BE3-42DD-B6D1-013E1C1FC6F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3A5B298-BD8A-479D-A556-7159E2551B17}">
      <dgm:prSet/>
      <dgm:spPr/>
      <dgm:t>
        <a:bodyPr/>
        <a:lstStyle/>
        <a:p>
          <a:r>
            <a:rPr lang="en-GB" dirty="0"/>
            <a:t>The meaning of inter-cultural is a ‘specific cultural background’. The interaction or communication between people of different cultural backgrounds, this is known as intercultural communication(ukessays,2020).</a:t>
          </a:r>
          <a:endParaRPr lang="en-US" dirty="0"/>
        </a:p>
      </dgm:t>
    </dgm:pt>
    <dgm:pt modelId="{62615F00-11D4-4C4E-96AA-0454B9974648}" type="parTrans" cxnId="{1B6CB338-E65C-4BD8-94E2-F4F17F9C1F18}">
      <dgm:prSet/>
      <dgm:spPr/>
      <dgm:t>
        <a:bodyPr/>
        <a:lstStyle/>
        <a:p>
          <a:endParaRPr lang="en-US"/>
        </a:p>
      </dgm:t>
    </dgm:pt>
    <dgm:pt modelId="{C0A2D1AC-5DFC-4B26-B150-8B3E3E2B7FDE}" type="sibTrans" cxnId="{1B6CB338-E65C-4BD8-94E2-F4F17F9C1F18}">
      <dgm:prSet/>
      <dgm:spPr/>
      <dgm:t>
        <a:bodyPr/>
        <a:lstStyle/>
        <a:p>
          <a:endParaRPr lang="en-US"/>
        </a:p>
      </dgm:t>
    </dgm:pt>
    <dgm:pt modelId="{B3AD6026-5EA1-472E-B5FB-F6B9807196B9}">
      <dgm:prSet/>
      <dgm:spPr/>
      <dgm:t>
        <a:bodyPr/>
        <a:lstStyle/>
        <a:p>
          <a:r>
            <a:rPr lang="en-GB" dirty="0"/>
            <a:t>The workplace is a meaningful context for inter-cultural communication, people get to mix and develop friendships with each other from different backgrounds, different ethnic groups and with people who also speak different languages(oxford,2017).</a:t>
          </a:r>
          <a:endParaRPr lang="en-US" dirty="0"/>
        </a:p>
      </dgm:t>
    </dgm:pt>
    <dgm:pt modelId="{0588079A-46DE-438A-9770-3022A2E20781}" type="parTrans" cxnId="{E97D0503-4B7E-4D2A-9EA3-5E3536BA5DE9}">
      <dgm:prSet/>
      <dgm:spPr/>
      <dgm:t>
        <a:bodyPr/>
        <a:lstStyle/>
        <a:p>
          <a:endParaRPr lang="en-US"/>
        </a:p>
      </dgm:t>
    </dgm:pt>
    <dgm:pt modelId="{09525549-13E8-46B2-A797-65EC411348A8}" type="sibTrans" cxnId="{E97D0503-4B7E-4D2A-9EA3-5E3536BA5DE9}">
      <dgm:prSet/>
      <dgm:spPr/>
      <dgm:t>
        <a:bodyPr/>
        <a:lstStyle/>
        <a:p>
          <a:endParaRPr lang="en-US"/>
        </a:p>
      </dgm:t>
    </dgm:pt>
    <dgm:pt modelId="{05B868C7-94E3-4BC9-B94E-B6C4211590FB}">
      <dgm:prSet/>
      <dgm:spPr/>
      <dgm:t>
        <a:bodyPr/>
        <a:lstStyle/>
        <a:p>
          <a:r>
            <a:rPr lang="en-GB" dirty="0"/>
            <a:t>Intercultural issues are becoming more and more common as businesses grow and expand and go global. Gender, Race, Religion, Language and social norms change with different cultures and this can cause problems(women,2021). </a:t>
          </a:r>
          <a:endParaRPr lang="en-US" dirty="0"/>
        </a:p>
      </dgm:t>
    </dgm:pt>
    <dgm:pt modelId="{8E99756D-C1EB-46F8-A70F-92083EB28CAB}" type="parTrans" cxnId="{95B1A5DE-DACA-4176-9695-704C5D8ED196}">
      <dgm:prSet/>
      <dgm:spPr/>
      <dgm:t>
        <a:bodyPr/>
        <a:lstStyle/>
        <a:p>
          <a:endParaRPr lang="en-US"/>
        </a:p>
      </dgm:t>
    </dgm:pt>
    <dgm:pt modelId="{28FF95B0-722B-4A73-A9FF-24F9ADE4EA23}" type="sibTrans" cxnId="{95B1A5DE-DACA-4176-9695-704C5D8ED196}">
      <dgm:prSet/>
      <dgm:spPr/>
      <dgm:t>
        <a:bodyPr/>
        <a:lstStyle/>
        <a:p>
          <a:endParaRPr lang="en-US"/>
        </a:p>
      </dgm:t>
    </dgm:pt>
    <dgm:pt modelId="{65DFE463-9802-427A-B342-55630AB50954}" type="pres">
      <dgm:prSet presAssocID="{3CD7C133-5BE3-42DD-B6D1-013E1C1FC6F4}" presName="vert0" presStyleCnt="0">
        <dgm:presLayoutVars>
          <dgm:dir/>
          <dgm:animOne val="branch"/>
          <dgm:animLvl val="lvl"/>
        </dgm:presLayoutVars>
      </dgm:prSet>
      <dgm:spPr/>
    </dgm:pt>
    <dgm:pt modelId="{BA742197-EF51-43D5-A4E3-D45DFC2FB624}" type="pres">
      <dgm:prSet presAssocID="{53A5B298-BD8A-479D-A556-7159E2551B17}" presName="thickLine" presStyleLbl="alignNode1" presStyleIdx="0" presStyleCnt="3"/>
      <dgm:spPr/>
    </dgm:pt>
    <dgm:pt modelId="{809F0A07-59D7-45BA-8ED7-E8359F8595D8}" type="pres">
      <dgm:prSet presAssocID="{53A5B298-BD8A-479D-A556-7159E2551B17}" presName="horz1" presStyleCnt="0"/>
      <dgm:spPr/>
    </dgm:pt>
    <dgm:pt modelId="{44E2CBD4-A535-44EF-B8DB-84D76B011E34}" type="pres">
      <dgm:prSet presAssocID="{53A5B298-BD8A-479D-A556-7159E2551B17}" presName="tx1" presStyleLbl="revTx" presStyleIdx="0" presStyleCnt="3"/>
      <dgm:spPr/>
    </dgm:pt>
    <dgm:pt modelId="{CFEFA4B2-F610-4311-8D17-2AA11D680B62}" type="pres">
      <dgm:prSet presAssocID="{53A5B298-BD8A-479D-A556-7159E2551B17}" presName="vert1" presStyleCnt="0"/>
      <dgm:spPr/>
    </dgm:pt>
    <dgm:pt modelId="{B3612757-8964-42E7-BC82-BA5F4BE954E2}" type="pres">
      <dgm:prSet presAssocID="{B3AD6026-5EA1-472E-B5FB-F6B9807196B9}" presName="thickLine" presStyleLbl="alignNode1" presStyleIdx="1" presStyleCnt="3"/>
      <dgm:spPr/>
    </dgm:pt>
    <dgm:pt modelId="{86ECB3AB-1489-4C3F-9D70-EC79C22D75E6}" type="pres">
      <dgm:prSet presAssocID="{B3AD6026-5EA1-472E-B5FB-F6B9807196B9}" presName="horz1" presStyleCnt="0"/>
      <dgm:spPr/>
    </dgm:pt>
    <dgm:pt modelId="{A0030082-78A2-41CE-8664-5FF0DCD4D618}" type="pres">
      <dgm:prSet presAssocID="{B3AD6026-5EA1-472E-B5FB-F6B9807196B9}" presName="tx1" presStyleLbl="revTx" presStyleIdx="1" presStyleCnt="3"/>
      <dgm:spPr/>
    </dgm:pt>
    <dgm:pt modelId="{1BC674AD-5BF8-4CA7-BB4D-4FADFBFB4F15}" type="pres">
      <dgm:prSet presAssocID="{B3AD6026-5EA1-472E-B5FB-F6B9807196B9}" presName="vert1" presStyleCnt="0"/>
      <dgm:spPr/>
    </dgm:pt>
    <dgm:pt modelId="{AC61B9AE-6582-4E28-96AE-BC0870659E4D}" type="pres">
      <dgm:prSet presAssocID="{05B868C7-94E3-4BC9-B94E-B6C4211590FB}" presName="thickLine" presStyleLbl="alignNode1" presStyleIdx="2" presStyleCnt="3"/>
      <dgm:spPr/>
    </dgm:pt>
    <dgm:pt modelId="{3C0C381A-2DD8-40DA-B9AD-9C027FB0D754}" type="pres">
      <dgm:prSet presAssocID="{05B868C7-94E3-4BC9-B94E-B6C4211590FB}" presName="horz1" presStyleCnt="0"/>
      <dgm:spPr/>
    </dgm:pt>
    <dgm:pt modelId="{A2B3633A-FE8A-49B1-826A-0CD31A6691A0}" type="pres">
      <dgm:prSet presAssocID="{05B868C7-94E3-4BC9-B94E-B6C4211590FB}" presName="tx1" presStyleLbl="revTx" presStyleIdx="2" presStyleCnt="3"/>
      <dgm:spPr/>
    </dgm:pt>
    <dgm:pt modelId="{27BBBA5F-C5E6-4D86-8970-13A7ABDEFDD9}" type="pres">
      <dgm:prSet presAssocID="{05B868C7-94E3-4BC9-B94E-B6C4211590FB}" presName="vert1" presStyleCnt="0"/>
      <dgm:spPr/>
    </dgm:pt>
  </dgm:ptLst>
  <dgm:cxnLst>
    <dgm:cxn modelId="{E97D0503-4B7E-4D2A-9EA3-5E3536BA5DE9}" srcId="{3CD7C133-5BE3-42DD-B6D1-013E1C1FC6F4}" destId="{B3AD6026-5EA1-472E-B5FB-F6B9807196B9}" srcOrd="1" destOrd="0" parTransId="{0588079A-46DE-438A-9770-3022A2E20781}" sibTransId="{09525549-13E8-46B2-A797-65EC411348A8}"/>
    <dgm:cxn modelId="{1B6CB338-E65C-4BD8-94E2-F4F17F9C1F18}" srcId="{3CD7C133-5BE3-42DD-B6D1-013E1C1FC6F4}" destId="{53A5B298-BD8A-479D-A556-7159E2551B17}" srcOrd="0" destOrd="0" parTransId="{62615F00-11D4-4C4E-96AA-0454B9974648}" sibTransId="{C0A2D1AC-5DFC-4B26-B150-8B3E3E2B7FDE}"/>
    <dgm:cxn modelId="{BFF0E79B-993A-4FFE-AAB9-56ACF2453977}" type="presOf" srcId="{05B868C7-94E3-4BC9-B94E-B6C4211590FB}" destId="{A2B3633A-FE8A-49B1-826A-0CD31A6691A0}" srcOrd="0" destOrd="0" presId="urn:microsoft.com/office/officeart/2008/layout/LinedList"/>
    <dgm:cxn modelId="{BA0BB9A7-8DE6-4158-A085-4016FABE1119}" type="presOf" srcId="{B3AD6026-5EA1-472E-B5FB-F6B9807196B9}" destId="{A0030082-78A2-41CE-8664-5FF0DCD4D618}" srcOrd="0" destOrd="0" presId="urn:microsoft.com/office/officeart/2008/layout/LinedList"/>
    <dgm:cxn modelId="{7EFFA0B3-0ACA-4321-A32A-92E1C42BF9DD}" type="presOf" srcId="{3CD7C133-5BE3-42DD-B6D1-013E1C1FC6F4}" destId="{65DFE463-9802-427A-B342-55630AB50954}" srcOrd="0" destOrd="0" presId="urn:microsoft.com/office/officeart/2008/layout/LinedList"/>
    <dgm:cxn modelId="{06E5E4BA-7359-4B99-A4EF-1B355856E95D}" type="presOf" srcId="{53A5B298-BD8A-479D-A556-7159E2551B17}" destId="{44E2CBD4-A535-44EF-B8DB-84D76B011E34}" srcOrd="0" destOrd="0" presId="urn:microsoft.com/office/officeart/2008/layout/LinedList"/>
    <dgm:cxn modelId="{95B1A5DE-DACA-4176-9695-704C5D8ED196}" srcId="{3CD7C133-5BE3-42DD-B6D1-013E1C1FC6F4}" destId="{05B868C7-94E3-4BC9-B94E-B6C4211590FB}" srcOrd="2" destOrd="0" parTransId="{8E99756D-C1EB-46F8-A70F-92083EB28CAB}" sibTransId="{28FF95B0-722B-4A73-A9FF-24F9ADE4EA23}"/>
    <dgm:cxn modelId="{C607F7DF-7C10-4E5B-812B-9C62DB863240}" type="presParOf" srcId="{65DFE463-9802-427A-B342-55630AB50954}" destId="{BA742197-EF51-43D5-A4E3-D45DFC2FB624}" srcOrd="0" destOrd="0" presId="urn:microsoft.com/office/officeart/2008/layout/LinedList"/>
    <dgm:cxn modelId="{74DCD837-68D3-4D23-B328-91E3C5AD8401}" type="presParOf" srcId="{65DFE463-9802-427A-B342-55630AB50954}" destId="{809F0A07-59D7-45BA-8ED7-E8359F8595D8}" srcOrd="1" destOrd="0" presId="urn:microsoft.com/office/officeart/2008/layout/LinedList"/>
    <dgm:cxn modelId="{B62BDD17-BC5B-499D-95D4-BE2C0C512E78}" type="presParOf" srcId="{809F0A07-59D7-45BA-8ED7-E8359F8595D8}" destId="{44E2CBD4-A535-44EF-B8DB-84D76B011E34}" srcOrd="0" destOrd="0" presId="urn:microsoft.com/office/officeart/2008/layout/LinedList"/>
    <dgm:cxn modelId="{EE7ECA1C-052B-4696-8CD9-8FB603793CC3}" type="presParOf" srcId="{809F0A07-59D7-45BA-8ED7-E8359F8595D8}" destId="{CFEFA4B2-F610-4311-8D17-2AA11D680B62}" srcOrd="1" destOrd="0" presId="urn:microsoft.com/office/officeart/2008/layout/LinedList"/>
    <dgm:cxn modelId="{5E5F5A2A-9C4A-469B-9BBB-D2E582D461A4}" type="presParOf" srcId="{65DFE463-9802-427A-B342-55630AB50954}" destId="{B3612757-8964-42E7-BC82-BA5F4BE954E2}" srcOrd="2" destOrd="0" presId="urn:microsoft.com/office/officeart/2008/layout/LinedList"/>
    <dgm:cxn modelId="{1F43EB0C-EF51-4EF1-85CD-DD4D39A3CF23}" type="presParOf" srcId="{65DFE463-9802-427A-B342-55630AB50954}" destId="{86ECB3AB-1489-4C3F-9D70-EC79C22D75E6}" srcOrd="3" destOrd="0" presId="urn:microsoft.com/office/officeart/2008/layout/LinedList"/>
    <dgm:cxn modelId="{0975D9F6-660F-47EE-B9A8-14D024EE3708}" type="presParOf" srcId="{86ECB3AB-1489-4C3F-9D70-EC79C22D75E6}" destId="{A0030082-78A2-41CE-8664-5FF0DCD4D618}" srcOrd="0" destOrd="0" presId="urn:microsoft.com/office/officeart/2008/layout/LinedList"/>
    <dgm:cxn modelId="{6459A06B-0B98-4D67-B9A0-9E8999C3CFA5}" type="presParOf" srcId="{86ECB3AB-1489-4C3F-9D70-EC79C22D75E6}" destId="{1BC674AD-5BF8-4CA7-BB4D-4FADFBFB4F15}" srcOrd="1" destOrd="0" presId="urn:microsoft.com/office/officeart/2008/layout/LinedList"/>
    <dgm:cxn modelId="{6484E803-773C-4106-A59F-784A5019153C}" type="presParOf" srcId="{65DFE463-9802-427A-B342-55630AB50954}" destId="{AC61B9AE-6582-4E28-96AE-BC0870659E4D}" srcOrd="4" destOrd="0" presId="urn:microsoft.com/office/officeart/2008/layout/LinedList"/>
    <dgm:cxn modelId="{7B497AF6-EAA1-47A7-99D5-02256F5C16E5}" type="presParOf" srcId="{65DFE463-9802-427A-B342-55630AB50954}" destId="{3C0C381A-2DD8-40DA-B9AD-9C027FB0D754}" srcOrd="5" destOrd="0" presId="urn:microsoft.com/office/officeart/2008/layout/LinedList"/>
    <dgm:cxn modelId="{12690E59-18B7-495C-8896-809D124F2F3E}" type="presParOf" srcId="{3C0C381A-2DD8-40DA-B9AD-9C027FB0D754}" destId="{A2B3633A-FE8A-49B1-826A-0CD31A6691A0}" srcOrd="0" destOrd="0" presId="urn:microsoft.com/office/officeart/2008/layout/LinedList"/>
    <dgm:cxn modelId="{6DC00514-9C95-47F1-881E-CAAB86AEDA32}" type="presParOf" srcId="{3C0C381A-2DD8-40DA-B9AD-9C027FB0D754}" destId="{27BBBA5F-C5E6-4D86-8970-13A7ABDEFD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0C2033-EF3F-47E4-893D-477EB5ADB4B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D086D71-D18A-4975-A2C7-CE5BC87E8098}">
      <dgm:prSet/>
      <dgm:spPr/>
      <dgm:t>
        <a:bodyPr/>
        <a:lstStyle/>
        <a:p>
          <a:r>
            <a:rPr lang="en-GB" dirty="0"/>
            <a:t>When I started this module I was positive about the module and looking forward to starting it even though I was a bit worried that I wouldn’t understand it. </a:t>
          </a:r>
          <a:endParaRPr lang="en-US" dirty="0"/>
        </a:p>
      </dgm:t>
    </dgm:pt>
    <dgm:pt modelId="{1DE0B330-D15A-464E-B890-7A833AF0466E}" type="parTrans" cxnId="{9EC39F21-924A-4897-AE72-CC9BE9011EC2}">
      <dgm:prSet/>
      <dgm:spPr/>
      <dgm:t>
        <a:bodyPr/>
        <a:lstStyle/>
        <a:p>
          <a:endParaRPr lang="en-US"/>
        </a:p>
      </dgm:t>
    </dgm:pt>
    <dgm:pt modelId="{6053C09F-B8E1-4459-A71F-DA4D8434B5B3}" type="sibTrans" cxnId="{9EC39F21-924A-4897-AE72-CC9BE9011EC2}">
      <dgm:prSet/>
      <dgm:spPr/>
      <dgm:t>
        <a:bodyPr/>
        <a:lstStyle/>
        <a:p>
          <a:endParaRPr lang="en-US"/>
        </a:p>
      </dgm:t>
    </dgm:pt>
    <dgm:pt modelId="{53F8021D-BFFB-4E11-BAFB-C1BA74B394E1}">
      <dgm:prSet/>
      <dgm:spPr/>
      <dgm:t>
        <a:bodyPr/>
        <a:lstStyle/>
        <a:p>
          <a:r>
            <a:rPr lang="en-GB" dirty="0"/>
            <a:t>I do struggle with confidence and I think that held me back a little, I did really enjoy learning with this module but I need to keep learning and understanding. </a:t>
          </a:r>
          <a:endParaRPr lang="en-US" dirty="0"/>
        </a:p>
      </dgm:t>
    </dgm:pt>
    <dgm:pt modelId="{8D7FDC49-4150-4ADF-8EC4-CF83503A8C0A}" type="parTrans" cxnId="{769BBCD0-7529-4B72-8A7E-4F5D7917208F}">
      <dgm:prSet/>
      <dgm:spPr/>
      <dgm:t>
        <a:bodyPr/>
        <a:lstStyle/>
        <a:p>
          <a:endParaRPr lang="en-US"/>
        </a:p>
      </dgm:t>
    </dgm:pt>
    <dgm:pt modelId="{E0A0BA71-625F-46F8-B7BF-4147380D82E6}" type="sibTrans" cxnId="{769BBCD0-7529-4B72-8A7E-4F5D7917208F}">
      <dgm:prSet/>
      <dgm:spPr/>
      <dgm:t>
        <a:bodyPr/>
        <a:lstStyle/>
        <a:p>
          <a:endParaRPr lang="en-US"/>
        </a:p>
      </dgm:t>
    </dgm:pt>
    <dgm:pt modelId="{8D631F69-BA56-43BB-A15A-454BB7B043F9}">
      <dgm:prSet/>
      <dgm:spPr/>
      <dgm:t>
        <a:bodyPr/>
        <a:lstStyle/>
        <a:p>
          <a:r>
            <a:rPr lang="en-GB" dirty="0"/>
            <a:t>Also with the learning being online this has had an effect on me as I think I benefit from discussions within the classroom.</a:t>
          </a:r>
          <a:endParaRPr lang="en-US" dirty="0"/>
        </a:p>
      </dgm:t>
    </dgm:pt>
    <dgm:pt modelId="{D158D5CA-9918-45FB-9B5B-95941BCC821D}" type="parTrans" cxnId="{EEC9EC49-6FB0-410F-8A47-251D84684630}">
      <dgm:prSet/>
      <dgm:spPr/>
      <dgm:t>
        <a:bodyPr/>
        <a:lstStyle/>
        <a:p>
          <a:endParaRPr lang="en-US"/>
        </a:p>
      </dgm:t>
    </dgm:pt>
    <dgm:pt modelId="{A8CAB983-0A40-4E92-BD9C-E25A3B2403E9}" type="sibTrans" cxnId="{EEC9EC49-6FB0-410F-8A47-251D84684630}">
      <dgm:prSet/>
      <dgm:spPr/>
      <dgm:t>
        <a:bodyPr/>
        <a:lstStyle/>
        <a:p>
          <a:endParaRPr lang="en-US"/>
        </a:p>
      </dgm:t>
    </dgm:pt>
    <dgm:pt modelId="{8CFE4016-D658-491C-A382-5DEB111FE098}" type="pres">
      <dgm:prSet presAssocID="{490C2033-EF3F-47E4-893D-477EB5ADB4BF}" presName="linear" presStyleCnt="0">
        <dgm:presLayoutVars>
          <dgm:animLvl val="lvl"/>
          <dgm:resizeHandles val="exact"/>
        </dgm:presLayoutVars>
      </dgm:prSet>
      <dgm:spPr/>
    </dgm:pt>
    <dgm:pt modelId="{D8AD6A37-BB2F-4638-B13C-E133FD8DB6A5}" type="pres">
      <dgm:prSet presAssocID="{FD086D71-D18A-4975-A2C7-CE5BC87E8098}" presName="parentText" presStyleLbl="node1" presStyleIdx="0" presStyleCnt="3">
        <dgm:presLayoutVars>
          <dgm:chMax val="0"/>
          <dgm:bulletEnabled val="1"/>
        </dgm:presLayoutVars>
      </dgm:prSet>
      <dgm:spPr/>
    </dgm:pt>
    <dgm:pt modelId="{BE5DD146-7704-4228-B232-417A38821B49}" type="pres">
      <dgm:prSet presAssocID="{6053C09F-B8E1-4459-A71F-DA4D8434B5B3}" presName="spacer" presStyleCnt="0"/>
      <dgm:spPr/>
    </dgm:pt>
    <dgm:pt modelId="{2A83530D-385B-4DEB-BA97-6D089ED1AA16}" type="pres">
      <dgm:prSet presAssocID="{53F8021D-BFFB-4E11-BAFB-C1BA74B394E1}" presName="parentText" presStyleLbl="node1" presStyleIdx="1" presStyleCnt="3">
        <dgm:presLayoutVars>
          <dgm:chMax val="0"/>
          <dgm:bulletEnabled val="1"/>
        </dgm:presLayoutVars>
      </dgm:prSet>
      <dgm:spPr/>
    </dgm:pt>
    <dgm:pt modelId="{401AC820-B625-4E7F-ACAB-7B8C8A80B01E}" type="pres">
      <dgm:prSet presAssocID="{E0A0BA71-625F-46F8-B7BF-4147380D82E6}" presName="spacer" presStyleCnt="0"/>
      <dgm:spPr/>
    </dgm:pt>
    <dgm:pt modelId="{896E8D4B-E1C4-4FC6-969B-60DB02F96B62}" type="pres">
      <dgm:prSet presAssocID="{8D631F69-BA56-43BB-A15A-454BB7B043F9}" presName="parentText" presStyleLbl="node1" presStyleIdx="2" presStyleCnt="3">
        <dgm:presLayoutVars>
          <dgm:chMax val="0"/>
          <dgm:bulletEnabled val="1"/>
        </dgm:presLayoutVars>
      </dgm:prSet>
      <dgm:spPr/>
    </dgm:pt>
  </dgm:ptLst>
  <dgm:cxnLst>
    <dgm:cxn modelId="{9EC39F21-924A-4897-AE72-CC9BE9011EC2}" srcId="{490C2033-EF3F-47E4-893D-477EB5ADB4BF}" destId="{FD086D71-D18A-4975-A2C7-CE5BC87E8098}" srcOrd="0" destOrd="0" parTransId="{1DE0B330-D15A-464E-B890-7A833AF0466E}" sibTransId="{6053C09F-B8E1-4459-A71F-DA4D8434B5B3}"/>
    <dgm:cxn modelId="{0DF72043-E024-4D7F-853C-CDFAFFC9C09F}" type="presOf" srcId="{FD086D71-D18A-4975-A2C7-CE5BC87E8098}" destId="{D8AD6A37-BB2F-4638-B13C-E133FD8DB6A5}" srcOrd="0" destOrd="0" presId="urn:microsoft.com/office/officeart/2005/8/layout/vList2"/>
    <dgm:cxn modelId="{EEC9EC49-6FB0-410F-8A47-251D84684630}" srcId="{490C2033-EF3F-47E4-893D-477EB5ADB4BF}" destId="{8D631F69-BA56-43BB-A15A-454BB7B043F9}" srcOrd="2" destOrd="0" parTransId="{D158D5CA-9918-45FB-9B5B-95941BCC821D}" sibTransId="{A8CAB983-0A40-4E92-BD9C-E25A3B2403E9}"/>
    <dgm:cxn modelId="{199C439C-4506-4761-9AB8-ED9905FB275E}" type="presOf" srcId="{53F8021D-BFFB-4E11-BAFB-C1BA74B394E1}" destId="{2A83530D-385B-4DEB-BA97-6D089ED1AA16}" srcOrd="0" destOrd="0" presId="urn:microsoft.com/office/officeart/2005/8/layout/vList2"/>
    <dgm:cxn modelId="{769BBCD0-7529-4B72-8A7E-4F5D7917208F}" srcId="{490C2033-EF3F-47E4-893D-477EB5ADB4BF}" destId="{53F8021D-BFFB-4E11-BAFB-C1BA74B394E1}" srcOrd="1" destOrd="0" parTransId="{8D7FDC49-4150-4ADF-8EC4-CF83503A8C0A}" sibTransId="{E0A0BA71-625F-46F8-B7BF-4147380D82E6}"/>
    <dgm:cxn modelId="{510A75D6-A656-4D72-944B-AD05738B179C}" type="presOf" srcId="{490C2033-EF3F-47E4-893D-477EB5ADB4BF}" destId="{8CFE4016-D658-491C-A382-5DEB111FE098}" srcOrd="0" destOrd="0" presId="urn:microsoft.com/office/officeart/2005/8/layout/vList2"/>
    <dgm:cxn modelId="{66DA8CF0-A55C-4728-A339-FDBD9C62CD2F}" type="presOf" srcId="{8D631F69-BA56-43BB-A15A-454BB7B043F9}" destId="{896E8D4B-E1C4-4FC6-969B-60DB02F96B62}" srcOrd="0" destOrd="0" presId="urn:microsoft.com/office/officeart/2005/8/layout/vList2"/>
    <dgm:cxn modelId="{1FAF36EA-31AF-46B4-B766-41FA2F96174E}" type="presParOf" srcId="{8CFE4016-D658-491C-A382-5DEB111FE098}" destId="{D8AD6A37-BB2F-4638-B13C-E133FD8DB6A5}" srcOrd="0" destOrd="0" presId="urn:microsoft.com/office/officeart/2005/8/layout/vList2"/>
    <dgm:cxn modelId="{C85A98D5-771B-4801-B4DE-41EEE963E387}" type="presParOf" srcId="{8CFE4016-D658-491C-A382-5DEB111FE098}" destId="{BE5DD146-7704-4228-B232-417A38821B49}" srcOrd="1" destOrd="0" presId="urn:microsoft.com/office/officeart/2005/8/layout/vList2"/>
    <dgm:cxn modelId="{3B9412B2-9ADD-4363-99E7-750187E1B22E}" type="presParOf" srcId="{8CFE4016-D658-491C-A382-5DEB111FE098}" destId="{2A83530D-385B-4DEB-BA97-6D089ED1AA16}" srcOrd="2" destOrd="0" presId="urn:microsoft.com/office/officeart/2005/8/layout/vList2"/>
    <dgm:cxn modelId="{E1256D93-1976-4073-9BCB-058F0BA8DA1C}" type="presParOf" srcId="{8CFE4016-D658-491C-A382-5DEB111FE098}" destId="{401AC820-B625-4E7F-ACAB-7B8C8A80B01E}" srcOrd="3" destOrd="0" presId="urn:microsoft.com/office/officeart/2005/8/layout/vList2"/>
    <dgm:cxn modelId="{E108FB9A-9B1E-4208-A512-5D9B288E44D7}" type="presParOf" srcId="{8CFE4016-D658-491C-A382-5DEB111FE098}" destId="{896E8D4B-E1C4-4FC6-969B-60DB02F96B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42197-EF51-43D5-A4E3-D45DFC2FB624}">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E2CBD4-A535-44EF-B8DB-84D76B011E34}">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The meaning of inter-cultural is a ‘specific cultural background’. The interaction or communication between people of different cultural backgrounds, this is known as intercultural communication(ukessays,2020).</a:t>
          </a:r>
          <a:endParaRPr lang="en-US" sz="2300" kern="1200" dirty="0"/>
        </a:p>
      </dsp:txBody>
      <dsp:txXfrm>
        <a:off x="0" y="2703"/>
        <a:ext cx="6900512" cy="1843578"/>
      </dsp:txXfrm>
    </dsp:sp>
    <dsp:sp modelId="{B3612757-8964-42E7-BC82-BA5F4BE954E2}">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030082-78A2-41CE-8664-5FF0DCD4D618}">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The workplace is a meaningful context for inter-cultural communication, people get to mix and develop friendships with each other from different backgrounds, different ethnic groups and with people who also speak different languages(oxford,2017).</a:t>
          </a:r>
          <a:endParaRPr lang="en-US" sz="2300" kern="1200" dirty="0"/>
        </a:p>
      </dsp:txBody>
      <dsp:txXfrm>
        <a:off x="0" y="1846281"/>
        <a:ext cx="6900512" cy="1843578"/>
      </dsp:txXfrm>
    </dsp:sp>
    <dsp:sp modelId="{AC61B9AE-6582-4E28-96AE-BC0870659E4D}">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B3633A-FE8A-49B1-826A-0CD31A6691A0}">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Intercultural issues are becoming more and more common as businesses grow and expand and go global. Gender, Race, Religion, Language and social norms change with different cultures and this can cause problems(women,2021). </a:t>
          </a:r>
          <a:endParaRPr lang="en-US" sz="2300" kern="1200" dirty="0"/>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AD6A37-BB2F-4638-B13C-E133FD8DB6A5}">
      <dsp:nvSpPr>
        <dsp:cNvPr id="0" name=""/>
        <dsp:cNvSpPr/>
      </dsp:nvSpPr>
      <dsp:spPr>
        <a:xfrm>
          <a:off x="0" y="26180"/>
          <a:ext cx="6040745" cy="16415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When I started this module I was positive about the module and looking forward to starting it even though I was a bit worried that I wouldn’t understand it. </a:t>
          </a:r>
          <a:endParaRPr lang="en-US" sz="2300" kern="1200" dirty="0"/>
        </a:p>
      </dsp:txBody>
      <dsp:txXfrm>
        <a:off x="80132" y="106312"/>
        <a:ext cx="5880481" cy="1481245"/>
      </dsp:txXfrm>
    </dsp:sp>
    <dsp:sp modelId="{2A83530D-385B-4DEB-BA97-6D089ED1AA16}">
      <dsp:nvSpPr>
        <dsp:cNvPr id="0" name=""/>
        <dsp:cNvSpPr/>
      </dsp:nvSpPr>
      <dsp:spPr>
        <a:xfrm>
          <a:off x="0" y="1733931"/>
          <a:ext cx="6040745" cy="164150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 do struggle with confidence and I think that held me back a little, I did really enjoy learning with this module but I need to keep learning and understanding. </a:t>
          </a:r>
          <a:endParaRPr lang="en-US" sz="2300" kern="1200" dirty="0"/>
        </a:p>
      </dsp:txBody>
      <dsp:txXfrm>
        <a:off x="80132" y="1814063"/>
        <a:ext cx="5880481" cy="1481245"/>
      </dsp:txXfrm>
    </dsp:sp>
    <dsp:sp modelId="{896E8D4B-E1C4-4FC6-969B-60DB02F96B62}">
      <dsp:nvSpPr>
        <dsp:cNvPr id="0" name=""/>
        <dsp:cNvSpPr/>
      </dsp:nvSpPr>
      <dsp:spPr>
        <a:xfrm>
          <a:off x="0" y="3441681"/>
          <a:ext cx="6040745" cy="164150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Also with the learning being online this has had an effect on me as I think I benefit from discussions within the classroom.</a:t>
          </a:r>
          <a:endParaRPr lang="en-US" sz="2300" kern="1200" dirty="0"/>
        </a:p>
      </dsp:txBody>
      <dsp:txXfrm>
        <a:off x="80132" y="3521813"/>
        <a:ext cx="5880481" cy="148124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4C324E-536E-402B-8A43-203574E908B3}" type="datetimeFigureOut">
              <a:rPr lang="en-US" smtClean="0"/>
              <a:t>7/25/2021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5626CD-51FD-4A58-B666-EBA2DBECEFA7}" type="slidenum">
              <a:rPr lang="en-US" smtClean="0"/>
              <a:t>‹#›</a:t>
            </a:fld>
            <a:endParaRPr lang="en-US"/>
          </a:p>
        </p:txBody>
      </p:sp>
    </p:spTree>
    <p:extLst>
      <p:ext uri="{BB962C8B-B14F-4D97-AF65-F5344CB8AC3E}">
        <p14:creationId xmlns:p14="http://schemas.microsoft.com/office/powerpoint/2010/main" val="3219822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EA72D-4238-416D-82B5-BC553FCBB3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6E6D3FC-868F-4C77-B546-6D55D68F5C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0F7351F-FF7B-494B-8F50-E08E783DEC73}"/>
              </a:ext>
            </a:extLst>
          </p:cNvPr>
          <p:cNvSpPr>
            <a:spLocks noGrp="1"/>
          </p:cNvSpPr>
          <p:nvPr>
            <p:ph type="dt" sz="half" idx="10"/>
          </p:nvPr>
        </p:nvSpPr>
        <p:spPr/>
        <p:txBody>
          <a:bodyPr/>
          <a:lstStyle/>
          <a:p>
            <a:fld id="{9289966D-B129-4EB4-B108-890ADD6B6434}" type="datetimeFigureOut">
              <a:rPr lang="en-US" smtClean="0"/>
              <a:t>7/25/2021</a:t>
            </a:fld>
            <a:endParaRPr lang="en-US" dirty="0"/>
          </a:p>
        </p:txBody>
      </p:sp>
      <p:sp>
        <p:nvSpPr>
          <p:cNvPr id="5" name="Footer Placeholder 4">
            <a:extLst>
              <a:ext uri="{FF2B5EF4-FFF2-40B4-BE49-F238E27FC236}">
                <a16:creationId xmlns:a16="http://schemas.microsoft.com/office/drawing/2014/main" id="{9A71F7F6-DFE2-4BC8-8466-8BAF3CA7CB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6BD25E-2CA1-4FB0-A4A1-8D2F16AB2024}"/>
              </a:ext>
            </a:extLst>
          </p:cNvPr>
          <p:cNvSpPr>
            <a:spLocks noGrp="1"/>
          </p:cNvSpPr>
          <p:nvPr>
            <p:ph type="sldNum" sz="quarter" idx="12"/>
          </p:nvPr>
        </p:nvSpPr>
        <p:spPr/>
        <p:txBody>
          <a:bodyPr/>
          <a:lstStyle/>
          <a:p>
            <a:fld id="{354F4E31-2C66-48A9-A809-BCB10B6EB77D}" type="slidenum">
              <a:rPr lang="en-US" smtClean="0"/>
              <a:t>‹#›</a:t>
            </a:fld>
            <a:endParaRPr lang="en-US" dirty="0"/>
          </a:p>
        </p:txBody>
      </p:sp>
    </p:spTree>
    <p:extLst>
      <p:ext uri="{BB962C8B-B14F-4D97-AF65-F5344CB8AC3E}">
        <p14:creationId xmlns:p14="http://schemas.microsoft.com/office/powerpoint/2010/main" val="1214661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EC4DD-B61D-4BD9-9D38-EC553158A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34C8DF-7FD0-4D61-99E1-BD66AB8CC0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583439-9F22-4DEE-AC65-6FDBE45E957A}"/>
              </a:ext>
            </a:extLst>
          </p:cNvPr>
          <p:cNvSpPr>
            <a:spLocks noGrp="1"/>
          </p:cNvSpPr>
          <p:nvPr>
            <p:ph type="dt" sz="half" idx="10"/>
          </p:nvPr>
        </p:nvSpPr>
        <p:spPr/>
        <p:txBody>
          <a:bodyPr/>
          <a:lstStyle/>
          <a:p>
            <a:fld id="{9289966D-B129-4EB4-B108-890ADD6B6434}" type="datetimeFigureOut">
              <a:rPr lang="en-US" smtClean="0"/>
              <a:t>7/25/2021</a:t>
            </a:fld>
            <a:endParaRPr lang="en-US" dirty="0"/>
          </a:p>
        </p:txBody>
      </p:sp>
      <p:sp>
        <p:nvSpPr>
          <p:cNvPr id="5" name="Footer Placeholder 4">
            <a:extLst>
              <a:ext uri="{FF2B5EF4-FFF2-40B4-BE49-F238E27FC236}">
                <a16:creationId xmlns:a16="http://schemas.microsoft.com/office/drawing/2014/main" id="{C093FC7E-E421-4419-ABCD-02EB4971E8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F91CBD-8955-4C42-B77A-6B570BBFB118}"/>
              </a:ext>
            </a:extLst>
          </p:cNvPr>
          <p:cNvSpPr>
            <a:spLocks noGrp="1"/>
          </p:cNvSpPr>
          <p:nvPr>
            <p:ph type="sldNum" sz="quarter" idx="12"/>
          </p:nvPr>
        </p:nvSpPr>
        <p:spPr/>
        <p:txBody>
          <a:bodyPr/>
          <a:lstStyle/>
          <a:p>
            <a:fld id="{354F4E31-2C66-48A9-A809-BCB10B6EB77D}" type="slidenum">
              <a:rPr lang="en-US" smtClean="0"/>
              <a:t>‹#›</a:t>
            </a:fld>
            <a:endParaRPr lang="en-US" dirty="0"/>
          </a:p>
        </p:txBody>
      </p:sp>
    </p:spTree>
    <p:extLst>
      <p:ext uri="{BB962C8B-B14F-4D97-AF65-F5344CB8AC3E}">
        <p14:creationId xmlns:p14="http://schemas.microsoft.com/office/powerpoint/2010/main" val="2210587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AC3A3-0BF5-4162-9C7A-9D45A5E55D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94CE244-125E-4933-B33E-B140506809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3607DB-4E2D-4678-82E1-867D0F213D7F}"/>
              </a:ext>
            </a:extLst>
          </p:cNvPr>
          <p:cNvSpPr>
            <a:spLocks noGrp="1"/>
          </p:cNvSpPr>
          <p:nvPr>
            <p:ph type="dt" sz="half" idx="10"/>
          </p:nvPr>
        </p:nvSpPr>
        <p:spPr/>
        <p:txBody>
          <a:bodyPr/>
          <a:lstStyle/>
          <a:p>
            <a:fld id="{9289966D-B129-4EB4-B108-890ADD6B6434}" type="datetimeFigureOut">
              <a:rPr lang="en-US" smtClean="0"/>
              <a:t>7/25/2021</a:t>
            </a:fld>
            <a:endParaRPr lang="en-US" dirty="0"/>
          </a:p>
        </p:txBody>
      </p:sp>
      <p:sp>
        <p:nvSpPr>
          <p:cNvPr id="5" name="Footer Placeholder 4">
            <a:extLst>
              <a:ext uri="{FF2B5EF4-FFF2-40B4-BE49-F238E27FC236}">
                <a16:creationId xmlns:a16="http://schemas.microsoft.com/office/drawing/2014/main" id="{E44D6B60-69E5-4063-AF39-FCE349C33FC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95BA6F-65D4-489A-8927-FF888A50349F}"/>
              </a:ext>
            </a:extLst>
          </p:cNvPr>
          <p:cNvSpPr>
            <a:spLocks noGrp="1"/>
          </p:cNvSpPr>
          <p:nvPr>
            <p:ph type="sldNum" sz="quarter" idx="12"/>
          </p:nvPr>
        </p:nvSpPr>
        <p:spPr/>
        <p:txBody>
          <a:bodyPr/>
          <a:lstStyle/>
          <a:p>
            <a:fld id="{354F4E31-2C66-48A9-A809-BCB10B6EB77D}" type="slidenum">
              <a:rPr lang="en-US" smtClean="0"/>
              <a:t>‹#›</a:t>
            </a:fld>
            <a:endParaRPr lang="en-US" dirty="0"/>
          </a:p>
        </p:txBody>
      </p:sp>
    </p:spTree>
    <p:extLst>
      <p:ext uri="{BB962C8B-B14F-4D97-AF65-F5344CB8AC3E}">
        <p14:creationId xmlns:p14="http://schemas.microsoft.com/office/powerpoint/2010/main" val="667233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5AEE3-9011-43B6-B5C9-DE58B4E8F64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8CC1A57-64DC-4B32-A572-597BD5A166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3B5ECC6-F979-4C34-BD4A-27C5B1626A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E2AD51B-32E6-4AED-B005-E248AC61478A}"/>
              </a:ext>
            </a:extLst>
          </p:cNvPr>
          <p:cNvSpPr>
            <a:spLocks noGrp="1"/>
          </p:cNvSpPr>
          <p:nvPr>
            <p:ph type="dt" sz="half" idx="10"/>
          </p:nvPr>
        </p:nvSpPr>
        <p:spPr/>
        <p:txBody>
          <a:bodyPr/>
          <a:lstStyle/>
          <a:p>
            <a:fld id="{9289966D-B129-4EB4-B108-890ADD6B6434}" type="datetimeFigureOut">
              <a:rPr lang="en-US" smtClean="0"/>
              <a:t>7/25/2021</a:t>
            </a:fld>
            <a:endParaRPr lang="en-US" dirty="0"/>
          </a:p>
        </p:txBody>
      </p:sp>
      <p:sp>
        <p:nvSpPr>
          <p:cNvPr id="6" name="Footer Placeholder 5">
            <a:extLst>
              <a:ext uri="{FF2B5EF4-FFF2-40B4-BE49-F238E27FC236}">
                <a16:creationId xmlns:a16="http://schemas.microsoft.com/office/drawing/2014/main" id="{8A865C81-05E5-42EC-B781-EF09E8B2F60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978583F-29D9-4292-A104-A4C836831C72}"/>
              </a:ext>
            </a:extLst>
          </p:cNvPr>
          <p:cNvSpPr>
            <a:spLocks noGrp="1"/>
          </p:cNvSpPr>
          <p:nvPr>
            <p:ph type="sldNum" sz="quarter" idx="12"/>
          </p:nvPr>
        </p:nvSpPr>
        <p:spPr/>
        <p:txBody>
          <a:bodyPr/>
          <a:lstStyle/>
          <a:p>
            <a:fld id="{354F4E31-2C66-48A9-A809-BCB10B6EB77D}" type="slidenum">
              <a:rPr lang="en-US" smtClean="0"/>
              <a:t>‹#›</a:t>
            </a:fld>
            <a:endParaRPr lang="en-US" dirty="0"/>
          </a:p>
        </p:txBody>
      </p:sp>
    </p:spTree>
    <p:extLst>
      <p:ext uri="{BB962C8B-B14F-4D97-AF65-F5344CB8AC3E}">
        <p14:creationId xmlns:p14="http://schemas.microsoft.com/office/powerpoint/2010/main" val="3788370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468E4-5B0B-4987-957F-06D746CC67F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A8C4410-5066-4620-BF7A-1DE7C847BB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0A697D-55EE-409D-9EAA-F356D354BE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1C853CE-63C6-43E0-BF7D-6617C9D064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F32D4F-DEB7-4CC5-8774-7FA1CF8468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0101204-BD0D-4980-85C5-E8EE61E8BDAD}"/>
              </a:ext>
            </a:extLst>
          </p:cNvPr>
          <p:cNvSpPr>
            <a:spLocks noGrp="1"/>
          </p:cNvSpPr>
          <p:nvPr>
            <p:ph type="dt" sz="half" idx="10"/>
          </p:nvPr>
        </p:nvSpPr>
        <p:spPr/>
        <p:txBody>
          <a:bodyPr/>
          <a:lstStyle/>
          <a:p>
            <a:fld id="{9289966D-B129-4EB4-B108-890ADD6B6434}" type="datetimeFigureOut">
              <a:rPr lang="en-US" smtClean="0"/>
              <a:t>7/25/2021</a:t>
            </a:fld>
            <a:endParaRPr lang="en-US" dirty="0"/>
          </a:p>
        </p:txBody>
      </p:sp>
      <p:sp>
        <p:nvSpPr>
          <p:cNvPr id="8" name="Footer Placeholder 7">
            <a:extLst>
              <a:ext uri="{FF2B5EF4-FFF2-40B4-BE49-F238E27FC236}">
                <a16:creationId xmlns:a16="http://schemas.microsoft.com/office/drawing/2014/main" id="{9FC88B6D-1399-46BD-90BC-CDE37B0CED7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6FE7AF7-3B3A-499F-BE47-B37393FF131B}"/>
              </a:ext>
            </a:extLst>
          </p:cNvPr>
          <p:cNvSpPr>
            <a:spLocks noGrp="1"/>
          </p:cNvSpPr>
          <p:nvPr>
            <p:ph type="sldNum" sz="quarter" idx="12"/>
          </p:nvPr>
        </p:nvSpPr>
        <p:spPr/>
        <p:txBody>
          <a:bodyPr/>
          <a:lstStyle/>
          <a:p>
            <a:fld id="{354F4E31-2C66-48A9-A809-BCB10B6EB77D}" type="slidenum">
              <a:rPr lang="en-US" smtClean="0"/>
              <a:t>‹#›</a:t>
            </a:fld>
            <a:endParaRPr lang="en-US" dirty="0"/>
          </a:p>
        </p:txBody>
      </p:sp>
    </p:spTree>
    <p:extLst>
      <p:ext uri="{BB962C8B-B14F-4D97-AF65-F5344CB8AC3E}">
        <p14:creationId xmlns:p14="http://schemas.microsoft.com/office/powerpoint/2010/main" val="4173366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EE386-D2C0-4BB0-910C-BB77BFE410E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4CA0A8D-0C76-400E-95CC-AD771451F66F}"/>
              </a:ext>
            </a:extLst>
          </p:cNvPr>
          <p:cNvSpPr>
            <a:spLocks noGrp="1"/>
          </p:cNvSpPr>
          <p:nvPr>
            <p:ph type="dt" sz="half" idx="10"/>
          </p:nvPr>
        </p:nvSpPr>
        <p:spPr/>
        <p:txBody>
          <a:bodyPr/>
          <a:lstStyle/>
          <a:p>
            <a:fld id="{9289966D-B129-4EB4-B108-890ADD6B6434}" type="datetimeFigureOut">
              <a:rPr lang="en-US" smtClean="0"/>
              <a:t>7/25/2021</a:t>
            </a:fld>
            <a:endParaRPr lang="en-US" dirty="0"/>
          </a:p>
        </p:txBody>
      </p:sp>
      <p:sp>
        <p:nvSpPr>
          <p:cNvPr id="4" name="Footer Placeholder 3">
            <a:extLst>
              <a:ext uri="{FF2B5EF4-FFF2-40B4-BE49-F238E27FC236}">
                <a16:creationId xmlns:a16="http://schemas.microsoft.com/office/drawing/2014/main" id="{C38F81F0-34E1-4F12-9DED-57C0B22FB73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F3B12BB-088F-4E79-970B-D2AFCD2A138F}"/>
              </a:ext>
            </a:extLst>
          </p:cNvPr>
          <p:cNvSpPr>
            <a:spLocks noGrp="1"/>
          </p:cNvSpPr>
          <p:nvPr>
            <p:ph type="sldNum" sz="quarter" idx="12"/>
          </p:nvPr>
        </p:nvSpPr>
        <p:spPr/>
        <p:txBody>
          <a:bodyPr/>
          <a:lstStyle/>
          <a:p>
            <a:fld id="{354F4E31-2C66-48A9-A809-BCB10B6EB77D}" type="slidenum">
              <a:rPr lang="en-US" smtClean="0"/>
              <a:t>‹#›</a:t>
            </a:fld>
            <a:endParaRPr lang="en-US" dirty="0"/>
          </a:p>
        </p:txBody>
      </p:sp>
    </p:spTree>
    <p:extLst>
      <p:ext uri="{BB962C8B-B14F-4D97-AF65-F5344CB8AC3E}">
        <p14:creationId xmlns:p14="http://schemas.microsoft.com/office/powerpoint/2010/main" val="73209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BCB92C-6028-4235-BA54-2669F5410AC2}"/>
              </a:ext>
            </a:extLst>
          </p:cNvPr>
          <p:cNvSpPr>
            <a:spLocks noGrp="1"/>
          </p:cNvSpPr>
          <p:nvPr>
            <p:ph type="dt" sz="half" idx="10"/>
          </p:nvPr>
        </p:nvSpPr>
        <p:spPr/>
        <p:txBody>
          <a:bodyPr/>
          <a:lstStyle/>
          <a:p>
            <a:fld id="{9289966D-B129-4EB4-B108-890ADD6B6434}" type="datetimeFigureOut">
              <a:rPr lang="en-US" smtClean="0"/>
              <a:t>7/25/2021</a:t>
            </a:fld>
            <a:endParaRPr lang="en-US" dirty="0"/>
          </a:p>
        </p:txBody>
      </p:sp>
      <p:sp>
        <p:nvSpPr>
          <p:cNvPr id="3" name="Footer Placeholder 2">
            <a:extLst>
              <a:ext uri="{FF2B5EF4-FFF2-40B4-BE49-F238E27FC236}">
                <a16:creationId xmlns:a16="http://schemas.microsoft.com/office/drawing/2014/main" id="{6784DA01-5BA4-4EEC-B6C1-676E213F362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1E5D30A-3E85-4B53-B367-821A8CF6BB54}"/>
              </a:ext>
            </a:extLst>
          </p:cNvPr>
          <p:cNvSpPr>
            <a:spLocks noGrp="1"/>
          </p:cNvSpPr>
          <p:nvPr>
            <p:ph type="sldNum" sz="quarter" idx="12"/>
          </p:nvPr>
        </p:nvSpPr>
        <p:spPr/>
        <p:txBody>
          <a:bodyPr/>
          <a:lstStyle/>
          <a:p>
            <a:fld id="{354F4E31-2C66-48A9-A809-BCB10B6EB77D}" type="slidenum">
              <a:rPr lang="en-US" smtClean="0"/>
              <a:t>‹#›</a:t>
            </a:fld>
            <a:endParaRPr lang="en-US" dirty="0"/>
          </a:p>
        </p:txBody>
      </p:sp>
    </p:spTree>
    <p:extLst>
      <p:ext uri="{BB962C8B-B14F-4D97-AF65-F5344CB8AC3E}">
        <p14:creationId xmlns:p14="http://schemas.microsoft.com/office/powerpoint/2010/main" val="948581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B3707-CF88-45A4-809B-3708E7C4CA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1D96FD6-B166-46A8-81F7-4F485BD945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4D7DC9F-960A-490F-958A-5A2D54CD70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F0A773-6CCF-467D-A58A-58666CD19EA0}"/>
              </a:ext>
            </a:extLst>
          </p:cNvPr>
          <p:cNvSpPr>
            <a:spLocks noGrp="1"/>
          </p:cNvSpPr>
          <p:nvPr>
            <p:ph type="dt" sz="half" idx="10"/>
          </p:nvPr>
        </p:nvSpPr>
        <p:spPr/>
        <p:txBody>
          <a:bodyPr/>
          <a:lstStyle/>
          <a:p>
            <a:fld id="{9289966D-B129-4EB4-B108-890ADD6B6434}" type="datetimeFigureOut">
              <a:rPr lang="en-US" smtClean="0"/>
              <a:t>7/25/2021</a:t>
            </a:fld>
            <a:endParaRPr lang="en-US" dirty="0"/>
          </a:p>
        </p:txBody>
      </p:sp>
      <p:sp>
        <p:nvSpPr>
          <p:cNvPr id="6" name="Footer Placeholder 5">
            <a:extLst>
              <a:ext uri="{FF2B5EF4-FFF2-40B4-BE49-F238E27FC236}">
                <a16:creationId xmlns:a16="http://schemas.microsoft.com/office/drawing/2014/main" id="{F4EECFD6-7919-4FDC-B605-3C40CF1D00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5434F75-F19E-4113-BB9C-5A31C1BBB1A3}"/>
              </a:ext>
            </a:extLst>
          </p:cNvPr>
          <p:cNvSpPr>
            <a:spLocks noGrp="1"/>
          </p:cNvSpPr>
          <p:nvPr>
            <p:ph type="sldNum" sz="quarter" idx="12"/>
          </p:nvPr>
        </p:nvSpPr>
        <p:spPr/>
        <p:txBody>
          <a:bodyPr/>
          <a:lstStyle/>
          <a:p>
            <a:fld id="{354F4E31-2C66-48A9-A809-BCB10B6EB77D}" type="slidenum">
              <a:rPr lang="en-US" smtClean="0"/>
              <a:t>‹#›</a:t>
            </a:fld>
            <a:endParaRPr lang="en-US" dirty="0"/>
          </a:p>
        </p:txBody>
      </p:sp>
    </p:spTree>
    <p:extLst>
      <p:ext uri="{BB962C8B-B14F-4D97-AF65-F5344CB8AC3E}">
        <p14:creationId xmlns:p14="http://schemas.microsoft.com/office/powerpoint/2010/main" val="2727784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7D2AF-E7BE-4DCD-AC33-F2312C5E93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535F432-D399-46D5-9E89-28C0928500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413AF49-CD57-4440-8481-461E67E181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21B35D-0E5E-4562-9FD7-3E0BE2192D55}"/>
              </a:ext>
            </a:extLst>
          </p:cNvPr>
          <p:cNvSpPr>
            <a:spLocks noGrp="1"/>
          </p:cNvSpPr>
          <p:nvPr>
            <p:ph type="dt" sz="half" idx="10"/>
          </p:nvPr>
        </p:nvSpPr>
        <p:spPr/>
        <p:txBody>
          <a:bodyPr/>
          <a:lstStyle/>
          <a:p>
            <a:fld id="{9289966D-B129-4EB4-B108-890ADD6B6434}" type="datetimeFigureOut">
              <a:rPr lang="en-US" smtClean="0"/>
              <a:t>7/25/2021</a:t>
            </a:fld>
            <a:endParaRPr lang="en-US" dirty="0"/>
          </a:p>
        </p:txBody>
      </p:sp>
      <p:sp>
        <p:nvSpPr>
          <p:cNvPr id="6" name="Footer Placeholder 5">
            <a:extLst>
              <a:ext uri="{FF2B5EF4-FFF2-40B4-BE49-F238E27FC236}">
                <a16:creationId xmlns:a16="http://schemas.microsoft.com/office/drawing/2014/main" id="{FC35BACE-9DBB-4B1C-91DF-BA051562F90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88F527F-0055-4324-A772-2ADEE8C7EA4C}"/>
              </a:ext>
            </a:extLst>
          </p:cNvPr>
          <p:cNvSpPr>
            <a:spLocks noGrp="1"/>
          </p:cNvSpPr>
          <p:nvPr>
            <p:ph type="sldNum" sz="quarter" idx="12"/>
          </p:nvPr>
        </p:nvSpPr>
        <p:spPr/>
        <p:txBody>
          <a:bodyPr/>
          <a:lstStyle/>
          <a:p>
            <a:fld id="{354F4E31-2C66-48A9-A809-BCB10B6EB77D}" type="slidenum">
              <a:rPr lang="en-US" smtClean="0"/>
              <a:t>‹#›</a:t>
            </a:fld>
            <a:endParaRPr lang="en-US" dirty="0"/>
          </a:p>
        </p:txBody>
      </p:sp>
    </p:spTree>
    <p:extLst>
      <p:ext uri="{BB962C8B-B14F-4D97-AF65-F5344CB8AC3E}">
        <p14:creationId xmlns:p14="http://schemas.microsoft.com/office/powerpoint/2010/main" val="3638197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25080-FCCA-43E0-B959-715E591FA4C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9F23BF-D5E1-4417-B9E0-A3981BA37C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03611B-DDCB-4988-B78A-983451C12FDA}"/>
              </a:ext>
            </a:extLst>
          </p:cNvPr>
          <p:cNvSpPr>
            <a:spLocks noGrp="1"/>
          </p:cNvSpPr>
          <p:nvPr>
            <p:ph type="dt" sz="half" idx="10"/>
          </p:nvPr>
        </p:nvSpPr>
        <p:spPr/>
        <p:txBody>
          <a:bodyPr/>
          <a:lstStyle/>
          <a:p>
            <a:fld id="{9289966D-B129-4EB4-B108-890ADD6B6434}" type="datetimeFigureOut">
              <a:rPr lang="en-US" smtClean="0"/>
              <a:t>7/25/2021</a:t>
            </a:fld>
            <a:endParaRPr lang="en-US" dirty="0"/>
          </a:p>
        </p:txBody>
      </p:sp>
      <p:sp>
        <p:nvSpPr>
          <p:cNvPr id="5" name="Footer Placeholder 4">
            <a:extLst>
              <a:ext uri="{FF2B5EF4-FFF2-40B4-BE49-F238E27FC236}">
                <a16:creationId xmlns:a16="http://schemas.microsoft.com/office/drawing/2014/main" id="{00EB9F9D-6486-4A92-8235-D33E3B48C9C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3F2379B-860A-4397-AB99-7A5A4E7C0BB9}"/>
              </a:ext>
            </a:extLst>
          </p:cNvPr>
          <p:cNvSpPr>
            <a:spLocks noGrp="1"/>
          </p:cNvSpPr>
          <p:nvPr>
            <p:ph type="sldNum" sz="quarter" idx="12"/>
          </p:nvPr>
        </p:nvSpPr>
        <p:spPr/>
        <p:txBody>
          <a:bodyPr/>
          <a:lstStyle/>
          <a:p>
            <a:fld id="{354F4E31-2C66-48A9-A809-BCB10B6EB77D}" type="slidenum">
              <a:rPr lang="en-US" smtClean="0"/>
              <a:t>‹#›</a:t>
            </a:fld>
            <a:endParaRPr lang="en-US" dirty="0"/>
          </a:p>
        </p:txBody>
      </p:sp>
    </p:spTree>
    <p:extLst>
      <p:ext uri="{BB962C8B-B14F-4D97-AF65-F5344CB8AC3E}">
        <p14:creationId xmlns:p14="http://schemas.microsoft.com/office/powerpoint/2010/main" val="3807478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D3DCAC-50DD-4023-AFD1-9054ADD4E56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2E9B1FE-A699-46E3-B9D0-FE80316410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FD42D9-0787-4ABA-B934-43F7DE89CC40}"/>
              </a:ext>
            </a:extLst>
          </p:cNvPr>
          <p:cNvSpPr>
            <a:spLocks noGrp="1"/>
          </p:cNvSpPr>
          <p:nvPr>
            <p:ph type="dt" sz="half" idx="10"/>
          </p:nvPr>
        </p:nvSpPr>
        <p:spPr/>
        <p:txBody>
          <a:bodyPr/>
          <a:lstStyle/>
          <a:p>
            <a:fld id="{9289966D-B129-4EB4-B108-890ADD6B6434}" type="datetimeFigureOut">
              <a:rPr lang="en-US" smtClean="0"/>
              <a:t>7/25/2021</a:t>
            </a:fld>
            <a:endParaRPr lang="en-US" dirty="0"/>
          </a:p>
        </p:txBody>
      </p:sp>
      <p:sp>
        <p:nvSpPr>
          <p:cNvPr id="5" name="Footer Placeholder 4">
            <a:extLst>
              <a:ext uri="{FF2B5EF4-FFF2-40B4-BE49-F238E27FC236}">
                <a16:creationId xmlns:a16="http://schemas.microsoft.com/office/drawing/2014/main" id="{7735E370-C5D8-4A95-8E29-F84F3FABEE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9973ACF-E761-4ED8-B779-87DADF146B0A}"/>
              </a:ext>
            </a:extLst>
          </p:cNvPr>
          <p:cNvSpPr>
            <a:spLocks noGrp="1"/>
          </p:cNvSpPr>
          <p:nvPr>
            <p:ph type="sldNum" sz="quarter" idx="12"/>
          </p:nvPr>
        </p:nvSpPr>
        <p:spPr/>
        <p:txBody>
          <a:bodyPr/>
          <a:lstStyle/>
          <a:p>
            <a:fld id="{354F4E31-2C66-48A9-A809-BCB10B6EB77D}" type="slidenum">
              <a:rPr lang="en-US" smtClean="0"/>
              <a:t>‹#›</a:t>
            </a:fld>
            <a:endParaRPr lang="en-US" dirty="0"/>
          </a:p>
        </p:txBody>
      </p:sp>
    </p:spTree>
    <p:extLst>
      <p:ext uri="{BB962C8B-B14F-4D97-AF65-F5344CB8AC3E}">
        <p14:creationId xmlns:p14="http://schemas.microsoft.com/office/powerpoint/2010/main" val="1673846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E61200-91A7-4107-B84D-225F378733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04938C3-40F6-499B-AFC3-A06A653636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E2D21C-4C3E-4073-AD3B-00E0C961BE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89966D-B129-4EB4-B108-890ADD6B6434}" type="datetimeFigureOut">
              <a:rPr lang="en-US" smtClean="0"/>
              <a:t>7/25/2021</a:t>
            </a:fld>
            <a:endParaRPr lang="en-US" dirty="0"/>
          </a:p>
        </p:txBody>
      </p:sp>
      <p:sp>
        <p:nvSpPr>
          <p:cNvPr id="5" name="Footer Placeholder 4">
            <a:extLst>
              <a:ext uri="{FF2B5EF4-FFF2-40B4-BE49-F238E27FC236}">
                <a16:creationId xmlns:a16="http://schemas.microsoft.com/office/drawing/2014/main" id="{648FAB2A-1625-4E97-90FD-AB8204C81B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C05FCE7-59CF-4F0C-B784-D538F27758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F4E31-2C66-48A9-A809-BCB10B6EB77D}" type="slidenum">
              <a:rPr lang="en-US" smtClean="0"/>
              <a:t>‹#›</a:t>
            </a:fld>
            <a:endParaRPr lang="en-US" dirty="0"/>
          </a:p>
        </p:txBody>
      </p:sp>
    </p:spTree>
    <p:extLst>
      <p:ext uri="{BB962C8B-B14F-4D97-AF65-F5344CB8AC3E}">
        <p14:creationId xmlns:p14="http://schemas.microsoft.com/office/powerpoint/2010/main" val="615739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Video 15">
            <a:extLst>
              <a:ext uri="{FF2B5EF4-FFF2-40B4-BE49-F238E27FC236}">
                <a16:creationId xmlns:a16="http://schemas.microsoft.com/office/drawing/2014/main" id="{90476601-9E9E-4EBA-B723-79C67CA743A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7"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6A024C-AEEB-4E40-94BD-EFC11885C42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Critical reflection of the inter-cultural workplace</a:t>
            </a:r>
            <a:endParaRPr lang="en-US" sz="5200" dirty="0">
              <a:solidFill>
                <a:srgbClr val="FFFFFF"/>
              </a:solidFill>
            </a:endParaRPr>
          </a:p>
        </p:txBody>
      </p:sp>
      <p:sp>
        <p:nvSpPr>
          <p:cNvPr id="3" name="Subtitle 2">
            <a:extLst>
              <a:ext uri="{FF2B5EF4-FFF2-40B4-BE49-F238E27FC236}">
                <a16:creationId xmlns:a16="http://schemas.microsoft.com/office/drawing/2014/main" id="{64976C3C-29FA-4114-862F-872FC0F90A1F}"/>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2200" dirty="0">
                <a:solidFill>
                  <a:srgbClr val="FFFFFF"/>
                </a:solidFill>
              </a:rPr>
              <a:t>Elizabeth King 1907567</a:t>
            </a:r>
          </a:p>
          <a:p>
            <a:r>
              <a:rPr lang="en-GB" sz="2200" dirty="0">
                <a:solidFill>
                  <a:srgbClr val="FFFFFF"/>
                </a:solidFill>
              </a:rPr>
              <a:t>Inter-Cultural WorkshopBMSP5002 </a:t>
            </a:r>
          </a:p>
          <a:p>
            <a:r>
              <a:rPr lang="en-GB" sz="2200" dirty="0">
                <a:solidFill>
                  <a:srgbClr val="FFFFFF"/>
                </a:solidFill>
              </a:rPr>
              <a:t>Glenn Behenna</a:t>
            </a:r>
            <a:endParaRPr lang="en-US" sz="2200" dirty="0">
              <a:solidFill>
                <a:srgbClr val="FFFFFF"/>
              </a:solidFill>
            </a:endParaRPr>
          </a:p>
        </p:txBody>
      </p:sp>
    </p:spTree>
    <p:extLst>
      <p:ext uri="{BB962C8B-B14F-4D97-AF65-F5344CB8AC3E}">
        <p14:creationId xmlns:p14="http://schemas.microsoft.com/office/powerpoint/2010/main" val="192985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18"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mute="1">
                <p:cTn id="12" repeatCount="indefinite" fill="hold" display="0">
                  <p:stCondLst>
                    <p:cond delay="indefinite"/>
                  </p:stCondLst>
                </p:cTn>
                <p:tgtEl>
                  <p:spTgt spid="16"/>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F694CB8-C99D-4C0C-BCAD-8AB1BCCEE169}"/>
              </a:ext>
            </a:extLst>
          </p:cNvPr>
          <p:cNvSpPr>
            <a:spLocks noGrp="1"/>
          </p:cNvSpPr>
          <p:nvPr>
            <p:ph type="title"/>
          </p:nvPr>
        </p:nvSpPr>
        <p:spPr>
          <a:xfrm>
            <a:off x="838200" y="713312"/>
            <a:ext cx="4038600" cy="5431376"/>
          </a:xfrm>
        </p:spPr>
        <p:txBody>
          <a:bodyPr>
            <a:normAutofit/>
          </a:bodyPr>
          <a:lstStyle/>
          <a:p>
            <a:r>
              <a:rPr lang="en-GB" b="1" u="sng" dirty="0">
                <a:latin typeface="Times New Roman" panose="02020603050405020304" pitchFamily="18" charset="0"/>
                <a:cs typeface="Times New Roman" panose="02020603050405020304" pitchFamily="18" charset="0"/>
              </a:rPr>
              <a:t>Introduction</a:t>
            </a:r>
            <a:endParaRPr lang="en-US"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917295C-9F66-426B-9E52-E7162847A70A}"/>
              </a:ext>
            </a:extLst>
          </p:cNvPr>
          <p:cNvSpPr>
            <a:spLocks noGrp="1"/>
          </p:cNvSpPr>
          <p:nvPr>
            <p:ph idx="1"/>
          </p:nvPr>
        </p:nvSpPr>
        <p:spPr>
          <a:xfrm>
            <a:off x="6095999" y="713313"/>
            <a:ext cx="5257801" cy="5431376"/>
          </a:xfrm>
        </p:spPr>
        <p:txBody>
          <a:bodyPr anchor="ctr">
            <a:normAutofit/>
          </a:bodyPr>
          <a:lstStyle/>
          <a:p>
            <a:r>
              <a:rPr lang="en-GB" sz="2000" dirty="0">
                <a:latin typeface="Times New Roman" panose="02020603050405020304" pitchFamily="18" charset="0"/>
                <a:cs typeface="Times New Roman" panose="02020603050405020304" pitchFamily="18" charset="0"/>
              </a:rPr>
              <a:t>My name is Elizabeth and this is my second year of studying and this is module is called the inter-cultural workplace.</a:t>
            </a:r>
          </a:p>
          <a:p>
            <a:r>
              <a:rPr lang="en-GB" sz="2000" dirty="0">
                <a:latin typeface="Times New Roman" panose="02020603050405020304" pitchFamily="18" charset="0"/>
                <a:cs typeface="Times New Roman" panose="02020603050405020304" pitchFamily="18" charset="0"/>
              </a:rPr>
              <a:t>This presentation will be looking at the module Inter-Cultural workplace and what the module was about and my experience while learning.</a:t>
            </a:r>
          </a:p>
          <a:p>
            <a:r>
              <a:rPr lang="en-GB" sz="2000" dirty="0">
                <a:latin typeface="Times New Roman" panose="02020603050405020304" pitchFamily="18" charset="0"/>
                <a:cs typeface="Times New Roman" panose="02020603050405020304" pitchFamily="18" charset="0"/>
              </a:rPr>
              <a:t>Will be looking at what Inter-cultural workplace is.</a:t>
            </a:r>
          </a:p>
          <a:p>
            <a:r>
              <a:rPr lang="en-GB" sz="2000" dirty="0">
                <a:latin typeface="Times New Roman" panose="02020603050405020304" pitchFamily="18" charset="0"/>
                <a:cs typeface="Times New Roman" panose="02020603050405020304" pitchFamily="18" charset="0"/>
              </a:rPr>
              <a:t>We will also be looking at reflection within the workplace.</a:t>
            </a:r>
          </a:p>
          <a:p>
            <a:r>
              <a:rPr lang="en-GB" sz="2000" dirty="0">
                <a:latin typeface="Times New Roman" panose="02020603050405020304" pitchFamily="18" charset="0"/>
                <a:cs typeface="Times New Roman" panose="02020603050405020304" pitchFamily="18" charset="0"/>
              </a:rPr>
              <a:t>I will also be explaining my thought and feelings on the module. From when I started to when I finished.</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5537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9582CA-7BF0-4C31-ABB1-4B24993AA176}"/>
              </a:ext>
            </a:extLst>
          </p:cNvPr>
          <p:cNvSpPr>
            <a:spLocks noGrp="1"/>
          </p:cNvSpPr>
          <p:nvPr>
            <p:ph type="title"/>
          </p:nvPr>
        </p:nvSpPr>
        <p:spPr>
          <a:xfrm>
            <a:off x="635000" y="640823"/>
            <a:ext cx="3418659" cy="5583148"/>
          </a:xfrm>
        </p:spPr>
        <p:txBody>
          <a:bodyPr anchor="ctr">
            <a:normAutofit/>
          </a:bodyPr>
          <a:lstStyle/>
          <a:p>
            <a:r>
              <a:rPr lang="en-GB" sz="5400" b="1" u="sng" dirty="0">
                <a:latin typeface="Times New Roman" panose="02020603050405020304" pitchFamily="18" charset="0"/>
                <a:cs typeface="Times New Roman" panose="02020603050405020304" pitchFamily="18" charset="0"/>
              </a:rPr>
              <a:t>Main Reflective Content</a:t>
            </a:r>
            <a:br>
              <a:rPr lang="en-GB" sz="5400" b="1" u="sng" dirty="0">
                <a:latin typeface="Times New Roman" panose="02020603050405020304" pitchFamily="18" charset="0"/>
                <a:cs typeface="Times New Roman" panose="02020603050405020304" pitchFamily="18" charset="0"/>
              </a:rPr>
            </a:br>
            <a:r>
              <a:rPr lang="en-GB" sz="5400" b="1" u="sng" dirty="0">
                <a:latin typeface="Times New Roman" panose="02020603050405020304" pitchFamily="18" charset="0"/>
                <a:cs typeface="Times New Roman" panose="02020603050405020304" pitchFamily="18" charset="0"/>
              </a:rPr>
              <a:t>Inter-Cultural Workplace</a:t>
            </a:r>
            <a:endParaRPr lang="en-US" sz="5400" b="1" u="sng" dirty="0">
              <a:latin typeface="Times New Roman" panose="02020603050405020304" pitchFamily="18" charset="0"/>
              <a:cs typeface="Times New Roman" panose="02020603050405020304" pitchFamily="18" charset="0"/>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7" name="Content Placeholder 2">
            <a:extLst>
              <a:ext uri="{FF2B5EF4-FFF2-40B4-BE49-F238E27FC236}">
                <a16:creationId xmlns:a16="http://schemas.microsoft.com/office/drawing/2014/main" id="{3C24D1BF-AC0C-4A4E-A197-7DB7BF108270}"/>
              </a:ext>
            </a:extLst>
          </p:cNvPr>
          <p:cNvGraphicFramePr>
            <a:graphicFrameLocks noGrp="1"/>
          </p:cNvGraphicFramePr>
          <p:nvPr>
            <p:ph idx="1"/>
            <p:extLst>
              <p:ext uri="{D42A27DB-BD31-4B8C-83A1-F6EECF244321}">
                <p14:modId xmlns:p14="http://schemas.microsoft.com/office/powerpoint/2010/main" val="174654583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1277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9AFE25-0A59-4ABB-BF11-2402942301A6}"/>
              </a:ext>
            </a:extLst>
          </p:cNvPr>
          <p:cNvSpPr>
            <a:spLocks noGrp="1"/>
          </p:cNvSpPr>
          <p:nvPr>
            <p:ph type="title"/>
          </p:nvPr>
        </p:nvSpPr>
        <p:spPr>
          <a:xfrm>
            <a:off x="279412" y="5447384"/>
            <a:ext cx="3255095" cy="881459"/>
          </a:xfrm>
        </p:spPr>
        <p:txBody>
          <a:bodyPr anchor="b">
            <a:normAutofit/>
          </a:bodyPr>
          <a:lstStyle/>
          <a:p>
            <a:r>
              <a:rPr lang="en-GB" sz="2800" dirty="0">
                <a:latin typeface="Times New Roman" panose="02020603050405020304" pitchFamily="18" charset="0"/>
                <a:cs typeface="Times New Roman" panose="02020603050405020304" pitchFamily="18" charset="0"/>
              </a:rPr>
              <a:t>(image,2021).</a:t>
            </a:r>
            <a:endParaRPr lang="en-US" sz="2800" dirty="0">
              <a:latin typeface="Times New Roman" panose="02020603050405020304" pitchFamily="18" charset="0"/>
              <a:cs typeface="Times New Roman" panose="02020603050405020304" pitchFamily="18" charset="0"/>
            </a:endParaRPr>
          </a:p>
        </p:txBody>
      </p:sp>
      <p:sp>
        <p:nvSpPr>
          <p:cNvPr id="7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D74801DA-57D6-4010-9ADC-DFFC292A43CE}"/>
              </a:ext>
            </a:extLst>
          </p:cNvPr>
          <p:cNvPicPr>
            <a:picLocks noGrp="1" noChangeAspect="1"/>
          </p:cNvPicPr>
          <p:nvPr>
            <p:ph idx="1"/>
          </p:nvPr>
        </p:nvPicPr>
        <p:blipFill>
          <a:blip r:embed="rId2"/>
          <a:stretch>
            <a:fillRect/>
          </a:stretch>
        </p:blipFill>
        <p:spPr>
          <a:xfrm>
            <a:off x="630238" y="3225250"/>
            <a:ext cx="3429000" cy="2574437"/>
          </a:xfrm>
          <a:prstGeom prst="rect">
            <a:avLst/>
          </a:prstGeom>
        </p:spPr>
      </p:pic>
      <p:pic>
        <p:nvPicPr>
          <p:cNvPr id="1026" name="Picture 2" descr="Image result for pictures of intercultural workplace">
            <a:extLst>
              <a:ext uri="{FF2B5EF4-FFF2-40B4-BE49-F238E27FC236}">
                <a16:creationId xmlns:a16="http://schemas.microsoft.com/office/drawing/2014/main" id="{059907D7-879D-4815-B2EB-338D5E5E7CA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26539" y="0"/>
            <a:ext cx="6134179" cy="495954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B180AB4-D16D-4834-A722-A75FD052E193}"/>
              </a:ext>
            </a:extLst>
          </p:cNvPr>
          <p:cNvSpPr txBox="1"/>
          <p:nvPr/>
        </p:nvSpPr>
        <p:spPr>
          <a:xfrm>
            <a:off x="6366933" y="5358957"/>
            <a:ext cx="5350934" cy="523220"/>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(international,2021).</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3227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3" name="Freeform: Shape 12">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5" name="Freeform: Shape 14">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B04782D-AF89-439A-80E9-1F08685C961D}"/>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5900" b="1" u="sng" kern="1200" dirty="0">
                <a:solidFill>
                  <a:schemeClr val="tx1"/>
                </a:solidFill>
                <a:latin typeface="+mj-lt"/>
                <a:ea typeface="+mj-ea"/>
                <a:cs typeface="+mj-cs"/>
              </a:rPr>
              <a:t>Reflection</a:t>
            </a:r>
          </a:p>
        </p:txBody>
      </p:sp>
      <p:pic>
        <p:nvPicPr>
          <p:cNvPr id="4" name="Content Placeholder 3">
            <a:extLst>
              <a:ext uri="{FF2B5EF4-FFF2-40B4-BE49-F238E27FC236}">
                <a16:creationId xmlns:a16="http://schemas.microsoft.com/office/drawing/2014/main" id="{8A7BB9A0-1507-45CF-BDD4-A3F64E69C656}"/>
              </a:ext>
            </a:extLst>
          </p:cNvPr>
          <p:cNvPicPr>
            <a:picLocks noGrp="1" noChangeAspect="1"/>
          </p:cNvPicPr>
          <p:nvPr>
            <p:ph idx="1"/>
          </p:nvPr>
        </p:nvPicPr>
        <p:blipFill>
          <a:blip r:embed="rId2"/>
          <a:stretch>
            <a:fillRect/>
          </a:stretch>
        </p:blipFill>
        <p:spPr>
          <a:xfrm>
            <a:off x="4916251" y="1356706"/>
            <a:ext cx="6631341" cy="4144587"/>
          </a:xfrm>
          <a:prstGeom prst="rect">
            <a:avLst/>
          </a:prstGeom>
        </p:spPr>
      </p:pic>
      <p:sp>
        <p:nvSpPr>
          <p:cNvPr id="5" name="TextBox 4">
            <a:extLst>
              <a:ext uri="{FF2B5EF4-FFF2-40B4-BE49-F238E27FC236}">
                <a16:creationId xmlns:a16="http://schemas.microsoft.com/office/drawing/2014/main" id="{3BAF41B8-028D-4F9F-A2C4-E8BDE0B90142}"/>
              </a:ext>
            </a:extLst>
          </p:cNvPr>
          <p:cNvSpPr txBox="1"/>
          <p:nvPr/>
        </p:nvSpPr>
        <p:spPr>
          <a:xfrm>
            <a:off x="6096000" y="5273040"/>
            <a:ext cx="5451592" cy="523220"/>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(bing,2021).</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143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B6AC66-CD7A-408D-B9C7-30D109F9357E}"/>
              </a:ext>
            </a:extLst>
          </p:cNvPr>
          <p:cNvSpPr>
            <a:spLocks noGrp="1"/>
          </p:cNvSpPr>
          <p:nvPr>
            <p:ph type="title"/>
          </p:nvPr>
        </p:nvSpPr>
        <p:spPr>
          <a:xfrm>
            <a:off x="1245072" y="1289765"/>
            <a:ext cx="3651101" cy="4270963"/>
          </a:xfrm>
        </p:spPr>
        <p:txBody>
          <a:bodyPr anchor="ctr">
            <a:normAutofit/>
          </a:bodyPr>
          <a:lstStyle/>
          <a:p>
            <a:pPr algn="ctr"/>
            <a:r>
              <a:rPr lang="en-GB" sz="5600" b="1" u="sng" dirty="0">
                <a:solidFill>
                  <a:srgbClr val="FFFFFF"/>
                </a:solidFill>
                <a:latin typeface="Times New Roman" panose="02020603050405020304" pitchFamily="18" charset="0"/>
                <a:cs typeface="Times New Roman" panose="02020603050405020304" pitchFamily="18" charset="0"/>
              </a:rPr>
              <a:t>Reflection</a:t>
            </a:r>
            <a:endParaRPr lang="en-US" sz="5600" b="1" u="sng" dirty="0">
              <a:solidFill>
                <a:srgbClr val="FFFFFF"/>
              </a:solidFill>
              <a:latin typeface="Times New Roman" panose="02020603050405020304" pitchFamily="18" charset="0"/>
              <a:cs typeface="Times New Roman" panose="02020603050405020304" pitchFamily="18" charset="0"/>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dirty="0"/>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dirty="0"/>
          </a:p>
        </p:txBody>
      </p:sp>
      <p:sp>
        <p:nvSpPr>
          <p:cNvPr id="3" name="Content Placeholder 2">
            <a:extLst>
              <a:ext uri="{FF2B5EF4-FFF2-40B4-BE49-F238E27FC236}">
                <a16:creationId xmlns:a16="http://schemas.microsoft.com/office/drawing/2014/main" id="{9786D1D1-8FF6-4E22-9DD2-39051A22CC6A}"/>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By thinking analytically within business your able to gain insight into your business. What you learn by doing this can then be applied within your business to maintain a good business. This may also lead to improvements within the business(hcpc,2021).</a:t>
            </a:r>
          </a:p>
          <a:p>
            <a:r>
              <a:rPr lang="en-US" sz="2000" dirty="0">
                <a:solidFill>
                  <a:schemeClr val="tx1">
                    <a:alpha val="80000"/>
                  </a:schemeClr>
                </a:solidFill>
              </a:rPr>
              <a:t>Reflection is a way of accessing information. Reflection makes it possible to view the information of objects such as events, properties, methods and fields(techopedia,2021).</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4124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E9816C2-BE6C-4743-A98E-54E2D29AFFEC}"/>
              </a:ext>
            </a:extLst>
          </p:cNvPr>
          <p:cNvSpPr>
            <a:spLocks noGrp="1"/>
          </p:cNvSpPr>
          <p:nvPr>
            <p:ph idx="1"/>
          </p:nvPr>
        </p:nvSpPr>
        <p:spPr>
          <a:xfrm>
            <a:off x="1447800" y="1676400"/>
            <a:ext cx="9372600" cy="3505200"/>
          </a:xfrm>
        </p:spPr>
        <p:txBody>
          <a:bodyPr>
            <a:normAutofit lnSpcReduction="10000"/>
          </a:bodyPr>
          <a:lstStyle/>
          <a:p>
            <a:pPr marL="0" indent="0">
              <a:buNone/>
            </a:pPr>
            <a:r>
              <a:rPr lang="en-GB" sz="2200" dirty="0">
                <a:solidFill>
                  <a:schemeClr val="tx1">
                    <a:alpha val="55000"/>
                  </a:schemeClr>
                </a:solidFill>
                <a:latin typeface="Times New Roman" panose="02020603050405020304" pitchFamily="18" charset="0"/>
                <a:cs typeface="Times New Roman" panose="02020603050405020304" pitchFamily="18" charset="0"/>
              </a:rPr>
              <a:t>There was a lot to learn about this module.</a:t>
            </a:r>
          </a:p>
          <a:p>
            <a:pPr marL="0" indent="0">
              <a:buNone/>
            </a:pPr>
            <a:r>
              <a:rPr lang="en-GB" sz="2200" dirty="0">
                <a:solidFill>
                  <a:schemeClr val="tx1">
                    <a:alpha val="55000"/>
                  </a:schemeClr>
                </a:solidFill>
                <a:latin typeface="Times New Roman" panose="02020603050405020304" pitchFamily="18" charset="0"/>
                <a:cs typeface="Times New Roman" panose="02020603050405020304" pitchFamily="18" charset="0"/>
              </a:rPr>
              <a:t>A lot of things a didn’t know and had to learn and some things I already new. I did find learning online instead of in the classroom was a lot harder as there was no discussions between us all.</a:t>
            </a:r>
          </a:p>
          <a:p>
            <a:pPr marL="0" indent="0">
              <a:buNone/>
            </a:pPr>
            <a:r>
              <a:rPr lang="en-GB" sz="2200" dirty="0">
                <a:solidFill>
                  <a:schemeClr val="tx1">
                    <a:alpha val="55000"/>
                  </a:schemeClr>
                </a:solidFill>
                <a:latin typeface="Times New Roman" panose="02020603050405020304" pitchFamily="18" charset="0"/>
                <a:cs typeface="Times New Roman" panose="02020603050405020304" pitchFamily="18" charset="0"/>
              </a:rPr>
              <a:t>There is still things I need to understand and learn as I have not been able to take it all in but the subjects were interesting even if they were daunting to start with.</a:t>
            </a:r>
          </a:p>
          <a:p>
            <a:pPr marL="0" indent="0">
              <a:buNone/>
            </a:pPr>
            <a:r>
              <a:rPr lang="en-GB" sz="2200" dirty="0">
                <a:solidFill>
                  <a:schemeClr val="tx1">
                    <a:alpha val="55000"/>
                  </a:schemeClr>
                </a:solidFill>
                <a:latin typeface="Times New Roman" panose="02020603050405020304" pitchFamily="18" charset="0"/>
                <a:cs typeface="Times New Roman" panose="02020603050405020304" pitchFamily="18" charset="0"/>
              </a:rPr>
              <a:t>The business report assignment was interesting to do, I did find it a bit difficult but I also enjoyed doing it. </a:t>
            </a:r>
          </a:p>
          <a:p>
            <a:pPr marL="0" indent="0">
              <a:buNone/>
            </a:pPr>
            <a:r>
              <a:rPr lang="en-GB" sz="2200" dirty="0">
                <a:solidFill>
                  <a:schemeClr val="tx1">
                    <a:alpha val="55000"/>
                  </a:schemeClr>
                </a:solidFill>
                <a:latin typeface="Times New Roman" panose="02020603050405020304" pitchFamily="18" charset="0"/>
                <a:cs typeface="Times New Roman" panose="02020603050405020304" pitchFamily="18" charset="0"/>
              </a:rPr>
              <a:t>And learning all this new information is really good and being able to do this makes me feel good about myself.</a:t>
            </a:r>
            <a:endParaRPr lang="en-US" sz="2200" dirty="0">
              <a:solidFill>
                <a:schemeClr val="tx1">
                  <a:alpha val="5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9473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D4464D8-FD41-4EA2-9094-791BB1112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59DF772F-A79B-48F9-8B22-3B11AB306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9175"/>
            <a:ext cx="12198096"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graphicFrame>
        <p:nvGraphicFramePr>
          <p:cNvPr id="5" name="Content Placeholder 2">
            <a:extLst>
              <a:ext uri="{FF2B5EF4-FFF2-40B4-BE49-F238E27FC236}">
                <a16:creationId xmlns:a16="http://schemas.microsoft.com/office/drawing/2014/main" id="{EBC0A6DA-9F2C-4484-BFC2-C813F6737BE2}"/>
              </a:ext>
            </a:extLst>
          </p:cNvPr>
          <p:cNvGraphicFramePr>
            <a:graphicFrameLocks noGrp="1"/>
          </p:cNvGraphicFramePr>
          <p:nvPr>
            <p:ph idx="1"/>
            <p:extLst>
              <p:ext uri="{D42A27DB-BD31-4B8C-83A1-F6EECF244321}">
                <p14:modId xmlns:p14="http://schemas.microsoft.com/office/powerpoint/2010/main" val="3797509956"/>
              </p:ext>
            </p:extLst>
          </p:nvPr>
        </p:nvGraphicFramePr>
        <p:xfrm>
          <a:off x="5313054" y="879732"/>
          <a:ext cx="6040745" cy="5109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2013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pSp>
        <p:nvGrpSpPr>
          <p:cNvPr id="10" name="Group 9">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11" name="Rectangle 10">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 name="Title 1">
            <a:extLst>
              <a:ext uri="{FF2B5EF4-FFF2-40B4-BE49-F238E27FC236}">
                <a16:creationId xmlns:a16="http://schemas.microsoft.com/office/drawing/2014/main" id="{30D1BBC3-BC09-4A4C-9435-422EDE0EA0C0}"/>
              </a:ext>
            </a:extLst>
          </p:cNvPr>
          <p:cNvSpPr>
            <a:spLocks noGrp="1"/>
          </p:cNvSpPr>
          <p:nvPr>
            <p:ph type="title"/>
          </p:nvPr>
        </p:nvSpPr>
        <p:spPr>
          <a:xfrm>
            <a:off x="1143001" y="1676400"/>
            <a:ext cx="4038600" cy="3505200"/>
          </a:xfrm>
        </p:spPr>
        <p:txBody>
          <a:bodyPr anchor="t">
            <a:normAutofit/>
          </a:bodyPr>
          <a:lstStyle/>
          <a:p>
            <a:r>
              <a:rPr lang="en-GB" sz="4000" b="1" u="sng" dirty="0">
                <a:latin typeface="Times New Roman" panose="02020603050405020304" pitchFamily="18" charset="0"/>
                <a:cs typeface="Times New Roman" panose="02020603050405020304" pitchFamily="18" charset="0"/>
              </a:rPr>
              <a:t>Conclusion</a:t>
            </a:r>
            <a:endParaRPr lang="en-US" sz="4000"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317D296-6D16-4A31-876D-1CA4AD179492}"/>
              </a:ext>
            </a:extLst>
          </p:cNvPr>
          <p:cNvSpPr>
            <a:spLocks noGrp="1"/>
          </p:cNvSpPr>
          <p:nvPr>
            <p:ph idx="1"/>
          </p:nvPr>
        </p:nvSpPr>
        <p:spPr>
          <a:xfrm>
            <a:off x="5181601" y="1676400"/>
            <a:ext cx="5181599" cy="3505200"/>
          </a:xfrm>
        </p:spPr>
        <p:txBody>
          <a:bodyPr>
            <a:normAutofit/>
          </a:bodyPr>
          <a:lstStyle/>
          <a:p>
            <a:pPr marL="0" indent="0">
              <a:buNone/>
            </a:pPr>
            <a:r>
              <a:rPr lang="en-GB" sz="1500" dirty="0">
                <a:solidFill>
                  <a:schemeClr val="tx1">
                    <a:alpha val="55000"/>
                  </a:schemeClr>
                </a:solidFill>
                <a:latin typeface="Times New Roman" panose="02020603050405020304" pitchFamily="18" charset="0"/>
                <a:cs typeface="Times New Roman" panose="02020603050405020304" pitchFamily="18" charset="0"/>
              </a:rPr>
              <a:t>The purpose of this presentation was to look at the module inter-cultural workplace. Then to look into what inter-cultural workplace is and what I learnt from the module. Within this presentation we have looked at what intercultural means, intercultural communication, reflection within business and why it plays a big part.</a:t>
            </a:r>
          </a:p>
          <a:p>
            <a:pPr marL="0" indent="0">
              <a:buNone/>
            </a:pPr>
            <a:r>
              <a:rPr lang="en-GB" sz="1500" dirty="0">
                <a:solidFill>
                  <a:schemeClr val="tx1">
                    <a:alpha val="55000"/>
                  </a:schemeClr>
                </a:solidFill>
                <a:latin typeface="Times New Roman" panose="02020603050405020304" pitchFamily="18" charset="0"/>
                <a:cs typeface="Times New Roman" panose="02020603050405020304" pitchFamily="18" charset="0"/>
              </a:rPr>
              <a:t>Also what can be seen is that I do lack confidence within myself. I looked forward to starting the module but then with trying to understand it I then panic and struggle with understanding. </a:t>
            </a:r>
          </a:p>
          <a:p>
            <a:pPr marL="0" indent="0">
              <a:buNone/>
            </a:pPr>
            <a:r>
              <a:rPr lang="en-GB" sz="1500" dirty="0">
                <a:solidFill>
                  <a:schemeClr val="tx1">
                    <a:alpha val="55000"/>
                  </a:schemeClr>
                </a:solidFill>
                <a:latin typeface="Times New Roman" panose="02020603050405020304" pitchFamily="18" charset="0"/>
                <a:cs typeface="Times New Roman" panose="02020603050405020304" pitchFamily="18" charset="0"/>
              </a:rPr>
              <a:t>I think a big part of this is due to the lectures and learning being online and the interaction with others not being there.</a:t>
            </a:r>
          </a:p>
          <a:p>
            <a:pPr marL="0" indent="0">
              <a:buNone/>
            </a:pPr>
            <a:r>
              <a:rPr lang="en-GB" sz="1500" dirty="0">
                <a:solidFill>
                  <a:schemeClr val="tx1">
                    <a:alpha val="55000"/>
                  </a:schemeClr>
                </a:solidFill>
                <a:latin typeface="Times New Roman" panose="02020603050405020304" pitchFamily="18" charset="0"/>
                <a:cs typeface="Times New Roman" panose="02020603050405020304" pitchFamily="18" charset="0"/>
              </a:rPr>
              <a:t>Overall I have really enjoyed the module once I got to grips with it but still need to keep learning about the different topics that we have covered.</a:t>
            </a:r>
          </a:p>
          <a:p>
            <a:pPr marL="0" indent="0">
              <a:buNone/>
            </a:pPr>
            <a:endParaRPr lang="en-US" sz="1500" dirty="0">
              <a:solidFill>
                <a:schemeClr val="tx1">
                  <a:alpha val="55000"/>
                </a:schemeClr>
              </a:solidFill>
            </a:endParaRPr>
          </a:p>
        </p:txBody>
      </p:sp>
    </p:spTree>
    <p:extLst>
      <p:ext uri="{BB962C8B-B14F-4D97-AF65-F5344CB8AC3E}">
        <p14:creationId xmlns:p14="http://schemas.microsoft.com/office/powerpoint/2010/main" val="1952432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E6862-E103-46EE-8629-2CAC38DAC7C1}"/>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References</a:t>
            </a:r>
            <a:endParaRPr lang="en-US"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2554DA7-CAF0-4CE7-B60F-4EE1CFA86C0C}"/>
              </a:ext>
            </a:extLst>
          </p:cNvPr>
          <p:cNvSpPr>
            <a:spLocks noGrp="1"/>
          </p:cNvSpPr>
          <p:nvPr>
            <p:ph idx="1"/>
          </p:nvPr>
        </p:nvSpPr>
        <p:spPr/>
        <p:txBody>
          <a:bodyPr/>
          <a:lstStyle/>
          <a:p>
            <a:pPr marL="514350" indent="-514350">
              <a:buFont typeface="+mj-lt"/>
              <a:buAutoNum type="arabicPeriod"/>
            </a:pPr>
            <a:r>
              <a:rPr lang="en-US" sz="1200" b="0" i="0" dirty="0">
                <a:solidFill>
                  <a:srgbClr val="000000"/>
                </a:solidFill>
                <a:effectLst/>
                <a:latin typeface="Times New Roman" panose="02020603050405020304" pitchFamily="18" charset="0"/>
                <a:cs typeface="Times New Roman" panose="02020603050405020304" pitchFamily="18" charset="0"/>
              </a:rPr>
              <a:t>unknown. (2021). </a:t>
            </a:r>
            <a:r>
              <a:rPr lang="en-US" sz="1200" b="0" i="1" dirty="0">
                <a:solidFill>
                  <a:srgbClr val="000000"/>
                </a:solidFill>
                <a:effectLst/>
                <a:latin typeface="Times New Roman" panose="02020603050405020304" pitchFamily="18" charset="0"/>
                <a:cs typeface="Times New Roman" panose="02020603050405020304" pitchFamily="18" charset="0"/>
              </a:rPr>
              <a:t>intercultural communication.</a:t>
            </a:r>
            <a:r>
              <a:rPr lang="en-US" sz="1200" b="0" i="0" dirty="0">
                <a:solidFill>
                  <a:srgbClr val="000000"/>
                </a:solidFill>
                <a:effectLst/>
                <a:latin typeface="Times New Roman" panose="02020603050405020304" pitchFamily="18" charset="0"/>
                <a:cs typeface="Times New Roman" panose="02020603050405020304" pitchFamily="18" charset="0"/>
              </a:rPr>
              <a:t> Available: www.ukessays.com. Last accessed 25th July 2021.</a:t>
            </a:r>
          </a:p>
          <a:p>
            <a:pPr marL="514350" indent="-514350">
              <a:buFont typeface="+mj-lt"/>
              <a:buAutoNum type="arabicPeriod"/>
            </a:pPr>
            <a:r>
              <a:rPr lang="en-US" sz="1200" b="0" i="0" dirty="0">
                <a:solidFill>
                  <a:srgbClr val="000000"/>
                </a:solidFill>
                <a:effectLst/>
                <a:latin typeface="Times New Roman" panose="02020603050405020304" pitchFamily="18" charset="0"/>
                <a:cs typeface="Times New Roman" panose="02020603050405020304" pitchFamily="18" charset="0"/>
              </a:rPr>
              <a:t>unknown. (2017). </a:t>
            </a:r>
            <a:r>
              <a:rPr lang="en-US" sz="1200" b="0" i="1" dirty="0">
                <a:solidFill>
                  <a:srgbClr val="000000"/>
                </a:solidFill>
                <a:effectLst/>
                <a:latin typeface="Times New Roman" panose="02020603050405020304" pitchFamily="18" charset="0"/>
                <a:cs typeface="Times New Roman" panose="02020603050405020304" pitchFamily="18" charset="0"/>
              </a:rPr>
              <a:t>intercultural communication.</a:t>
            </a:r>
            <a:r>
              <a:rPr lang="en-US" sz="1200" b="0" i="0" dirty="0">
                <a:solidFill>
                  <a:srgbClr val="000000"/>
                </a:solidFill>
                <a:effectLst/>
                <a:latin typeface="Times New Roman" panose="02020603050405020304" pitchFamily="18" charset="0"/>
                <a:cs typeface="Times New Roman" panose="02020603050405020304" pitchFamily="18" charset="0"/>
              </a:rPr>
              <a:t> Available: www.oxforde.com. Last accessed 25th July 2021.</a:t>
            </a:r>
          </a:p>
          <a:p>
            <a:pPr marL="514350" indent="-514350">
              <a:buFont typeface="+mj-lt"/>
              <a:buAutoNum type="arabicPeriod"/>
            </a:pPr>
            <a:r>
              <a:rPr lang="en-US" sz="1200" b="0" i="0" dirty="0">
                <a:solidFill>
                  <a:srgbClr val="000000"/>
                </a:solidFill>
                <a:effectLst/>
                <a:latin typeface="Times New Roman" panose="02020603050405020304" pitchFamily="18" charset="0"/>
                <a:cs typeface="Times New Roman" panose="02020603050405020304" pitchFamily="18" charset="0"/>
              </a:rPr>
              <a:t>unknown. (2021). </a:t>
            </a:r>
            <a:r>
              <a:rPr lang="en-US" sz="1200" b="0" i="1" dirty="0">
                <a:solidFill>
                  <a:srgbClr val="000000"/>
                </a:solidFill>
                <a:effectLst/>
                <a:latin typeface="Times New Roman" panose="02020603050405020304" pitchFamily="18" charset="0"/>
                <a:cs typeface="Times New Roman" panose="02020603050405020304" pitchFamily="18" charset="0"/>
              </a:rPr>
              <a:t>intercultural communication.</a:t>
            </a:r>
            <a:r>
              <a:rPr lang="en-US" sz="1200" b="0" i="0" dirty="0">
                <a:solidFill>
                  <a:srgbClr val="000000"/>
                </a:solidFill>
                <a:effectLst/>
                <a:latin typeface="Times New Roman" panose="02020603050405020304" pitchFamily="18" charset="0"/>
                <a:cs typeface="Times New Roman" panose="02020603050405020304" pitchFamily="18" charset="0"/>
              </a:rPr>
              <a:t> Available: https://women.thenest.com. Last accessed 25th July 2021.</a:t>
            </a:r>
          </a:p>
          <a:p>
            <a:pPr marL="514350" indent="-514350">
              <a:buFont typeface="+mj-lt"/>
              <a:buAutoNum type="arabicPeriod"/>
            </a:pPr>
            <a:r>
              <a:rPr lang="en-US" sz="1200" b="0" i="0" dirty="0">
                <a:solidFill>
                  <a:srgbClr val="000000"/>
                </a:solidFill>
                <a:effectLst/>
                <a:latin typeface="Times New Roman" panose="02020603050405020304" pitchFamily="18" charset="0"/>
                <a:cs typeface="Times New Roman" panose="02020603050405020304" pitchFamily="18" charset="0"/>
              </a:rPr>
              <a:t>unknown. (2021). </a:t>
            </a:r>
            <a:r>
              <a:rPr lang="en-US" sz="1200" b="0" i="1" dirty="0">
                <a:solidFill>
                  <a:srgbClr val="000000"/>
                </a:solidFill>
                <a:effectLst/>
                <a:latin typeface="Times New Roman" panose="02020603050405020304" pitchFamily="18" charset="0"/>
                <a:cs typeface="Times New Roman" panose="02020603050405020304" pitchFamily="18" charset="0"/>
              </a:rPr>
              <a:t>intercultural communication.</a:t>
            </a:r>
            <a:r>
              <a:rPr lang="en-US" sz="1200" b="0" i="0" dirty="0">
                <a:solidFill>
                  <a:srgbClr val="000000"/>
                </a:solidFill>
                <a:effectLst/>
                <a:latin typeface="Times New Roman" panose="02020603050405020304" pitchFamily="18" charset="0"/>
                <a:cs typeface="Times New Roman" panose="02020603050405020304" pitchFamily="18" charset="0"/>
              </a:rPr>
              <a:t> Available: www.international-careers.com. Last accessed 25th July 2021.</a:t>
            </a:r>
          </a:p>
          <a:p>
            <a:pPr marL="514350" indent="-514350">
              <a:buFont typeface="+mj-lt"/>
              <a:buAutoNum type="arabicPeriod"/>
            </a:pPr>
            <a:r>
              <a:rPr lang="en-US" sz="1000" b="0" i="0" dirty="0">
                <a:solidFill>
                  <a:srgbClr val="000000"/>
                </a:solidFill>
                <a:effectLst/>
                <a:latin typeface="verdana" panose="020B0604030504040204" pitchFamily="34" charset="0"/>
              </a:rPr>
              <a:t>unknown. (2021). </a:t>
            </a:r>
            <a:r>
              <a:rPr lang="en-US" sz="1000" b="0" i="1" dirty="0">
                <a:solidFill>
                  <a:srgbClr val="000000"/>
                </a:solidFill>
                <a:effectLst/>
                <a:latin typeface="verdana" panose="020B0604030504040204" pitchFamily="34" charset="0"/>
              </a:rPr>
              <a:t>intercultural communication.</a:t>
            </a:r>
            <a:r>
              <a:rPr lang="en-US" sz="1000" b="0" i="0" dirty="0">
                <a:solidFill>
                  <a:srgbClr val="000000"/>
                </a:solidFill>
                <a:effectLst/>
                <a:latin typeface="verdana" panose="020B0604030504040204" pitchFamily="34" charset="0"/>
              </a:rPr>
              <a:t> Available: https://image.slidesharecdn.com. Last accessed 25th July 2021.</a:t>
            </a:r>
          </a:p>
          <a:p>
            <a:pPr marL="514350" indent="-514350">
              <a:buFont typeface="+mj-lt"/>
              <a:buAutoNum type="arabicPeriod"/>
            </a:pPr>
            <a:r>
              <a:rPr lang="en-US" sz="800" b="0" i="0" dirty="0">
                <a:solidFill>
                  <a:srgbClr val="000000"/>
                </a:solidFill>
                <a:effectLst/>
                <a:latin typeface="verdana" panose="020B0604030504040204" pitchFamily="34" charset="0"/>
              </a:rPr>
              <a:t>unknown. (2021). </a:t>
            </a:r>
            <a:r>
              <a:rPr lang="en-US" sz="800" b="0" i="1" dirty="0">
                <a:solidFill>
                  <a:srgbClr val="000000"/>
                </a:solidFill>
                <a:effectLst/>
                <a:latin typeface="verdana" panose="020B0604030504040204" pitchFamily="34" charset="0"/>
              </a:rPr>
              <a:t>reflextion.</a:t>
            </a:r>
            <a:r>
              <a:rPr lang="en-US" sz="800" b="0" i="0" dirty="0">
                <a:solidFill>
                  <a:srgbClr val="000000"/>
                </a:solidFill>
                <a:effectLst/>
                <a:latin typeface="verdana" panose="020B0604030504040204" pitchFamily="34" charset="0"/>
              </a:rPr>
              <a:t> Available: https://www.bing.com. Last accessed 25th July 2021.</a:t>
            </a:r>
            <a:endParaRPr lang="en-US" sz="1000" b="0" i="0" dirty="0">
              <a:solidFill>
                <a:srgbClr val="000000"/>
              </a:solidFill>
              <a:effectLst/>
              <a:latin typeface="verdana" panose="020B0604030504040204" pitchFamily="34" charset="0"/>
            </a:endParaRPr>
          </a:p>
          <a:p>
            <a:pPr marL="514350" indent="-514350">
              <a:buFont typeface="+mj-lt"/>
              <a:buAutoNum type="arabicPeriod"/>
            </a:pPr>
            <a:r>
              <a:rPr lang="en-US" sz="1000" b="0" i="0" dirty="0">
                <a:solidFill>
                  <a:srgbClr val="000000"/>
                </a:solidFill>
                <a:effectLst/>
                <a:latin typeface="verdana" panose="020B0604030504040204" pitchFamily="34" charset="0"/>
              </a:rPr>
              <a:t>unknown. (2021). </a:t>
            </a:r>
            <a:r>
              <a:rPr lang="en-US" sz="1000" b="0" i="1" dirty="0">
                <a:solidFill>
                  <a:srgbClr val="000000"/>
                </a:solidFill>
                <a:effectLst/>
                <a:latin typeface="verdana" panose="020B0604030504040204" pitchFamily="34" charset="0"/>
              </a:rPr>
              <a:t>reflextion.</a:t>
            </a:r>
            <a:r>
              <a:rPr lang="en-US" sz="1000" b="0" i="0" dirty="0">
                <a:solidFill>
                  <a:srgbClr val="000000"/>
                </a:solidFill>
                <a:effectLst/>
                <a:latin typeface="verdana" panose="020B0604030504040204" pitchFamily="34" charset="0"/>
              </a:rPr>
              <a:t> Available: www.hcpc-uk-org. Last accessed 25th July 2021.</a:t>
            </a:r>
          </a:p>
          <a:p>
            <a:pPr marL="514350" indent="-514350">
              <a:buFont typeface="+mj-lt"/>
              <a:buAutoNum type="arabicPeriod"/>
            </a:pPr>
            <a:r>
              <a:rPr lang="en-US" sz="1000" b="0" i="0" dirty="0">
                <a:solidFill>
                  <a:srgbClr val="000000"/>
                </a:solidFill>
                <a:effectLst/>
                <a:latin typeface="verdana" panose="020B0604030504040204" pitchFamily="34" charset="0"/>
              </a:rPr>
              <a:t>unknown. (2021). </a:t>
            </a:r>
            <a:r>
              <a:rPr lang="en-US" sz="1000" b="0" i="1" dirty="0">
                <a:solidFill>
                  <a:srgbClr val="000000"/>
                </a:solidFill>
                <a:effectLst/>
                <a:latin typeface="verdana" panose="020B0604030504040204" pitchFamily="34" charset="0"/>
              </a:rPr>
              <a:t>reflextion.</a:t>
            </a:r>
            <a:r>
              <a:rPr lang="en-US" sz="1000" b="0" i="0" dirty="0">
                <a:solidFill>
                  <a:srgbClr val="000000"/>
                </a:solidFill>
                <a:effectLst/>
                <a:latin typeface="verdana" panose="020B0604030504040204" pitchFamily="34" charset="0"/>
              </a:rPr>
              <a:t> Available: www.techopedia.com. Last accessed 25th July 2021.</a:t>
            </a:r>
          </a:p>
          <a:p>
            <a:pPr marL="514350" indent="-514350">
              <a:buFont typeface="+mj-lt"/>
              <a:buAutoNum type="arabicPeriod"/>
            </a:pPr>
            <a:endParaRPr lang="en-US" sz="1200" b="0" i="0" dirty="0">
              <a:solidFill>
                <a:srgbClr val="000000"/>
              </a:solidFill>
              <a:effectLst/>
              <a:latin typeface="Times New Roman" panose="02020603050405020304" pitchFamily="18" charset="0"/>
              <a:cs typeface="Times New Roman" panose="02020603050405020304" pitchFamily="18" charset="0"/>
            </a:endParaRPr>
          </a:p>
          <a:p>
            <a:pPr marL="514350" indent="-514350">
              <a:buFont typeface="+mj-lt"/>
              <a:buAutoNum type="arabicPeriod"/>
            </a:pPr>
            <a:endParaRPr lang="en-US" b="0" i="0" dirty="0">
              <a:solidFill>
                <a:srgbClr val="000000"/>
              </a:solidFill>
              <a:effectLst/>
              <a:latin typeface="Times New Roman" panose="02020603050405020304" pitchFamily="18" charset="0"/>
              <a:cs typeface="Times New Roman" panose="02020603050405020304" pitchFamily="18" charset="0"/>
            </a:endParaRPr>
          </a:p>
          <a:p>
            <a:pPr marL="514350" indent="-514350">
              <a:buFont typeface="+mj-lt"/>
              <a:buAutoNum type="arabicPeriod"/>
            </a:pPr>
            <a:endParaRPr lang="en-US" b="0" i="0" dirty="0">
              <a:solidFill>
                <a:srgbClr val="000000"/>
              </a:solidFill>
              <a:effectLst/>
              <a:latin typeface="verdana" panose="020B0604030504040204" pitchFamily="34" charset="0"/>
            </a:endParaRPr>
          </a:p>
          <a:p>
            <a:pPr marL="514350" indent="-514350">
              <a:buFont typeface="+mj-lt"/>
              <a:buAutoNum type="arabicPeriod"/>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03731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8" ma:contentTypeDescription="Create a new document." ma:contentTypeScope="" ma:versionID="495d7cfde547e49138359b873b8b4b9e">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8ebbc5b733441aaf313bf874a12b10fd"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541213A-BAFF-4F8B-8298-4508A5D132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3D8883-7C08-40C8-859C-966EB0F78FB8}">
  <ds:schemaRefs>
    <ds:schemaRef ds:uri="http://schemas.microsoft.com/sharepoint/v3/contenttype/forms"/>
  </ds:schemaRefs>
</ds:datastoreItem>
</file>

<file path=customXml/itemProps3.xml><?xml version="1.0" encoding="utf-8"?>
<ds:datastoreItem xmlns:ds="http://schemas.openxmlformats.org/officeDocument/2006/customXml" ds:itemID="{2B29D68B-B473-43F8-8A4C-77DCAE232B2C}">
  <ds:schemaRefs>
    <ds:schemaRef ds:uri="http://purl.org/dc/terms/"/>
    <ds:schemaRef ds:uri="http://purl.org/dc/elements/1.1/"/>
    <ds:schemaRef ds:uri="http://schemas.microsoft.com/office/2006/documentManagement/types"/>
    <ds:schemaRef ds:uri="http://schemas.openxmlformats.org/package/2006/metadata/core-properties"/>
    <ds:schemaRef ds:uri="http://purl.org/dc/dcmitype/"/>
    <ds:schemaRef ds:uri="http://www.w3.org/XML/1998/namespace"/>
    <ds:schemaRef ds:uri="http://schemas.microsoft.com/office/infopath/2007/PartnerControls"/>
    <ds:schemaRef ds:uri="39a888ec-cc75-402e-856f-ff68cc5460ab"/>
    <ds:schemaRef ds:uri="9d0d5cce-d4dc-4043-8325-c992d2f588c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144</TotalTime>
  <Words>857</Words>
  <Application>Microsoft Office PowerPoint</Application>
  <PresentationFormat>Widescreen</PresentationFormat>
  <Paragraphs>45</Paragraphs>
  <Slides>10</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verdana</vt:lpstr>
      <vt:lpstr>Office Theme</vt:lpstr>
      <vt:lpstr>Critical reflection of the inter-cultural workplace</vt:lpstr>
      <vt:lpstr>Introduction</vt:lpstr>
      <vt:lpstr>Main Reflective Content Inter-Cultural Workplace</vt:lpstr>
      <vt:lpstr>(image,2021).</vt:lpstr>
      <vt:lpstr>Reflection</vt:lpstr>
      <vt:lpstr>Reflection</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 of the inter-cultural workplace</dc:title>
  <dc:creator>Elizabeth Ann King (1907567)</dc:creator>
  <cp:lastModifiedBy>Elizabeth Ann King (1907567)</cp:lastModifiedBy>
  <cp:revision>1</cp:revision>
  <dcterms:created xsi:type="dcterms:W3CDTF">2021-07-26T04:06:28Z</dcterms:created>
  <dcterms:modified xsi:type="dcterms:W3CDTF">2021-07-26T06:31:02Z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