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7"/>
  </p:notesMasterIdLst>
  <p:sldIdLst>
    <p:sldId id="257" r:id="rId2"/>
    <p:sldId id="264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EA1E9F-0B33-4956-AED3-A05AF6E3C3C6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F57300-03A6-4CC1-9C42-24BDA010FA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4923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BA53B35-67CF-404E-8545-3AAE23F6C9D3}" type="slidenum">
              <a:rPr lang="en-GB" altLang="en-US" smtClean="0"/>
              <a:pPr eaLnBrk="1" hangingPunct="1">
                <a:spcBef>
                  <a:spcPct val="0"/>
                </a:spcBef>
              </a:pPr>
              <a:t>18</a:t>
            </a:fld>
            <a:endParaRPr lang="en-GB" altLang="en-US" smtClean="0"/>
          </a:p>
        </p:txBody>
      </p:sp>
      <p:sp>
        <p:nvSpPr>
          <p:cNvPr id="57347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CC581EBE-CD47-4804-B599-C55D14FC1456}" type="slidenum">
              <a:rPr lang="en-US" altLang="en-US"/>
              <a:pPr algn="r" eaLnBrk="1" hangingPunct="1">
                <a:spcBef>
                  <a:spcPct val="0"/>
                </a:spcBef>
              </a:pPr>
              <a:t>18</a:t>
            </a:fld>
            <a:endParaRPr lang="en-US" altLang="en-US"/>
          </a:p>
        </p:txBody>
      </p:sp>
      <p:sp>
        <p:nvSpPr>
          <p:cNvPr id="5734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1413" y="684213"/>
            <a:ext cx="4576762" cy="3432175"/>
          </a:xfrm>
          <a:ln/>
        </p:spPr>
      </p:sp>
      <p:sp>
        <p:nvSpPr>
          <p:cNvPr id="5734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b="1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283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A053FFBD-E3B8-4061-89D4-BFAAE3F34675}" type="slidenum">
              <a:rPr lang="en-GB" altLang="en-US" smtClean="0"/>
              <a:pPr eaLnBrk="1" hangingPunct="1">
                <a:spcBef>
                  <a:spcPct val="0"/>
                </a:spcBef>
              </a:pPr>
              <a:t>22</a:t>
            </a:fld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3018970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03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50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855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992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87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4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307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6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130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9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661054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1491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16994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9029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0888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38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EF4CEC-268F-4968-BC81-06882B67752E}" type="datetimeFigureOut">
              <a:rPr lang="en-GB" smtClean="0"/>
              <a:t>09/07/2019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9F4E2ADB-D481-4ED8-9544-5AE4BF5F8F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16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3" Type="http://schemas.openxmlformats.org/officeDocument/2006/relationships/hyperlink" Target="https://www.youtube.com/watch?v=OinqFgsIbh0" TargetMode="External"/><Relationship Id="rId7" Type="http://schemas.openxmlformats.org/officeDocument/2006/relationships/image" Target="../media/image1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1" Type="http://schemas.openxmlformats.org/officeDocument/2006/relationships/image" Target="../media/image15.jpeg"/><Relationship Id="rId5" Type="http://schemas.openxmlformats.org/officeDocument/2006/relationships/image" Target="../media/image10.jpeg"/><Relationship Id="rId10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4" Type="http://schemas.openxmlformats.org/officeDocument/2006/relationships/hyperlink" Target="http://www.google.co.uk/imgres?imgurl=http://successbeginstoday.org/wordpress/wp-content/uploads/2009/05/children-in-classroom.jpg&amp;imgrefurl=http://successbeginstoday.org/wordpress/2009/05/how-not-to-praise-your-kids/&amp;usg=__myghda-3wcfn-QI3wBA2znslToc=&amp;h=285&amp;w=421&amp;sz=42&amp;hl=en&amp;start=1&amp;zoom=1&amp;um=1&amp;itbs=1&amp;tbnid=my4U6X0_IRLS6M:&amp;tbnh=85&amp;tbnw=125&amp;prev=/search?q%3Dchildren%2Bin%2Bclassroom%26um%3D1%26hl%3Den%26sa%3DN%26biw%3D1004%26bih%3D610%26tbm%3Disch&amp;ei=ea3oTYPIGMLX8gPn1ZWMAQ" TargetMode="External"/><Relationship Id="rId9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nArvcWaH6I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resources/browse-all/bird-migration/?lang=en" TargetMode="External"/><Relationship Id="rId2" Type="http://schemas.openxmlformats.org/officeDocument/2006/relationships/hyperlink" Target="http://learning.gov.wales/resources/browse-all/bird-migration/?lang=c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o.uk/imgres?imgurl=http://www.avondaleprimary.school.nz/Cache/Pictures/136369/6_room2's_christmas_photos_027.jpg&amp;imgrefurl=http://www.avondaleprimary.school.nz/Site/Home/Starting_School.ashx&amp;usg=__G8zcmJltHM07tjYUHuX3dlYLvRw=&amp;h=960&amp;w=1280&amp;sz=512&amp;hl=en&amp;start=43&amp;zoom=1&amp;um=1&amp;itbs=1&amp;tbnid=pGgEJ-FN_0i_SM:&amp;tbnh=113&amp;tbnw=150&amp;prev=/search?q%3Dchildren%2Bin%2Bclassroom%26start%3D40%26um%3D1%26hl%3Den%26sa%3DN%26biw%3D1004%26bih%3D610%26ndsp%3D20%26tbm%3Disch&amp;ei=vK3oTbzoBI2N-watg4S6Dw" TargetMode="Externa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imgres?imgurl=http://www.compassion.com/NR/rdonlyres/eryxytkk2ae73rxoptwoiv47d3b3m54b4n2isdyu3hqetfvy4we6pjuu225oy32pmxvowy63u6ckhvepfxlreewqgvh/compassion-sponsor-a-child_HO241-education-360W.jpg&amp;imgrefurl=http://www.compassion.com/sponsordonor/projectslideshows/hondurasprojecturban.htm?Page%3D6&amp;usg=__dLc2KNWaT5d9SO7mWhfEat0Ts4s=&amp;h=270&amp;w=360&amp;sz=50&amp;hl=en&amp;start=35&amp;zoom=1&amp;um=1&amp;itbs=1&amp;tbnid=42rxVol7DviUvM:&amp;tbnh=91&amp;tbnw=121&amp;prev=/search?q%3Dchildren%2Bin%2Bclassroom%26start%3D20%26um%3D1%26hl%3Den%26sa%3DN%26biw%3D1004%26bih%3D610%26ndsp%3D20%26tbm%3Disch&amp;ei=o63oTZeTFoKx8gPRuviOAQ" TargetMode="Externa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o.uk/imgres?imgurl=http://lsp.warrington.gov.uk/images/PLAY_01_tcm15-12494.JPG&amp;imgrefurl=http://lsp.warrington.gov.uk/childrenandyoungpeople/placestogo/directoryactivities/directory.aspx&amp;usg=__VYHxGHI7vepZpTt7y6nsRI7J4h8=&amp;h=275&amp;w=423&amp;sz=18&amp;hl=en&amp;start=7&amp;zoom=1&amp;um=1&amp;itbs=1&amp;tbnid=Ob7koaorBV9zaM:&amp;tbnh=82&amp;tbnw=126&amp;prev=/search?q%3Dchildren%2Bplaying%26um%3D1%26hl%3Den%26sa%3DX%26biw%3D1004%26bih%3D610%26tbm%3Disch&amp;ei=ra_oTc2BOou88gPti_2KAQ" TargetMode="Externa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sy.cmu.edu/~siegler/siegler06hnbk.pdf" TargetMode="External"/><Relationship Id="rId2" Type="http://schemas.openxmlformats.org/officeDocument/2006/relationships/hyperlink" Target="http://webspace.ship.edu/cgboer/piaget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Dysgu yn yr 21ain </a:t>
            </a:r>
            <a:r>
              <a:rPr lang="cy-GB" dirty="0" smtClean="0"/>
              <a:t>Ganrif</a:t>
            </a:r>
            <a:r>
              <a:rPr lang="cy-GB" b="1" dirty="0" smtClean="0"/>
              <a:t/>
            </a:r>
            <a:br>
              <a:rPr lang="cy-GB" b="1" dirty="0" smtClean="0"/>
            </a:br>
            <a:r>
              <a:rPr lang="en-GB" dirty="0" smtClean="0"/>
              <a:t>21</a:t>
            </a:r>
            <a:r>
              <a:rPr lang="en-GB" baseline="30000" dirty="0" smtClean="0"/>
              <a:t>st</a:t>
            </a:r>
            <a:r>
              <a:rPr lang="en-GB" dirty="0" smtClean="0"/>
              <a:t> Century Learning</a:t>
            </a:r>
            <a:br>
              <a:rPr lang="en-GB" dirty="0" smtClean="0"/>
            </a:b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ECES4002/C</a:t>
            </a:r>
          </a:p>
          <a:p>
            <a:r>
              <a:rPr lang="en-GB" sz="2400" b="1" dirty="0" err="1" smtClean="0"/>
              <a:t>Darlith</a:t>
            </a:r>
            <a:r>
              <a:rPr lang="en-GB" sz="2400" b="1" smtClean="0"/>
              <a:t> 2 </a:t>
            </a:r>
            <a:r>
              <a:rPr lang="en-GB" sz="2400" b="1" dirty="0" smtClean="0"/>
              <a:t>/ </a:t>
            </a:r>
            <a:r>
              <a:rPr lang="en-GB" sz="2400" b="1" smtClean="0"/>
              <a:t>Lecture 2</a:t>
            </a:r>
            <a:endParaRPr lang="en-GB" sz="24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13893" t="36298" r="49147" b="24313"/>
          <a:stretch/>
        </p:blipFill>
        <p:spPr bwMode="auto">
          <a:xfrm rot="20429937">
            <a:off x="1108365" y="3657600"/>
            <a:ext cx="3142210" cy="266007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466787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+mn-lt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+mn-lt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+mn-lt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981200" y="2057400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dirty="0" err="1">
                <a:cs typeface="Arial" panose="020B0604020202020204" pitchFamily="34" charset="0"/>
              </a:rPr>
              <a:t>Deilliant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dysgu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perthnasol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 err="1">
                <a:cs typeface="Arial" panose="020B0604020202020204" pitchFamily="34" charset="0"/>
              </a:rPr>
              <a:t>Perthnasedd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i’r</a:t>
            </a:r>
            <a:r>
              <a:rPr lang="en-GB" sz="3200" dirty="0">
                <a:cs typeface="Arial" panose="020B0604020202020204" pitchFamily="34" charset="0"/>
              </a:rPr>
              <a:t> </a:t>
            </a:r>
            <a:r>
              <a:rPr lang="en-GB" sz="3200" dirty="0" err="1">
                <a:cs typeface="Arial" panose="020B0604020202020204" pitchFamily="34" charset="0"/>
              </a:rPr>
              <a:t>aseiniad</a:t>
            </a:r>
            <a:endParaRPr lang="en-GB" sz="3200" dirty="0"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1920085"/>
            <a:ext cx="4038600" cy="4434840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GB" sz="3200" i="1" dirty="0">
                <a:cs typeface="Arial" panose="020B0604020202020204" pitchFamily="34" charset="0"/>
              </a:rPr>
              <a:t>Piaget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529464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Learning Outcomes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y-GB" sz="2400" dirty="0" smtClean="0"/>
              <a:t>Dangos </a:t>
            </a:r>
            <a:r>
              <a:rPr lang="cy-GB" sz="2400" dirty="0"/>
              <a:t>gwybodaeth o ystod o ddamcaniaethau dysgu a deall sut maent yn dylanwadu ar arfer cyfredol ym maes addysg.</a:t>
            </a:r>
            <a:endParaRPr lang="en-GB" sz="2400" dirty="0"/>
          </a:p>
          <a:p>
            <a:pPr marL="0" lv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sz="2400" dirty="0" smtClean="0"/>
              <a:t>Demonstrate </a:t>
            </a:r>
            <a:r>
              <a:rPr lang="en-GB" sz="2400" dirty="0"/>
              <a:t>knowledge of a range of learning theories and understand how they influence current education practice.</a:t>
            </a:r>
          </a:p>
          <a:p>
            <a:pPr marL="0" lvl="0" indent="0">
              <a:buNone/>
            </a:pP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43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Deall sut y gall yr awyr agored a chyfleoedd dysgu y tu allan i’r ysgol hwyluso datblygu a gwella gwybodaeth a sgiliau fel rhan o’r cwricwlwm a gynlluniwyd a gweithdrefnau </a:t>
            </a:r>
            <a:r>
              <a:rPr lang="cy-GB" dirty="0" smtClean="0"/>
              <a:t>asesu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Understand how the outdoors and out of school learning opportunities can facilitate the development and enhancement of knowledge and skills as part of planned curriculum and assessment procedures</a:t>
            </a:r>
          </a:p>
        </p:txBody>
      </p:sp>
    </p:spTree>
    <p:extLst>
      <p:ext uri="{BB962C8B-B14F-4D97-AF65-F5344CB8AC3E}">
        <p14:creationId xmlns:p14="http://schemas.microsoft.com/office/powerpoint/2010/main" val="2730141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Trafod a gwerthuso cyd-destunau dysgu.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Discuss and evaluate learning contexts</a:t>
            </a:r>
          </a:p>
        </p:txBody>
      </p:sp>
    </p:spTree>
    <p:extLst>
      <p:ext uri="{BB962C8B-B14F-4D97-AF65-F5344CB8AC3E}">
        <p14:creationId xmlns:p14="http://schemas.microsoft.com/office/powerpoint/2010/main" val="25896404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Trefnu eu gwybodaeth a’r hyn y maent wedi’i ddysgu drwy ddefnyddio amrywiaeth o ffynonellau gwybodaeth, gan gynnwys </a:t>
            </a:r>
            <a:r>
              <a:rPr lang="cy-GB" dirty="0" err="1"/>
              <a:t>TGCh</a:t>
            </a:r>
            <a:r>
              <a:rPr lang="cy-GB" dirty="0"/>
              <a:t>, a chyflwyno’u gwaith ar y lefel briodol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Organise their knowledge and learning through the use of a range of information sources including ICT and present their work at the appropriate level.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4845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Aseiniad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err="1" smtClean="0"/>
              <a:t>Cyflwyniad</a:t>
            </a:r>
            <a:r>
              <a:rPr lang="en-GB" sz="2400" dirty="0" smtClean="0"/>
              <a:t> </a:t>
            </a:r>
            <a:r>
              <a:rPr lang="en-GB" sz="2400" dirty="0" err="1" smtClean="0"/>
              <a:t>grwp</a:t>
            </a:r>
            <a:r>
              <a:rPr lang="en-GB" sz="2400" dirty="0" smtClean="0"/>
              <a:t> (10 </a:t>
            </a:r>
            <a:r>
              <a:rPr lang="en-GB" sz="2400" dirty="0" err="1" smtClean="0"/>
              <a:t>munud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un)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cy-GB" sz="2400" dirty="0"/>
              <a:t>Dangoswch sut y gall cyd-destun y tu allan i’r dosbarth gefnogi dysgu</a:t>
            </a:r>
            <a:endParaRPr lang="en-GB" sz="2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dirty="0" smtClean="0"/>
              <a:t>Group presentation (10 minutes each)</a:t>
            </a:r>
          </a:p>
          <a:p>
            <a:r>
              <a:rPr lang="en-GB" sz="2400" dirty="0" smtClean="0">
                <a:solidFill>
                  <a:srgbClr val="FF0000"/>
                </a:solidFill>
              </a:rPr>
              <a:t>14/1/20</a:t>
            </a:r>
          </a:p>
          <a:p>
            <a:r>
              <a:rPr lang="en-GB" sz="2400" dirty="0"/>
              <a:t>Demonstrate how outdoor contexts can support </a:t>
            </a:r>
            <a:r>
              <a:rPr lang="en-GB" sz="2400" dirty="0" smtClean="0"/>
              <a:t>learning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475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85800"/>
            <a:ext cx="8305800" cy="1143000"/>
          </a:xfrm>
        </p:spPr>
        <p:txBody>
          <a:bodyPr>
            <a:noAutofit/>
          </a:bodyPr>
          <a:lstStyle/>
          <a:p>
            <a:r>
              <a:rPr lang="en-GB" i="1" dirty="0"/>
              <a:t/>
            </a:r>
            <a:br>
              <a:rPr lang="en-GB" i="1" dirty="0"/>
            </a:br>
            <a:r>
              <a:rPr lang="en-GB" sz="2800" dirty="0"/>
              <a:t>Un  </a:t>
            </a:r>
            <a:r>
              <a:rPr lang="en-GB" sz="2800" dirty="0" err="1"/>
              <a:t>ddamcaniaeth</a:t>
            </a:r>
            <a:r>
              <a:rPr lang="en-GB" sz="2800" dirty="0"/>
              <a:t> </a:t>
            </a:r>
            <a:r>
              <a:rPr lang="en-GB" sz="2800" dirty="0" err="1"/>
              <a:t>seicolegol</a:t>
            </a:r>
            <a:r>
              <a:rPr lang="en-GB" sz="2800" dirty="0"/>
              <a:t> </a:t>
            </a:r>
            <a:r>
              <a:rPr lang="en-GB" sz="2800" dirty="0" err="1"/>
              <a:t>berthnasol</a:t>
            </a:r>
            <a:r>
              <a:rPr lang="en-GB" sz="2800" dirty="0"/>
              <a:t/>
            </a:r>
            <a:br>
              <a:rPr lang="en-GB" sz="2800" dirty="0"/>
            </a:br>
            <a:r>
              <a:rPr lang="en-GB" sz="2800" i="1" dirty="0"/>
              <a:t>One relevant psychological theory</a:t>
            </a:r>
            <a:endParaRPr lang="cy-GB" sz="2800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2209800"/>
            <a:ext cx="3384376" cy="3744416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943600" y="2209800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dirty="0" smtClean="0"/>
              <a:t>Jean Piaget</a:t>
            </a:r>
          </a:p>
          <a:p>
            <a:r>
              <a:rPr lang="en-GB" dirty="0" smtClean="0"/>
              <a:t>1896-1980</a:t>
            </a:r>
          </a:p>
          <a:p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Swisdir</a:t>
            </a:r>
            <a:r>
              <a:rPr lang="en-GB" dirty="0" smtClean="0"/>
              <a:t> / From Switzerland</a:t>
            </a:r>
          </a:p>
          <a:p>
            <a:r>
              <a:rPr lang="en-GB" dirty="0" smtClean="0"/>
              <a:t>1921- </a:t>
            </a:r>
            <a:r>
              <a:rPr lang="en-GB" dirty="0" err="1" smtClean="0"/>
              <a:t>cyhoeddi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gyntaf</a:t>
            </a:r>
            <a:r>
              <a:rPr lang="en-GB" dirty="0" smtClean="0"/>
              <a:t> am </a:t>
            </a:r>
            <a:r>
              <a:rPr lang="en-GB" dirty="0" err="1" smtClean="0"/>
              <a:t>allu</a:t>
            </a:r>
            <a:endParaRPr lang="en-GB" dirty="0" smtClean="0"/>
          </a:p>
          <a:p>
            <a:r>
              <a:rPr lang="en-GB" dirty="0" smtClean="0"/>
              <a:t>1921- publication of his first article on intelligence </a:t>
            </a:r>
          </a:p>
          <a:p>
            <a:pPr marL="0" indent="0">
              <a:buNone/>
            </a:pPr>
            <a:r>
              <a:rPr lang="en-GB" sz="1400" dirty="0"/>
              <a:t>(Boeree,2006)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261538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2286000" y="3810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err="1" smtClean="0"/>
              <a:t>Datblygiad</a:t>
            </a:r>
            <a:r>
              <a:rPr lang="en-GB" altLang="en-US" dirty="0" smtClean="0"/>
              <a:t>  </a:t>
            </a:r>
            <a:r>
              <a:rPr lang="en-GB" altLang="en-US" dirty="0" err="1" smtClean="0"/>
              <a:t>Gwybyddol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Cognitive Development</a:t>
            </a:r>
          </a:p>
        </p:txBody>
      </p:sp>
      <p:sp>
        <p:nvSpPr>
          <p:cNvPr id="18435" name="Content Placeholder 4"/>
          <p:cNvSpPr>
            <a:spLocks noGrp="1"/>
          </p:cNvSpPr>
          <p:nvPr>
            <p:ph sz="half" idx="1"/>
          </p:nvPr>
        </p:nvSpPr>
        <p:spPr>
          <a:xfrm>
            <a:off x="957263" y="1871749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altLang="en-US" dirty="0" err="1" smtClean="0"/>
              <a:t>Canolbwyntio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ar</a:t>
            </a:r>
            <a:r>
              <a:rPr lang="en-GB" altLang="en-US" dirty="0" smtClean="0"/>
              <a:t> y </a:t>
            </a:r>
            <a:r>
              <a:rPr lang="en-GB" altLang="en-US" dirty="0" err="1" smtClean="0"/>
              <a:t>prosesau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gwaelodol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sydd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cyfrannu</a:t>
            </a:r>
            <a:r>
              <a:rPr lang="en-GB" altLang="en-US" dirty="0" smtClean="0"/>
              <a:t> at </a:t>
            </a:r>
            <a:r>
              <a:rPr lang="en-GB" altLang="en-US" dirty="0" err="1" smtClean="0"/>
              <a:t>sut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mae</a:t>
            </a:r>
            <a:r>
              <a:rPr lang="en-GB" altLang="en-US" dirty="0" smtClean="0"/>
              <a:t> plant </a:t>
            </a:r>
            <a:r>
              <a:rPr lang="en-GB" altLang="en-US" dirty="0" err="1" smtClean="0"/>
              <a:t>yn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dechrau</a:t>
            </a:r>
            <a:endParaRPr lang="en-GB" altLang="en-US" dirty="0" smtClean="0"/>
          </a:p>
          <a:p>
            <a:pPr marL="68580" indent="0">
              <a:buNone/>
            </a:pPr>
            <a:endParaRPr lang="en-GB" altLang="en-US" dirty="0" smtClean="0"/>
          </a:p>
          <a:p>
            <a:r>
              <a:rPr lang="en-GB" altLang="en-US" dirty="0" err="1" smtClean="0"/>
              <a:t>Prosesu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gwybodaeth</a:t>
            </a:r>
            <a:endParaRPr lang="en-GB" altLang="en-US" dirty="0" smtClean="0"/>
          </a:p>
          <a:p>
            <a:r>
              <a:rPr lang="en-GB" altLang="en-US" dirty="0" err="1" smtClean="0"/>
              <a:t>Datblygu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dealltwriaeth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cysyniadol</a:t>
            </a:r>
            <a:endParaRPr lang="en-GB" altLang="en-US" dirty="0" smtClean="0"/>
          </a:p>
          <a:p>
            <a:r>
              <a:rPr lang="en-GB" altLang="en-US" dirty="0" err="1" smtClean="0"/>
              <a:t>Rhesymu</a:t>
            </a:r>
            <a:r>
              <a:rPr lang="en-GB" altLang="en-US" dirty="0" smtClean="0"/>
              <a:t> a </a:t>
            </a:r>
            <a:r>
              <a:rPr lang="en-GB" altLang="en-US" dirty="0" err="1" smtClean="0"/>
              <a:t>datrys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problemau</a:t>
            </a:r>
            <a:endParaRPr lang="en-GB" altLang="en-US" dirty="0" smtClean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84520" y="1925627"/>
            <a:ext cx="4038600" cy="44348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altLang="en-US" kern="1200" dirty="0"/>
              <a:t>Focuses on underlying processes that contribute to how children begin to…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altLang="en-US" sz="2400" dirty="0"/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Process information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Develop conceptual understanding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1200" dirty="0"/>
              <a:t>Reason and problem solve</a:t>
            </a:r>
          </a:p>
          <a:p>
            <a:pPr marL="0" indent="0">
              <a:buNone/>
              <a:defRPr/>
            </a:pPr>
            <a:endParaRPr lang="en-GB" dirty="0"/>
          </a:p>
        </p:txBody>
      </p:sp>
      <p:pic>
        <p:nvPicPr>
          <p:cNvPr id="18437" name="Picture 7" descr="D:\temp\Temporary Internet Files\Content.IE5\SW33J78L\MM90031576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875" y="5535613"/>
            <a:ext cx="1873250" cy="120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9789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483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Credai bod natur a magwraeth yn rhyngweithio i greu datblygiad gwybyddol</a:t>
            </a:r>
          </a:p>
          <a:p>
            <a:r>
              <a:rPr lang="en-GB" altLang="en-US" smtClean="0"/>
              <a:t>Caiff plentyn ei eni gyda chynllun gwybyddol sydd yn ‘datblygu’ wrth i’r plentyn aeddfedu</a:t>
            </a:r>
          </a:p>
          <a:p>
            <a:r>
              <a:rPr lang="en-GB" altLang="en-US" smtClean="0"/>
              <a:t>Mae’r amgylchedd yn angenrheidiol er mwyn darparu’r ysgogiad i alluogi sgiliau i ddatblygu</a:t>
            </a:r>
            <a:endParaRPr lang="en-GB" altLang="en-US" dirty="0"/>
          </a:p>
        </p:txBody>
      </p:sp>
      <p:sp>
        <p:nvSpPr>
          <p:cNvPr id="2048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 believed that nature and nurture interact to yield cognitive development</a:t>
            </a:r>
          </a:p>
          <a:p>
            <a:r>
              <a:rPr lang="en-US" altLang="en-US" smtClean="0"/>
              <a:t>Child is born with inborn plan for cognitive development which unfolds as the child matures</a:t>
            </a:r>
          </a:p>
          <a:p>
            <a:r>
              <a:rPr lang="en-US" altLang="en-US" smtClean="0"/>
              <a:t>The environment is necessary to provide stimulus to allow these skills to develop </a:t>
            </a:r>
          </a:p>
          <a:p>
            <a:endParaRPr lang="en-GB" altLang="en-US" dirty="0"/>
          </a:p>
        </p:txBody>
      </p:sp>
      <p:pic>
        <p:nvPicPr>
          <p:cNvPr id="2048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"/>
            <a:ext cx="3059832" cy="189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125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608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Datblygiad gwybyddol yn digwydd drwy gyfres o gamau hierarchaidd</a:t>
            </a:r>
          </a:p>
          <a:p>
            <a:endParaRPr lang="en-GB" altLang="en-US" smtClean="0"/>
          </a:p>
          <a:p>
            <a:r>
              <a:rPr lang="en-GB" altLang="en-US" smtClean="0"/>
              <a:t>Plant fel ‘dysgwyr gweithredol’ yn ymwneud a ‘darganfod yr hunan’ </a:t>
            </a:r>
            <a:endParaRPr lang="en-GB" altLang="en-US" smtClean="0"/>
          </a:p>
        </p:txBody>
      </p:sp>
      <p:sp>
        <p:nvSpPr>
          <p:cNvPr id="4608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Cognitive development occurs through series of universal hierarchical stages</a:t>
            </a:r>
          </a:p>
          <a:p>
            <a:endParaRPr lang="en-US" altLang="en-US" smtClean="0"/>
          </a:p>
          <a:p>
            <a:r>
              <a:rPr lang="en-US" altLang="en-US" smtClean="0"/>
              <a:t>Children as “active learners” engaging in “self-discovery”</a:t>
            </a:r>
          </a:p>
          <a:p>
            <a:endParaRPr lang="en-US" altLang="en-US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445093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Scema                            Schemes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Gelwir y dull o drefnu a phrosesu gwybodaeth yn sgema</a:t>
            </a:r>
          </a:p>
          <a:p>
            <a:r>
              <a:rPr lang="en-GB" smtClean="0"/>
              <a:t>E.e. mae babanod yn ymchwilio eu byd drwy’r sgema o guro pethau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Ways of organizing and processing information are the cognitive structures  are called schemes</a:t>
            </a:r>
          </a:p>
          <a:p>
            <a:r>
              <a:rPr lang="en-GB" smtClean="0"/>
              <a:t>E.g. banging is a favourite scheme used by babies to explore their world</a:t>
            </a:r>
          </a:p>
          <a:p>
            <a:endParaRPr lang="en-GB" dirty="0" smtClean="0"/>
          </a:p>
        </p:txBody>
      </p:sp>
      <p:pic>
        <p:nvPicPr>
          <p:cNvPr id="9" name="Picture 3" descr="C:\Users\l.roberts\AppData\Local\Microsoft\Windows\Temporary Internet Files\Content.IE5\VGH11Z05\6104268618_ffa5d39726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5720" y="4725144"/>
            <a:ext cx="266429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3534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Asimileiddio a Chymhwyso</a:t>
            </a:r>
            <a:br>
              <a:rPr lang="en-GB" smtClean="0"/>
            </a:br>
            <a:r>
              <a:rPr lang="en-GB" smtClean="0"/>
              <a:t>Assimilation and Accomodation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Asimileiddio – deall profiad newydd / gwrthrych newydd yn nhermau sgema presennol</a:t>
            </a:r>
          </a:p>
          <a:p>
            <a:r>
              <a:rPr lang="en-GB" smtClean="0"/>
              <a:t>E.e. gwrthrychau newydd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Assimilation - understanding a new experience/ object in terms of an existing scheme</a:t>
            </a:r>
          </a:p>
          <a:p>
            <a:r>
              <a:rPr lang="en-GB" smtClean="0"/>
              <a:t>E.g. when new objects are incorporated</a:t>
            </a:r>
          </a:p>
          <a:p>
            <a:endParaRPr lang="en-GB" smtClean="0"/>
          </a:p>
          <a:p>
            <a:endParaRPr lang="cy-GB" dirty="0"/>
          </a:p>
        </p:txBody>
      </p:sp>
      <p:pic>
        <p:nvPicPr>
          <p:cNvPr id="2056" name="Picture 8" descr="C:\Users\l.roberts\AppData\Local\Microsoft\Windows\Temporary Internet Files\Content.IE5\FX8L93BW\soup-spoon-1259655659_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3638" y="5229200"/>
            <a:ext cx="475252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56032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Cymhwyso- cyfaddasu sgema sydd eisoes yn bod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Cydbwysoli- adfer cydbwysedd drwy ddatblygu sgemau newydd neu addasu rhai hen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Accommodation- modifying an existing scheme</a:t>
            </a:r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endParaRPr lang="en-GB" smtClean="0"/>
          </a:p>
          <a:p>
            <a:r>
              <a:rPr lang="en-GB" smtClean="0"/>
              <a:t>Equilibration- restoring balance by developing new schemes or adapting old ones</a:t>
            </a:r>
          </a:p>
          <a:p>
            <a:endParaRPr lang="en-GB" smtClean="0"/>
          </a:p>
          <a:p>
            <a:endParaRPr lang="cy-GB" dirty="0"/>
          </a:p>
        </p:txBody>
      </p:sp>
      <p:pic>
        <p:nvPicPr>
          <p:cNvPr id="3077" name="Picture 5" descr="C:\Users\l.roberts\AppData\Local\Microsoft\Windows\Temporary Internet Files\Content.IE5\S9T0P2O1\dreamstimefree_466553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7953" y="2895600"/>
            <a:ext cx="2808312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41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68580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05000" y="1828800"/>
            <a:ext cx="4038600" cy="4434840"/>
          </a:xfrm>
          <a:prstGeom prst="rect">
            <a:avLst/>
          </a:prstGeom>
        </p:spPr>
        <p:txBody>
          <a:bodyPr/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parau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</a:t>
            </a:r>
            <a:r>
              <a:rPr lang="en-GB" dirty="0" smtClean="0"/>
              <a:t> o </a:t>
            </a:r>
            <a:r>
              <a:rPr lang="en-GB" dirty="0" err="1" smtClean="0"/>
              <a:t>sgemau</a:t>
            </a:r>
            <a:endParaRPr lang="en-GB" dirty="0" smtClean="0"/>
          </a:p>
          <a:p>
            <a:r>
              <a:rPr lang="en-GB" dirty="0" err="1" smtClean="0"/>
              <a:t>Mewn</a:t>
            </a:r>
            <a:r>
              <a:rPr lang="en-GB" dirty="0" smtClean="0"/>
              <a:t> plant </a:t>
            </a:r>
          </a:p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oedolion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64932" y="1752600"/>
            <a:ext cx="4038600" cy="443484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In pairs, discuss your own experience of schema</a:t>
            </a:r>
          </a:p>
          <a:p>
            <a:r>
              <a:rPr lang="en-GB" dirty="0" smtClean="0"/>
              <a:t>In children</a:t>
            </a:r>
          </a:p>
          <a:p>
            <a:r>
              <a:rPr lang="en-GB" dirty="0" smtClean="0"/>
              <a:t>In adults</a:t>
            </a:r>
          </a:p>
          <a:p>
            <a:pPr marL="0" indent="0">
              <a:buNone/>
            </a:pP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EEQLKL9O\icon_discuss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3752" y="4343400"/>
            <a:ext cx="4320480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5979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3"/>
          <p:cNvSpPr>
            <a:spLocks noGrp="1"/>
          </p:cNvSpPr>
          <p:nvPr>
            <p:ph type="title"/>
          </p:nvPr>
        </p:nvSpPr>
        <p:spPr>
          <a:xfrm>
            <a:off x="1919536" y="421402"/>
            <a:ext cx="7986464" cy="1351415"/>
          </a:xfrm>
        </p:spPr>
        <p:txBody>
          <a:bodyPr>
            <a:normAutofit/>
          </a:bodyPr>
          <a:lstStyle/>
          <a:p>
            <a:r>
              <a:rPr lang="en-GB" altLang="en-US" dirty="0" err="1" smtClean="0"/>
              <a:t>Damcaniaeth</a:t>
            </a:r>
            <a:r>
              <a:rPr lang="en-GB" altLang="en-US" dirty="0" smtClean="0"/>
              <a:t> Piaget </a:t>
            </a:r>
            <a:br>
              <a:rPr lang="en-GB" altLang="en-US" dirty="0" smtClean="0"/>
            </a:br>
            <a:r>
              <a:rPr lang="en-GB" altLang="en-US" dirty="0" smtClean="0"/>
              <a:t>Piaget’s Theory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867400" y="1775691"/>
            <a:ext cx="4038600" cy="4353346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Clr>
                <a:srgbClr val="000000"/>
              </a:buClr>
              <a:buNone/>
              <a:defRPr/>
            </a:pPr>
            <a:endParaRPr lang="en-US" altLang="en-US" sz="2000" dirty="0">
              <a:solidFill>
                <a:srgbClr val="333399"/>
              </a:solidFill>
            </a:endParaRP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 dirty="0"/>
              <a:t>Often labeled </a:t>
            </a:r>
            <a:r>
              <a:rPr lang="en-US" altLang="en-US" sz="2600" b="1" dirty="0"/>
              <a:t>constructivist </a:t>
            </a:r>
            <a:r>
              <a:rPr lang="en-US" altLang="en-US" sz="2600" dirty="0"/>
              <a:t>because it depicts children as constructing knowledge for themselves</a:t>
            </a:r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endParaRPr lang="en-US" altLang="en-US" sz="2600" dirty="0"/>
          </a:p>
          <a:p>
            <a:pPr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600" dirty="0"/>
              <a:t>Children are seen as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Active 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Learning many important lessons on their own</a:t>
            </a:r>
          </a:p>
          <a:p>
            <a:pPr lvl="1" eaLnBrk="1" hangingPunct="1">
              <a:lnSpc>
                <a:spcPct val="90000"/>
              </a:lnSpc>
              <a:buClr>
                <a:srgbClr val="000000"/>
              </a:buClr>
              <a:buFont typeface="Wingdings" pitchFamily="2" charset="2"/>
              <a:buChar char="Ø"/>
              <a:defRPr/>
            </a:pPr>
            <a:r>
              <a:rPr lang="en-US" altLang="en-US" sz="2800" dirty="0"/>
              <a:t>Intrinsically motivated to learn 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946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9542" y="33252"/>
            <a:ext cx="2987824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Rectangle 1"/>
          <p:cNvSpPr/>
          <p:nvPr/>
        </p:nvSpPr>
        <p:spPr>
          <a:xfrm>
            <a:off x="1921024" y="2133600"/>
            <a:ext cx="379397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alw’n</a:t>
            </a:r>
            <a:r>
              <a:rPr lang="en-GB" altLang="en-US" sz="2400" dirty="0"/>
              <a:t> </a:t>
            </a:r>
            <a:r>
              <a:rPr lang="en-GB" altLang="en-US" sz="2400" b="1" dirty="0" err="1"/>
              <a:t>adeileddol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oherwydd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mae</a:t>
            </a:r>
            <a:r>
              <a:rPr lang="en-GB" altLang="en-US" sz="2400" dirty="0"/>
              <a:t> plant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adeiladu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gwybodaeth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hunain</a:t>
            </a:r>
            <a:endParaRPr lang="en-GB" altLang="en-US" sz="2400" dirty="0"/>
          </a:p>
          <a:p>
            <a:r>
              <a:rPr lang="en-GB" altLang="en-US" sz="2400" dirty="0"/>
              <a:t>Plant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</a:p>
          <a:p>
            <a:pPr lvl="1"/>
            <a:r>
              <a:rPr lang="en-GB" altLang="en-US" sz="2400" dirty="0" err="1"/>
              <a:t>Weithredol</a:t>
            </a:r>
            <a:endParaRPr lang="en-GB" altLang="en-US" sz="2400" dirty="0"/>
          </a:p>
          <a:p>
            <a:pPr lvl="1"/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dysgu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gwersi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pwysig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hunain</a:t>
            </a:r>
            <a:endParaRPr lang="en-GB" altLang="en-US" sz="2400" dirty="0"/>
          </a:p>
          <a:p>
            <a:pPr lvl="1"/>
            <a:r>
              <a:rPr lang="en-GB" altLang="en-US" sz="2400" dirty="0" err="1"/>
              <a:t>Wedi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hysgogi’n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gynhenid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ddysgu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4158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Camau datblygiad Piaget</a:t>
            </a:r>
            <a:br>
              <a:rPr lang="en-GB" altLang="en-US" smtClean="0"/>
            </a:br>
            <a:r>
              <a:rPr lang="en-GB" altLang="en-US" smtClean="0"/>
              <a:t>Piaget’s developmental stages</a:t>
            </a:r>
            <a:endParaRPr lang="en-GB" altLang="en-US" dirty="0"/>
          </a:p>
        </p:txBody>
      </p:sp>
      <p:sp>
        <p:nvSpPr>
          <p:cNvPr id="2150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Datblygiad yn symud drwy gamau hierarchaidd</a:t>
            </a:r>
          </a:p>
          <a:p>
            <a:r>
              <a:rPr lang="en-GB" altLang="en-US" smtClean="0"/>
              <a:t>Newidiadau ansoddol mewn gwybyddiaeth</a:t>
            </a:r>
          </a:p>
          <a:p>
            <a:r>
              <a:rPr lang="en-GB" altLang="en-US" smtClean="0"/>
              <a:t>Plant yn datblygu trwy BEDWAR cam gwybyddol, pob un yn adeiladu ar yr un cynt</a:t>
            </a:r>
            <a:endParaRPr lang="en-GB" altLang="en-US" dirty="0" smtClean="0"/>
          </a:p>
        </p:txBody>
      </p:sp>
      <p:sp>
        <p:nvSpPr>
          <p:cNvPr id="2150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 claimed development proceeds in distinct hierarchical stages </a:t>
            </a:r>
          </a:p>
          <a:p>
            <a:r>
              <a:rPr lang="en-US" altLang="en-US" smtClean="0"/>
              <a:t>Qualitative changes in cognition</a:t>
            </a:r>
          </a:p>
          <a:p>
            <a:r>
              <a:rPr lang="en-US" altLang="en-US" smtClean="0"/>
              <a:t>Children progress through FOUR stages of cognitive development, each building on the previous one</a:t>
            </a:r>
          </a:p>
          <a:p>
            <a:endParaRPr lang="en-GB" altLang="en-US" dirty="0"/>
          </a:p>
        </p:txBody>
      </p:sp>
      <p:pic>
        <p:nvPicPr>
          <p:cNvPr id="21509" name="Picture 4" descr="ANd9GcSgQkrwockwDbPNKW7E25SoU9UMDF-ejmdDgSz5ZSJVwlQ28FvuYUFS-0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560" y="223060"/>
            <a:ext cx="2743200" cy="14873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017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524000" y="188913"/>
            <a:ext cx="77724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Piaget’s Theory </a:t>
            </a:r>
            <a:r>
              <a:rPr lang="en-US" altLang="en-US" dirty="0">
                <a:latin typeface="Palatino Linotype" pitchFamily="18" charset="0"/>
              </a:rPr>
              <a:t/>
            </a:r>
            <a:br>
              <a:rPr lang="en-US" altLang="en-US" dirty="0">
                <a:latin typeface="Palatino Linotype" pitchFamily="18" charset="0"/>
              </a:rPr>
            </a:br>
            <a:r>
              <a:rPr lang="en-US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Damcaniaeth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Piaget</a:t>
            </a:r>
          </a:p>
        </p:txBody>
      </p:sp>
      <p:pic>
        <p:nvPicPr>
          <p:cNvPr id="22531" name="Picture 3" descr="12673_Myers_Psy_8e_Table"/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1600200"/>
            <a:ext cx="7772400" cy="4675188"/>
          </a:xfrm>
          <a:noFill/>
        </p:spPr>
      </p:pic>
    </p:spTree>
    <p:extLst>
      <p:ext uri="{BB962C8B-B14F-4D97-AF65-F5344CB8AC3E}">
        <p14:creationId xmlns:p14="http://schemas.microsoft.com/office/powerpoint/2010/main" val="16650238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Pre-operational</a:t>
            </a:r>
            <a:br>
              <a:rPr lang="en-GB" altLang="en-US" smtClean="0"/>
            </a:br>
            <a:r>
              <a:rPr lang="en-GB" altLang="en-US" smtClean="0"/>
              <a:t>Cyn-weithredol</a:t>
            </a:r>
            <a:endParaRPr lang="en-GB" altLang="en-US" dirty="0" smtClean="0"/>
          </a:p>
        </p:txBody>
      </p:sp>
      <p:sp>
        <p:nvSpPr>
          <p:cNvPr id="2355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Plant heb weithrediadau – y rheolau abstract sydd yn tanategu meddwl rhesymegol oedolyn</a:t>
            </a:r>
          </a:p>
          <a:p>
            <a:r>
              <a:rPr lang="en-GB" altLang="en-US" smtClean="0"/>
              <a:t>Fel canlyniad, mae eu meddwl yn anghyson ac yn afresymol o safbwynt oedeolyn</a:t>
            </a:r>
            <a:endParaRPr lang="en-GB" altLang="en-US" dirty="0" smtClean="0"/>
          </a:p>
        </p:txBody>
      </p:sp>
      <p:sp>
        <p:nvSpPr>
          <p:cNvPr id="2355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They lack operations – abstract rules that underpin adult logical thinking</a:t>
            </a:r>
          </a:p>
          <a:p>
            <a:r>
              <a:rPr lang="en-GB" altLang="en-US" smtClean="0"/>
              <a:t>As a result their thinking tends to be inconsistent and irrational from an adult’s perspective</a:t>
            </a:r>
          </a:p>
          <a:p>
            <a:endParaRPr lang="en-GB" altLang="en-US" dirty="0"/>
          </a:p>
        </p:txBody>
      </p:sp>
      <p:pic>
        <p:nvPicPr>
          <p:cNvPr id="2355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561" y="223838"/>
            <a:ext cx="2341563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2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4579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Cyfyngiadau ar feddwl plentyn cyn-weithredol</a:t>
            </a:r>
          </a:p>
          <a:p>
            <a:pPr lvl="1"/>
            <a:r>
              <a:rPr lang="en-GB" altLang="en-US" smtClean="0"/>
              <a:t>Egosentrig</a:t>
            </a:r>
          </a:p>
          <a:p>
            <a:pPr lvl="1"/>
            <a:r>
              <a:rPr lang="en-GB" altLang="en-US" smtClean="0"/>
              <a:t>Animistiaeth</a:t>
            </a:r>
          </a:p>
          <a:p>
            <a:pPr lvl="1"/>
            <a:r>
              <a:rPr lang="en-GB" altLang="en-US" smtClean="0"/>
              <a:t>Canoli</a:t>
            </a:r>
          </a:p>
          <a:p>
            <a:r>
              <a:rPr lang="en-GB" altLang="en-US" smtClean="0"/>
              <a:t>Plant yn parhau i ddatblygu cynrychiolaeth fewnol drwy addasu profiadau newydd</a:t>
            </a:r>
            <a:endParaRPr lang="en-GB" altLang="en-US" dirty="0" smtClean="0"/>
          </a:p>
        </p:txBody>
      </p:sp>
      <p:sp>
        <p:nvSpPr>
          <p:cNvPr id="2458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Limitations on a pre-operational child’s thinking include:</a:t>
            </a:r>
          </a:p>
          <a:p>
            <a:pPr lvl="1"/>
            <a:r>
              <a:rPr lang="en-GB" altLang="en-US" smtClean="0"/>
              <a:t>Egocentrism</a:t>
            </a:r>
          </a:p>
          <a:p>
            <a:pPr lvl="1"/>
            <a:r>
              <a:rPr lang="en-GB" altLang="en-US" smtClean="0"/>
              <a:t>Animism</a:t>
            </a:r>
          </a:p>
          <a:p>
            <a:pPr lvl="1"/>
            <a:r>
              <a:rPr lang="en-GB" altLang="en-US" smtClean="0"/>
              <a:t>Centration</a:t>
            </a:r>
          </a:p>
          <a:p>
            <a:r>
              <a:rPr lang="en-GB" altLang="en-US" smtClean="0"/>
              <a:t>Children continue to develop their internal representations of the world through adaptation and accommodation of new experiences</a:t>
            </a:r>
          </a:p>
          <a:p>
            <a:endParaRPr lang="en-GB" altLang="en-US" dirty="0" smtClean="0"/>
          </a:p>
        </p:txBody>
      </p:sp>
      <p:pic>
        <p:nvPicPr>
          <p:cNvPr id="2458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9273" y="44336"/>
            <a:ext cx="3025775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619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Yn ôl Piaget</a:t>
            </a:r>
            <a:br>
              <a:rPr lang="en-GB" altLang="en-US" smtClean="0"/>
            </a:br>
            <a:r>
              <a:rPr lang="en-GB" altLang="en-US" smtClean="0"/>
              <a:t>According to Piaget</a:t>
            </a:r>
            <a:endParaRPr lang="en-GB" altLang="en-US" dirty="0" smtClean="0"/>
          </a:p>
        </p:txBody>
      </p:sp>
      <p:sp>
        <p:nvSpPr>
          <p:cNvPr id="25603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Dydy plant ifanc ddim yn deall fod gan eraill olwg wahanol o’r byd</a:t>
            </a:r>
          </a:p>
          <a:p>
            <a:r>
              <a:rPr lang="en-GB" altLang="en-US" smtClean="0"/>
              <a:t>Tybiant fod pawb arall yn medru gweld beth fedran nhw</a:t>
            </a:r>
          </a:p>
          <a:p>
            <a:r>
              <a:rPr lang="en-GB" altLang="en-US" smtClean="0"/>
              <a:t>Dydy’r egosentrism yma ddim yn diflannu yn llwyr nes bod y plentyn yn 7 neu 8</a:t>
            </a:r>
            <a:endParaRPr lang="en-GB" altLang="en-US" dirty="0" smtClean="0"/>
          </a:p>
        </p:txBody>
      </p:sp>
      <p:sp>
        <p:nvSpPr>
          <p:cNvPr id="2560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mtClean="0"/>
              <a:t>Young children do not understand that others have a different view of the world from theirs</a:t>
            </a:r>
          </a:p>
          <a:p>
            <a:r>
              <a:rPr lang="en-GB" altLang="en-US" smtClean="0"/>
              <a:t>They assume that anyone else can see what they can see</a:t>
            </a:r>
          </a:p>
          <a:p>
            <a:r>
              <a:rPr lang="en-GB" altLang="en-US" smtClean="0"/>
              <a:t>This egocentrism does not disappear fully until the child is 7 or 8 years old.</a:t>
            </a:r>
          </a:p>
          <a:p>
            <a:endParaRPr lang="en-GB" altLang="en-US" dirty="0" smtClean="0"/>
          </a:p>
        </p:txBody>
      </p:sp>
      <p:pic>
        <p:nvPicPr>
          <p:cNvPr id="2560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5499340"/>
            <a:ext cx="1243012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316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3952876" y="274638"/>
            <a:ext cx="6257925" cy="1143000"/>
          </a:xfrm>
        </p:spPr>
        <p:txBody>
          <a:bodyPr/>
          <a:lstStyle/>
          <a:p>
            <a:r>
              <a:rPr lang="en-GB" altLang="en-US" sz="4000" dirty="0"/>
              <a:t>Tests of egocentrism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4310064" y="1785938"/>
            <a:ext cx="5595937" cy="45259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1. Three mountains task (Piaget &amp; </a:t>
            </a:r>
            <a:r>
              <a:rPr lang="en-GB" altLang="en-US" sz="2800" dirty="0" err="1">
                <a:solidFill>
                  <a:srgbClr val="0355CD"/>
                </a:solidFill>
              </a:rPr>
              <a:t>Inhelder</a:t>
            </a:r>
            <a:r>
              <a:rPr lang="en-GB" altLang="en-US" sz="2800" dirty="0">
                <a:solidFill>
                  <a:srgbClr val="0355CD"/>
                </a:solidFill>
              </a:rPr>
              <a:t>, 1956)</a:t>
            </a:r>
          </a:p>
          <a:p>
            <a:pPr marL="0" indent="0">
              <a:buNone/>
            </a:pPr>
            <a:r>
              <a:rPr lang="en-GB" altLang="en-US" sz="2000" dirty="0">
                <a:solidFill>
                  <a:srgbClr val="0355CD"/>
                </a:solidFill>
                <a:hlinkClick r:id="rId3"/>
              </a:rPr>
              <a:t>https://www.youtube.com/watch?v=OinqFgsIbh0</a:t>
            </a: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2. Turntable task (Borke,1975)</a:t>
            </a:r>
          </a:p>
          <a:p>
            <a:endParaRPr lang="en-GB" altLang="en-US" sz="2000" dirty="0">
              <a:solidFill>
                <a:srgbClr val="0355CD"/>
              </a:solidFill>
            </a:endParaRPr>
          </a:p>
          <a:p>
            <a:pPr marL="0" indent="0">
              <a:buNone/>
            </a:pPr>
            <a:r>
              <a:rPr lang="en-GB" altLang="en-US" sz="2800" dirty="0">
                <a:solidFill>
                  <a:srgbClr val="0355CD"/>
                </a:solidFill>
              </a:rPr>
              <a:t>3. Boy and policemen task (Hughes, 1975)</a:t>
            </a:r>
          </a:p>
          <a:p>
            <a:pPr marL="0" indent="0">
              <a:buNone/>
            </a:pPr>
            <a:r>
              <a:rPr lang="en-GB" altLang="en-US" b="1" dirty="0" smtClean="0">
                <a:solidFill>
                  <a:srgbClr val="0355CD"/>
                </a:solidFill>
              </a:rPr>
              <a:t>Task – find out more about task 2 and 3 by next week</a:t>
            </a:r>
          </a:p>
        </p:txBody>
      </p:sp>
      <p:pic>
        <p:nvPicPr>
          <p:cNvPr id="26628" name="Picture 3" descr="ANd9GcSgQkrwockwDbPNKW7E25SoU9UMDF-ejmdDgSz5ZSJVwlQ28FvuYUFS-0s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"/>
            <a:ext cx="2339975" cy="1592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4" descr="ANd9GcRRMtaip55uY5bRoIWMmwwChv2txg6D3PuD8_o5o_sTomm3kgnVMagoqVM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628776"/>
            <a:ext cx="2339975" cy="170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0" name="Picture 5" descr="ANd9GcT2XRzzY7ddQZnGa2ZUGbYhkQbkTz71RhldrRNah_BETXoFv-Y5Wcz7rkd3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3429001"/>
            <a:ext cx="23399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31" name="Picture 6" descr="ANd9GcS7b6V5o53YenKBu-Oa8Xrk6HzY3AdkjeE7F9zA1kVvGMNb5ou5N4JWhnY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5084764"/>
            <a:ext cx="2339975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10015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Beirniadaethau o’r dasg</a:t>
            </a:r>
            <a:br>
              <a:rPr lang="en-GB" altLang="en-US" smtClean="0"/>
            </a:br>
            <a:r>
              <a:rPr lang="en-GB" altLang="en-US" smtClean="0"/>
              <a:t>Criticisms of the task</a:t>
            </a:r>
            <a:br>
              <a:rPr lang="en-GB" altLang="en-US" smtClean="0"/>
            </a:br>
            <a:endParaRPr lang="en-GB" altLang="en-US" dirty="0" smtClean="0"/>
          </a:p>
        </p:txBody>
      </p:sp>
      <p:sp>
        <p:nvSpPr>
          <p:cNvPr id="29699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Modelau Piaget â diffyg nodweddion amlwg i alluogi plant i wahaniaethu</a:t>
            </a:r>
          </a:p>
          <a:p>
            <a:r>
              <a:rPr lang="en-GB" altLang="en-US" smtClean="0"/>
              <a:t>Y dasg o ail adeiladu’r arddangosfa, neu dewis y lluniau addas yn rhy anodd i blentyn ifanc</a:t>
            </a:r>
            <a:endParaRPr lang="en-GB" altLang="en-US" dirty="0"/>
          </a:p>
        </p:txBody>
      </p:sp>
      <p:sp>
        <p:nvSpPr>
          <p:cNvPr id="2970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Piaget’s models lacked salient characteristics that could allow children to differentiate one view from the next</a:t>
            </a:r>
          </a:p>
          <a:p>
            <a:r>
              <a:rPr lang="en-US" altLang="en-US" smtClean="0"/>
              <a:t>The task of reconstructing the display, or choosing the appropriate drawings may be beyond the ability of a young child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64719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/>
            </a:r>
            <a:br>
              <a:rPr lang="en-GB" smtClean="0"/>
            </a:br>
            <a:r>
              <a:rPr lang="en-GB" smtClean="0"/>
              <a:t>Animeiddiaeth</a:t>
            </a:r>
            <a:br>
              <a:rPr lang="en-GB" smtClean="0"/>
            </a:br>
            <a:r>
              <a:rPr lang="en-GB" smtClean="0"/>
              <a:t>Animism</a:t>
            </a:r>
            <a:endParaRPr lang="cy-GB" dirty="0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Y plentyn yn credu fod popeth yn ymwybodol h.y. â theimladau</a:t>
            </a:r>
          </a:p>
          <a:p>
            <a:r>
              <a:rPr lang="en-GB" smtClean="0"/>
              <a:t>e.e. y car ddim yn dechrau gan ei fod wedi blino neu’n sal</a:t>
            </a:r>
            <a:endParaRPr lang="cy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The child believes that everything is conscious i.e. everything has feelings </a:t>
            </a:r>
            <a:endParaRPr lang="cy-GB" smtClean="0"/>
          </a:p>
          <a:p>
            <a:r>
              <a:rPr lang="en-GB" smtClean="0"/>
              <a:t>e.g. the car won’t start because it is sick or tired</a:t>
            </a:r>
            <a:endParaRPr lang="en-GB" dirty="0" smtClean="0"/>
          </a:p>
        </p:txBody>
      </p:sp>
      <p:pic>
        <p:nvPicPr>
          <p:cNvPr id="5123" name="Picture 3" descr="C:\Users\l.roberts\AppData\Local\Microsoft\Windows\Temporary Internet Files\Content.IE5\UU4Z21D1\orange_fun_ca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664" y="5105400"/>
            <a:ext cx="619268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912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Canoli</a:t>
            </a:r>
            <a:br>
              <a:rPr lang="en-GB" smtClean="0"/>
            </a:br>
            <a:r>
              <a:rPr lang="en-GB" smtClean="0"/>
              <a:t>Centration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Ffocysu ar un agwedd o gyd-destun tra’n anwybyddu’r lleill – dyma lle mae’r egwyddor gwybyddol o gadwraeth yn dod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This involves focusing on one aspect of a context whilst ignoring others</a:t>
            </a:r>
            <a:r>
              <a:rPr lang="cy-GB" smtClean="0"/>
              <a:t> – this is where the cognitive principle of conservation arises </a:t>
            </a:r>
            <a:endParaRPr lang="en-GB" dirty="0" smtClean="0"/>
          </a:p>
        </p:txBody>
      </p:sp>
      <p:pic>
        <p:nvPicPr>
          <p:cNvPr id="5" name="Picture 2" descr="C:\Documents and Settings\ittrobl\Local Settings\Temporary Internet Files\Content.IE5\A5QJOCWS\MP900390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67808" y="4797152"/>
            <a:ext cx="3657600" cy="156366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5082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152400"/>
            <a:ext cx="7772400" cy="928688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 err="1">
                <a:solidFill>
                  <a:schemeClr val="bg2">
                    <a:lumMod val="25000"/>
                  </a:schemeClr>
                </a:solidFill>
              </a:rPr>
              <a:t>Tasg</a:t>
            </a:r>
            <a: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US" altLang="en-US" sz="3200" dirty="0" err="1">
                <a:solidFill>
                  <a:schemeClr val="bg2">
                    <a:lumMod val="25000"/>
                  </a:schemeClr>
                </a:solidFill>
              </a:rPr>
              <a:t>Cadwraeth</a:t>
            </a:r>
            <a: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altLang="en-US" sz="3200" dirty="0">
                <a:solidFill>
                  <a:schemeClr val="bg2">
                    <a:lumMod val="25000"/>
                  </a:schemeClr>
                </a:solidFill>
              </a:rPr>
              <a:t>Conservation Tasks </a:t>
            </a:r>
          </a:p>
        </p:txBody>
      </p:sp>
      <p:pic>
        <p:nvPicPr>
          <p:cNvPr id="31747" name="Picture 5" descr="Fig-07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76401" y="1129701"/>
            <a:ext cx="8215313" cy="4857750"/>
          </a:xfrm>
          <a:noFill/>
        </p:spPr>
      </p:pic>
      <p:sp>
        <p:nvSpPr>
          <p:cNvPr id="6" name="Subtitle 2"/>
          <p:cNvSpPr txBox="1">
            <a:spLocks/>
          </p:cNvSpPr>
          <p:nvPr/>
        </p:nvSpPr>
        <p:spPr bwMode="auto">
          <a:xfrm>
            <a:off x="2524125" y="5981700"/>
            <a:ext cx="7772400" cy="87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en-GB" sz="2400" kern="0" dirty="0">
                <a:hlinkClick r:id="rId3"/>
              </a:rPr>
              <a:t>http://www.youtube.com/watch?v=gnArvcWaH6I</a:t>
            </a:r>
            <a:r>
              <a:rPr lang="en-GB" sz="2400" kern="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6873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Meddwl cyn-weithredol a’r her o gadwraeth</a:t>
            </a:r>
            <a:br>
              <a:rPr lang="en-US" altLang="en-US" smtClean="0"/>
            </a:br>
            <a:r>
              <a:rPr lang="en-US" altLang="en-US" smtClean="0"/>
              <a:t>Pre-operational thinking and problems of conservation</a:t>
            </a:r>
            <a:br>
              <a:rPr lang="en-US" altLang="en-US" smtClean="0"/>
            </a:br>
            <a:endParaRPr lang="en-GB" dirty="0"/>
          </a:p>
        </p:txBody>
      </p:sp>
      <p:sp>
        <p:nvSpPr>
          <p:cNvPr id="39939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Pam mae plant cyn weithredol yn methu tasgau cadwraeth?</a:t>
            </a:r>
          </a:p>
          <a:p>
            <a:endParaRPr lang="en-GB" altLang="en-US" smtClean="0"/>
          </a:p>
          <a:p>
            <a:r>
              <a:rPr lang="en-GB" altLang="en-US" smtClean="0"/>
              <a:t>Oherwydd nid yw eu meddyliau yn cael eu rheoli gan egwyddorion tu chwith, cyfadferiad a hunaniaeth</a:t>
            </a:r>
            <a:endParaRPr lang="en-GB" altLang="en-US" dirty="0" smtClean="0"/>
          </a:p>
        </p:txBody>
      </p:sp>
      <p:sp>
        <p:nvSpPr>
          <p:cNvPr id="39940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Why do pre-operational children fail problems of conservation?</a:t>
            </a:r>
          </a:p>
          <a:p>
            <a:endParaRPr lang="en-US" altLang="en-US" smtClean="0"/>
          </a:p>
          <a:p>
            <a:r>
              <a:rPr lang="en-US" altLang="en-US" smtClean="0"/>
              <a:t>Because their thinking is not governed by principles of reversibility, compensation and identity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26594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403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Pe buasai plant yn defnyddio’r egwyddorion hyn, fe fuasent yn dod i’r canlyniad y cedwir yr hylif</a:t>
            </a:r>
          </a:p>
          <a:p>
            <a:r>
              <a:rPr lang="en-GB" altLang="en-US" smtClean="0"/>
              <a:t>Ni chânt eu rheoli gan weithrediadau rhesymegol</a:t>
            </a:r>
          </a:p>
          <a:p>
            <a:r>
              <a:rPr lang="en-GB" altLang="en-US" smtClean="0"/>
              <a:t>Felly yn ‘egosentrig’ ac yn sythweledol</a:t>
            </a:r>
            <a:endParaRPr lang="en-GB" altLang="en-US" dirty="0" smtClean="0"/>
          </a:p>
        </p:txBody>
      </p:sp>
      <p:sp>
        <p:nvSpPr>
          <p:cNvPr id="4403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If children applied these principles, they would conclude liquid is conserved</a:t>
            </a:r>
          </a:p>
          <a:p>
            <a:r>
              <a:rPr lang="en-US" altLang="en-US" smtClean="0"/>
              <a:t>Not governed by logical operations</a:t>
            </a:r>
          </a:p>
          <a:p>
            <a:r>
              <a:rPr lang="en-US" altLang="en-US" smtClean="0"/>
              <a:t>Consequently, it appears egocentric (e.g., 3 mountains task) and intuitive (e.g., conservation tasks)</a:t>
            </a:r>
          </a:p>
          <a:p>
            <a:endParaRPr lang="en-GB" altLang="en-US" dirty="0" smtClean="0"/>
          </a:p>
        </p:txBody>
      </p:sp>
      <p:pic>
        <p:nvPicPr>
          <p:cNvPr id="4403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1" y="193226"/>
            <a:ext cx="2887181" cy="16355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6615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Mewn parau, ystyriwch enghreifftiau o weithgareddau yn y Cyfnod Sylfaen ac esboniwch pam fod rhain yn addas ar gyfer plentyn yn y cyfnod cyn-weithredol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In pairs, consider examples of activities in a Foundation Phase setting and explain why these are suitable for a pre-operational child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5KQJEYQZ\NrIo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1" y="4953001"/>
            <a:ext cx="4243535" cy="176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3436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mtClean="0"/>
              <a:t>Goblygiadau Addysgol 1</a:t>
            </a:r>
            <a:br>
              <a:rPr lang="en-GB" altLang="cy-GB" smtClean="0"/>
            </a:br>
            <a:r>
              <a:rPr lang="en-GB" altLang="cy-GB" smtClean="0"/>
              <a:t>Educational Implications 1</a:t>
            </a:r>
            <a:endParaRPr lang="en-GB" altLang="cy-GB" dirty="0" smtClean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cy-GB" smtClean="0"/>
              <a:t>Defnyddio adnoddau a deunyddgweledol lle’n bosib</a:t>
            </a:r>
          </a:p>
          <a:p>
            <a:r>
              <a:rPr lang="en-GB" altLang="cy-GB" smtClean="0"/>
              <a:t>Cadw cyfarwyddiadau’n fyr</a:t>
            </a:r>
          </a:p>
          <a:p>
            <a:r>
              <a:rPr lang="en-GB" altLang="cy-GB" smtClean="0"/>
              <a:t>Peidio disgwyl disgyblion i weld safbwynt pobl eraill yn gyson</a:t>
            </a:r>
          </a:p>
          <a:p>
            <a:r>
              <a:rPr lang="en-GB" altLang="cy-GB" smtClean="0"/>
              <a:t>Bod yn ymwybodol fod geiriau gwahanol gan ddisgyblion am yr un peth neu gwahanol ystyr am yr un gair</a:t>
            </a:r>
            <a:endParaRPr lang="en-GB" alt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Use concrete props and visual aids whenever possible.</a:t>
            </a:r>
          </a:p>
          <a:p>
            <a:r>
              <a:rPr lang="en-GB" smtClean="0"/>
              <a:t> Make instructions relatively short, using actions as well as words.</a:t>
            </a:r>
          </a:p>
          <a:p>
            <a:r>
              <a:rPr lang="en-GB" smtClean="0"/>
              <a:t> Do not expect the students to consistently see the world from someone else’s point of view.</a:t>
            </a:r>
          </a:p>
          <a:p>
            <a:r>
              <a:rPr lang="en-GB" smtClean="0"/>
              <a:t>Be sensitive to the possibility that students may have different meanings for the same word or different words for the same meaning. </a:t>
            </a:r>
            <a:endParaRPr lang="en-GB" dirty="0"/>
          </a:p>
        </p:txBody>
      </p:sp>
      <p:graphicFrame>
        <p:nvGraphicFramePr>
          <p:cNvPr id="66573" name="Group 1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66583" name="Group 23"/>
          <p:cNvGraphicFramePr>
            <a:graphicFrameLocks noGrp="1"/>
          </p:cNvGraphicFramePr>
          <p:nvPr/>
        </p:nvGraphicFramePr>
        <p:xfrm>
          <a:off x="1524000" y="0"/>
          <a:ext cx="208002" cy="518048"/>
        </p:xfrm>
        <a:graphic>
          <a:graphicData uri="http://schemas.openxmlformats.org/drawingml/2006/table">
            <a:tbl>
              <a:tblPr/>
              <a:tblGrid>
                <a:gridCol w="20800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91301" marR="91301"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9996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Rhoi digon o gyfle i blant ymarfer sgiliau fydd yn gosod y sylfaen ar gyfer tasgau mwy anodd fel darllen a deall.</a:t>
            </a:r>
          </a:p>
          <a:p>
            <a:r>
              <a:rPr lang="en-GB" smtClean="0"/>
              <a:t>Darparu amrediad eang o brofiadau er mwyn adeiladu sylfaen cadarn i ddysgu iaith a chysyniadau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 Give children a great deal of hands-on practice with the skills that serve as building blocks for more complex skills like reading comprehension.</a:t>
            </a:r>
          </a:p>
          <a:p>
            <a:r>
              <a:rPr lang="en-GB" smtClean="0"/>
              <a:t>Provide a wide range of experiences in order to build a foundation for concept learning and language.</a:t>
            </a:r>
          </a:p>
          <a:p>
            <a:r>
              <a:rPr lang="en-GB" smtClean="0"/>
              <a:t>(McLendon, 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361280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Concrit gweithredol</a:t>
            </a:r>
            <a:br>
              <a:rPr lang="en-GB" smtClean="0"/>
            </a:br>
            <a:r>
              <a:rPr lang="en-GB" smtClean="0"/>
              <a:t>Concrete operational ( 7-11)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Wedi eu gwreiddio yn y byd concrid</a:t>
            </a:r>
          </a:p>
          <a:p>
            <a:r>
              <a:rPr lang="en-GB" smtClean="0"/>
              <a:t>Yn cael trafferth i feddwl yn haniaethol</a:t>
            </a:r>
          </a:p>
          <a:p>
            <a:r>
              <a:rPr lang="en-GB" smtClean="0"/>
              <a:t>Flavell (1986 in Slavin 2009, p.37) </a:t>
            </a:r>
          </a:p>
          <a:p>
            <a:r>
              <a:rPr lang="en-GB" smtClean="0"/>
              <a:t>An earthbound, concrete, practical-minded sort of problem-solving approach… a theorist the elementary school child is not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Still very much rooted in the concrete world</a:t>
            </a:r>
          </a:p>
          <a:p>
            <a:r>
              <a:rPr lang="en-GB" smtClean="0"/>
              <a:t>Have difficulty with abstract thought</a:t>
            </a:r>
          </a:p>
          <a:p>
            <a:r>
              <a:rPr lang="en-GB" smtClean="0"/>
              <a:t>Flavell (1986 in Slavin 2009, p.37) </a:t>
            </a:r>
          </a:p>
          <a:p>
            <a:r>
              <a:rPr lang="en-GB" smtClean="0"/>
              <a:t>An earthbound, concrete, practical-minded sort of problem-solving approach… a theorist the elementary school child is not</a:t>
            </a:r>
          </a:p>
          <a:p>
            <a:endParaRPr lang="cy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3220" y="149622"/>
            <a:ext cx="2341563" cy="1207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201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Cyfresiad yn datblygu- y gallu i drefnu pethau yn rhesymegol</a:t>
            </a:r>
          </a:p>
          <a:p>
            <a:r>
              <a:rPr lang="en-GB" smtClean="0"/>
              <a:t>e.e. lleiaf i fwyaf</a:t>
            </a:r>
          </a:p>
          <a:p>
            <a:r>
              <a:rPr lang="en-GB" smtClean="0"/>
              <a:t>Medr trosiad wedyn ddatblygu h.y. casglu perthnasau rhwng dau beth yn seiliedig ar wybodaeth am y trydydd e.e. Mae Tom yn dalach na Ben ac mae Ben yn dalach na Sam felly mae Tom yn dalach na Sam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Seriation develops- the ability to arrange things in logical progression</a:t>
            </a:r>
          </a:p>
          <a:p>
            <a:r>
              <a:rPr lang="en-GB" smtClean="0"/>
              <a:t>e.g. smallest to largest</a:t>
            </a:r>
          </a:p>
          <a:p>
            <a:r>
              <a:rPr lang="en-GB" smtClean="0"/>
              <a:t>Transitivity can then develop i.e. inferring relationships between two objects on the basis of knowledge of a third e.g.  Tom is taller than Ben and Ben is taller than Sam therefore Tom is taller than Sam </a:t>
            </a:r>
          </a:p>
          <a:p>
            <a:r>
              <a:rPr lang="en-GB" smtClean="0"/>
              <a:t>( Slavin,2009)</a:t>
            </a:r>
            <a:endParaRPr lang="cy-GB" dirty="0"/>
          </a:p>
        </p:txBody>
      </p:sp>
      <p:pic>
        <p:nvPicPr>
          <p:cNvPr id="7171" name="Picture 3" descr="C:\Users\l.roberts\AppData\Local\Microsoft\Windows\Temporary Internet Files\Content.IE5\EME09GLO\20081214202128_three-ki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3845496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690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Plant yn symud o feddwl egosentrig i feddwl gwrthrychol</a:t>
            </a:r>
          </a:p>
          <a:p>
            <a:r>
              <a:rPr lang="en-GB" smtClean="0"/>
              <a:t>Medr plant weld fod eraill yn medru cael canfyddiadau gwahanol</a:t>
            </a:r>
          </a:p>
          <a:p>
            <a:r>
              <a:rPr lang="en-GB" smtClean="0"/>
              <a:t>Hefyd yn medru delio gyda pherthnasau rhan- cyfan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Children move from egocentric thought to decentred or objective thought</a:t>
            </a:r>
          </a:p>
          <a:p>
            <a:r>
              <a:rPr lang="en-GB" smtClean="0"/>
              <a:t>Allows children to see that others can have different perceptions</a:t>
            </a:r>
            <a:endParaRPr lang="cy-GB" smtClean="0"/>
          </a:p>
          <a:p>
            <a:r>
              <a:rPr lang="en-GB" smtClean="0"/>
              <a:t>Also can deal with part- to whole relationships </a:t>
            </a:r>
          </a:p>
          <a:p>
            <a:r>
              <a:rPr lang="en-GB" smtClean="0"/>
              <a:t>( Slavin, 2009)</a:t>
            </a:r>
            <a:endParaRPr lang="en-GB" dirty="0" smtClean="0"/>
          </a:p>
        </p:txBody>
      </p:sp>
      <p:pic>
        <p:nvPicPr>
          <p:cNvPr id="8194" name="Picture 2" descr="C:\Users\l.roberts\AppData\Local\Microsoft\Windows\Temporary Internet Files\Content.IE5\VGH11Z05\3-kids-looking-dow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504" y="16516"/>
            <a:ext cx="2718816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794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Tasg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mtClean="0"/>
              <a:t>Mewn parau, ystyriwch sut mae’r </a:t>
            </a:r>
            <a:r>
              <a:rPr lang="en-GB" smtClean="0">
                <a:hlinkClick r:id="rId2"/>
              </a:rPr>
              <a:t>weithgaredd</a:t>
            </a:r>
            <a:r>
              <a:rPr lang="en-GB" smtClean="0"/>
              <a:t> ganlynol yn addas ar gyfer plentyn yn y cyfnod concrid gweithredol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In pairs, consider how the following </a:t>
            </a:r>
            <a:r>
              <a:rPr lang="en-GB" smtClean="0">
                <a:hlinkClick r:id="rId3"/>
              </a:rPr>
              <a:t>activity</a:t>
            </a:r>
            <a:r>
              <a:rPr lang="en-GB" smtClean="0"/>
              <a:t> is suitable for a child in Piaget’s concrete operational stage                                                 </a:t>
            </a:r>
            <a:endParaRPr lang="cy-GB" dirty="0"/>
          </a:p>
        </p:txBody>
      </p:sp>
      <p:pic>
        <p:nvPicPr>
          <p:cNvPr id="9218" name="Picture 2" descr="C:\Users\l.roberts\AppData\Local\Microsoft\Windows\Temporary Internet Files\Content.IE5\FDGQFACQ\children_world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4419600"/>
            <a:ext cx="4608512" cy="216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482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mtClean="0"/>
              <a:t>Goblygiadau Addysgol 2 </a:t>
            </a:r>
            <a:r>
              <a:rPr lang="en-US" altLang="cy-GB" smtClean="0"/>
              <a:t>Educational implications 2</a:t>
            </a:r>
            <a:endParaRPr lang="en-US" altLang="cy-GB" dirty="0" smtClean="0"/>
          </a:p>
        </p:txBody>
      </p:sp>
      <p:sp>
        <p:nvSpPr>
          <p:cNvPr id="35843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altLang="cy-GB" smtClean="0"/>
              <a:t>Defnyddio cyfarpar gweledol a modelau</a:t>
            </a:r>
          </a:p>
          <a:p>
            <a:pPr lvl="1"/>
            <a:r>
              <a:rPr lang="en-GB" altLang="cy-GB" smtClean="0"/>
              <a:t>Darparu cyfleoedd  trafod materion cymdeithasol, gwleidyddol a diwylliannol</a:t>
            </a:r>
          </a:p>
          <a:p>
            <a:pPr lvl="1"/>
            <a:r>
              <a:rPr lang="en-GB" altLang="cy-GB" smtClean="0"/>
              <a:t>Dysgu cysyniadau eang yn hytrach na ffeithiau a’u rhoi mewn cyd-destun perthnasol i’r dysgwr.</a:t>
            </a:r>
          </a:p>
          <a:p>
            <a:endParaRPr lang="en-GB" altLang="cy-GB" dirty="0"/>
          </a:p>
        </p:txBody>
      </p:sp>
      <p:sp>
        <p:nvSpPr>
          <p:cNvPr id="35844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altLang="cy-GB" smtClean="0"/>
              <a:t>Use visual aids and models</a:t>
            </a:r>
          </a:p>
          <a:p>
            <a:pPr lvl="1"/>
            <a:r>
              <a:rPr lang="en-GB" altLang="cy-GB" smtClean="0"/>
              <a:t>Provide opportunities to discuss social, political, and cultural issues</a:t>
            </a:r>
          </a:p>
          <a:p>
            <a:pPr lvl="1"/>
            <a:r>
              <a:rPr lang="en-GB" altLang="cy-GB" smtClean="0"/>
              <a:t>Teach broad concepts rather than facts, and to situate these in a context meaningful and relevant to the learner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1178093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mtClean="0"/>
              <a:t>Goblygiadau Addysgol 3</a:t>
            </a:r>
            <a:br>
              <a:rPr lang="en-GB" altLang="cy-GB" smtClean="0"/>
            </a:br>
            <a:r>
              <a:rPr lang="en-US" altLang="cy-GB" smtClean="0"/>
              <a:t>Educational implications 3</a:t>
            </a:r>
            <a:endParaRPr lang="en-GB" altLang="cy-GB" dirty="0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cy-GB" smtClean="0"/>
              <a:t>Darparu cyfleoedd i</a:t>
            </a:r>
          </a:p>
          <a:p>
            <a:pPr lvl="1"/>
            <a:r>
              <a:rPr lang="en-GB" altLang="cy-GB" smtClean="0"/>
              <a:t>Ddosbarthu a grwpio gwybodaeth fwy fwy cymhleth</a:t>
            </a:r>
          </a:p>
          <a:p>
            <a:pPr lvl="1"/>
            <a:r>
              <a:rPr lang="en-GB" altLang="cy-GB" smtClean="0"/>
              <a:t>Defnyddio amlinelliad a hierarchaeth i hwyluso cymhwyso gwybodaeth newydd gyda hen wybodaeth</a:t>
            </a:r>
          </a:p>
          <a:p>
            <a:pPr lvl="1"/>
            <a:endParaRPr lang="en-GB" altLang="cy-GB" dirty="0"/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smtClean="0"/>
              <a:t>Allow opportunities to </a:t>
            </a:r>
          </a:p>
          <a:p>
            <a:pPr lvl="1"/>
            <a:r>
              <a:rPr lang="en-GB" altLang="cy-GB" smtClean="0"/>
              <a:t>classify and group information with increasing complexity</a:t>
            </a:r>
          </a:p>
          <a:p>
            <a:pPr lvl="1"/>
            <a:r>
              <a:rPr lang="en-GB" altLang="cy-GB" smtClean="0"/>
              <a:t>use outlines and hierarchies to facilitate assimilating new information with previous knowledge</a:t>
            </a:r>
          </a:p>
          <a:p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2549730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cy-GB" smtClean="0"/>
              <a:t>Goblygiadau Addysgol 4</a:t>
            </a:r>
            <a:br>
              <a:rPr lang="en-GB" altLang="cy-GB" smtClean="0"/>
            </a:br>
            <a:r>
              <a:rPr lang="en-US" altLang="cy-GB" smtClean="0"/>
              <a:t>Educational implications 4</a:t>
            </a:r>
            <a:endParaRPr lang="en-US" altLang="cy-GB" dirty="0" smtClean="0"/>
          </a:p>
        </p:txBody>
      </p:sp>
      <p:sp>
        <p:nvSpPr>
          <p:cNvPr id="32771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altLang="cy-GB" smtClean="0"/>
              <a:t>Mae ‘Dysgu drwy ddarganfod’ yn rhoi’r cyfleoedd i ddysgwyr ddarganfod ac arbrofi, ac felly hybu dealltwriaeth newydd</a:t>
            </a:r>
          </a:p>
          <a:p>
            <a:pPr lvl="1"/>
            <a:r>
              <a:rPr lang="en-GB" altLang="cy-GB" smtClean="0"/>
              <a:t>Mae rhoi cyfleoedd sy’n galluogi myfyrwyr o wahanol lefelau cognitif i  weithio gyda’u gilydd yn aml yn hybu myfyrwyr llai aeddfed i ddatblygu i lefel mwy aeddfed o ddealltwriaeth</a:t>
            </a:r>
          </a:p>
          <a:p>
            <a:endParaRPr lang="en-GB" altLang="cy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smtClean="0"/>
              <a:t>Discovery learning’ provides opportunities for learners to explore and experiment, thereby encouraging new understandings</a:t>
            </a:r>
          </a:p>
          <a:p>
            <a:pPr lvl="1"/>
            <a:r>
              <a:rPr lang="en-GB" smtClean="0"/>
              <a:t>Opportunities that allow students of differing cognitive levels to work together often encourage less mature students to advance to a more mature understanding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586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5059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Damcaniaeth Piaget yn bwysig iawn o ran y ffordd roedd pobl yn meddwl am ddatblygiadau gwybyddol plant</a:t>
            </a:r>
          </a:p>
          <a:p>
            <a:r>
              <a:rPr lang="en-GB" altLang="en-US" smtClean="0"/>
              <a:t>Datblygiad galluoedd gwybyddol drwy’r rhyngweithiad rhwng natur a magwraeth a’r amgylchedd</a:t>
            </a:r>
            <a:endParaRPr lang="en-GB" altLang="en-US" dirty="0"/>
          </a:p>
        </p:txBody>
      </p:sp>
      <p:sp>
        <p:nvSpPr>
          <p:cNvPr id="4506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Piaget’s theory was hugely important in changing the way people thought about the development of cognitive abilities in children.</a:t>
            </a:r>
          </a:p>
          <a:p>
            <a:r>
              <a:rPr lang="en-US" altLang="en-US" smtClean="0"/>
              <a:t>Development of cognitive abilities evolves through interaction between innate capacities and the environment</a:t>
            </a:r>
            <a:endParaRPr lang="en-US" altLang="en-US" dirty="0"/>
          </a:p>
        </p:txBody>
      </p:sp>
      <p:pic>
        <p:nvPicPr>
          <p:cNvPr id="45061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1" y="152401"/>
            <a:ext cx="2339975" cy="161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1549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Beirniadaethau o Piaget 1</a:t>
            </a:r>
            <a:br>
              <a:rPr lang="en-GB" altLang="en-US" smtClean="0"/>
            </a:br>
            <a:r>
              <a:rPr lang="en-GB" altLang="en-US" smtClean="0"/>
              <a:t>Criticisms of Piaget 1</a:t>
            </a:r>
            <a:endParaRPr lang="en-GB" altLang="en-US" dirty="0"/>
          </a:p>
        </p:txBody>
      </p:sp>
      <p:sp>
        <p:nvSpPr>
          <p:cNvPr id="47107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Er fod damcaniaeth Piaget yn ddylanwadol, mae rhai gwendidau nawr yn amlwg</a:t>
            </a:r>
          </a:p>
          <a:p>
            <a:r>
              <a:rPr lang="en-GB" altLang="en-US" smtClean="0"/>
              <a:t>Mae ‘r model camau yn fwy cyson nag yw e (Seigler,2006)</a:t>
            </a:r>
          </a:p>
          <a:p>
            <a:pPr lvl="1"/>
            <a:r>
              <a:rPr lang="en-GB" altLang="en-US" smtClean="0"/>
              <a:t>Mae plant yn aml yn mynd yn ôl i hen ffordd o feddwl</a:t>
            </a:r>
          </a:p>
          <a:p>
            <a:r>
              <a:rPr lang="en-GB" altLang="en-US" smtClean="0"/>
              <a:t>Mae babis a phlant yn mwy galluog na gydnabyddwyd gan Piaget</a:t>
            </a:r>
            <a:endParaRPr lang="en-GB" altLang="en-US" dirty="0"/>
          </a:p>
        </p:txBody>
      </p:sp>
      <p:sp>
        <p:nvSpPr>
          <p:cNvPr id="47108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Although Piaget’s theory remains highly influential, some weaknesses are now apparent</a:t>
            </a:r>
          </a:p>
          <a:p>
            <a:pPr lvl="1"/>
            <a:r>
              <a:rPr lang="en-US" altLang="en-US" smtClean="0"/>
              <a:t>The stage model depicts children’s thinking as being more consistent than it is (Seigler, 2006)</a:t>
            </a:r>
          </a:p>
          <a:p>
            <a:pPr lvl="2"/>
            <a:r>
              <a:rPr lang="en-US" altLang="en-US" smtClean="0"/>
              <a:t>Child often reverts to old ways of thinking/acting</a:t>
            </a:r>
          </a:p>
          <a:p>
            <a:pPr lvl="1"/>
            <a:r>
              <a:rPr lang="en-US" altLang="en-US" smtClean="0"/>
              <a:t>Infants and young children are more cognitively competent than Piaget recognised</a:t>
            </a:r>
          </a:p>
          <a:p>
            <a:endParaRPr lang="en-GB" altLang="en-US" dirty="0" smtClean="0"/>
          </a:p>
        </p:txBody>
      </p:sp>
      <p:pic>
        <p:nvPicPr>
          <p:cNvPr id="47109" name="Picture 6" descr="ANd9GcT2XRzzY7ddQZnGa2ZUGbYhkQbkTz71RhldrRNah_BETXoFv-Y5Wcz7rkd3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648" y="249109"/>
            <a:ext cx="1169987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96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Beirniadaethau o Piaget 2</a:t>
            </a:r>
            <a:br>
              <a:rPr lang="en-GB" altLang="en-US" smtClean="0"/>
            </a:br>
            <a:r>
              <a:rPr lang="en-GB" altLang="en-US" smtClean="0"/>
              <a:t>Criticisms of Piaget 2</a:t>
            </a:r>
            <a:endParaRPr lang="cy-GB" dirty="0"/>
          </a:p>
        </p:txBody>
      </p:sp>
      <p:sp>
        <p:nvSpPr>
          <p:cNvPr id="38915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cy-GB" smtClean="0"/>
              <a:t>Dywed Huitt a Hummel (1998 ar gael yn </a:t>
            </a:r>
            <a:r>
              <a:rPr lang="en-US" smtClean="0"/>
              <a:t>Wood, Smith &amp;  Grossniklaus, 2014)</a:t>
            </a:r>
            <a:endParaRPr lang="en-GB" altLang="cy-GB" smtClean="0"/>
          </a:p>
          <a:p>
            <a:pPr lvl="1"/>
            <a:r>
              <a:rPr lang="en-GB" altLang="cy-GB" smtClean="0"/>
              <a:t>‘only 35% of high school graduates in industrialized countries obtain formal operations; many people do not think formally during adulthood’.</a:t>
            </a:r>
          </a:p>
          <a:p>
            <a:pPr lvl="1"/>
            <a:r>
              <a:rPr lang="en-GB" altLang="cy-GB" smtClean="0"/>
              <a:t>Mae hwn yn bwysig yn nhermau datblygu cyfarwyddiadau ac offer cefnogi ar gyfer myfyrwyr sydd o oedran oedolion, ond efallai yn gyfyng yn eu dealltwriaeth o gysyniadau abstract</a:t>
            </a:r>
            <a:endParaRPr lang="en-GB" alt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mtClean="0"/>
              <a:t>Huitt and Hummel ( 1998, in Wood, Smith &amp; Grossniklaus, 2014)</a:t>
            </a:r>
          </a:p>
          <a:p>
            <a:pPr lvl="1"/>
            <a:r>
              <a:rPr lang="en-GB" altLang="cy-GB" smtClean="0"/>
              <a:t>only 35% of high school graduates in industrialized countries obtain formal operations; many people do not think formally during adulthood’.</a:t>
            </a:r>
          </a:p>
          <a:p>
            <a:pPr lvl="1"/>
            <a:r>
              <a:rPr lang="en-GB" altLang="cy-GB" smtClean="0"/>
              <a:t>This is important in terms of developing instructions and support materials for adult students, who may be restricted in their understanding of abstract concepts</a:t>
            </a:r>
          </a:p>
          <a:p>
            <a:endParaRPr lang="en-GB" smtClean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5101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Beirniadaethau o Piaget </a:t>
            </a:r>
            <a:br>
              <a:rPr lang="en-GB" altLang="en-US" smtClean="0"/>
            </a:br>
            <a:r>
              <a:rPr lang="en-GB" altLang="en-US" smtClean="0"/>
              <a:t>Criticisms of Piaget 3</a:t>
            </a:r>
            <a:endParaRPr lang="en-US" altLang="cy-GB" dirty="0"/>
          </a:p>
        </p:txBody>
      </p:sp>
      <p:sp>
        <p:nvSpPr>
          <p:cNvPr id="4505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altLang="cy-GB" smtClean="0"/>
              <a:t>McGonigle, B (1987) wedi gweithio gyda mwncïod</a:t>
            </a:r>
          </a:p>
          <a:p>
            <a:r>
              <a:rPr lang="en-US" altLang="cy-GB" smtClean="0"/>
              <a:t>Mwncïod wedi dysgu trefnu  maint siap a lliw lan i 12 gwrthrych ar sgrin</a:t>
            </a:r>
          </a:p>
          <a:p>
            <a:r>
              <a:rPr lang="en-US" altLang="cy-GB" smtClean="0"/>
              <a:t>Yn cyfateb i lefel plentyn 6-7 oed</a:t>
            </a:r>
          </a:p>
          <a:p>
            <a:r>
              <a:rPr lang="en-US" altLang="cy-GB" smtClean="0"/>
              <a:t>Y tro cyntaf i hyn gael ei weld mewn anifail</a:t>
            </a:r>
          </a:p>
          <a:p>
            <a:r>
              <a:rPr lang="en-US" altLang="cy-GB" smtClean="0"/>
              <a:t>‘The monkey did it!’</a:t>
            </a:r>
          </a:p>
          <a:p>
            <a:endParaRPr lang="en-US" altLang="cy-GB" smtClean="0"/>
          </a:p>
          <a:p>
            <a:endParaRPr lang="en-US" altLang="cy-GB" dirty="0" smtClean="0"/>
          </a:p>
        </p:txBody>
      </p:sp>
      <p:sp>
        <p:nvSpPr>
          <p:cNvPr id="45060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smtClean="0"/>
              <a:t>McGonigle,B (1987) worked with monkeys</a:t>
            </a:r>
          </a:p>
          <a:p>
            <a:r>
              <a:rPr lang="en-GB" altLang="cy-GB" smtClean="0"/>
              <a:t>They learnt how to organise the size, shape and colour of up to 12 objects on screen</a:t>
            </a:r>
          </a:p>
          <a:p>
            <a:r>
              <a:rPr lang="en-GB" altLang="cy-GB" smtClean="0"/>
              <a:t>This reflects a 6-7 year old child development</a:t>
            </a:r>
          </a:p>
          <a:p>
            <a:r>
              <a:rPr lang="en-GB" altLang="cy-GB" smtClean="0"/>
              <a:t>The first time that this has been demonstrated in animals</a:t>
            </a:r>
          </a:p>
          <a:p>
            <a:r>
              <a:rPr lang="en-US" altLang="cy-GB" smtClean="0"/>
              <a:t>‘The monkey did it!’</a:t>
            </a:r>
          </a:p>
          <a:p>
            <a:endParaRPr lang="en-GB" altLang="cy-GB" smtClean="0"/>
          </a:p>
          <a:p>
            <a:endParaRPr lang="en-GB" altLang="cy-GB" smtClean="0"/>
          </a:p>
          <a:p>
            <a:endParaRPr lang="en-GB" altLang="cy-GB" dirty="0" smtClean="0"/>
          </a:p>
        </p:txBody>
      </p:sp>
    </p:spTree>
    <p:extLst>
      <p:ext uri="{BB962C8B-B14F-4D97-AF65-F5344CB8AC3E}">
        <p14:creationId xmlns:p14="http://schemas.microsoft.com/office/powerpoint/2010/main" val="485426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Ffactorau cymdeithasol</a:t>
            </a:r>
            <a:br>
              <a:rPr lang="en-GB" altLang="en-US" smtClean="0"/>
            </a:br>
            <a:r>
              <a:rPr lang="en-GB" altLang="en-US" smtClean="0"/>
              <a:t>Social factors</a:t>
            </a:r>
            <a:endParaRPr lang="en-GB" altLang="en-US" dirty="0" smtClean="0"/>
          </a:p>
        </p:txBody>
      </p:sp>
      <p:sp>
        <p:nvSpPr>
          <p:cNvPr id="4915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smtClean="0"/>
              <a:t>Damaniaeth Piaget yn anwybyddu rôl ffactorau cymdeithasol</a:t>
            </a:r>
          </a:p>
          <a:p>
            <a:r>
              <a:rPr lang="en-GB" altLang="en-US" smtClean="0"/>
              <a:t>Gweld y plentyn fel ‘gwyddonydd’ datblygol- yn datblygu’n unigol o’i fyd cymdeithasol</a:t>
            </a:r>
          </a:p>
          <a:p>
            <a:r>
              <a:rPr lang="en-GB" altLang="en-US" smtClean="0"/>
              <a:t>Damcaniaeth Vygotsky yn canolbwyntio ar ddatblygiad plant fel proses cymdeithasol</a:t>
            </a:r>
            <a:endParaRPr lang="en-GB" altLang="en-US"/>
          </a:p>
        </p:txBody>
      </p:sp>
      <p:sp>
        <p:nvSpPr>
          <p:cNvPr id="4915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altLang="en-US" smtClean="0"/>
              <a:t>Piaget’s theory ignores the role of social factors in learning &amp; cognitive development</a:t>
            </a:r>
          </a:p>
          <a:p>
            <a:r>
              <a:rPr lang="en-US" altLang="en-US" smtClean="0"/>
              <a:t>Saw child as a developing “scientist” – developing independently from its social world</a:t>
            </a:r>
          </a:p>
          <a:p>
            <a:r>
              <a:rPr lang="en-US" altLang="en-US" smtClean="0"/>
              <a:t>Vygotsky’s theory in contrast focuses on child development as a social process</a:t>
            </a:r>
          </a:p>
          <a:p>
            <a:endParaRPr lang="en-GB" altLang="en-US"/>
          </a:p>
        </p:txBody>
      </p:sp>
      <p:pic>
        <p:nvPicPr>
          <p:cNvPr id="49157" name="Picture 5" descr="ANd9GcRRMtaip55uY5bRoIWMmwwChv2txg6D3PuD8_o5o_sTomm3kgnVMagoqVM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8140" y="1"/>
            <a:ext cx="1799860" cy="1312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433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mtClean="0"/>
              <a:t> Newidiadau i </a:t>
            </a:r>
            <a:br>
              <a:rPr lang="en-US" altLang="en-US" smtClean="0"/>
            </a:br>
            <a:r>
              <a:rPr lang="en-US" altLang="en-US" smtClean="0"/>
              <a:t>ddamcaniaeth Piaget</a:t>
            </a:r>
            <a:br>
              <a:rPr lang="en-US" altLang="en-US" smtClean="0"/>
            </a:br>
            <a:r>
              <a:rPr lang="en-US" altLang="en-US" smtClean="0"/>
              <a:t>Changes to Piaget’s theory</a:t>
            </a:r>
            <a:endParaRPr lang="en-US" altLang="en-US" dirty="0" smtClean="0"/>
          </a:p>
        </p:txBody>
      </p:sp>
      <p:sp>
        <p:nvSpPr>
          <p:cNvPr id="60419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altLang="en-US" smtClean="0"/>
              <a:t>Y camau oedran wedi eu adolygu yn sgil ymchwil</a:t>
            </a:r>
          </a:p>
          <a:p>
            <a:pPr lvl="1"/>
            <a:r>
              <a:rPr lang="en-US" altLang="en-US" smtClean="0"/>
              <a:t>Y syniad o newid yn ôl i gamau blaenorol yndebygol</a:t>
            </a:r>
          </a:p>
          <a:p>
            <a:pPr lvl="1"/>
            <a:endParaRPr lang="en-US" altLang="en-US" smtClean="0"/>
          </a:p>
          <a:p>
            <a:r>
              <a:rPr lang="en-US" altLang="en-US" smtClean="0"/>
              <a:t>Dull Vygotsky yn ystyried rôl pwerus prosesau cymdeithasol</a:t>
            </a:r>
            <a:endParaRPr lang="en-US" altLang="en-US" dirty="0" smtClean="0"/>
          </a:p>
        </p:txBody>
      </p:sp>
      <p:sp>
        <p:nvSpPr>
          <p:cNvPr id="60420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en-GB" altLang="en-US" smtClean="0"/>
              <a:t>The age bands have been reviewed in light of modern research</a:t>
            </a:r>
          </a:p>
          <a:p>
            <a:pPr lvl="1"/>
            <a:r>
              <a:rPr lang="en-GB" altLang="en-US" smtClean="0"/>
              <a:t>The idea of movement back to prior stages is likely </a:t>
            </a:r>
          </a:p>
          <a:p>
            <a:pPr lvl="1"/>
            <a:endParaRPr lang="en-GB" altLang="en-US" smtClean="0"/>
          </a:p>
          <a:p>
            <a:r>
              <a:rPr lang="en-GB" altLang="en-US" smtClean="0"/>
              <a:t>Vygotsky’s approach takes into account the powerful role of social processes </a:t>
            </a:r>
          </a:p>
          <a:p>
            <a:endParaRPr lang="en-GB" altLang="en-US" smtClean="0"/>
          </a:p>
          <a:p>
            <a:endParaRPr lang="en-GB" altLang="en-US" dirty="0" smtClean="0"/>
          </a:p>
        </p:txBody>
      </p:sp>
      <p:pic>
        <p:nvPicPr>
          <p:cNvPr id="60421" name="Picture 6" descr="ANd9GcS7b6V5o53YenKBu-Oa8Xrk6HzY3AdkjeE7F9zA1kVvGMNb5ou5N4JWhnY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026" y="0"/>
            <a:ext cx="2339975" cy="1773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119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Llyfryddiaeth  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1600" dirty="0" err="1"/>
              <a:t>Boeree</a:t>
            </a:r>
            <a:r>
              <a:rPr lang="cy-GB" sz="1600" dirty="0"/>
              <a:t>, C.G. ( 2006) </a:t>
            </a:r>
            <a:r>
              <a:rPr lang="cy-GB" sz="1600" i="1" dirty="0"/>
              <a:t>Jean </a:t>
            </a:r>
            <a:r>
              <a:rPr lang="cy-GB" sz="1600" i="1" dirty="0" err="1"/>
              <a:t>Piaget</a:t>
            </a:r>
            <a:r>
              <a:rPr lang="cy-GB" sz="1600" i="1" dirty="0"/>
              <a:t> 1896 - 1980 </a:t>
            </a:r>
            <a:r>
              <a:rPr lang="cy-GB" sz="1600" i="1" dirty="0" err="1"/>
              <a:t>Biography</a:t>
            </a:r>
            <a:r>
              <a:rPr lang="cy-GB" sz="1600" dirty="0"/>
              <a:t>. Available at </a:t>
            </a:r>
            <a:r>
              <a:rPr lang="cy-GB" sz="1600" dirty="0">
                <a:hlinkClick r:id="rId2"/>
              </a:rPr>
              <a:t>http://webspace.ship.edu/cgboer/piaget.html</a:t>
            </a:r>
            <a:r>
              <a:rPr lang="cy-GB" sz="1600" dirty="0"/>
              <a:t> [ Accessed </a:t>
            </a:r>
            <a:r>
              <a:rPr lang="en-GB" sz="1600" dirty="0"/>
              <a:t>23.6.17</a:t>
            </a:r>
            <a:r>
              <a:rPr lang="cy-GB" sz="1600" dirty="0"/>
              <a:t>]</a:t>
            </a:r>
          </a:p>
          <a:p>
            <a:r>
              <a:rPr lang="cy-GB" sz="1600" dirty="0"/>
              <a:t>Macblain, S. (2014) How Children Learn. Sage: London</a:t>
            </a:r>
            <a:endParaRPr lang="en-GB" sz="1600" dirty="0"/>
          </a:p>
          <a:p>
            <a:r>
              <a:rPr lang="en-US" altLang="cy-GB" sz="1600" dirty="0" err="1"/>
              <a:t>McGonigle</a:t>
            </a:r>
            <a:r>
              <a:rPr lang="en-US" altLang="cy-GB" sz="1600" dirty="0"/>
              <a:t>, Brendan O. (1987) Non-verbal thinking by animals? </a:t>
            </a:r>
            <a:r>
              <a:rPr lang="en-US" altLang="cy-GB" sz="1600" i="1" dirty="0"/>
              <a:t>Nature</a:t>
            </a:r>
            <a:r>
              <a:rPr lang="en-US" altLang="cy-GB" sz="1600" dirty="0"/>
              <a:t>. Vol 325(7000) Jan 1987, 110-112.</a:t>
            </a:r>
          </a:p>
          <a:p>
            <a:r>
              <a:rPr lang="en-US" altLang="cy-GB" sz="1600" dirty="0"/>
              <a:t>Mooney, C. (2013) Theories of Childhood. Minnesota: Red leaf Press </a:t>
            </a:r>
          </a:p>
          <a:p>
            <a:r>
              <a:rPr lang="en-US" altLang="cy-GB" sz="1600" dirty="0" err="1"/>
              <a:t>Seigler</a:t>
            </a:r>
            <a:r>
              <a:rPr lang="en-US" altLang="cy-GB" sz="1600" dirty="0"/>
              <a:t>, R.S ( 2006) Chapter 11 </a:t>
            </a:r>
            <a:r>
              <a:rPr lang="en-US" altLang="cy-GB" sz="1600" dirty="0" err="1"/>
              <a:t>Microgenetic</a:t>
            </a:r>
            <a:r>
              <a:rPr lang="en-US" altLang="cy-GB" sz="1600" dirty="0"/>
              <a:t> Analyses of Learning. Available at </a:t>
            </a:r>
            <a:r>
              <a:rPr lang="en-US" altLang="cy-GB" sz="1600" dirty="0">
                <a:hlinkClick r:id="rId3"/>
              </a:rPr>
              <a:t>http://www.psy.cmu.edu/~siegler/siegler06hnbk.pdf</a:t>
            </a:r>
            <a:r>
              <a:rPr lang="en-US" altLang="cy-GB" sz="1600" dirty="0"/>
              <a:t> [ Accessed </a:t>
            </a:r>
            <a:r>
              <a:rPr lang="en-GB" sz="1600" dirty="0"/>
              <a:t>23.6.17</a:t>
            </a:r>
            <a:r>
              <a:rPr lang="en-US" altLang="cy-GB" sz="1600" dirty="0"/>
              <a:t>]</a:t>
            </a:r>
          </a:p>
          <a:p>
            <a:r>
              <a:rPr lang="en-US" altLang="cy-GB" sz="1600" dirty="0" err="1"/>
              <a:t>Slavin</a:t>
            </a:r>
            <a:r>
              <a:rPr lang="en-US" altLang="cy-GB" sz="1600" dirty="0"/>
              <a:t>, R.E. ( 2009</a:t>
            </a:r>
            <a:r>
              <a:rPr lang="en-US" altLang="cy-GB" sz="1600" i="1" dirty="0"/>
              <a:t>) Educational Psychology. Theory and Practice. </a:t>
            </a:r>
            <a:r>
              <a:rPr lang="en-US" altLang="cy-GB" sz="1600" dirty="0"/>
              <a:t>New Jersey: Pearson.</a:t>
            </a:r>
          </a:p>
          <a:p>
            <a:r>
              <a:rPr lang="en-GB" sz="1600" dirty="0"/>
              <a:t>Image of Piaget ( 2006) Available at </a:t>
            </a:r>
            <a:r>
              <a:rPr lang="en-GB" sz="1600" dirty="0">
                <a:hlinkClick r:id="rId2"/>
              </a:rPr>
              <a:t>http://webspace.ship.edu/cgboer/piaget.html</a:t>
            </a:r>
            <a:r>
              <a:rPr lang="en-GB" sz="1600" dirty="0"/>
              <a:t> [ Accessed 23.6.17]</a:t>
            </a:r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061350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</TotalTime>
  <Words>2608</Words>
  <Application>Microsoft Office PowerPoint</Application>
  <PresentationFormat>Widescreen</PresentationFormat>
  <Paragraphs>288</Paragraphs>
  <Slides>45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Palatino Linotype</vt:lpstr>
      <vt:lpstr>Trebuchet MS</vt:lpstr>
      <vt:lpstr>Wingdings</vt:lpstr>
      <vt:lpstr>Wingdings 3</vt:lpstr>
      <vt:lpstr>Facet</vt:lpstr>
      <vt:lpstr>Dysgu yn yr 21ain Ganrif 21st Century Learning  </vt:lpstr>
      <vt:lpstr>Gorolwg Sesiwn / Session Overview</vt:lpstr>
      <vt:lpstr>Deilliannau Dysgu Learning Outcomes </vt:lpstr>
      <vt:lpstr>Deilliannau Dysgu Learning Outcomes</vt:lpstr>
      <vt:lpstr>Deilliannau Dysgu Learning Outcomes</vt:lpstr>
      <vt:lpstr>Deilliannau Dysgu Learning Outcomes</vt:lpstr>
      <vt:lpstr>Aseiniad  Assignment</vt:lpstr>
      <vt:lpstr> Un  ddamcaniaeth seicolegol berthnasol One relevant psychological theory</vt:lpstr>
      <vt:lpstr>Datblygiad  Gwybyddol Cognitive Development</vt:lpstr>
      <vt:lpstr>PowerPoint Presentation</vt:lpstr>
      <vt:lpstr>PowerPoint Presentation</vt:lpstr>
      <vt:lpstr>Scema                            Schemes</vt:lpstr>
      <vt:lpstr>Asimileiddio a Chymhwyso Assimilation and Accomodation</vt:lpstr>
      <vt:lpstr>PowerPoint Presentation</vt:lpstr>
      <vt:lpstr>Trafodaeth Discussion</vt:lpstr>
      <vt:lpstr>Damcaniaeth Piaget  Piaget’s Theory</vt:lpstr>
      <vt:lpstr>Camau datblygiad Piaget Piaget’s developmental stages</vt:lpstr>
      <vt:lpstr>Piaget’s Theory  Damcaniaeth Piaget</vt:lpstr>
      <vt:lpstr>Pre-operational Cyn-weithredol</vt:lpstr>
      <vt:lpstr>PowerPoint Presentation</vt:lpstr>
      <vt:lpstr>Yn ôl Piaget According to Piaget</vt:lpstr>
      <vt:lpstr>Tests of egocentrism</vt:lpstr>
      <vt:lpstr>Beirniadaethau o’r dasg Criticisms of the task </vt:lpstr>
      <vt:lpstr> Animeiddiaeth Animism</vt:lpstr>
      <vt:lpstr>Canoli Centration</vt:lpstr>
      <vt:lpstr>Tasg Cadwraeth Conservation Tasks </vt:lpstr>
      <vt:lpstr>Meddwl cyn-weithredol a’r her o gadwraeth Pre-operational thinking and problems of conservation </vt:lpstr>
      <vt:lpstr>PowerPoint Presentation</vt:lpstr>
      <vt:lpstr>Tasg / Task</vt:lpstr>
      <vt:lpstr>Goblygiadau Addysgol 1 Educational Implications 1</vt:lpstr>
      <vt:lpstr>PowerPoint Presentation</vt:lpstr>
      <vt:lpstr>Concrit gweithredol Concrete operational ( 7-11)</vt:lpstr>
      <vt:lpstr>PowerPoint Presentation</vt:lpstr>
      <vt:lpstr>PowerPoint Presentation</vt:lpstr>
      <vt:lpstr>Tasg / Task</vt:lpstr>
      <vt:lpstr>Goblygiadau Addysgol 2 Educational implications 2</vt:lpstr>
      <vt:lpstr>Goblygiadau Addysgol 3 Educational implications 3</vt:lpstr>
      <vt:lpstr>Goblygiadau Addysgol 4 Educational implications 4</vt:lpstr>
      <vt:lpstr>PowerPoint Presentation</vt:lpstr>
      <vt:lpstr>Beirniadaethau o Piaget 1 Criticisms of Piaget 1</vt:lpstr>
      <vt:lpstr>Beirniadaethau o Piaget 2 Criticisms of Piaget 2</vt:lpstr>
      <vt:lpstr>Beirniadaethau o Piaget  Criticisms of Piaget 3</vt:lpstr>
      <vt:lpstr>Ffactorau cymdeithasol Social factors</vt:lpstr>
      <vt:lpstr> Newidiadau i  ddamcaniaeth Piaget Changes to Piaget’s theory</vt:lpstr>
      <vt:lpstr>Llyfryddiaeth 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Baggott</dc:creator>
  <cp:lastModifiedBy>Alison Baggott</cp:lastModifiedBy>
  <cp:revision>4</cp:revision>
  <dcterms:created xsi:type="dcterms:W3CDTF">2019-07-09T09:55:30Z</dcterms:created>
  <dcterms:modified xsi:type="dcterms:W3CDTF">2019-07-09T10:33:53Z</dcterms:modified>
</cp:coreProperties>
</file>