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26"/>
  </p:notesMasterIdLst>
  <p:sldIdLst>
    <p:sldId id="256" r:id="rId2"/>
    <p:sldId id="257" r:id="rId3"/>
    <p:sldId id="261" r:id="rId4"/>
    <p:sldId id="260" r:id="rId5"/>
    <p:sldId id="258" r:id="rId6"/>
    <p:sldId id="262" r:id="rId7"/>
    <p:sldId id="263" r:id="rId8"/>
    <p:sldId id="264" r:id="rId9"/>
    <p:sldId id="265" r:id="rId10"/>
    <p:sldId id="266" r:id="rId11"/>
    <p:sldId id="273" r:id="rId12"/>
    <p:sldId id="272" r:id="rId13"/>
    <p:sldId id="267" r:id="rId14"/>
    <p:sldId id="268" r:id="rId15"/>
    <p:sldId id="269" r:id="rId16"/>
    <p:sldId id="270" r:id="rId17"/>
    <p:sldId id="275" r:id="rId18"/>
    <p:sldId id="274" r:id="rId19"/>
    <p:sldId id="277" r:id="rId20"/>
    <p:sldId id="271" r:id="rId21"/>
    <p:sldId id="276" r:id="rId22"/>
    <p:sldId id="279" r:id="rId23"/>
    <p:sldId id="280" r:id="rId24"/>
    <p:sldId id="278"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59" autoAdjust="0"/>
    <p:restoredTop sz="82384" autoAdjust="0"/>
  </p:normalViewPr>
  <p:slideViewPr>
    <p:cSldViewPr>
      <p:cViewPr>
        <p:scale>
          <a:sx n="80" d="100"/>
          <a:sy n="80" d="100"/>
        </p:scale>
        <p:origin x="-1026" y="73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C032C3-5EE7-400D-8C76-7E79D78F9993}" type="doc">
      <dgm:prSet loTypeId="urn:microsoft.com/office/officeart/2005/8/layout/cycle4" loCatId="cycle" qsTypeId="urn:microsoft.com/office/officeart/2005/8/quickstyle/simple1" qsCatId="simple" csTypeId="urn:microsoft.com/office/officeart/2005/8/colors/accent2_2" csCatId="accent2" phldr="1"/>
      <dgm:spPr/>
      <dgm:t>
        <a:bodyPr/>
        <a:lstStyle/>
        <a:p>
          <a:endParaRPr lang="en-GB"/>
        </a:p>
      </dgm:t>
    </dgm:pt>
    <dgm:pt modelId="{D3072B98-71BC-4BE2-9795-E6EE40E57818}">
      <dgm:prSet phldrT="[Text]"/>
      <dgm:spPr/>
      <dgm:t>
        <a:bodyPr/>
        <a:lstStyle/>
        <a:p>
          <a:r>
            <a:rPr lang="en-GB" dirty="0" smtClean="0"/>
            <a:t>1 -Forming</a:t>
          </a:r>
          <a:endParaRPr lang="en-GB" dirty="0"/>
        </a:p>
      </dgm:t>
    </dgm:pt>
    <dgm:pt modelId="{7523D62F-F521-4EB8-B95A-291105D9A38B}" type="parTrans" cxnId="{F0C0988D-DDD5-4FCA-BB8E-6A3260F93F8B}">
      <dgm:prSet/>
      <dgm:spPr/>
      <dgm:t>
        <a:bodyPr/>
        <a:lstStyle/>
        <a:p>
          <a:endParaRPr lang="en-GB"/>
        </a:p>
      </dgm:t>
    </dgm:pt>
    <dgm:pt modelId="{4D1DBE75-F2DB-423C-B3D0-AD3F407E593E}" type="sibTrans" cxnId="{F0C0988D-DDD5-4FCA-BB8E-6A3260F93F8B}">
      <dgm:prSet/>
      <dgm:spPr/>
      <dgm:t>
        <a:bodyPr/>
        <a:lstStyle/>
        <a:p>
          <a:endParaRPr lang="en-GB"/>
        </a:p>
      </dgm:t>
    </dgm:pt>
    <dgm:pt modelId="{B20ABE41-8427-478F-9702-9A36BCB2ED9B}">
      <dgm:prSet phldrT="[Text]" custT="1"/>
      <dgm:spPr/>
      <dgm:t>
        <a:bodyPr/>
        <a:lstStyle/>
        <a:p>
          <a:r>
            <a:rPr lang="en-GB" sz="1200" dirty="0" smtClean="0"/>
            <a:t>Team meats (formation) begins collective work.</a:t>
          </a:r>
          <a:endParaRPr lang="en-GB" sz="1200" dirty="0"/>
        </a:p>
      </dgm:t>
    </dgm:pt>
    <dgm:pt modelId="{E6C36A13-4CEE-45DA-8246-6284EF23D9B7}" type="parTrans" cxnId="{152E5D2F-8AD5-45A3-8A79-DDC743BFB86E}">
      <dgm:prSet/>
      <dgm:spPr/>
      <dgm:t>
        <a:bodyPr/>
        <a:lstStyle/>
        <a:p>
          <a:endParaRPr lang="en-GB"/>
        </a:p>
      </dgm:t>
    </dgm:pt>
    <dgm:pt modelId="{4B587EF2-2149-4A9C-8CE4-B5A088BB7319}" type="sibTrans" cxnId="{152E5D2F-8AD5-45A3-8A79-DDC743BFB86E}">
      <dgm:prSet/>
      <dgm:spPr/>
      <dgm:t>
        <a:bodyPr/>
        <a:lstStyle/>
        <a:p>
          <a:endParaRPr lang="en-GB"/>
        </a:p>
      </dgm:t>
    </dgm:pt>
    <dgm:pt modelId="{6A2E0FC7-B135-41B4-B03C-269C0D8A788A}">
      <dgm:prSet phldrT="[Text]"/>
      <dgm:spPr/>
      <dgm:t>
        <a:bodyPr/>
        <a:lstStyle/>
        <a:p>
          <a:r>
            <a:rPr lang="en-GB" dirty="0" smtClean="0"/>
            <a:t>2 -Storming</a:t>
          </a:r>
          <a:endParaRPr lang="en-GB" dirty="0"/>
        </a:p>
      </dgm:t>
    </dgm:pt>
    <dgm:pt modelId="{3D16C10C-D33D-4438-8CDF-35DCC6506D6C}" type="parTrans" cxnId="{2933C4D0-101C-44EE-9B2C-C914FA886EFA}">
      <dgm:prSet/>
      <dgm:spPr/>
      <dgm:t>
        <a:bodyPr/>
        <a:lstStyle/>
        <a:p>
          <a:endParaRPr lang="en-GB"/>
        </a:p>
      </dgm:t>
    </dgm:pt>
    <dgm:pt modelId="{AAA191E0-2F7B-4258-B0B0-E5E513A38B4E}" type="sibTrans" cxnId="{2933C4D0-101C-44EE-9B2C-C914FA886EFA}">
      <dgm:prSet/>
      <dgm:spPr/>
      <dgm:t>
        <a:bodyPr/>
        <a:lstStyle/>
        <a:p>
          <a:endParaRPr lang="en-GB"/>
        </a:p>
      </dgm:t>
    </dgm:pt>
    <dgm:pt modelId="{5B28FCEE-89E5-4078-9631-78C2F2857E16}">
      <dgm:prSet phldrT="[Text]" custT="1"/>
      <dgm:spPr/>
      <dgm:t>
        <a:bodyPr/>
        <a:lstStyle/>
        <a:p>
          <a:r>
            <a:rPr lang="en-GB" sz="1100" dirty="0" smtClean="0"/>
            <a:t>Team deals with confusion/conflict over shared goals, decision making, roles and</a:t>
          </a:r>
          <a:endParaRPr lang="en-GB" sz="1100" dirty="0"/>
        </a:p>
      </dgm:t>
    </dgm:pt>
    <dgm:pt modelId="{76A53748-2AFD-4249-9EE5-8A55C65279B4}" type="parTrans" cxnId="{3937042D-4C4F-4E2A-8F0A-D5414098BF45}">
      <dgm:prSet/>
      <dgm:spPr/>
      <dgm:t>
        <a:bodyPr/>
        <a:lstStyle/>
        <a:p>
          <a:endParaRPr lang="en-GB"/>
        </a:p>
      </dgm:t>
    </dgm:pt>
    <dgm:pt modelId="{6761CE17-A4FF-454B-BAD9-606A32A88FF4}" type="sibTrans" cxnId="{3937042D-4C4F-4E2A-8F0A-D5414098BF45}">
      <dgm:prSet/>
      <dgm:spPr/>
      <dgm:t>
        <a:bodyPr/>
        <a:lstStyle/>
        <a:p>
          <a:endParaRPr lang="en-GB"/>
        </a:p>
      </dgm:t>
    </dgm:pt>
    <dgm:pt modelId="{97A39AB4-54AD-4CE9-83D8-85542FCA8481}">
      <dgm:prSet phldrT="[Text]"/>
      <dgm:spPr/>
      <dgm:t>
        <a:bodyPr/>
        <a:lstStyle/>
        <a:p>
          <a:r>
            <a:rPr lang="en-GB" dirty="0" smtClean="0"/>
            <a:t>3 - Norming</a:t>
          </a:r>
          <a:endParaRPr lang="en-GB" dirty="0"/>
        </a:p>
      </dgm:t>
    </dgm:pt>
    <dgm:pt modelId="{69D27200-07C2-4B0C-B0DA-F9968B593E97}" type="parTrans" cxnId="{F77D1551-E155-4553-A0A1-18CE2AF0729E}">
      <dgm:prSet/>
      <dgm:spPr/>
      <dgm:t>
        <a:bodyPr/>
        <a:lstStyle/>
        <a:p>
          <a:endParaRPr lang="en-GB"/>
        </a:p>
      </dgm:t>
    </dgm:pt>
    <dgm:pt modelId="{BDF4B6CE-A317-4758-9016-51FCAE2006C1}" type="sibTrans" cxnId="{F77D1551-E155-4553-A0A1-18CE2AF0729E}">
      <dgm:prSet/>
      <dgm:spPr/>
      <dgm:t>
        <a:bodyPr/>
        <a:lstStyle/>
        <a:p>
          <a:endParaRPr lang="en-GB"/>
        </a:p>
      </dgm:t>
    </dgm:pt>
    <dgm:pt modelId="{E0E2FC6A-C547-40B1-A6E4-2CFFD1822DF2}">
      <dgm:prSet phldrT="[Text]" custT="1"/>
      <dgm:spPr/>
      <dgm:t>
        <a:bodyPr/>
        <a:lstStyle/>
        <a:p>
          <a:r>
            <a:rPr lang="en-GB" sz="1200" dirty="0" smtClean="0"/>
            <a:t>Team accepts goals, roles, rules and begins to work positively.</a:t>
          </a:r>
          <a:endParaRPr lang="en-GB" sz="1200" dirty="0"/>
        </a:p>
      </dgm:t>
    </dgm:pt>
    <dgm:pt modelId="{E090F57D-4490-41CA-B110-38F3A9B9D372}" type="parTrans" cxnId="{CD54C8AF-CC9D-45D3-957D-42DEDB66E9FA}">
      <dgm:prSet/>
      <dgm:spPr/>
      <dgm:t>
        <a:bodyPr/>
        <a:lstStyle/>
        <a:p>
          <a:endParaRPr lang="en-GB"/>
        </a:p>
      </dgm:t>
    </dgm:pt>
    <dgm:pt modelId="{849386C7-6427-4FA9-BBA6-98C7AF1663AC}" type="sibTrans" cxnId="{CD54C8AF-CC9D-45D3-957D-42DEDB66E9FA}">
      <dgm:prSet/>
      <dgm:spPr/>
      <dgm:t>
        <a:bodyPr/>
        <a:lstStyle/>
        <a:p>
          <a:endParaRPr lang="en-GB"/>
        </a:p>
      </dgm:t>
    </dgm:pt>
    <dgm:pt modelId="{3CBF8E13-7582-4F4C-BBE4-D832349B82E1}">
      <dgm:prSet phldrT="[Text]"/>
      <dgm:spPr/>
      <dgm:t>
        <a:bodyPr/>
        <a:lstStyle/>
        <a:p>
          <a:r>
            <a:rPr lang="en-GB" dirty="0" smtClean="0"/>
            <a:t>4 -Preforming</a:t>
          </a:r>
          <a:endParaRPr lang="en-GB" dirty="0"/>
        </a:p>
      </dgm:t>
    </dgm:pt>
    <dgm:pt modelId="{164385EF-28EC-4F23-9C0C-FE2FE9A27812}" type="parTrans" cxnId="{BFF68ED1-9E4C-4831-A9D6-DA82F7705457}">
      <dgm:prSet/>
      <dgm:spPr/>
      <dgm:t>
        <a:bodyPr/>
        <a:lstStyle/>
        <a:p>
          <a:endParaRPr lang="en-GB"/>
        </a:p>
      </dgm:t>
    </dgm:pt>
    <dgm:pt modelId="{ECC55B37-9473-4CC6-BF71-862326BAC497}" type="sibTrans" cxnId="{BFF68ED1-9E4C-4831-A9D6-DA82F7705457}">
      <dgm:prSet/>
      <dgm:spPr/>
      <dgm:t>
        <a:bodyPr/>
        <a:lstStyle/>
        <a:p>
          <a:endParaRPr lang="en-GB"/>
        </a:p>
      </dgm:t>
    </dgm:pt>
    <dgm:pt modelId="{411C8BE7-0B9E-4317-A873-EFC897E728B2}">
      <dgm:prSet phldrT="[Text]" custT="1"/>
      <dgm:spPr/>
      <dgm:t>
        <a:bodyPr/>
        <a:lstStyle/>
        <a:p>
          <a:r>
            <a:rPr lang="en-GB" sz="900" dirty="0" smtClean="0"/>
            <a:t>Team focus on achieving goals, resulting in personal growth for team  members and conflict handled positively. </a:t>
          </a:r>
          <a:endParaRPr lang="en-GB" sz="900" dirty="0"/>
        </a:p>
      </dgm:t>
    </dgm:pt>
    <dgm:pt modelId="{C28C08A1-B66A-4156-A7E3-F148B0BBBA6B}" type="parTrans" cxnId="{EDE56006-09F4-4739-A41B-8125573BB2C8}">
      <dgm:prSet/>
      <dgm:spPr/>
      <dgm:t>
        <a:bodyPr/>
        <a:lstStyle/>
        <a:p>
          <a:endParaRPr lang="en-GB"/>
        </a:p>
      </dgm:t>
    </dgm:pt>
    <dgm:pt modelId="{20A735BA-B8E8-45C3-84EF-0125D5ADA626}" type="sibTrans" cxnId="{EDE56006-09F4-4739-A41B-8125573BB2C8}">
      <dgm:prSet/>
      <dgm:spPr/>
      <dgm:t>
        <a:bodyPr/>
        <a:lstStyle/>
        <a:p>
          <a:endParaRPr lang="en-GB"/>
        </a:p>
      </dgm:t>
    </dgm:pt>
    <dgm:pt modelId="{9184A394-CB7B-4C9B-810E-B2605C45F35A}">
      <dgm:prSet phldrT="[Text]" custT="1"/>
      <dgm:spPr/>
      <dgm:t>
        <a:bodyPr/>
        <a:lstStyle/>
        <a:p>
          <a:r>
            <a:rPr lang="en-GB" sz="1100" dirty="0" smtClean="0"/>
            <a:t>    control</a:t>
          </a:r>
          <a:endParaRPr lang="en-GB" sz="1100" dirty="0"/>
        </a:p>
      </dgm:t>
    </dgm:pt>
    <dgm:pt modelId="{202016E5-5149-4BBE-9533-450E6A716313}" type="parTrans" cxnId="{DAF210D2-3230-4FC6-AEE2-73BF32BC31C8}">
      <dgm:prSet/>
      <dgm:spPr/>
      <dgm:t>
        <a:bodyPr/>
        <a:lstStyle/>
        <a:p>
          <a:endParaRPr lang="en-GB"/>
        </a:p>
      </dgm:t>
    </dgm:pt>
    <dgm:pt modelId="{0D70A85B-03C5-49D1-BB68-46CEC655E764}" type="sibTrans" cxnId="{DAF210D2-3230-4FC6-AEE2-73BF32BC31C8}">
      <dgm:prSet/>
      <dgm:spPr/>
      <dgm:t>
        <a:bodyPr/>
        <a:lstStyle/>
        <a:p>
          <a:endParaRPr lang="en-GB"/>
        </a:p>
      </dgm:t>
    </dgm:pt>
    <dgm:pt modelId="{1D434552-CBA5-4C12-B7E1-92C829193666}" type="pres">
      <dgm:prSet presAssocID="{40C032C3-5EE7-400D-8C76-7E79D78F9993}" presName="cycleMatrixDiagram" presStyleCnt="0">
        <dgm:presLayoutVars>
          <dgm:chMax val="1"/>
          <dgm:dir/>
          <dgm:animLvl val="lvl"/>
          <dgm:resizeHandles val="exact"/>
        </dgm:presLayoutVars>
      </dgm:prSet>
      <dgm:spPr/>
      <dgm:t>
        <a:bodyPr/>
        <a:lstStyle/>
        <a:p>
          <a:endParaRPr lang="en-GB"/>
        </a:p>
      </dgm:t>
    </dgm:pt>
    <dgm:pt modelId="{DF07226B-263E-478F-A20C-1059C17CF5E8}" type="pres">
      <dgm:prSet presAssocID="{40C032C3-5EE7-400D-8C76-7E79D78F9993}" presName="children" presStyleCnt="0"/>
      <dgm:spPr/>
    </dgm:pt>
    <dgm:pt modelId="{DBB90AF1-0A28-4D9B-88C0-87A0C4A69F56}" type="pres">
      <dgm:prSet presAssocID="{40C032C3-5EE7-400D-8C76-7E79D78F9993}" presName="child1group" presStyleCnt="0"/>
      <dgm:spPr/>
    </dgm:pt>
    <dgm:pt modelId="{B1D58C0B-2190-4F3B-B6B5-A6E92549E66E}" type="pres">
      <dgm:prSet presAssocID="{40C032C3-5EE7-400D-8C76-7E79D78F9993}" presName="child1" presStyleLbl="bgAcc1" presStyleIdx="0" presStyleCnt="4" custLinFactNeighborX="1278"/>
      <dgm:spPr/>
      <dgm:t>
        <a:bodyPr/>
        <a:lstStyle/>
        <a:p>
          <a:endParaRPr lang="en-GB"/>
        </a:p>
      </dgm:t>
    </dgm:pt>
    <dgm:pt modelId="{08AAC108-E2B5-44EB-AF6A-E3FBEE2BF9DE}" type="pres">
      <dgm:prSet presAssocID="{40C032C3-5EE7-400D-8C76-7E79D78F9993}" presName="child1Text" presStyleLbl="bgAcc1" presStyleIdx="0" presStyleCnt="4">
        <dgm:presLayoutVars>
          <dgm:bulletEnabled val="1"/>
        </dgm:presLayoutVars>
      </dgm:prSet>
      <dgm:spPr/>
      <dgm:t>
        <a:bodyPr/>
        <a:lstStyle/>
        <a:p>
          <a:endParaRPr lang="en-GB"/>
        </a:p>
      </dgm:t>
    </dgm:pt>
    <dgm:pt modelId="{E0FBB03D-27CF-42CD-88C8-D24372FF382F}" type="pres">
      <dgm:prSet presAssocID="{40C032C3-5EE7-400D-8C76-7E79D78F9993}" presName="child2group" presStyleCnt="0"/>
      <dgm:spPr/>
    </dgm:pt>
    <dgm:pt modelId="{CF3815AC-F44A-4DEF-A2BD-49A7409081B5}" type="pres">
      <dgm:prSet presAssocID="{40C032C3-5EE7-400D-8C76-7E79D78F9993}" presName="child2" presStyleLbl="bgAcc1" presStyleIdx="1" presStyleCnt="4"/>
      <dgm:spPr/>
      <dgm:t>
        <a:bodyPr/>
        <a:lstStyle/>
        <a:p>
          <a:endParaRPr lang="en-GB"/>
        </a:p>
      </dgm:t>
    </dgm:pt>
    <dgm:pt modelId="{B1121D0A-8302-4209-B417-F51403166996}" type="pres">
      <dgm:prSet presAssocID="{40C032C3-5EE7-400D-8C76-7E79D78F9993}" presName="child2Text" presStyleLbl="bgAcc1" presStyleIdx="1" presStyleCnt="4">
        <dgm:presLayoutVars>
          <dgm:bulletEnabled val="1"/>
        </dgm:presLayoutVars>
      </dgm:prSet>
      <dgm:spPr/>
      <dgm:t>
        <a:bodyPr/>
        <a:lstStyle/>
        <a:p>
          <a:endParaRPr lang="en-GB"/>
        </a:p>
      </dgm:t>
    </dgm:pt>
    <dgm:pt modelId="{40CBECE6-82CD-4E21-BF78-25631B3A38AA}" type="pres">
      <dgm:prSet presAssocID="{40C032C3-5EE7-400D-8C76-7E79D78F9993}" presName="child3group" presStyleCnt="0"/>
      <dgm:spPr/>
    </dgm:pt>
    <dgm:pt modelId="{5A735BCB-1C68-4029-AEE6-279DBAE74423}" type="pres">
      <dgm:prSet presAssocID="{40C032C3-5EE7-400D-8C76-7E79D78F9993}" presName="child3" presStyleLbl="bgAcc1" presStyleIdx="2" presStyleCnt="4"/>
      <dgm:spPr/>
      <dgm:t>
        <a:bodyPr/>
        <a:lstStyle/>
        <a:p>
          <a:endParaRPr lang="en-GB"/>
        </a:p>
      </dgm:t>
    </dgm:pt>
    <dgm:pt modelId="{BB12B634-14B7-4C30-BB19-B6EC459DFD33}" type="pres">
      <dgm:prSet presAssocID="{40C032C3-5EE7-400D-8C76-7E79D78F9993}" presName="child3Text" presStyleLbl="bgAcc1" presStyleIdx="2" presStyleCnt="4">
        <dgm:presLayoutVars>
          <dgm:bulletEnabled val="1"/>
        </dgm:presLayoutVars>
      </dgm:prSet>
      <dgm:spPr/>
      <dgm:t>
        <a:bodyPr/>
        <a:lstStyle/>
        <a:p>
          <a:endParaRPr lang="en-GB"/>
        </a:p>
      </dgm:t>
    </dgm:pt>
    <dgm:pt modelId="{60711C12-6816-4A20-BBA6-ECCFB66DE972}" type="pres">
      <dgm:prSet presAssocID="{40C032C3-5EE7-400D-8C76-7E79D78F9993}" presName="child4group" presStyleCnt="0"/>
      <dgm:spPr/>
    </dgm:pt>
    <dgm:pt modelId="{E00EC2AB-E8AC-4FAD-A95A-DC91EFCFF694}" type="pres">
      <dgm:prSet presAssocID="{40C032C3-5EE7-400D-8C76-7E79D78F9993}" presName="child4" presStyleLbl="bgAcc1" presStyleIdx="3" presStyleCnt="4" custLinFactNeighborX="-2309" custLinFactNeighborY="-2093"/>
      <dgm:spPr/>
      <dgm:t>
        <a:bodyPr/>
        <a:lstStyle/>
        <a:p>
          <a:endParaRPr lang="en-GB"/>
        </a:p>
      </dgm:t>
    </dgm:pt>
    <dgm:pt modelId="{659C553F-9213-442A-BDB9-DE623139863E}" type="pres">
      <dgm:prSet presAssocID="{40C032C3-5EE7-400D-8C76-7E79D78F9993}" presName="child4Text" presStyleLbl="bgAcc1" presStyleIdx="3" presStyleCnt="4">
        <dgm:presLayoutVars>
          <dgm:bulletEnabled val="1"/>
        </dgm:presLayoutVars>
      </dgm:prSet>
      <dgm:spPr/>
      <dgm:t>
        <a:bodyPr/>
        <a:lstStyle/>
        <a:p>
          <a:endParaRPr lang="en-GB"/>
        </a:p>
      </dgm:t>
    </dgm:pt>
    <dgm:pt modelId="{5C7FF06F-DC2F-475E-A94F-DF18BD827AEC}" type="pres">
      <dgm:prSet presAssocID="{40C032C3-5EE7-400D-8C76-7E79D78F9993}" presName="childPlaceholder" presStyleCnt="0"/>
      <dgm:spPr/>
    </dgm:pt>
    <dgm:pt modelId="{85CCB173-15F8-4087-A571-96ADBE247498}" type="pres">
      <dgm:prSet presAssocID="{40C032C3-5EE7-400D-8C76-7E79D78F9993}" presName="circle" presStyleCnt="0"/>
      <dgm:spPr/>
    </dgm:pt>
    <dgm:pt modelId="{7DF0D34E-4D0B-4483-AB27-7AE982BC1931}" type="pres">
      <dgm:prSet presAssocID="{40C032C3-5EE7-400D-8C76-7E79D78F9993}" presName="quadrant1" presStyleLbl="node1" presStyleIdx="0" presStyleCnt="4">
        <dgm:presLayoutVars>
          <dgm:chMax val="1"/>
          <dgm:bulletEnabled val="1"/>
        </dgm:presLayoutVars>
      </dgm:prSet>
      <dgm:spPr/>
      <dgm:t>
        <a:bodyPr/>
        <a:lstStyle/>
        <a:p>
          <a:endParaRPr lang="en-GB"/>
        </a:p>
      </dgm:t>
    </dgm:pt>
    <dgm:pt modelId="{DDC0D147-2417-42A5-A7A5-7871F700B74B}" type="pres">
      <dgm:prSet presAssocID="{40C032C3-5EE7-400D-8C76-7E79D78F9993}" presName="quadrant2" presStyleLbl="node1" presStyleIdx="1" presStyleCnt="4">
        <dgm:presLayoutVars>
          <dgm:chMax val="1"/>
          <dgm:bulletEnabled val="1"/>
        </dgm:presLayoutVars>
      </dgm:prSet>
      <dgm:spPr/>
      <dgm:t>
        <a:bodyPr/>
        <a:lstStyle/>
        <a:p>
          <a:endParaRPr lang="en-GB"/>
        </a:p>
      </dgm:t>
    </dgm:pt>
    <dgm:pt modelId="{BC3B28E1-585B-4C2C-A50E-33DBD1456D94}" type="pres">
      <dgm:prSet presAssocID="{40C032C3-5EE7-400D-8C76-7E79D78F9993}" presName="quadrant3" presStyleLbl="node1" presStyleIdx="2" presStyleCnt="4">
        <dgm:presLayoutVars>
          <dgm:chMax val="1"/>
          <dgm:bulletEnabled val="1"/>
        </dgm:presLayoutVars>
      </dgm:prSet>
      <dgm:spPr/>
      <dgm:t>
        <a:bodyPr/>
        <a:lstStyle/>
        <a:p>
          <a:endParaRPr lang="en-GB"/>
        </a:p>
      </dgm:t>
    </dgm:pt>
    <dgm:pt modelId="{21CCE511-298D-4D72-84D9-1637ABDD0CB6}" type="pres">
      <dgm:prSet presAssocID="{40C032C3-5EE7-400D-8C76-7E79D78F9993}" presName="quadrant4" presStyleLbl="node1" presStyleIdx="3" presStyleCnt="4">
        <dgm:presLayoutVars>
          <dgm:chMax val="1"/>
          <dgm:bulletEnabled val="1"/>
        </dgm:presLayoutVars>
      </dgm:prSet>
      <dgm:spPr/>
      <dgm:t>
        <a:bodyPr/>
        <a:lstStyle/>
        <a:p>
          <a:endParaRPr lang="en-GB"/>
        </a:p>
      </dgm:t>
    </dgm:pt>
    <dgm:pt modelId="{CC51300A-B710-479B-BC68-4669AA85C906}" type="pres">
      <dgm:prSet presAssocID="{40C032C3-5EE7-400D-8C76-7E79D78F9993}" presName="quadrantPlaceholder" presStyleCnt="0"/>
      <dgm:spPr/>
    </dgm:pt>
    <dgm:pt modelId="{D442026A-684D-4D8A-8B4F-C8870CEF8F06}" type="pres">
      <dgm:prSet presAssocID="{40C032C3-5EE7-400D-8C76-7E79D78F9993}" presName="center1" presStyleLbl="fgShp" presStyleIdx="0" presStyleCnt="2"/>
      <dgm:spPr/>
    </dgm:pt>
    <dgm:pt modelId="{6CFB1D79-64D6-4763-8A8C-AEF8F99CB911}" type="pres">
      <dgm:prSet presAssocID="{40C032C3-5EE7-400D-8C76-7E79D78F9993}" presName="center2" presStyleLbl="fgShp" presStyleIdx="1" presStyleCnt="2"/>
      <dgm:spPr/>
    </dgm:pt>
  </dgm:ptLst>
  <dgm:cxnLst>
    <dgm:cxn modelId="{E79DA10D-0669-40C4-B2D9-321A4A463B01}" type="presOf" srcId="{5B28FCEE-89E5-4078-9631-78C2F2857E16}" destId="{B1121D0A-8302-4209-B417-F51403166996}" srcOrd="1" destOrd="0" presId="urn:microsoft.com/office/officeart/2005/8/layout/cycle4"/>
    <dgm:cxn modelId="{152E5D2F-8AD5-45A3-8A79-DDC743BFB86E}" srcId="{D3072B98-71BC-4BE2-9795-E6EE40E57818}" destId="{B20ABE41-8427-478F-9702-9A36BCB2ED9B}" srcOrd="0" destOrd="0" parTransId="{E6C36A13-4CEE-45DA-8246-6284EF23D9B7}" sibTransId="{4B587EF2-2149-4A9C-8CE4-B5A088BB7319}"/>
    <dgm:cxn modelId="{D52F2FBE-28B8-421A-901F-25D6D8D4A1D5}" type="presOf" srcId="{97A39AB4-54AD-4CE9-83D8-85542FCA8481}" destId="{BC3B28E1-585B-4C2C-A50E-33DBD1456D94}" srcOrd="0" destOrd="0" presId="urn:microsoft.com/office/officeart/2005/8/layout/cycle4"/>
    <dgm:cxn modelId="{57EFE869-95AF-4A8E-898D-469557882FCC}" type="presOf" srcId="{9184A394-CB7B-4C9B-810E-B2605C45F35A}" destId="{CF3815AC-F44A-4DEF-A2BD-49A7409081B5}" srcOrd="0" destOrd="1" presId="urn:microsoft.com/office/officeart/2005/8/layout/cycle4"/>
    <dgm:cxn modelId="{F0C0988D-DDD5-4FCA-BB8E-6A3260F93F8B}" srcId="{40C032C3-5EE7-400D-8C76-7E79D78F9993}" destId="{D3072B98-71BC-4BE2-9795-E6EE40E57818}" srcOrd="0" destOrd="0" parTransId="{7523D62F-F521-4EB8-B95A-291105D9A38B}" sibTransId="{4D1DBE75-F2DB-423C-B3D0-AD3F407E593E}"/>
    <dgm:cxn modelId="{2933C4D0-101C-44EE-9B2C-C914FA886EFA}" srcId="{40C032C3-5EE7-400D-8C76-7E79D78F9993}" destId="{6A2E0FC7-B135-41B4-B03C-269C0D8A788A}" srcOrd="1" destOrd="0" parTransId="{3D16C10C-D33D-4438-8CDF-35DCC6506D6C}" sibTransId="{AAA191E0-2F7B-4258-B0B0-E5E513A38B4E}"/>
    <dgm:cxn modelId="{BDB3B9EA-3408-4D05-A509-37222A1ABB18}" type="presOf" srcId="{411C8BE7-0B9E-4317-A873-EFC897E728B2}" destId="{E00EC2AB-E8AC-4FAD-A95A-DC91EFCFF694}" srcOrd="0" destOrd="0" presId="urn:microsoft.com/office/officeart/2005/8/layout/cycle4"/>
    <dgm:cxn modelId="{503E92CF-DA93-4599-8A94-3AD8A02B1666}" type="presOf" srcId="{9184A394-CB7B-4C9B-810E-B2605C45F35A}" destId="{B1121D0A-8302-4209-B417-F51403166996}" srcOrd="1" destOrd="1" presId="urn:microsoft.com/office/officeart/2005/8/layout/cycle4"/>
    <dgm:cxn modelId="{BFF68ED1-9E4C-4831-A9D6-DA82F7705457}" srcId="{40C032C3-5EE7-400D-8C76-7E79D78F9993}" destId="{3CBF8E13-7582-4F4C-BBE4-D832349B82E1}" srcOrd="3" destOrd="0" parTransId="{164385EF-28EC-4F23-9C0C-FE2FE9A27812}" sibTransId="{ECC55B37-9473-4CC6-BF71-862326BAC497}"/>
    <dgm:cxn modelId="{57765BA2-027B-4143-A179-34810FEC6ED1}" type="presOf" srcId="{3CBF8E13-7582-4F4C-BBE4-D832349B82E1}" destId="{21CCE511-298D-4D72-84D9-1637ABDD0CB6}" srcOrd="0" destOrd="0" presId="urn:microsoft.com/office/officeart/2005/8/layout/cycle4"/>
    <dgm:cxn modelId="{CC178CD9-6C3D-4E3E-9468-AE6D25D48E26}" type="presOf" srcId="{40C032C3-5EE7-400D-8C76-7E79D78F9993}" destId="{1D434552-CBA5-4C12-B7E1-92C829193666}" srcOrd="0" destOrd="0" presId="urn:microsoft.com/office/officeart/2005/8/layout/cycle4"/>
    <dgm:cxn modelId="{EDE56006-09F4-4739-A41B-8125573BB2C8}" srcId="{3CBF8E13-7582-4F4C-BBE4-D832349B82E1}" destId="{411C8BE7-0B9E-4317-A873-EFC897E728B2}" srcOrd="0" destOrd="0" parTransId="{C28C08A1-B66A-4156-A7E3-F148B0BBBA6B}" sibTransId="{20A735BA-B8E8-45C3-84EF-0125D5ADA626}"/>
    <dgm:cxn modelId="{19D338EB-9A13-4133-AAF1-7E1D2B25904C}" type="presOf" srcId="{6A2E0FC7-B135-41B4-B03C-269C0D8A788A}" destId="{DDC0D147-2417-42A5-A7A5-7871F700B74B}" srcOrd="0" destOrd="0" presId="urn:microsoft.com/office/officeart/2005/8/layout/cycle4"/>
    <dgm:cxn modelId="{1C0B8D3C-7FDD-424E-82C4-153C6F0119AF}" type="presOf" srcId="{E0E2FC6A-C547-40B1-A6E4-2CFFD1822DF2}" destId="{BB12B634-14B7-4C30-BB19-B6EC459DFD33}" srcOrd="1" destOrd="0" presId="urn:microsoft.com/office/officeart/2005/8/layout/cycle4"/>
    <dgm:cxn modelId="{CD54C8AF-CC9D-45D3-957D-42DEDB66E9FA}" srcId="{97A39AB4-54AD-4CE9-83D8-85542FCA8481}" destId="{E0E2FC6A-C547-40B1-A6E4-2CFFD1822DF2}" srcOrd="0" destOrd="0" parTransId="{E090F57D-4490-41CA-B110-38F3A9B9D372}" sibTransId="{849386C7-6427-4FA9-BBA6-98C7AF1663AC}"/>
    <dgm:cxn modelId="{4A5AE462-ADA2-40C3-8127-85F0CF5C2991}" type="presOf" srcId="{5B28FCEE-89E5-4078-9631-78C2F2857E16}" destId="{CF3815AC-F44A-4DEF-A2BD-49A7409081B5}" srcOrd="0" destOrd="0" presId="urn:microsoft.com/office/officeart/2005/8/layout/cycle4"/>
    <dgm:cxn modelId="{51EFF6F7-D40C-46CA-A48C-1BB12B83AE0C}" type="presOf" srcId="{E0E2FC6A-C547-40B1-A6E4-2CFFD1822DF2}" destId="{5A735BCB-1C68-4029-AEE6-279DBAE74423}" srcOrd="0" destOrd="0" presId="urn:microsoft.com/office/officeart/2005/8/layout/cycle4"/>
    <dgm:cxn modelId="{3006EA74-4281-4056-B8CA-A3B1CEFB97EC}" type="presOf" srcId="{D3072B98-71BC-4BE2-9795-E6EE40E57818}" destId="{7DF0D34E-4D0B-4483-AB27-7AE982BC1931}" srcOrd="0" destOrd="0" presId="urn:microsoft.com/office/officeart/2005/8/layout/cycle4"/>
    <dgm:cxn modelId="{7E354893-9827-4E26-9980-C34544383AFD}" type="presOf" srcId="{B20ABE41-8427-478F-9702-9A36BCB2ED9B}" destId="{B1D58C0B-2190-4F3B-B6B5-A6E92549E66E}" srcOrd="0" destOrd="0" presId="urn:microsoft.com/office/officeart/2005/8/layout/cycle4"/>
    <dgm:cxn modelId="{5576827B-C782-4448-9C8B-B16E3FC3C45A}" type="presOf" srcId="{B20ABE41-8427-478F-9702-9A36BCB2ED9B}" destId="{08AAC108-E2B5-44EB-AF6A-E3FBEE2BF9DE}" srcOrd="1" destOrd="0" presId="urn:microsoft.com/office/officeart/2005/8/layout/cycle4"/>
    <dgm:cxn modelId="{F77D1551-E155-4553-A0A1-18CE2AF0729E}" srcId="{40C032C3-5EE7-400D-8C76-7E79D78F9993}" destId="{97A39AB4-54AD-4CE9-83D8-85542FCA8481}" srcOrd="2" destOrd="0" parTransId="{69D27200-07C2-4B0C-B0DA-F9968B593E97}" sibTransId="{BDF4B6CE-A317-4758-9016-51FCAE2006C1}"/>
    <dgm:cxn modelId="{C445EBB8-0147-438A-BAB9-2DE6E21F2DFD}" type="presOf" srcId="{411C8BE7-0B9E-4317-A873-EFC897E728B2}" destId="{659C553F-9213-442A-BDB9-DE623139863E}" srcOrd="1" destOrd="0" presId="urn:microsoft.com/office/officeart/2005/8/layout/cycle4"/>
    <dgm:cxn modelId="{3937042D-4C4F-4E2A-8F0A-D5414098BF45}" srcId="{6A2E0FC7-B135-41B4-B03C-269C0D8A788A}" destId="{5B28FCEE-89E5-4078-9631-78C2F2857E16}" srcOrd="0" destOrd="0" parTransId="{76A53748-2AFD-4249-9EE5-8A55C65279B4}" sibTransId="{6761CE17-A4FF-454B-BAD9-606A32A88FF4}"/>
    <dgm:cxn modelId="{DAF210D2-3230-4FC6-AEE2-73BF32BC31C8}" srcId="{6A2E0FC7-B135-41B4-B03C-269C0D8A788A}" destId="{9184A394-CB7B-4C9B-810E-B2605C45F35A}" srcOrd="1" destOrd="0" parTransId="{202016E5-5149-4BBE-9533-450E6A716313}" sibTransId="{0D70A85B-03C5-49D1-BB68-46CEC655E764}"/>
    <dgm:cxn modelId="{798B7E21-E937-462E-89E4-6776C55C98F2}" type="presParOf" srcId="{1D434552-CBA5-4C12-B7E1-92C829193666}" destId="{DF07226B-263E-478F-A20C-1059C17CF5E8}" srcOrd="0" destOrd="0" presId="urn:microsoft.com/office/officeart/2005/8/layout/cycle4"/>
    <dgm:cxn modelId="{FCF12D7E-A449-4173-9F41-76AEAEDD85D8}" type="presParOf" srcId="{DF07226B-263E-478F-A20C-1059C17CF5E8}" destId="{DBB90AF1-0A28-4D9B-88C0-87A0C4A69F56}" srcOrd="0" destOrd="0" presId="urn:microsoft.com/office/officeart/2005/8/layout/cycle4"/>
    <dgm:cxn modelId="{755EB2DD-05AF-4B50-8555-60831501B7DF}" type="presParOf" srcId="{DBB90AF1-0A28-4D9B-88C0-87A0C4A69F56}" destId="{B1D58C0B-2190-4F3B-B6B5-A6E92549E66E}" srcOrd="0" destOrd="0" presId="urn:microsoft.com/office/officeart/2005/8/layout/cycle4"/>
    <dgm:cxn modelId="{F1147D6C-1535-446A-8BA7-147A155D3D35}" type="presParOf" srcId="{DBB90AF1-0A28-4D9B-88C0-87A0C4A69F56}" destId="{08AAC108-E2B5-44EB-AF6A-E3FBEE2BF9DE}" srcOrd="1" destOrd="0" presId="urn:microsoft.com/office/officeart/2005/8/layout/cycle4"/>
    <dgm:cxn modelId="{3E42E6B5-CF55-4E7C-B6E1-91F39E16E763}" type="presParOf" srcId="{DF07226B-263E-478F-A20C-1059C17CF5E8}" destId="{E0FBB03D-27CF-42CD-88C8-D24372FF382F}" srcOrd="1" destOrd="0" presId="urn:microsoft.com/office/officeart/2005/8/layout/cycle4"/>
    <dgm:cxn modelId="{E21E454E-8FC6-4727-8B50-2A4A04D41BE0}" type="presParOf" srcId="{E0FBB03D-27CF-42CD-88C8-D24372FF382F}" destId="{CF3815AC-F44A-4DEF-A2BD-49A7409081B5}" srcOrd="0" destOrd="0" presId="urn:microsoft.com/office/officeart/2005/8/layout/cycle4"/>
    <dgm:cxn modelId="{BC6B3A40-0A90-4D55-BB1E-390A7CD98FDF}" type="presParOf" srcId="{E0FBB03D-27CF-42CD-88C8-D24372FF382F}" destId="{B1121D0A-8302-4209-B417-F51403166996}" srcOrd="1" destOrd="0" presId="urn:microsoft.com/office/officeart/2005/8/layout/cycle4"/>
    <dgm:cxn modelId="{5590F5B3-1A6C-4F1F-B5C0-9FAA5E9B8AED}" type="presParOf" srcId="{DF07226B-263E-478F-A20C-1059C17CF5E8}" destId="{40CBECE6-82CD-4E21-BF78-25631B3A38AA}" srcOrd="2" destOrd="0" presId="urn:microsoft.com/office/officeart/2005/8/layout/cycle4"/>
    <dgm:cxn modelId="{F81BBA00-1CC8-4CD5-94D2-C8EFB7464C4B}" type="presParOf" srcId="{40CBECE6-82CD-4E21-BF78-25631B3A38AA}" destId="{5A735BCB-1C68-4029-AEE6-279DBAE74423}" srcOrd="0" destOrd="0" presId="urn:microsoft.com/office/officeart/2005/8/layout/cycle4"/>
    <dgm:cxn modelId="{99BFC476-3FF7-484F-9EC6-5688E896D4A8}" type="presParOf" srcId="{40CBECE6-82CD-4E21-BF78-25631B3A38AA}" destId="{BB12B634-14B7-4C30-BB19-B6EC459DFD33}" srcOrd="1" destOrd="0" presId="urn:microsoft.com/office/officeart/2005/8/layout/cycle4"/>
    <dgm:cxn modelId="{9DB131C9-B362-45BE-B94D-F6EE73755210}" type="presParOf" srcId="{DF07226B-263E-478F-A20C-1059C17CF5E8}" destId="{60711C12-6816-4A20-BBA6-ECCFB66DE972}" srcOrd="3" destOrd="0" presId="urn:microsoft.com/office/officeart/2005/8/layout/cycle4"/>
    <dgm:cxn modelId="{C38CDF12-A6E9-4DEF-B6F7-7BFE9319274E}" type="presParOf" srcId="{60711C12-6816-4A20-BBA6-ECCFB66DE972}" destId="{E00EC2AB-E8AC-4FAD-A95A-DC91EFCFF694}" srcOrd="0" destOrd="0" presId="urn:microsoft.com/office/officeart/2005/8/layout/cycle4"/>
    <dgm:cxn modelId="{3782F93B-5819-4314-8268-B2B5DF373040}" type="presParOf" srcId="{60711C12-6816-4A20-BBA6-ECCFB66DE972}" destId="{659C553F-9213-442A-BDB9-DE623139863E}" srcOrd="1" destOrd="0" presId="urn:microsoft.com/office/officeart/2005/8/layout/cycle4"/>
    <dgm:cxn modelId="{15FB757B-7F5E-4DD1-8D82-509D64AB3C53}" type="presParOf" srcId="{DF07226B-263E-478F-A20C-1059C17CF5E8}" destId="{5C7FF06F-DC2F-475E-A94F-DF18BD827AEC}" srcOrd="4" destOrd="0" presId="urn:microsoft.com/office/officeart/2005/8/layout/cycle4"/>
    <dgm:cxn modelId="{FAFE74CA-A4B8-4E47-B5F8-B15B7705893D}" type="presParOf" srcId="{1D434552-CBA5-4C12-B7E1-92C829193666}" destId="{85CCB173-15F8-4087-A571-96ADBE247498}" srcOrd="1" destOrd="0" presId="urn:microsoft.com/office/officeart/2005/8/layout/cycle4"/>
    <dgm:cxn modelId="{48E98D8A-49D0-40E9-A895-3DDB9D715874}" type="presParOf" srcId="{85CCB173-15F8-4087-A571-96ADBE247498}" destId="{7DF0D34E-4D0B-4483-AB27-7AE982BC1931}" srcOrd="0" destOrd="0" presId="urn:microsoft.com/office/officeart/2005/8/layout/cycle4"/>
    <dgm:cxn modelId="{3C832CA7-294C-463F-9733-0C2F48CDB29C}" type="presParOf" srcId="{85CCB173-15F8-4087-A571-96ADBE247498}" destId="{DDC0D147-2417-42A5-A7A5-7871F700B74B}" srcOrd="1" destOrd="0" presId="urn:microsoft.com/office/officeart/2005/8/layout/cycle4"/>
    <dgm:cxn modelId="{0A47B7E0-18F0-4214-96B0-4573DC1592E3}" type="presParOf" srcId="{85CCB173-15F8-4087-A571-96ADBE247498}" destId="{BC3B28E1-585B-4C2C-A50E-33DBD1456D94}" srcOrd="2" destOrd="0" presId="urn:microsoft.com/office/officeart/2005/8/layout/cycle4"/>
    <dgm:cxn modelId="{189E8448-8B7C-431B-8EBF-C52FC34745B1}" type="presParOf" srcId="{85CCB173-15F8-4087-A571-96ADBE247498}" destId="{21CCE511-298D-4D72-84D9-1637ABDD0CB6}" srcOrd="3" destOrd="0" presId="urn:microsoft.com/office/officeart/2005/8/layout/cycle4"/>
    <dgm:cxn modelId="{1BD49A7B-3C6E-4D52-9DFA-16D70CB1D53B}" type="presParOf" srcId="{85CCB173-15F8-4087-A571-96ADBE247498}" destId="{CC51300A-B710-479B-BC68-4669AA85C906}" srcOrd="4" destOrd="0" presId="urn:microsoft.com/office/officeart/2005/8/layout/cycle4"/>
    <dgm:cxn modelId="{8E09B9BD-390B-49A9-91CE-7D9F3158C6F4}" type="presParOf" srcId="{1D434552-CBA5-4C12-B7E1-92C829193666}" destId="{D442026A-684D-4D8A-8B4F-C8870CEF8F06}" srcOrd="2" destOrd="0" presId="urn:microsoft.com/office/officeart/2005/8/layout/cycle4"/>
    <dgm:cxn modelId="{A5E4056A-A031-408A-9C99-A24726C8BBE0}" type="presParOf" srcId="{1D434552-CBA5-4C12-B7E1-92C829193666}" destId="{6CFB1D79-64D6-4763-8A8C-AEF8F99CB911}"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735BCB-1C68-4029-AEE6-279DBAE74423}">
      <dsp:nvSpPr>
        <dsp:cNvPr id="0" name=""/>
        <dsp:cNvSpPr/>
      </dsp:nvSpPr>
      <dsp:spPr>
        <a:xfrm>
          <a:off x="3841240" y="2986891"/>
          <a:ext cx="2169889" cy="1405596"/>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smtClean="0"/>
            <a:t>Team accepts goals, roles, rules and begins to work positively.</a:t>
          </a:r>
          <a:endParaRPr lang="en-GB" sz="1200" kern="1200" dirty="0"/>
        </a:p>
      </dsp:txBody>
      <dsp:txXfrm>
        <a:off x="4523082" y="3369166"/>
        <a:ext cx="1457170" cy="992445"/>
      </dsp:txXfrm>
    </dsp:sp>
    <dsp:sp modelId="{E00EC2AB-E8AC-4FAD-A95A-DC91EFCFF694}">
      <dsp:nvSpPr>
        <dsp:cNvPr id="0" name=""/>
        <dsp:cNvSpPr/>
      </dsp:nvSpPr>
      <dsp:spPr>
        <a:xfrm>
          <a:off x="250792" y="2957472"/>
          <a:ext cx="2169889" cy="1405596"/>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400050">
            <a:lnSpc>
              <a:spcPct val="90000"/>
            </a:lnSpc>
            <a:spcBef>
              <a:spcPct val="0"/>
            </a:spcBef>
            <a:spcAft>
              <a:spcPct val="15000"/>
            </a:spcAft>
            <a:buChar char="••"/>
          </a:pPr>
          <a:r>
            <a:rPr lang="en-GB" sz="900" kern="1200" dirty="0" smtClean="0"/>
            <a:t>Team focus on achieving goals, resulting in personal growth for team  members and conflict handled positively. </a:t>
          </a:r>
          <a:endParaRPr lang="en-GB" sz="900" kern="1200" dirty="0"/>
        </a:p>
      </dsp:txBody>
      <dsp:txXfrm>
        <a:off x="281668" y="3339747"/>
        <a:ext cx="1457170" cy="992445"/>
      </dsp:txXfrm>
    </dsp:sp>
    <dsp:sp modelId="{CF3815AC-F44A-4DEF-A2BD-49A7409081B5}">
      <dsp:nvSpPr>
        <dsp:cNvPr id="0" name=""/>
        <dsp:cNvSpPr/>
      </dsp:nvSpPr>
      <dsp:spPr>
        <a:xfrm>
          <a:off x="3841240" y="0"/>
          <a:ext cx="2169889" cy="1405596"/>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57150" lvl="1" indent="-57150" algn="l" defTabSz="488950">
            <a:lnSpc>
              <a:spcPct val="90000"/>
            </a:lnSpc>
            <a:spcBef>
              <a:spcPct val="0"/>
            </a:spcBef>
            <a:spcAft>
              <a:spcPct val="15000"/>
            </a:spcAft>
            <a:buChar char="••"/>
          </a:pPr>
          <a:r>
            <a:rPr lang="en-GB" sz="1100" kern="1200" dirty="0" smtClean="0"/>
            <a:t>Team deals with confusion/conflict over shared goals, decision making, roles and</a:t>
          </a:r>
          <a:endParaRPr lang="en-GB" sz="1100" kern="1200" dirty="0"/>
        </a:p>
        <a:p>
          <a:pPr marL="57150" lvl="1" indent="-57150" algn="l" defTabSz="488950">
            <a:lnSpc>
              <a:spcPct val="90000"/>
            </a:lnSpc>
            <a:spcBef>
              <a:spcPct val="0"/>
            </a:spcBef>
            <a:spcAft>
              <a:spcPct val="15000"/>
            </a:spcAft>
            <a:buChar char="••"/>
          </a:pPr>
          <a:r>
            <a:rPr lang="en-GB" sz="1100" kern="1200" dirty="0" smtClean="0"/>
            <a:t>    control</a:t>
          </a:r>
          <a:endParaRPr lang="en-GB" sz="1100" kern="1200" dirty="0"/>
        </a:p>
      </dsp:txBody>
      <dsp:txXfrm>
        <a:off x="4523082" y="30876"/>
        <a:ext cx="1457170" cy="992445"/>
      </dsp:txXfrm>
    </dsp:sp>
    <dsp:sp modelId="{B1D58C0B-2190-4F3B-B6B5-A6E92549E66E}">
      <dsp:nvSpPr>
        <dsp:cNvPr id="0" name=""/>
        <dsp:cNvSpPr/>
      </dsp:nvSpPr>
      <dsp:spPr>
        <a:xfrm>
          <a:off x="328625" y="0"/>
          <a:ext cx="2169889" cy="1405596"/>
        </a:xfrm>
        <a:prstGeom prst="roundRect">
          <a:avLst>
            <a:gd name="adj" fmla="val 10000"/>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t" anchorCtr="0">
          <a:noAutofit/>
        </a:bodyPr>
        <a:lstStyle/>
        <a:p>
          <a:pPr marL="114300" lvl="1" indent="-114300" algn="l" defTabSz="533400">
            <a:lnSpc>
              <a:spcPct val="90000"/>
            </a:lnSpc>
            <a:spcBef>
              <a:spcPct val="0"/>
            </a:spcBef>
            <a:spcAft>
              <a:spcPct val="15000"/>
            </a:spcAft>
            <a:buChar char="••"/>
          </a:pPr>
          <a:r>
            <a:rPr lang="en-GB" sz="1200" kern="1200" dirty="0" smtClean="0"/>
            <a:t>Team meats (formation) begins collective work.</a:t>
          </a:r>
          <a:endParaRPr lang="en-GB" sz="1200" kern="1200" dirty="0"/>
        </a:p>
      </dsp:txBody>
      <dsp:txXfrm>
        <a:off x="359501" y="30876"/>
        <a:ext cx="1457170" cy="992445"/>
      </dsp:txXfrm>
    </dsp:sp>
    <dsp:sp modelId="{7DF0D34E-4D0B-4483-AB27-7AE982BC1931}">
      <dsp:nvSpPr>
        <dsp:cNvPr id="0" name=""/>
        <dsp:cNvSpPr/>
      </dsp:nvSpPr>
      <dsp:spPr>
        <a:xfrm>
          <a:off x="1210139" y="250371"/>
          <a:ext cx="1901947" cy="1901947"/>
        </a:xfrm>
        <a:prstGeom prst="pieWedg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1 -Forming</a:t>
          </a:r>
          <a:endParaRPr lang="en-GB" sz="1600" kern="1200" dirty="0"/>
        </a:p>
      </dsp:txBody>
      <dsp:txXfrm>
        <a:off x="1767206" y="807438"/>
        <a:ext cx="1344880" cy="1344880"/>
      </dsp:txXfrm>
    </dsp:sp>
    <dsp:sp modelId="{DDC0D147-2417-42A5-A7A5-7871F700B74B}">
      <dsp:nvSpPr>
        <dsp:cNvPr id="0" name=""/>
        <dsp:cNvSpPr/>
      </dsp:nvSpPr>
      <dsp:spPr>
        <a:xfrm rot="5400000">
          <a:off x="3199936" y="250371"/>
          <a:ext cx="1901947" cy="1901947"/>
        </a:xfrm>
        <a:prstGeom prst="pieWedg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2 -Storming</a:t>
          </a:r>
          <a:endParaRPr lang="en-GB" sz="1600" kern="1200" dirty="0"/>
        </a:p>
      </dsp:txBody>
      <dsp:txXfrm rot="-5400000">
        <a:off x="3199936" y="807438"/>
        <a:ext cx="1344880" cy="1344880"/>
      </dsp:txXfrm>
    </dsp:sp>
    <dsp:sp modelId="{BC3B28E1-585B-4C2C-A50E-33DBD1456D94}">
      <dsp:nvSpPr>
        <dsp:cNvPr id="0" name=""/>
        <dsp:cNvSpPr/>
      </dsp:nvSpPr>
      <dsp:spPr>
        <a:xfrm rot="10800000">
          <a:off x="3199936" y="2240168"/>
          <a:ext cx="1901947" cy="1901947"/>
        </a:xfrm>
        <a:prstGeom prst="pieWedg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3 - Norming</a:t>
          </a:r>
          <a:endParaRPr lang="en-GB" sz="1600" kern="1200" dirty="0"/>
        </a:p>
      </dsp:txBody>
      <dsp:txXfrm rot="10800000">
        <a:off x="3199936" y="2240168"/>
        <a:ext cx="1344880" cy="1344880"/>
      </dsp:txXfrm>
    </dsp:sp>
    <dsp:sp modelId="{21CCE511-298D-4D72-84D9-1637ABDD0CB6}">
      <dsp:nvSpPr>
        <dsp:cNvPr id="0" name=""/>
        <dsp:cNvSpPr/>
      </dsp:nvSpPr>
      <dsp:spPr>
        <a:xfrm rot="16200000">
          <a:off x="1210139" y="2240168"/>
          <a:ext cx="1901947" cy="1901947"/>
        </a:xfrm>
        <a:prstGeom prst="pieWedge">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lvl="0" algn="ctr" defTabSz="711200">
            <a:lnSpc>
              <a:spcPct val="90000"/>
            </a:lnSpc>
            <a:spcBef>
              <a:spcPct val="0"/>
            </a:spcBef>
            <a:spcAft>
              <a:spcPct val="35000"/>
            </a:spcAft>
          </a:pPr>
          <a:r>
            <a:rPr lang="en-GB" sz="1600" kern="1200" dirty="0" smtClean="0"/>
            <a:t>4 -Preforming</a:t>
          </a:r>
          <a:endParaRPr lang="en-GB" sz="1600" kern="1200" dirty="0"/>
        </a:p>
      </dsp:txBody>
      <dsp:txXfrm rot="5400000">
        <a:off x="1767206" y="2240168"/>
        <a:ext cx="1344880" cy="1344880"/>
      </dsp:txXfrm>
    </dsp:sp>
    <dsp:sp modelId="{D442026A-684D-4D8A-8B4F-C8870CEF8F06}">
      <dsp:nvSpPr>
        <dsp:cNvPr id="0" name=""/>
        <dsp:cNvSpPr/>
      </dsp:nvSpPr>
      <dsp:spPr>
        <a:xfrm>
          <a:off x="2827673" y="1800920"/>
          <a:ext cx="656676" cy="571023"/>
        </a:xfrm>
        <a:prstGeom prst="circularArrow">
          <a:avLst/>
        </a:prstGeom>
        <a:solidFill>
          <a:schemeClr val="accent2">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CFB1D79-64D6-4763-8A8C-AEF8F99CB911}">
      <dsp:nvSpPr>
        <dsp:cNvPr id="0" name=""/>
        <dsp:cNvSpPr/>
      </dsp:nvSpPr>
      <dsp:spPr>
        <a:xfrm rot="10800000">
          <a:off x="2827673" y="2020544"/>
          <a:ext cx="656676" cy="571023"/>
        </a:xfrm>
        <a:prstGeom prst="circularArrow">
          <a:avLst/>
        </a:prstGeom>
        <a:solidFill>
          <a:schemeClr val="accent2">
            <a:tint val="6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BE44837-A8A1-4ED9-8B36-BB83CF217C56}" type="datetimeFigureOut">
              <a:rPr lang="en-GB" smtClean="0"/>
              <a:t>15/01/2019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D52BEEE-25B9-43C2-A587-5EDEAB74817C}" type="slidenum">
              <a:rPr lang="en-GB" smtClean="0"/>
              <a:t>‹#›</a:t>
            </a:fld>
            <a:endParaRPr lang="en-GB"/>
          </a:p>
        </p:txBody>
      </p:sp>
    </p:spTree>
    <p:extLst>
      <p:ext uri="{BB962C8B-B14F-4D97-AF65-F5344CB8AC3E}">
        <p14:creationId xmlns:p14="http://schemas.microsoft.com/office/powerpoint/2010/main" val="5958732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hs.uk/conditions/physiotherapy/" TargetMode="External"/><Relationship Id="rId2" Type="http://schemas.openxmlformats.org/officeDocument/2006/relationships/slide" Target="../slides/slide7.xml"/><Relationship Id="rId1" Type="http://schemas.openxmlformats.org/officeDocument/2006/relationships/notesMaster" Target="../notesMasters/notesMaster1.xml"/><Relationship Id="rId5" Type="http://schemas.openxmlformats.org/officeDocument/2006/relationships/hyperlink" Target="https://www.nhs.uk/conditions/blood-tests/" TargetMode="External"/><Relationship Id="rId4" Type="http://schemas.openxmlformats.org/officeDocument/2006/relationships/hyperlink" Target="https://www.nhs.uk/conditions/hearing-tests-children/"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en.wikipedia.org/wiki/Right_to_housing" TargetMode="External"/><Relationship Id="rId3" Type="http://schemas.openxmlformats.org/officeDocument/2006/relationships/hyperlink" Target="https://en.wikipedia.org/wiki/Accessibility" TargetMode="External"/><Relationship Id="rId7" Type="http://schemas.openxmlformats.org/officeDocument/2006/relationships/hyperlink" Target="https://en.wikipedia.org/wiki/Right_to_education"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en.wikipedia.org/wiki/Employment_equity" TargetMode="External"/><Relationship Id="rId5" Type="http://schemas.openxmlformats.org/officeDocument/2006/relationships/hyperlink" Target="https://en.wikipedia.org/wiki/Equal_opportunity" TargetMode="External"/><Relationship Id="rId10" Type="http://schemas.openxmlformats.org/officeDocument/2006/relationships/hyperlink" Target="https://en.wikipedia.org/wiki/Neglect" TargetMode="External"/><Relationship Id="rId4" Type="http://schemas.openxmlformats.org/officeDocument/2006/relationships/hyperlink" Target="https://en.wikipedia.org/wiki/Safety" TargetMode="External"/><Relationship Id="rId9" Type="http://schemas.openxmlformats.org/officeDocument/2006/relationships/hyperlink" Target="https://en.wikipedia.org/wiki/Abus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2</a:t>
            </a:fld>
            <a:endParaRPr lang="en-GB"/>
          </a:p>
        </p:txBody>
      </p:sp>
    </p:spTree>
    <p:extLst>
      <p:ext uri="{BB962C8B-B14F-4D97-AF65-F5344CB8AC3E}">
        <p14:creationId xmlns:p14="http://schemas.microsoft.com/office/powerpoint/2010/main" val="16639762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Talk about how </a:t>
            </a:r>
            <a:r>
              <a:rPr lang="en-GB" baseline="0" dirty="0" smtClean="0"/>
              <a:t>in 1965 the SC came together then three years later realised a proposing a major restructuring of the then divided personal social services into a single unified social services department, also arguing for cooperation across a spectrum of welfare state services and more effective cooperation by different professionals.. Then suggesting everyone to refer to hand out looking at other legislations.. </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5</a:t>
            </a:fld>
            <a:endParaRPr lang="en-GB"/>
          </a:p>
        </p:txBody>
      </p:sp>
    </p:spTree>
    <p:extLst>
      <p:ext uri="{BB962C8B-B14F-4D97-AF65-F5344CB8AC3E}">
        <p14:creationId xmlns:p14="http://schemas.microsoft.com/office/powerpoint/2010/main" val="15596102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speech and language therapy – to help with any problems communicating or feeding</a:t>
            </a:r>
          </a:p>
          <a:p>
            <a:r>
              <a:rPr lang="en-GB" dirty="0" smtClean="0">
                <a:hlinkClick r:id="rId3"/>
              </a:rPr>
              <a:t>physiotherapy</a:t>
            </a:r>
            <a:r>
              <a:rPr lang="en-GB" dirty="0" smtClean="0"/>
              <a:t> – to help with any muscle weakness or movement difficulties</a:t>
            </a:r>
          </a:p>
          <a:p>
            <a:r>
              <a:rPr lang="en-GB" dirty="0" smtClean="0"/>
              <a:t>GP - </a:t>
            </a:r>
            <a:r>
              <a:rPr lang="en-GB" dirty="0" smtClean="0">
                <a:hlinkClick r:id="rId4"/>
              </a:rPr>
              <a:t>hearing and vision </a:t>
            </a:r>
            <a:r>
              <a:rPr lang="en-GB" dirty="0" smtClean="0">
                <a:hlinkClick r:id="rId4"/>
              </a:rPr>
              <a:t>tests</a:t>
            </a:r>
            <a:r>
              <a:rPr lang="en-GB" dirty="0" smtClean="0"/>
              <a:t> these people will</a:t>
            </a:r>
            <a:r>
              <a:rPr lang="en-GB" baseline="0" dirty="0" smtClean="0"/>
              <a:t> all work with </a:t>
            </a:r>
            <a:r>
              <a:rPr lang="en-GB" baseline="0" dirty="0" err="1" smtClean="0"/>
              <a:t>sophie</a:t>
            </a:r>
            <a:r>
              <a:rPr lang="en-GB" baseline="0" dirty="0" smtClean="0"/>
              <a:t> individually but will all communicate regarding her best interests.</a:t>
            </a:r>
            <a:endParaRPr lang="en-GB" dirty="0" smtClean="0"/>
          </a:p>
          <a:p>
            <a:r>
              <a:rPr lang="en-GB" dirty="0" smtClean="0"/>
              <a:t>measuring height and weight</a:t>
            </a:r>
          </a:p>
          <a:p>
            <a:r>
              <a:rPr lang="en-GB" dirty="0" smtClean="0">
                <a:hlinkClick r:id="rId5"/>
              </a:rPr>
              <a:t>blood tests</a:t>
            </a:r>
            <a:r>
              <a:rPr lang="en-GB" dirty="0" smtClean="0"/>
              <a:t> to check for thyroid problems</a:t>
            </a:r>
          </a:p>
          <a:p>
            <a:r>
              <a:rPr lang="en-GB" dirty="0" smtClean="0"/>
              <a:t>checking for signs of heart problems</a:t>
            </a:r>
          </a:p>
          <a:p>
            <a:r>
              <a:rPr lang="en-GB" sz="1200" b="0" i="0" kern="1200" dirty="0" smtClean="0">
                <a:solidFill>
                  <a:schemeClr val="tx1"/>
                </a:solidFill>
                <a:effectLst/>
                <a:latin typeface="+mn-lt"/>
                <a:ea typeface="+mn-ea"/>
                <a:cs typeface="+mn-cs"/>
              </a:rPr>
              <a:t>Sleep problems are more common in children with Down’s syndrome. These can be behavioural or physical in nature (related to sleep disordered breathing) or a combination of the two.</a:t>
            </a:r>
            <a:endParaRPr lang="en-GB" dirty="0" smtClean="0"/>
          </a:p>
          <a:p>
            <a:r>
              <a:rPr lang="en-GB" dirty="0" smtClean="0"/>
              <a:t>Expand on this … stepping</a:t>
            </a:r>
            <a:r>
              <a:rPr lang="en-GB" baseline="0" dirty="0" smtClean="0"/>
              <a:t> stones, taxi driver/escort.. </a:t>
            </a:r>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7</a:t>
            </a:fld>
            <a:endParaRPr lang="en-GB"/>
          </a:p>
        </p:txBody>
      </p:sp>
    </p:spTree>
    <p:extLst>
      <p:ext uri="{BB962C8B-B14F-4D97-AF65-F5344CB8AC3E}">
        <p14:creationId xmlns:p14="http://schemas.microsoft.com/office/powerpoint/2010/main" val="2422474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8</a:t>
            </a:fld>
            <a:endParaRPr lang="en-GB"/>
          </a:p>
        </p:txBody>
      </p:sp>
    </p:spTree>
    <p:extLst>
      <p:ext uri="{BB962C8B-B14F-4D97-AF65-F5344CB8AC3E}">
        <p14:creationId xmlns:p14="http://schemas.microsoft.com/office/powerpoint/2010/main" val="810500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10</a:t>
            </a:fld>
            <a:endParaRPr lang="en-GB"/>
          </a:p>
        </p:txBody>
      </p:sp>
    </p:spTree>
    <p:extLst>
      <p:ext uri="{BB962C8B-B14F-4D97-AF65-F5344CB8AC3E}">
        <p14:creationId xmlns:p14="http://schemas.microsoft.com/office/powerpoint/2010/main" val="29868492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Communication</a:t>
            </a:r>
            <a:r>
              <a:rPr lang="en-GB" baseline="0" dirty="0" smtClean="0"/>
              <a:t> – Breakdown of trust, missed opportunities, time wasting, frustration, child protection issues, unmet </a:t>
            </a:r>
            <a:r>
              <a:rPr lang="en-GB" baseline="0" dirty="0" err="1" smtClean="0"/>
              <a:t>childrens</a:t>
            </a:r>
            <a:r>
              <a:rPr lang="en-GB" baseline="0" dirty="0" smtClean="0"/>
              <a:t> needs, risk of worsening of condition.. </a:t>
            </a:r>
          </a:p>
          <a:p>
            <a:r>
              <a:rPr lang="en-GB" baseline="0" dirty="0" smtClean="0"/>
              <a:t>Funding – inability or unwillingness or just lack of it.</a:t>
            </a:r>
          </a:p>
          <a:p>
            <a:r>
              <a:rPr lang="en-GB" baseline="0" dirty="0" smtClean="0"/>
              <a:t>Clarity about </a:t>
            </a:r>
            <a:r>
              <a:rPr lang="en-GB" baseline="0" dirty="0" err="1" smtClean="0"/>
              <a:t>responsibilites</a:t>
            </a:r>
            <a:r>
              <a:rPr lang="en-GB" baseline="0" dirty="0" smtClean="0"/>
              <a:t> – again this comes down to communication, about </a:t>
            </a:r>
            <a:r>
              <a:rPr lang="en-GB" baseline="0" dirty="0" err="1" smtClean="0"/>
              <a:t>whos</a:t>
            </a:r>
            <a:r>
              <a:rPr lang="en-GB" baseline="0" dirty="0" smtClean="0"/>
              <a:t> role is what etc..</a:t>
            </a:r>
          </a:p>
          <a:p>
            <a:r>
              <a:rPr lang="en-GB" baseline="0" dirty="0" smtClean="0"/>
              <a:t>Targets – Key </a:t>
            </a:r>
            <a:r>
              <a:rPr lang="en-GB" baseline="0" dirty="0" err="1" smtClean="0"/>
              <a:t>proformance</a:t>
            </a:r>
            <a:r>
              <a:rPr lang="en-GB" baseline="0" dirty="0" smtClean="0"/>
              <a:t> indicators </a:t>
            </a:r>
          </a:p>
          <a:p>
            <a:r>
              <a:rPr lang="en-GB" baseline="0" dirty="0" smtClean="0"/>
              <a:t>Resources – speech language therapist cant do a eye test.</a:t>
            </a:r>
          </a:p>
          <a:p>
            <a:r>
              <a:rPr lang="en-GB" baseline="0" dirty="0" smtClean="0"/>
              <a:t>Staff issues – staff on sick, temp agency workers don’t know the service users – break down of trust.. Volunteer staff.</a:t>
            </a:r>
          </a:p>
          <a:p>
            <a:r>
              <a:rPr lang="en-GB" baseline="0" dirty="0" smtClean="0"/>
              <a:t>Time – waiting lists, </a:t>
            </a:r>
          </a:p>
          <a:p>
            <a:r>
              <a:rPr lang="en-GB" baseline="0" dirty="0" smtClean="0"/>
              <a:t>Working hours – education 9-5, health 24hrs</a:t>
            </a:r>
          </a:p>
          <a:p>
            <a:r>
              <a:rPr lang="en-GB" dirty="0" smtClean="0"/>
              <a:t> Territorial issues – overcoming the reluctance to share equipment and facilities, professional jealousy and inter-agency mistrust.</a:t>
            </a:r>
            <a:endParaRPr lang="en-GB" baseline="0" dirty="0" smtClean="0"/>
          </a:p>
          <a:p>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15</a:t>
            </a:fld>
            <a:endParaRPr lang="en-GB"/>
          </a:p>
        </p:txBody>
      </p:sp>
    </p:spTree>
    <p:extLst>
      <p:ext uri="{BB962C8B-B14F-4D97-AF65-F5344CB8AC3E}">
        <p14:creationId xmlns:p14="http://schemas.microsoft.com/office/powerpoint/2010/main" val="2800764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Forming: (clarifying roles and establishing relationships). Multi-agency team members: • will be introducing themselves and getting to know each other • will be trying to establish their individual identities • will be discussing the team’s purpose • will be exploring the scope of the task • may be avoiding serious topics and feelings.</a:t>
            </a:r>
          </a:p>
          <a:p>
            <a:pPr marL="228600" indent="-228600">
              <a:buAutoNum type="arabicPeriod"/>
            </a:pPr>
            <a:r>
              <a:rPr lang="en-GB" dirty="0" smtClean="0"/>
              <a:t> 2. Storming: (resolving any tensions and disputes). This stage may involve: • multi-agency team members competing with one another • conflicting interests between team members arising, as the group becomes more focused on tasks • bending ideas, attitudes and beliefs to suit the team organization • questioning about who is responsible for what • discussing the multi-agency team’s structure • conflicting views about structure, leadership, power and authority. </a:t>
            </a:r>
          </a:p>
          <a:p>
            <a:pPr marL="228600" indent="-228600">
              <a:buAutoNum type="arabicPeriod"/>
            </a:pPr>
            <a:r>
              <a:rPr lang="en-GB" dirty="0" smtClean="0"/>
              <a:t>3. Norming: (starting to build the team identity). At this stage there will be: • more cohesive multi-agency team relations • a higher level of trust between multi-agency team members • a greater focus on tasks • accepted leadership of the multi-agency team • a creative flow of information to inform the tasks.</a:t>
            </a:r>
          </a:p>
          <a:p>
            <a:pPr marL="228600" indent="-228600">
              <a:buAutoNum type="arabicPeriod"/>
            </a:pPr>
            <a:r>
              <a:rPr lang="en-GB" dirty="0" smtClean="0"/>
              <a:t> 4. Performing: (the multi-agency team has a shared vision, and it knows clearly what it is doing and achieves its goals). At this stage: • multi-agency team members show a high level of dependence on one another • there are deeper relationships between people • the multi-agency team becomes good at problem-solving and there is more experimentation • individual team members become more self-confident • the multi-agency team is at its most productive • team members review what they are doing</a:t>
            </a:r>
            <a:endParaRPr lang="en-GB" dirty="0"/>
          </a:p>
        </p:txBody>
      </p:sp>
      <p:sp>
        <p:nvSpPr>
          <p:cNvPr id="4" name="Slide Number Placeholder 3"/>
          <p:cNvSpPr>
            <a:spLocks noGrp="1"/>
          </p:cNvSpPr>
          <p:nvPr>
            <p:ph type="sldNum" sz="quarter" idx="10"/>
          </p:nvPr>
        </p:nvSpPr>
        <p:spPr/>
        <p:txBody>
          <a:bodyPr/>
          <a:lstStyle/>
          <a:p>
            <a:fld id="{CD52BEEE-25B9-43C2-A587-5EDEAB74817C}" type="slidenum">
              <a:rPr lang="en-GB" smtClean="0"/>
              <a:t>18</a:t>
            </a:fld>
            <a:endParaRPr lang="en-GB"/>
          </a:p>
        </p:txBody>
      </p:sp>
    </p:spTree>
    <p:extLst>
      <p:ext uri="{BB962C8B-B14F-4D97-AF65-F5344CB8AC3E}">
        <p14:creationId xmlns:p14="http://schemas.microsoft.com/office/powerpoint/2010/main" val="2536282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none" dirty="0" smtClean="0">
                <a:solidFill>
                  <a:schemeClr val="tx1"/>
                </a:solidFill>
              </a:rPr>
              <a:t>goals such as: </a:t>
            </a:r>
            <a:r>
              <a:rPr lang="en-GB" u="none" dirty="0" smtClean="0">
                <a:solidFill>
                  <a:schemeClr val="tx1"/>
                </a:solidFill>
                <a:hlinkClick r:id="rId3" tooltip="Accessibility"/>
              </a:rPr>
              <a:t>accessibility</a:t>
            </a:r>
            <a:r>
              <a:rPr lang="en-GB" u="none" dirty="0" smtClean="0">
                <a:solidFill>
                  <a:schemeClr val="tx1"/>
                </a:solidFill>
              </a:rPr>
              <a:t> and </a:t>
            </a:r>
            <a:r>
              <a:rPr lang="en-GB" u="none" dirty="0" smtClean="0">
                <a:solidFill>
                  <a:schemeClr val="tx1"/>
                </a:solidFill>
                <a:hlinkClick r:id="rId4" tooltip="Safety"/>
              </a:rPr>
              <a:t>safety</a:t>
            </a:r>
            <a:r>
              <a:rPr lang="en-GB" u="none" dirty="0" smtClean="0">
                <a:solidFill>
                  <a:schemeClr val="tx1"/>
                </a:solidFill>
              </a:rPr>
              <a:t> in architecture, transportation, and the physical environment; </a:t>
            </a:r>
            <a:r>
              <a:rPr lang="en-GB" u="none" dirty="0" smtClean="0">
                <a:solidFill>
                  <a:schemeClr val="tx1"/>
                </a:solidFill>
                <a:hlinkClick r:id="rId5" tooltip="Equal opportunity"/>
              </a:rPr>
              <a:t>equal opportunities</a:t>
            </a:r>
            <a:r>
              <a:rPr lang="en-GB" u="none" dirty="0" smtClean="0">
                <a:solidFill>
                  <a:schemeClr val="tx1"/>
                </a:solidFill>
              </a:rPr>
              <a:t> in independent living, </a:t>
            </a:r>
            <a:r>
              <a:rPr lang="en-GB" u="none" dirty="0" smtClean="0">
                <a:solidFill>
                  <a:schemeClr val="tx1"/>
                </a:solidFill>
                <a:hlinkClick r:id="rId6" tooltip="Employment equity"/>
              </a:rPr>
              <a:t>employment equity</a:t>
            </a:r>
            <a:r>
              <a:rPr lang="en-GB" u="none" dirty="0" smtClean="0">
                <a:solidFill>
                  <a:schemeClr val="tx1"/>
                </a:solidFill>
              </a:rPr>
              <a:t>, </a:t>
            </a:r>
            <a:r>
              <a:rPr lang="en-GB" u="none" dirty="0" smtClean="0">
                <a:solidFill>
                  <a:schemeClr val="tx1"/>
                </a:solidFill>
                <a:hlinkClick r:id="rId7" tooltip="Right to education"/>
              </a:rPr>
              <a:t>education</a:t>
            </a:r>
            <a:r>
              <a:rPr lang="en-GB" u="none" dirty="0" smtClean="0">
                <a:solidFill>
                  <a:schemeClr val="tx1"/>
                </a:solidFill>
              </a:rPr>
              <a:t>, and </a:t>
            </a:r>
            <a:r>
              <a:rPr lang="en-GB" u="none" dirty="0" smtClean="0">
                <a:solidFill>
                  <a:schemeClr val="tx1"/>
                </a:solidFill>
                <a:hlinkClick r:id="rId8" tooltip="Right to housing"/>
              </a:rPr>
              <a:t>housing</a:t>
            </a:r>
            <a:r>
              <a:rPr lang="en-GB" u="none" dirty="0" smtClean="0">
                <a:solidFill>
                  <a:schemeClr val="tx1"/>
                </a:solidFill>
              </a:rPr>
              <a:t>; and freedom from discrimination, </a:t>
            </a:r>
            <a:r>
              <a:rPr lang="en-GB" u="none" dirty="0" smtClean="0">
                <a:solidFill>
                  <a:schemeClr val="tx1"/>
                </a:solidFill>
                <a:hlinkClick r:id="rId9" tooltip="Abuse"/>
              </a:rPr>
              <a:t>abuse</a:t>
            </a:r>
            <a:r>
              <a:rPr lang="en-GB" u="none" dirty="0" smtClean="0">
                <a:solidFill>
                  <a:schemeClr val="tx1"/>
                </a:solidFill>
              </a:rPr>
              <a:t>, </a:t>
            </a:r>
            <a:r>
              <a:rPr lang="en-GB" u="none" dirty="0" smtClean="0">
                <a:solidFill>
                  <a:schemeClr val="tx1"/>
                </a:solidFill>
                <a:hlinkClick r:id="rId10" tooltip="Neglect"/>
              </a:rPr>
              <a:t>neglect</a:t>
            </a:r>
            <a:r>
              <a:rPr lang="en-GB" u="none" dirty="0" smtClean="0">
                <a:solidFill>
                  <a:schemeClr val="tx1"/>
                </a:solidFill>
              </a:rPr>
              <a:t>, and from other rights violations</a:t>
            </a:r>
          </a:p>
          <a:p>
            <a:endParaRPr lang="en-GB" u="none" dirty="0" smtClean="0">
              <a:solidFill>
                <a:schemeClr val="tx1"/>
              </a:solidFill>
            </a:endParaRPr>
          </a:p>
          <a:p>
            <a:r>
              <a:rPr lang="en-GB" u="none" dirty="0" smtClean="0">
                <a:solidFill>
                  <a:schemeClr val="tx1"/>
                </a:solidFill>
              </a:rPr>
              <a:t>Medical – people with learning difficulties</a:t>
            </a:r>
            <a:r>
              <a:rPr lang="en-GB" u="none" baseline="0" dirty="0" smtClean="0">
                <a:solidFill>
                  <a:schemeClr val="tx1"/>
                </a:solidFill>
              </a:rPr>
              <a:t> may be seen as the brain not working correctly.</a:t>
            </a:r>
          </a:p>
          <a:p>
            <a:r>
              <a:rPr lang="en-GB" u="none" baseline="0" dirty="0" smtClean="0">
                <a:solidFill>
                  <a:schemeClr val="tx1"/>
                </a:solidFill>
              </a:rPr>
              <a:t>              learning difficulties have </a:t>
            </a:r>
            <a:r>
              <a:rPr lang="en-GB" u="none" baseline="0" dirty="0" err="1" smtClean="0">
                <a:solidFill>
                  <a:schemeClr val="tx1"/>
                </a:solidFill>
              </a:rPr>
              <a:t>probs</a:t>
            </a:r>
            <a:r>
              <a:rPr lang="en-GB" u="none" baseline="0" dirty="0" smtClean="0">
                <a:solidFill>
                  <a:schemeClr val="tx1"/>
                </a:solidFill>
              </a:rPr>
              <a:t> with mobility, hearing, eyesight, respiration, heart functioning, digestion and many other medical problems</a:t>
            </a:r>
          </a:p>
          <a:p>
            <a:r>
              <a:rPr lang="en-GB" u="none" baseline="0" dirty="0" smtClean="0">
                <a:solidFill>
                  <a:schemeClr val="tx1"/>
                </a:solidFill>
              </a:rPr>
              <a:t>              talk about tests for downs </a:t>
            </a:r>
            <a:r>
              <a:rPr lang="en-GB" u="none" baseline="0" dirty="0" err="1" smtClean="0">
                <a:solidFill>
                  <a:schemeClr val="tx1"/>
                </a:solidFill>
              </a:rPr>
              <a:t>sydrome</a:t>
            </a:r>
            <a:r>
              <a:rPr lang="en-GB" u="none" baseline="0" dirty="0" smtClean="0">
                <a:solidFill>
                  <a:schemeClr val="tx1"/>
                </a:solidFill>
              </a:rPr>
              <a:t> and abortions offered to mothers.</a:t>
            </a:r>
          </a:p>
          <a:p>
            <a:endParaRPr lang="en-GB" u="none" baseline="0" dirty="0" smtClean="0">
              <a:solidFill>
                <a:schemeClr val="tx1"/>
              </a:solidFill>
            </a:endParaRPr>
          </a:p>
          <a:p>
            <a:endParaRPr lang="en-GB" u="none" baseline="0" dirty="0" smtClean="0">
              <a:solidFill>
                <a:schemeClr val="tx1"/>
              </a:solidFill>
            </a:endParaRPr>
          </a:p>
          <a:p>
            <a:endParaRPr lang="en-GB" u="none" dirty="0">
              <a:solidFill>
                <a:schemeClr val="tx1"/>
              </a:solidFill>
            </a:endParaRPr>
          </a:p>
        </p:txBody>
      </p:sp>
      <p:sp>
        <p:nvSpPr>
          <p:cNvPr id="4" name="Slide Number Placeholder 3"/>
          <p:cNvSpPr>
            <a:spLocks noGrp="1"/>
          </p:cNvSpPr>
          <p:nvPr>
            <p:ph type="sldNum" sz="quarter" idx="10"/>
          </p:nvPr>
        </p:nvSpPr>
        <p:spPr/>
        <p:txBody>
          <a:bodyPr/>
          <a:lstStyle/>
          <a:p>
            <a:fld id="{CD52BEEE-25B9-43C2-A587-5EDEAB74817C}" type="slidenum">
              <a:rPr lang="en-GB" smtClean="0"/>
              <a:t>20</a:t>
            </a:fld>
            <a:endParaRPr lang="en-GB"/>
          </a:p>
        </p:txBody>
      </p:sp>
    </p:spTree>
    <p:extLst>
      <p:ext uri="{BB962C8B-B14F-4D97-AF65-F5344CB8AC3E}">
        <p14:creationId xmlns:p14="http://schemas.microsoft.com/office/powerpoint/2010/main" val="35197524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DF17E2D8-509E-45A0-B381-A0B655552FCA}" type="datetimeFigureOut">
              <a:rPr lang="en-GB" smtClean="0"/>
              <a:t>15/01/2019</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CA17728E-4A70-49DE-A97F-03B8504FB875}"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17E2D8-509E-45A0-B381-A0B655552FC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17E2D8-509E-45A0-B381-A0B655552FC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DF17E2D8-509E-45A0-B381-A0B655552FCA}" type="datetimeFigureOut">
              <a:rPr lang="en-GB" smtClean="0"/>
              <a:t>15/01/2019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7728E-4A70-49DE-A97F-03B8504FB875}"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17E2D8-509E-45A0-B381-A0B655552FCA}" type="datetimeFigureOut">
              <a:rPr lang="en-GB" smtClean="0"/>
              <a:t>15/01/2019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F17E2D8-509E-45A0-B381-A0B655552FCA}" type="datetimeFigureOut">
              <a:rPr lang="en-GB" smtClean="0"/>
              <a:t>15/01/2019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17E2D8-509E-45A0-B381-A0B655552FCA}" type="datetimeFigureOut">
              <a:rPr lang="en-GB" smtClean="0"/>
              <a:t>15/01/2019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F17E2D8-509E-45A0-B381-A0B655552FCA}" type="datetimeFigureOut">
              <a:rPr lang="en-GB" smtClean="0"/>
              <a:t>15/01/2019</a:t>
            </a:fld>
            <a:endParaRPr lang="en-GB"/>
          </a:p>
        </p:txBody>
      </p:sp>
      <p:sp>
        <p:nvSpPr>
          <p:cNvPr id="7" name="Slide Number Placeholder 6"/>
          <p:cNvSpPr>
            <a:spLocks noGrp="1"/>
          </p:cNvSpPr>
          <p:nvPr>
            <p:ph type="sldNum" sz="quarter" idx="12"/>
          </p:nvPr>
        </p:nvSpPr>
        <p:spPr/>
        <p:txBody>
          <a:bodyPr/>
          <a:lstStyle/>
          <a:p>
            <a:fld id="{CA17728E-4A70-49DE-A97F-03B8504FB875}"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17E2D8-509E-45A0-B381-A0B655552FCA}" type="datetimeFigureOut">
              <a:rPr lang="en-GB" smtClean="0"/>
              <a:t>15/01/2019</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17E2D8-509E-45A0-B381-A0B655552FC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F17E2D8-509E-45A0-B381-A0B655552FCA}" type="datetimeFigureOut">
              <a:rPr lang="en-GB" smtClean="0"/>
              <a:t>15/01/2019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7728E-4A70-49DE-A97F-03B8504FB87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DF17E2D8-509E-45A0-B381-A0B655552FCA}" type="datetimeFigureOut">
              <a:rPr lang="en-GB" smtClean="0"/>
              <a:t>15/01/2019</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CA17728E-4A70-49DE-A97F-03B8504FB87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scie.org.uk/publications/elearning/ipiac/index.asp" TargetMode="External"/><Relationship Id="rId2" Type="http://schemas.openxmlformats.org/officeDocument/2006/relationships/hyperlink" Target="https://navigator.health.org.uk/content/seebohm-report-was-published-july-1968-0" TargetMode="External"/><Relationship Id="rId1" Type="http://schemas.openxmlformats.org/officeDocument/2006/relationships/slideLayout" Target="../slideLayouts/slideLayout3.xml"/><Relationship Id="rId4" Type="http://schemas.openxmlformats.org/officeDocument/2006/relationships/hyperlink" Target="https://assets.publishing.service.gov.uk/government/uploads/system/uploads/attachment_data/file/250877/5086.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Multiagency partnerships of CYP with disabilities.</a:t>
            </a:r>
            <a:endParaRPr lang="en-GB" dirty="0"/>
          </a:p>
        </p:txBody>
      </p:sp>
      <p:sp>
        <p:nvSpPr>
          <p:cNvPr id="3" name="Subtitle 2"/>
          <p:cNvSpPr>
            <a:spLocks noGrp="1"/>
          </p:cNvSpPr>
          <p:nvPr>
            <p:ph type="subTitle" idx="1"/>
          </p:nvPr>
        </p:nvSpPr>
        <p:spPr/>
        <p:txBody>
          <a:bodyPr/>
          <a:lstStyle/>
          <a:p>
            <a:r>
              <a:rPr lang="en-GB" dirty="0" smtClean="0"/>
              <a:t>By Dee </a:t>
            </a:r>
            <a:r>
              <a:rPr lang="en-GB" dirty="0" err="1" smtClean="0"/>
              <a:t>Protheroe</a:t>
            </a:r>
            <a:r>
              <a:rPr lang="en-GB" dirty="0" smtClean="0"/>
              <a:t>.</a:t>
            </a:r>
            <a:endParaRPr lang="en-GB" dirty="0"/>
          </a:p>
        </p:txBody>
      </p:sp>
    </p:spTree>
    <p:extLst>
      <p:ext uri="{BB962C8B-B14F-4D97-AF65-F5344CB8AC3E}">
        <p14:creationId xmlns:p14="http://schemas.microsoft.com/office/powerpoint/2010/main" val="7373350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7584" y="332656"/>
            <a:ext cx="7240650" cy="864096"/>
          </a:xfrm>
        </p:spPr>
        <p:txBody>
          <a:bodyPr/>
          <a:lstStyle/>
          <a:p>
            <a:endParaRPr lang="en-GB" dirty="0"/>
          </a:p>
        </p:txBody>
      </p:sp>
      <p:sp>
        <p:nvSpPr>
          <p:cNvPr id="4" name="Content Placeholder 3"/>
          <p:cNvSpPr>
            <a:spLocks noGrp="1"/>
          </p:cNvSpPr>
          <p:nvPr>
            <p:ph idx="1"/>
          </p:nvPr>
        </p:nvSpPr>
        <p:spPr>
          <a:xfrm>
            <a:off x="1043608" y="1340768"/>
            <a:ext cx="6777317" cy="4059813"/>
          </a:xfrm>
        </p:spPr>
        <p:txBody>
          <a:bodyPr>
            <a:normAutofit fontScale="85000" lnSpcReduction="20000"/>
          </a:bodyPr>
          <a:lstStyle/>
          <a:p>
            <a:r>
              <a:rPr lang="en-GB" dirty="0">
                <a:solidFill>
                  <a:schemeClr val="accent3">
                    <a:lumMod val="75000"/>
                  </a:schemeClr>
                </a:solidFill>
              </a:rPr>
              <a:t>Through out this presentation I  will be discussing  the following</a:t>
            </a:r>
            <a:r>
              <a:rPr lang="en-GB" dirty="0" smtClean="0">
                <a:solidFill>
                  <a:schemeClr val="accent3">
                    <a:lumMod val="75000"/>
                  </a:schemeClr>
                </a:solidFill>
              </a:rPr>
              <a:t>:</a:t>
            </a:r>
          </a:p>
          <a:p>
            <a:endParaRPr lang="en-GB" dirty="0">
              <a:solidFill>
                <a:schemeClr val="accent3">
                  <a:lumMod val="75000"/>
                </a:schemeClr>
              </a:solidFill>
            </a:endParaRPr>
          </a:p>
          <a:p>
            <a:pPr marL="285750" indent="-285750">
              <a:buFont typeface="Arial" pitchFamily="34" charset="0"/>
              <a:buChar char="•"/>
            </a:pPr>
            <a:r>
              <a:rPr lang="en-GB" dirty="0">
                <a:solidFill>
                  <a:schemeClr val="accent3">
                    <a:lumMod val="75000"/>
                  </a:schemeClr>
                </a:solidFill>
              </a:rPr>
              <a:t>The history of partnership working..</a:t>
            </a:r>
          </a:p>
          <a:p>
            <a:pPr marL="285750" indent="-285750">
              <a:buFont typeface="Arial" pitchFamily="34" charset="0"/>
              <a:buChar char="•"/>
            </a:pPr>
            <a:r>
              <a:rPr lang="en-GB" dirty="0" smtClean="0">
                <a:solidFill>
                  <a:schemeClr val="accent3">
                    <a:lumMod val="75000"/>
                  </a:schemeClr>
                </a:solidFill>
              </a:rPr>
              <a:t>Give examples </a:t>
            </a:r>
            <a:r>
              <a:rPr lang="en-GB" dirty="0">
                <a:solidFill>
                  <a:schemeClr val="accent3">
                    <a:lumMod val="75000"/>
                  </a:schemeClr>
                </a:solidFill>
              </a:rPr>
              <a:t>of partnership working..</a:t>
            </a:r>
          </a:p>
          <a:p>
            <a:pPr marL="285750" indent="-285750">
              <a:buFont typeface="Arial" pitchFamily="34" charset="0"/>
              <a:buChar char="•"/>
            </a:pPr>
            <a:r>
              <a:rPr lang="en-GB" dirty="0">
                <a:solidFill>
                  <a:schemeClr val="accent3">
                    <a:lumMod val="75000"/>
                  </a:schemeClr>
                </a:solidFill>
              </a:rPr>
              <a:t>Key aspects of partnership working with CYP with disabilities..</a:t>
            </a:r>
          </a:p>
          <a:p>
            <a:pPr marL="285750" indent="-285750">
              <a:buFont typeface="Arial" pitchFamily="34" charset="0"/>
              <a:buChar char="•"/>
            </a:pPr>
            <a:r>
              <a:rPr lang="en-GB" dirty="0">
                <a:solidFill>
                  <a:schemeClr val="accent3">
                    <a:lumMod val="75000"/>
                  </a:schemeClr>
                </a:solidFill>
              </a:rPr>
              <a:t>The problems that come along with </a:t>
            </a:r>
            <a:r>
              <a:rPr lang="en-GB" dirty="0" err="1">
                <a:solidFill>
                  <a:schemeClr val="accent3">
                    <a:lumMod val="75000"/>
                  </a:schemeClr>
                </a:solidFill>
              </a:rPr>
              <a:t>with</a:t>
            </a:r>
            <a:r>
              <a:rPr lang="en-GB" dirty="0">
                <a:solidFill>
                  <a:schemeClr val="accent3">
                    <a:lumMod val="75000"/>
                  </a:schemeClr>
                </a:solidFill>
              </a:rPr>
              <a:t> multiagency working..</a:t>
            </a:r>
          </a:p>
          <a:p>
            <a:pPr marL="285750" indent="-285750">
              <a:buFont typeface="Arial" pitchFamily="34" charset="0"/>
              <a:buChar char="•"/>
            </a:pPr>
            <a:r>
              <a:rPr lang="en-GB" dirty="0">
                <a:solidFill>
                  <a:schemeClr val="accent3">
                    <a:lumMod val="75000"/>
                  </a:schemeClr>
                </a:solidFill>
              </a:rPr>
              <a:t>Recommendations  on how managers may be able to </a:t>
            </a:r>
            <a:r>
              <a:rPr lang="en-GB" dirty="0" smtClean="0">
                <a:solidFill>
                  <a:schemeClr val="accent3">
                    <a:lumMod val="75000"/>
                  </a:schemeClr>
                </a:solidFill>
              </a:rPr>
              <a:t>work better together in the future..</a:t>
            </a:r>
            <a:endParaRPr lang="en-GB" dirty="0">
              <a:solidFill>
                <a:schemeClr val="accent3">
                  <a:lumMod val="75000"/>
                </a:schemeClr>
              </a:solidFill>
            </a:endParaRPr>
          </a:p>
          <a:p>
            <a:pPr marL="285750" indent="-285750">
              <a:buFont typeface="Arial" pitchFamily="34" charset="0"/>
              <a:buChar char="•"/>
            </a:pPr>
            <a:r>
              <a:rPr lang="en-GB" dirty="0" smtClean="0">
                <a:solidFill>
                  <a:schemeClr val="accent3">
                    <a:lumMod val="75000"/>
                  </a:schemeClr>
                </a:solidFill>
              </a:rPr>
              <a:t>Introduction to the social model..</a:t>
            </a:r>
            <a:endParaRPr lang="en-GB" dirty="0">
              <a:solidFill>
                <a:schemeClr val="accent3">
                  <a:lumMod val="75000"/>
                </a:schemeClr>
              </a:solidFill>
            </a:endParaRPr>
          </a:p>
          <a:p>
            <a:pPr marL="285750" indent="-285750">
              <a:buFont typeface="Arial" pitchFamily="34" charset="0"/>
              <a:buChar char="•"/>
            </a:pPr>
            <a:r>
              <a:rPr lang="en-GB" dirty="0">
                <a:solidFill>
                  <a:schemeClr val="accent3">
                    <a:lumMod val="75000"/>
                  </a:schemeClr>
                </a:solidFill>
              </a:rPr>
              <a:t>And a conclusion to my findings..</a:t>
            </a:r>
          </a:p>
          <a:p>
            <a:endParaRPr lang="en-GB" dirty="0"/>
          </a:p>
        </p:txBody>
      </p:sp>
    </p:spTree>
    <p:extLst>
      <p:ext uri="{BB962C8B-B14F-4D97-AF65-F5344CB8AC3E}">
        <p14:creationId xmlns:p14="http://schemas.microsoft.com/office/powerpoint/2010/main" val="412080158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276872"/>
            <a:ext cx="7024744" cy="1143000"/>
          </a:xfrm>
        </p:spPr>
        <p:txBody>
          <a:bodyPr>
            <a:normAutofit fontScale="90000"/>
          </a:bodyPr>
          <a:lstStyle/>
          <a:p>
            <a:pPr algn="ctr"/>
            <a:r>
              <a:rPr lang="en-GB" sz="6000" dirty="0"/>
              <a:t>A brief history…</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68580" indent="0" algn="ctr">
              <a:buNone/>
            </a:pPr>
            <a:endParaRPr lang="en-GB" sz="5400" dirty="0"/>
          </a:p>
        </p:txBody>
      </p:sp>
    </p:spTree>
    <p:extLst>
      <p:ext uri="{BB962C8B-B14F-4D97-AF65-F5344CB8AC3E}">
        <p14:creationId xmlns:p14="http://schemas.microsoft.com/office/powerpoint/2010/main" val="1155225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899592" y="908720"/>
            <a:ext cx="7416824" cy="3139321"/>
          </a:xfrm>
          <a:prstGeom prst="rect">
            <a:avLst/>
          </a:prstGeom>
          <a:noFill/>
        </p:spPr>
        <p:txBody>
          <a:bodyPr wrap="square" rtlCol="0">
            <a:spAutoFit/>
          </a:bodyPr>
          <a:lstStyle/>
          <a:p>
            <a:r>
              <a:rPr lang="en-GB" dirty="0" smtClean="0"/>
              <a:t>Whether they are gifted, have inherited a severe learning difficulty or have a physical disability -one in five children within their school career need some additional support.</a:t>
            </a:r>
            <a:br>
              <a:rPr lang="en-GB" dirty="0" smtClean="0"/>
            </a:br>
            <a:endParaRPr lang="en-GB" dirty="0" smtClean="0"/>
          </a:p>
          <a:p>
            <a:r>
              <a:rPr lang="en-GB" dirty="0" smtClean="0"/>
              <a:t>“It has been recognized for a long time that “meeting the special educational needs of children requires flexible working on the part of the statutory agencies. They need to communicate and agree policies and have protocols that ensure there is a “seamless” service” (Frederickson and Cline, 2009, p.28).</a:t>
            </a:r>
          </a:p>
          <a:p>
            <a:endParaRPr lang="en-GB" dirty="0"/>
          </a:p>
        </p:txBody>
      </p:sp>
      <p:sp>
        <p:nvSpPr>
          <p:cNvPr id="6" name="TextBox 5"/>
          <p:cNvSpPr txBox="1"/>
          <p:nvPr/>
        </p:nvSpPr>
        <p:spPr>
          <a:xfrm>
            <a:off x="1043608" y="4509120"/>
            <a:ext cx="6840760" cy="46166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2400" dirty="0" smtClean="0"/>
              <a:t>SO WHERE DID IT ALL COME FROM?</a:t>
            </a:r>
            <a:endParaRPr lang="en-GB" sz="2400" dirty="0"/>
          </a:p>
        </p:txBody>
      </p:sp>
    </p:spTree>
    <p:extLst>
      <p:ext uri="{BB962C8B-B14F-4D97-AF65-F5344CB8AC3E}">
        <p14:creationId xmlns:p14="http://schemas.microsoft.com/office/powerpoint/2010/main" val="84469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822470"/>
            <a:ext cx="7416824" cy="3970318"/>
          </a:xfrm>
          <a:prstGeom prst="rect">
            <a:avLst/>
          </a:prstGeom>
          <a:noFill/>
        </p:spPr>
        <p:txBody>
          <a:bodyPr wrap="square" rtlCol="0">
            <a:spAutoFit/>
          </a:bodyPr>
          <a:lstStyle/>
          <a:p>
            <a:endParaRPr lang="en-GB" dirty="0"/>
          </a:p>
          <a:p>
            <a:pPr marL="285750" indent="-285750">
              <a:buFont typeface="Arial" pitchFamily="34" charset="0"/>
              <a:buChar char="•"/>
            </a:pPr>
            <a:r>
              <a:rPr lang="en-GB" dirty="0" err="1"/>
              <a:t>Seebohm</a:t>
            </a:r>
            <a:r>
              <a:rPr lang="en-GB" dirty="0"/>
              <a:t> </a:t>
            </a:r>
            <a:r>
              <a:rPr lang="en-GB" dirty="0" smtClean="0"/>
              <a:t>Report in 1968  was published three years after the </a:t>
            </a:r>
            <a:r>
              <a:rPr lang="en-GB" dirty="0" err="1" smtClean="0"/>
              <a:t>Seebohm</a:t>
            </a:r>
            <a:r>
              <a:rPr lang="en-GB" dirty="0" smtClean="0"/>
              <a:t> Committee recommended a single children’s department involving home help service, mental health, social work services and other social care functions provided by other organisations together forming the first multidisciplinary team.  (The Health foundation, 2019).</a:t>
            </a:r>
          </a:p>
          <a:p>
            <a:pPr marL="285750" indent="-285750">
              <a:buFont typeface="Arial" pitchFamily="34" charset="0"/>
              <a:buChar char="•"/>
            </a:pPr>
            <a:endParaRPr lang="en-GB" dirty="0" smtClean="0"/>
          </a:p>
          <a:p>
            <a:pPr marL="285750" indent="-285750">
              <a:buFont typeface="Arial" pitchFamily="34" charset="0"/>
              <a:buChar char="•"/>
            </a:pPr>
            <a:r>
              <a:rPr lang="en-GB" dirty="0" smtClean="0"/>
              <a:t>Since this report there have been over 46 legislations from 1968 until 2008 encouraging all types of partnership working, all of which are included in your hand out’s. (Social Care Institute For Excellence, 2009).</a:t>
            </a:r>
          </a:p>
          <a:p>
            <a:pPr marL="285750" indent="-285750">
              <a:buFont typeface="Arial" pitchFamily="34" charset="0"/>
              <a:buChar char="•"/>
            </a:pPr>
            <a:endParaRPr lang="en-GB" dirty="0"/>
          </a:p>
          <a:p>
            <a:pPr marL="285750" indent="-285750">
              <a:buFont typeface="Arial" pitchFamily="34" charset="0"/>
              <a:buChar char="•"/>
            </a:pPr>
            <a:endParaRPr lang="en-GB" dirty="0" smtClean="0"/>
          </a:p>
        </p:txBody>
      </p:sp>
    </p:spTree>
    <p:extLst>
      <p:ext uri="{BB962C8B-B14F-4D97-AF65-F5344CB8AC3E}">
        <p14:creationId xmlns:p14="http://schemas.microsoft.com/office/powerpoint/2010/main" val="366041913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564904"/>
            <a:ext cx="7024744" cy="1143000"/>
          </a:xfrm>
        </p:spPr>
        <p:txBody>
          <a:bodyPr>
            <a:normAutofit fontScale="90000"/>
          </a:bodyPr>
          <a:lstStyle/>
          <a:p>
            <a:pPr marL="68580" indent="0" algn="ctr"/>
            <a:r>
              <a:rPr lang="en-GB" dirty="0"/>
              <a:t>A few examples </a:t>
            </a:r>
            <a:br>
              <a:rPr lang="en-GB" dirty="0"/>
            </a:br>
            <a:r>
              <a:rPr lang="en-GB" dirty="0"/>
              <a:t>of when </a:t>
            </a:r>
            <a:r>
              <a:rPr lang="en-GB" dirty="0" err="1"/>
              <a:t>multiagencys</a:t>
            </a:r>
            <a:r>
              <a:rPr lang="en-GB" dirty="0"/>
              <a:t> work together…</a:t>
            </a:r>
            <a:br>
              <a:rPr lang="en-GB" dirty="0"/>
            </a:br>
            <a:endParaRPr lang="en-GB" dirty="0"/>
          </a:p>
        </p:txBody>
      </p:sp>
      <p:sp>
        <p:nvSpPr>
          <p:cNvPr id="3" name="Content Placeholder 2"/>
          <p:cNvSpPr>
            <a:spLocks noGrp="1"/>
          </p:cNvSpPr>
          <p:nvPr>
            <p:ph idx="1"/>
          </p:nvPr>
        </p:nvSpPr>
        <p:spPr>
          <a:xfrm>
            <a:off x="1043608" y="1988840"/>
            <a:ext cx="6777317" cy="3508977"/>
          </a:xfrm>
        </p:spPr>
        <p:txBody>
          <a:bodyPr>
            <a:normAutofit/>
          </a:bodyPr>
          <a:lstStyle/>
          <a:p>
            <a:pPr marL="68580" indent="0" algn="ctr">
              <a:buNone/>
            </a:pPr>
            <a:endParaRPr lang="en-GB" sz="5400" dirty="0"/>
          </a:p>
        </p:txBody>
      </p:sp>
    </p:spTree>
    <p:extLst>
      <p:ext uri="{BB962C8B-B14F-4D97-AF65-F5344CB8AC3E}">
        <p14:creationId xmlns:p14="http://schemas.microsoft.com/office/powerpoint/2010/main" val="3058490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94088" y="805485"/>
            <a:ext cx="7899920" cy="5632311"/>
          </a:xfrm>
          <a:prstGeom prst="rect">
            <a:avLst/>
          </a:prstGeom>
          <a:noFill/>
        </p:spPr>
        <p:txBody>
          <a:bodyPr wrap="none" rtlCol="0">
            <a:spAutoFit/>
          </a:bodyPr>
          <a:lstStyle/>
          <a:p>
            <a:r>
              <a:rPr lang="en-GB" dirty="0" smtClean="0"/>
              <a:t>This is Sophie, Sophie has downs</a:t>
            </a:r>
          </a:p>
          <a:p>
            <a:r>
              <a:rPr lang="en-GB" dirty="0" smtClean="0"/>
              <a:t>syndrome. Sophie requires a little </a:t>
            </a:r>
          </a:p>
          <a:p>
            <a:r>
              <a:rPr lang="en-GB" dirty="0" smtClean="0"/>
              <a:t>extra support so that she can</a:t>
            </a:r>
          </a:p>
          <a:p>
            <a:r>
              <a:rPr lang="en-GB" dirty="0" smtClean="0"/>
              <a:t>Continue to live at home with her </a:t>
            </a:r>
          </a:p>
          <a:p>
            <a:r>
              <a:rPr lang="en-GB" dirty="0" smtClean="0"/>
              <a:t>Mum.</a:t>
            </a:r>
            <a:endParaRPr lang="en-GB" dirty="0"/>
          </a:p>
          <a:p>
            <a:r>
              <a:rPr lang="en-GB" dirty="0" smtClean="0"/>
              <a:t>Sophie has lots of “friends” who help</a:t>
            </a:r>
          </a:p>
          <a:p>
            <a:r>
              <a:rPr lang="en-GB" dirty="0" smtClean="0"/>
              <a:t>make her life a little easier, these</a:t>
            </a:r>
          </a:p>
          <a:p>
            <a:r>
              <a:rPr lang="en-GB" dirty="0" smtClean="0"/>
              <a:t>Are just a few..</a:t>
            </a:r>
          </a:p>
          <a:p>
            <a:endParaRPr lang="en-GB" dirty="0"/>
          </a:p>
          <a:p>
            <a:pPr marL="285750" indent="-285750">
              <a:buFont typeface="Arial" pitchFamily="34" charset="0"/>
              <a:buChar char="•"/>
            </a:pPr>
            <a:r>
              <a:rPr lang="en-GB" dirty="0"/>
              <a:t>speech and language </a:t>
            </a:r>
            <a:r>
              <a:rPr lang="en-GB" dirty="0" smtClean="0"/>
              <a:t>therapist</a:t>
            </a:r>
          </a:p>
          <a:p>
            <a:pPr marL="285750" indent="-285750">
              <a:buFont typeface="Arial" pitchFamily="34" charset="0"/>
              <a:buChar char="•"/>
            </a:pPr>
            <a:r>
              <a:rPr lang="en-GB" dirty="0" smtClean="0"/>
              <a:t>Physiotherapist </a:t>
            </a:r>
            <a:r>
              <a:rPr lang="en-GB" dirty="0"/>
              <a:t> </a:t>
            </a:r>
            <a:endParaRPr lang="en-GB" dirty="0" smtClean="0"/>
          </a:p>
          <a:p>
            <a:pPr marL="285750" indent="-285750">
              <a:buFont typeface="Arial" pitchFamily="34" charset="0"/>
              <a:buChar char="•"/>
            </a:pPr>
            <a:r>
              <a:rPr lang="en-GB" dirty="0" smtClean="0"/>
              <a:t>Her GP </a:t>
            </a:r>
          </a:p>
          <a:p>
            <a:pPr marL="285750" indent="-285750">
              <a:buFont typeface="Arial" pitchFamily="34" charset="0"/>
              <a:buChar char="•"/>
            </a:pPr>
            <a:r>
              <a:rPr lang="en-GB" dirty="0" smtClean="0"/>
              <a:t>Sleep therapist</a:t>
            </a:r>
          </a:p>
          <a:p>
            <a:pPr marL="285750" indent="-285750">
              <a:buFont typeface="Arial" pitchFamily="34" charset="0"/>
              <a:buChar char="•"/>
            </a:pPr>
            <a:r>
              <a:rPr lang="en-GB" dirty="0" smtClean="0"/>
              <a:t>Her play worker</a:t>
            </a:r>
          </a:p>
          <a:p>
            <a:pPr marL="285750" indent="-285750">
              <a:buFont typeface="Arial" pitchFamily="34" charset="0"/>
              <a:buChar char="•"/>
            </a:pPr>
            <a:r>
              <a:rPr lang="en-GB" dirty="0" smtClean="0"/>
              <a:t>Home support worker …</a:t>
            </a:r>
          </a:p>
          <a:p>
            <a:pPr marL="285750" indent="-285750">
              <a:buFont typeface="Arial" pitchFamily="34" charset="0"/>
              <a:buChar char="•"/>
            </a:pPr>
            <a:endParaRPr lang="en-GB" dirty="0"/>
          </a:p>
          <a:p>
            <a:pPr marL="285750" indent="-285750">
              <a:buFont typeface="Arial" pitchFamily="34" charset="0"/>
              <a:buChar char="•"/>
            </a:pPr>
            <a:endParaRPr lang="en-GB" dirty="0" smtClean="0"/>
          </a:p>
          <a:p>
            <a:r>
              <a:rPr lang="en-GB" dirty="0" smtClean="0"/>
              <a:t>All </a:t>
            </a:r>
            <a:r>
              <a:rPr lang="en-GB" dirty="0" err="1" smtClean="0"/>
              <a:t>Multiagencys</a:t>
            </a:r>
            <a:r>
              <a:rPr lang="en-GB" dirty="0" smtClean="0"/>
              <a:t> working together to make her life the best it can be.</a:t>
            </a:r>
          </a:p>
          <a:p>
            <a:pPr marL="285750" indent="-285750">
              <a:buFont typeface="Arial" pitchFamily="34" charset="0"/>
              <a:buChar char="•"/>
            </a:pPr>
            <a:endParaRPr lang="en-GB" dirty="0" smtClean="0"/>
          </a:p>
          <a:p>
            <a:pPr marL="285750" indent="-285750">
              <a:buFont typeface="Arial" pitchFamily="34" charset="0"/>
              <a:buChar char="•"/>
            </a:pPr>
            <a:endParaRPr lang="en-GB" dirty="0"/>
          </a:p>
        </p:txBody>
      </p:sp>
      <p:pic>
        <p:nvPicPr>
          <p:cNvPr id="1031" name="Picture 7" descr="C:\Users\dee\AppData\Local\Microsoft\Windows\INetCache\IE\HVE6DQ0Z\amber53[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9451" y="1910900"/>
            <a:ext cx="3384376" cy="2254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92352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dee\AppData\Local\Microsoft\Windows\INetCache\IE\1VGJSJBC\zig_zac_baby_wheelchair_zigzac[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80112" y="1124744"/>
            <a:ext cx="2862064" cy="214654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899592" y="1340768"/>
            <a:ext cx="7172156" cy="5632311"/>
          </a:xfrm>
          <a:prstGeom prst="rect">
            <a:avLst/>
          </a:prstGeom>
          <a:noFill/>
        </p:spPr>
        <p:txBody>
          <a:bodyPr wrap="none" rtlCol="0">
            <a:spAutoFit/>
          </a:bodyPr>
          <a:lstStyle/>
          <a:p>
            <a:r>
              <a:rPr lang="en-GB" dirty="0" smtClean="0"/>
              <a:t>This is Tom, Tom uses a wheelchair.</a:t>
            </a:r>
          </a:p>
          <a:p>
            <a:r>
              <a:rPr lang="en-GB" dirty="0" smtClean="0"/>
              <a:t>Tom is supported by the child disability</a:t>
            </a:r>
          </a:p>
          <a:p>
            <a:r>
              <a:rPr lang="en-GB" dirty="0" smtClean="0"/>
              <a:t>Team, they reach out to other agencies</a:t>
            </a:r>
          </a:p>
          <a:p>
            <a:r>
              <a:rPr lang="en-GB" dirty="0" smtClean="0"/>
              <a:t>In order to make his life as inclusive as </a:t>
            </a:r>
          </a:p>
          <a:p>
            <a:r>
              <a:rPr lang="en-GB" dirty="0" smtClean="0"/>
              <a:t>Possible.. To name a few they might</a:t>
            </a:r>
          </a:p>
          <a:p>
            <a:r>
              <a:rPr lang="en-GB" dirty="0" smtClean="0"/>
              <a:t>include</a:t>
            </a:r>
          </a:p>
          <a:p>
            <a:pPr marL="285750" indent="-285750">
              <a:buFont typeface="Arial" pitchFamily="34" charset="0"/>
              <a:buChar char="•"/>
            </a:pPr>
            <a:r>
              <a:rPr lang="en-GB" dirty="0" smtClean="0"/>
              <a:t>His doctors/consultant </a:t>
            </a:r>
          </a:p>
          <a:p>
            <a:pPr marL="285750" indent="-285750">
              <a:buFont typeface="Arial" pitchFamily="34" charset="0"/>
              <a:buChar char="•"/>
            </a:pPr>
            <a:r>
              <a:rPr lang="en-GB" dirty="0" smtClean="0"/>
              <a:t>Therapist</a:t>
            </a:r>
          </a:p>
          <a:p>
            <a:pPr marL="285750" indent="-285750">
              <a:buFont typeface="Arial" pitchFamily="34" charset="0"/>
              <a:buChar char="•"/>
            </a:pPr>
            <a:r>
              <a:rPr lang="en-GB" dirty="0" smtClean="0"/>
              <a:t>Family support </a:t>
            </a:r>
            <a:r>
              <a:rPr lang="en-GB" dirty="0" err="1" smtClean="0"/>
              <a:t>agcencies</a:t>
            </a:r>
            <a:r>
              <a:rPr lang="en-GB" dirty="0" smtClean="0"/>
              <a:t> (charities </a:t>
            </a:r>
            <a:r>
              <a:rPr lang="en-GB" dirty="0" err="1" smtClean="0"/>
              <a:t>etc</a:t>
            </a:r>
            <a:r>
              <a:rPr lang="en-GB" dirty="0" smtClean="0"/>
              <a:t>)</a:t>
            </a:r>
          </a:p>
          <a:p>
            <a:pPr marL="285750" indent="-285750">
              <a:buFont typeface="Arial" pitchFamily="34" charset="0"/>
              <a:buChar char="•"/>
            </a:pPr>
            <a:r>
              <a:rPr lang="en-GB" dirty="0" smtClean="0"/>
              <a:t>Personal 1:1 care support staff</a:t>
            </a:r>
          </a:p>
          <a:p>
            <a:pPr marL="285750" indent="-285750">
              <a:buFont typeface="Arial" pitchFamily="34" charset="0"/>
              <a:buChar char="•"/>
            </a:pPr>
            <a:r>
              <a:rPr lang="en-GB" dirty="0"/>
              <a:t>Physiotherapist or Occupational Therapist </a:t>
            </a:r>
            <a:endParaRPr lang="en-GB" dirty="0" smtClean="0"/>
          </a:p>
          <a:p>
            <a:pPr marL="285750" indent="-285750">
              <a:buFont typeface="Arial" pitchFamily="34" charset="0"/>
              <a:buChar char="•"/>
            </a:pPr>
            <a:r>
              <a:rPr lang="en-GB" dirty="0" smtClean="0"/>
              <a:t>Play worker</a:t>
            </a:r>
          </a:p>
          <a:p>
            <a:pPr marL="285750" indent="-285750">
              <a:buFont typeface="Arial" pitchFamily="34" charset="0"/>
              <a:buChar char="•"/>
            </a:pPr>
            <a:r>
              <a:rPr lang="en-GB" dirty="0" smtClean="0"/>
              <a:t>Charities such as Whizz-</a:t>
            </a:r>
            <a:r>
              <a:rPr lang="en-GB" dirty="0" err="1" smtClean="0"/>
              <a:t>Kidz</a:t>
            </a:r>
            <a:r>
              <a:rPr lang="en-GB" dirty="0" smtClean="0"/>
              <a:t> or Caudwell Children to provide</a:t>
            </a:r>
          </a:p>
          <a:p>
            <a:r>
              <a:rPr lang="en-GB" dirty="0"/>
              <a:t> </a:t>
            </a:r>
            <a:r>
              <a:rPr lang="en-GB" dirty="0" smtClean="0"/>
              <a:t>    additional support for wheelchairs etc.</a:t>
            </a:r>
          </a:p>
          <a:p>
            <a:pPr marL="285750" indent="-285750">
              <a:buFont typeface="Arial" pitchFamily="34" charset="0"/>
              <a:buChar char="•"/>
            </a:pPr>
            <a:endParaRPr lang="en-GB" dirty="0" smtClean="0"/>
          </a:p>
          <a:p>
            <a:endParaRPr lang="en-GB" dirty="0"/>
          </a:p>
          <a:p>
            <a:endParaRPr lang="en-GB" dirty="0" smtClean="0"/>
          </a:p>
          <a:p>
            <a:endParaRPr lang="en-GB" dirty="0"/>
          </a:p>
          <a:p>
            <a:endParaRPr lang="en-GB" dirty="0" smtClean="0"/>
          </a:p>
          <a:p>
            <a:r>
              <a:rPr lang="en-GB" dirty="0"/>
              <a:t> </a:t>
            </a:r>
            <a:endParaRPr lang="en-GB" dirty="0" smtClean="0"/>
          </a:p>
        </p:txBody>
      </p:sp>
    </p:spTree>
    <p:extLst>
      <p:ext uri="{BB962C8B-B14F-4D97-AF65-F5344CB8AC3E}">
        <p14:creationId xmlns:p14="http://schemas.microsoft.com/office/powerpoint/2010/main" val="130892207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2636912"/>
            <a:ext cx="7024744" cy="1143000"/>
          </a:xfrm>
        </p:spPr>
        <p:txBody>
          <a:bodyPr>
            <a:normAutofit fontScale="90000"/>
          </a:bodyPr>
          <a:lstStyle/>
          <a:p>
            <a:pPr algn="ctr"/>
            <a:r>
              <a:rPr lang="en-GB" sz="4400" dirty="0"/>
              <a:t>So why is it important for these partnerships to</a:t>
            </a:r>
            <a:br>
              <a:rPr lang="en-GB" sz="4400" dirty="0"/>
            </a:br>
            <a:r>
              <a:rPr lang="en-GB" sz="4400" dirty="0"/>
              <a:t>work together?</a:t>
            </a:r>
            <a:r>
              <a:rPr lang="en-GB" dirty="0"/>
              <a:t/>
            </a:r>
            <a:br>
              <a:rPr lang="en-GB" dirty="0"/>
            </a:br>
            <a:endParaRPr lang="en-GB" dirty="0"/>
          </a:p>
        </p:txBody>
      </p:sp>
    </p:spTree>
    <p:extLst>
      <p:ext uri="{BB962C8B-B14F-4D97-AF65-F5344CB8AC3E}">
        <p14:creationId xmlns:p14="http://schemas.microsoft.com/office/powerpoint/2010/main" val="403078813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9552" y="349793"/>
            <a:ext cx="3611600" cy="6144482"/>
          </a:xfrm>
          <a:prstGeom prst="rect">
            <a:avLst/>
          </a:prstGeom>
        </p:spPr>
      </p:pic>
      <p:sp>
        <p:nvSpPr>
          <p:cNvPr id="4" name="TextBox 3"/>
          <p:cNvSpPr txBox="1"/>
          <p:nvPr/>
        </p:nvSpPr>
        <p:spPr>
          <a:xfrm>
            <a:off x="4151152" y="1196752"/>
            <a:ext cx="4021248" cy="1754326"/>
          </a:xfrm>
          <a:prstGeom prst="rect">
            <a:avLst/>
          </a:prstGeom>
          <a:noFill/>
        </p:spPr>
        <p:txBody>
          <a:bodyPr wrap="square" rtlCol="0">
            <a:spAutoFit/>
          </a:bodyPr>
          <a:lstStyle/>
          <a:p>
            <a:r>
              <a:rPr lang="en-GB" sz="1200" dirty="0" smtClean="0"/>
              <a:t>“This White Paper sets out this Government’s commitment to improving the life chances of people with learning disabilities. It shows how we will meet this commitment by working closely with local councils, the health service, voluntary organisations and most importantly with people with learning disabilities and their families to provide new opportunities for those with learning disabilities to lead full and active lives. “ Tony Blaire</a:t>
            </a:r>
            <a:endParaRPr lang="en-GB" sz="1200" dirty="0"/>
          </a:p>
        </p:txBody>
      </p:sp>
      <p:sp>
        <p:nvSpPr>
          <p:cNvPr id="6" name="TextBox 5"/>
          <p:cNvSpPr txBox="1"/>
          <p:nvPr/>
        </p:nvSpPr>
        <p:spPr>
          <a:xfrm>
            <a:off x="3923928" y="3444137"/>
            <a:ext cx="4676280" cy="954107"/>
          </a:xfrm>
          <a:prstGeom prst="rect">
            <a:avLst/>
          </a:prstGeom>
          <a:noFill/>
        </p:spPr>
        <p:txBody>
          <a:bodyPr wrap="none" rtlCol="0">
            <a:spAutoFit/>
          </a:bodyPr>
          <a:lstStyle/>
          <a:p>
            <a:r>
              <a:rPr lang="en-GB" sz="1400" dirty="0" smtClean="0">
                <a:solidFill>
                  <a:schemeClr val="accent2">
                    <a:lumMod val="75000"/>
                  </a:schemeClr>
                </a:solidFill>
              </a:rPr>
              <a:t>If all of these partnerships successfully work together</a:t>
            </a:r>
          </a:p>
          <a:p>
            <a:r>
              <a:rPr lang="en-GB" sz="1400" dirty="0" smtClean="0">
                <a:solidFill>
                  <a:schemeClr val="accent2">
                    <a:lumMod val="75000"/>
                  </a:schemeClr>
                </a:solidFill>
              </a:rPr>
              <a:t>The health services, charities, teacher’s </a:t>
            </a:r>
            <a:r>
              <a:rPr lang="en-GB" sz="1400" dirty="0" smtClean="0">
                <a:solidFill>
                  <a:schemeClr val="accent2">
                    <a:lumMod val="75000"/>
                  </a:schemeClr>
                </a:solidFill>
              </a:rPr>
              <a:t> </a:t>
            </a:r>
            <a:r>
              <a:rPr lang="en-GB" sz="1400" dirty="0" smtClean="0">
                <a:solidFill>
                  <a:schemeClr val="accent2">
                    <a:lumMod val="75000"/>
                  </a:schemeClr>
                </a:solidFill>
              </a:rPr>
              <a:t>should be </a:t>
            </a:r>
          </a:p>
          <a:p>
            <a:r>
              <a:rPr lang="en-GB" sz="1400" dirty="0" smtClean="0">
                <a:solidFill>
                  <a:schemeClr val="accent2">
                    <a:lumMod val="75000"/>
                  </a:schemeClr>
                </a:solidFill>
              </a:rPr>
              <a:t>Able to create a inclusive lifestyle creating equal </a:t>
            </a:r>
          </a:p>
          <a:p>
            <a:r>
              <a:rPr lang="en-GB" sz="1400" dirty="0" smtClean="0">
                <a:solidFill>
                  <a:schemeClr val="accent2">
                    <a:lumMod val="75000"/>
                  </a:schemeClr>
                </a:solidFill>
              </a:rPr>
              <a:t>Opportunities in a anti-discriminatory environment.</a:t>
            </a:r>
            <a:endParaRPr lang="en-GB" sz="1400" dirty="0">
              <a:solidFill>
                <a:schemeClr val="accent2">
                  <a:lumMod val="75000"/>
                </a:schemeClr>
              </a:solidFill>
            </a:endParaRPr>
          </a:p>
        </p:txBody>
      </p:sp>
    </p:spTree>
    <p:extLst>
      <p:ext uri="{BB962C8B-B14F-4D97-AF65-F5344CB8AC3E}">
        <p14:creationId xmlns:p14="http://schemas.microsoft.com/office/powerpoint/2010/main" val="23576239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043608" y="2924944"/>
            <a:ext cx="7024744" cy="1143000"/>
          </a:xfrm>
        </p:spPr>
        <p:txBody>
          <a:bodyPr>
            <a:normAutofit fontScale="90000"/>
          </a:bodyPr>
          <a:lstStyle/>
          <a:p>
            <a:pPr algn="ctr"/>
            <a:r>
              <a:rPr lang="en-GB" sz="5300" dirty="0"/>
              <a:t>What are the benefits of partnership working?...</a:t>
            </a:r>
            <a:r>
              <a:rPr lang="en-GB" dirty="0"/>
              <a:t/>
            </a:r>
            <a:br>
              <a:rPr lang="en-GB" dirty="0"/>
            </a:br>
            <a:endParaRPr lang="en-GB" dirty="0"/>
          </a:p>
        </p:txBody>
      </p:sp>
    </p:spTree>
    <p:extLst>
      <p:ext uri="{BB962C8B-B14F-4D97-AF65-F5344CB8AC3E}">
        <p14:creationId xmlns:p14="http://schemas.microsoft.com/office/powerpoint/2010/main" val="2591285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124744"/>
            <a:ext cx="6840760" cy="2954655"/>
          </a:xfrm>
          <a:prstGeom prst="rect">
            <a:avLst/>
          </a:prstGeom>
          <a:noFill/>
        </p:spPr>
        <p:txBody>
          <a:bodyPr wrap="square" rtlCol="0">
            <a:spAutoFit/>
          </a:bodyPr>
          <a:lstStyle/>
          <a:p>
            <a:pPr marL="285750" indent="-285750">
              <a:buFont typeface="Arial" pitchFamily="34" charset="0"/>
              <a:buChar char="•"/>
            </a:pPr>
            <a:r>
              <a:rPr lang="en-GB" sz="1400" dirty="0" smtClean="0"/>
              <a:t>Taking part in joint activities and projects</a:t>
            </a:r>
          </a:p>
          <a:p>
            <a:pPr marL="285750" indent="-285750">
              <a:buFont typeface="Arial" pitchFamily="34" charset="0"/>
              <a:buChar char="•"/>
            </a:pPr>
            <a:r>
              <a:rPr lang="en-GB" sz="1400" dirty="0" smtClean="0"/>
              <a:t>Views being listened to by others </a:t>
            </a:r>
            <a:endParaRPr lang="en-GB" sz="1400" dirty="0"/>
          </a:p>
          <a:p>
            <a:pPr marL="285750" indent="-285750">
              <a:buFont typeface="Arial" pitchFamily="34" charset="0"/>
              <a:buChar char="•"/>
            </a:pPr>
            <a:r>
              <a:rPr lang="en-GB" sz="1400" dirty="0" smtClean="0"/>
              <a:t>Able to effect change.</a:t>
            </a:r>
          </a:p>
          <a:p>
            <a:pPr marL="285750" indent="-285750">
              <a:buFont typeface="Arial" pitchFamily="34" charset="0"/>
              <a:buChar char="•"/>
            </a:pPr>
            <a:r>
              <a:rPr lang="en-GB" sz="1400" dirty="0" smtClean="0"/>
              <a:t> Knowing contributions are valued.</a:t>
            </a:r>
          </a:p>
          <a:p>
            <a:pPr marL="285750" indent="-285750">
              <a:buFont typeface="Arial" pitchFamily="34" charset="0"/>
              <a:buChar char="•"/>
            </a:pPr>
            <a:r>
              <a:rPr lang="en-GB" sz="1400" dirty="0" smtClean="0"/>
              <a:t>Sharing decision-making.</a:t>
            </a:r>
          </a:p>
          <a:p>
            <a:pPr marL="285750" indent="-285750">
              <a:buFont typeface="Arial" pitchFamily="34" charset="0"/>
              <a:buChar char="•"/>
            </a:pPr>
            <a:r>
              <a:rPr lang="en-GB" sz="1400" dirty="0" smtClean="0"/>
              <a:t>Finding solutions to problems in partnership with others.</a:t>
            </a:r>
          </a:p>
          <a:p>
            <a:pPr marL="285750" indent="-285750">
              <a:buFont typeface="Arial" pitchFamily="34" charset="0"/>
              <a:buChar char="•"/>
            </a:pPr>
            <a:r>
              <a:rPr lang="en-GB" sz="1400" dirty="0" smtClean="0"/>
              <a:t>Being respected by other practitioners.</a:t>
            </a:r>
          </a:p>
          <a:p>
            <a:pPr marL="285750" indent="-285750">
              <a:buFont typeface="Arial" pitchFamily="34" charset="0"/>
              <a:buChar char="•"/>
            </a:pPr>
            <a:r>
              <a:rPr lang="en-GB" sz="1400" dirty="0" smtClean="0"/>
              <a:t>Sharing ideas, knowledge and expertise with other practitioners.</a:t>
            </a:r>
          </a:p>
          <a:p>
            <a:pPr marL="285750" indent="-285750">
              <a:buFont typeface="Arial" pitchFamily="34" charset="0"/>
              <a:buChar char="•"/>
            </a:pPr>
            <a:r>
              <a:rPr lang="en-GB" sz="1400" dirty="0" smtClean="0"/>
              <a:t>Participating in regular inter-professional training.</a:t>
            </a:r>
          </a:p>
          <a:p>
            <a:pPr marL="285750" indent="-285750">
              <a:buFont typeface="Arial" pitchFamily="34" charset="0"/>
              <a:buChar char="•"/>
            </a:pPr>
            <a:r>
              <a:rPr lang="en-GB" sz="1400" dirty="0" smtClean="0"/>
              <a:t>Understanding different practitioners roles and responsibilities.</a:t>
            </a:r>
          </a:p>
          <a:p>
            <a:pPr marL="285750" indent="-285750">
              <a:buFont typeface="Arial" pitchFamily="34" charset="0"/>
              <a:buChar char="•"/>
            </a:pPr>
            <a:r>
              <a:rPr lang="en-GB" sz="1400" dirty="0" smtClean="0"/>
              <a:t>Having an agreed vision, aims and objectives.</a:t>
            </a:r>
          </a:p>
          <a:p>
            <a:pPr marL="285750" indent="-285750">
              <a:buFont typeface="Arial" pitchFamily="34" charset="0"/>
              <a:buChar char="•"/>
            </a:pPr>
            <a:r>
              <a:rPr lang="en-GB" sz="1400" dirty="0" smtClean="0"/>
              <a:t>Helping to remove children and young people’s barriers to learning. (</a:t>
            </a:r>
            <a:r>
              <a:rPr lang="en-GB" sz="1400" dirty="0" err="1" smtClean="0"/>
              <a:t>Cheminais</a:t>
            </a:r>
            <a:r>
              <a:rPr lang="en-GB" sz="1400" dirty="0" smtClean="0"/>
              <a:t>, 2009, p.33)</a:t>
            </a:r>
            <a:endParaRPr lang="en-GB" sz="1400" dirty="0"/>
          </a:p>
        </p:txBody>
      </p:sp>
    </p:spTree>
    <p:extLst>
      <p:ext uri="{BB962C8B-B14F-4D97-AF65-F5344CB8AC3E}">
        <p14:creationId xmlns:p14="http://schemas.microsoft.com/office/powerpoint/2010/main" val="21837627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099665" y="4365104"/>
            <a:ext cx="6615915" cy="923330"/>
          </a:xfrm>
          <a:prstGeom prst="rect">
            <a:avLst/>
          </a:prstGeom>
          <a:noFill/>
        </p:spPr>
        <p:txBody>
          <a:bodyPr wrap="none" lIns="91440" tIns="45720" rIns="91440" bIns="45720">
            <a:spAutoFit/>
          </a:bodyPr>
          <a:lstStyle/>
          <a:p>
            <a:pPr algn="ctr"/>
            <a:r>
              <a:rPr lang="en-US" sz="5400"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OFCOURSE THERE IS</a:t>
            </a:r>
            <a:endParaRPr lang="en-US" sz="5400" b="1" cap="none" spc="0" dirty="0">
              <a:ln w="18000">
                <a:solidFill>
                  <a:schemeClr val="accent2">
                    <a:satMod val="140000"/>
                  </a:schemeClr>
                </a:solidFill>
                <a:prstDash val="solid"/>
                <a:miter lim="800000"/>
              </a:ln>
              <a:noFill/>
              <a:effectLst>
                <a:outerShdw blurRad="25500" dist="23000" dir="7020000" algn="tl">
                  <a:srgbClr val="000000">
                    <a:alpha val="50000"/>
                  </a:srgbClr>
                </a:outerShdw>
              </a:effectLst>
            </a:endParaRPr>
          </a:p>
        </p:txBody>
      </p:sp>
      <p:sp>
        <p:nvSpPr>
          <p:cNvPr id="4" name="Title 3"/>
          <p:cNvSpPr>
            <a:spLocks noGrp="1"/>
          </p:cNvSpPr>
          <p:nvPr>
            <p:ph type="title"/>
          </p:nvPr>
        </p:nvSpPr>
        <p:spPr>
          <a:xfrm>
            <a:off x="1092104" y="2780928"/>
            <a:ext cx="7024744" cy="1143000"/>
          </a:xfrm>
        </p:spPr>
        <p:txBody>
          <a:bodyPr>
            <a:normAutofit fontScale="90000"/>
          </a:bodyPr>
          <a:lstStyle/>
          <a:p>
            <a:pPr algn="ctr"/>
            <a:r>
              <a:rPr lang="en-GB" dirty="0"/>
              <a:t>So although partnership working is essential, are there are challengers that come along with it?</a:t>
            </a:r>
            <a:br>
              <a:rPr lang="en-GB" dirty="0"/>
            </a:br>
            <a:endParaRPr lang="en-GB" dirty="0"/>
          </a:p>
        </p:txBody>
      </p:sp>
    </p:spTree>
    <p:extLst>
      <p:ext uri="{BB962C8B-B14F-4D97-AF65-F5344CB8AC3E}">
        <p14:creationId xmlns:p14="http://schemas.microsoft.com/office/powerpoint/2010/main" val="207296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62141" y="1340768"/>
            <a:ext cx="7560840" cy="1938992"/>
          </a:xfrm>
          <a:prstGeom prst="rect">
            <a:avLst/>
          </a:prstGeom>
          <a:noFill/>
        </p:spPr>
        <p:txBody>
          <a:bodyPr wrap="square" rtlCol="0">
            <a:spAutoFit/>
          </a:bodyPr>
          <a:lstStyle/>
          <a:p>
            <a:r>
              <a:rPr lang="en-GB" sz="2000" dirty="0" smtClean="0"/>
              <a:t>“It is simply not enough for brokers, care managers or any other agent to potter about in the existing </a:t>
            </a:r>
            <a:r>
              <a:rPr lang="en-GB" sz="2000" dirty="0" err="1" smtClean="0"/>
              <a:t>mish</a:t>
            </a:r>
            <a:r>
              <a:rPr lang="en-GB" sz="2000" dirty="0" smtClean="0"/>
              <a:t>-mash of inappropriate and inadequate services, with a view to helping individual disabled people to piece together some kind of survival plan for existing in a hostile world” (Davis 1990: 14 cited in Oliver and Barnes, 1998, p.41).</a:t>
            </a:r>
            <a:endParaRPr lang="en-GB" sz="2000" dirty="0"/>
          </a:p>
        </p:txBody>
      </p:sp>
    </p:spTree>
    <p:extLst>
      <p:ext uri="{BB962C8B-B14F-4D97-AF65-F5344CB8AC3E}">
        <p14:creationId xmlns:p14="http://schemas.microsoft.com/office/powerpoint/2010/main" val="12857530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1196752"/>
            <a:ext cx="7128792" cy="4247317"/>
          </a:xfrm>
          <a:prstGeom prst="rect">
            <a:avLst/>
          </a:prstGeom>
          <a:noFill/>
        </p:spPr>
        <p:txBody>
          <a:bodyPr wrap="square" rtlCol="0">
            <a:spAutoFit/>
          </a:bodyPr>
          <a:lstStyle/>
          <a:p>
            <a:pPr algn="ctr"/>
            <a:r>
              <a:rPr lang="en-GB" sz="1400" dirty="0"/>
              <a:t>Easily put multiagency working is a team or two or more different professionals work together to achieve a common interest. Some or all may have different views and opinions but, in this scenario,, their common interest is their disabled child or young person’s life being the best it can </a:t>
            </a:r>
            <a:r>
              <a:rPr lang="en-GB" sz="1400" dirty="0" smtClean="0"/>
              <a:t>be…</a:t>
            </a:r>
          </a:p>
          <a:p>
            <a:pPr algn="ctr"/>
            <a:r>
              <a:rPr lang="en-GB" sz="1400" dirty="0" smtClean="0"/>
              <a:t>Problem can be: </a:t>
            </a:r>
          </a:p>
          <a:p>
            <a:pPr marL="285750" indent="-285750" algn="ctr">
              <a:buFont typeface="Arial" pitchFamily="34" charset="0"/>
              <a:buChar char="•"/>
            </a:pPr>
            <a:r>
              <a:rPr lang="en-GB" sz="1400" dirty="0" smtClean="0"/>
              <a:t>Communication </a:t>
            </a:r>
          </a:p>
          <a:p>
            <a:pPr marL="285750" indent="-285750" algn="ctr">
              <a:buFont typeface="Arial" pitchFamily="34" charset="0"/>
              <a:buChar char="•"/>
            </a:pPr>
            <a:r>
              <a:rPr lang="en-GB" sz="1400" dirty="0" smtClean="0"/>
              <a:t>Funding</a:t>
            </a:r>
          </a:p>
          <a:p>
            <a:pPr marL="285750" indent="-285750" algn="ctr">
              <a:buFont typeface="Arial" pitchFamily="34" charset="0"/>
              <a:buChar char="•"/>
            </a:pPr>
            <a:r>
              <a:rPr lang="en-GB" sz="1400" dirty="0" smtClean="0"/>
              <a:t>Clarity about responsibilities</a:t>
            </a:r>
          </a:p>
          <a:p>
            <a:pPr marL="285750" indent="-285750" algn="ctr">
              <a:buFont typeface="Arial" pitchFamily="34" charset="0"/>
              <a:buChar char="•"/>
            </a:pPr>
            <a:r>
              <a:rPr lang="en-GB" sz="1400" dirty="0" smtClean="0"/>
              <a:t>Each agencies own personal target</a:t>
            </a:r>
          </a:p>
          <a:p>
            <a:pPr marL="285750" indent="-285750" algn="ctr">
              <a:buFont typeface="Arial" pitchFamily="34" charset="0"/>
              <a:buChar char="•"/>
            </a:pPr>
            <a:r>
              <a:rPr lang="en-GB" sz="1400" dirty="0" smtClean="0"/>
              <a:t>Resources </a:t>
            </a:r>
          </a:p>
          <a:p>
            <a:pPr marL="285750" indent="-285750" algn="ctr">
              <a:buFont typeface="Arial" pitchFamily="34" charset="0"/>
              <a:buChar char="•"/>
            </a:pPr>
            <a:r>
              <a:rPr lang="en-GB" sz="1400" dirty="0" smtClean="0"/>
              <a:t>Inexperienced staff</a:t>
            </a:r>
          </a:p>
          <a:p>
            <a:pPr marL="285750" indent="-285750" algn="ctr">
              <a:buFont typeface="Arial" pitchFamily="34" charset="0"/>
              <a:buChar char="•"/>
            </a:pPr>
            <a:r>
              <a:rPr lang="en-GB" sz="1400" dirty="0" smtClean="0"/>
              <a:t>Time</a:t>
            </a:r>
          </a:p>
          <a:p>
            <a:pPr marL="285750" indent="-285750" algn="ctr">
              <a:buFont typeface="Arial" pitchFamily="34" charset="0"/>
              <a:buChar char="•"/>
            </a:pPr>
            <a:r>
              <a:rPr lang="en-GB" sz="1400" dirty="0" smtClean="0"/>
              <a:t>Working hours</a:t>
            </a:r>
          </a:p>
          <a:p>
            <a:pPr marL="285750" indent="-285750" algn="ctr">
              <a:buFont typeface="Arial" pitchFamily="34" charset="0"/>
              <a:buChar char="•"/>
            </a:pPr>
            <a:r>
              <a:rPr lang="en-GB" sz="1400" dirty="0" smtClean="0"/>
              <a:t>Territorial issues</a:t>
            </a:r>
          </a:p>
          <a:p>
            <a:pPr marL="285750" indent="-285750" algn="ctr">
              <a:buFont typeface="Arial" pitchFamily="34" charset="0"/>
              <a:buChar char="•"/>
            </a:pPr>
            <a:r>
              <a:rPr lang="en-GB" sz="1400" dirty="0" smtClean="0"/>
              <a:t> </a:t>
            </a:r>
          </a:p>
          <a:p>
            <a:pPr marL="285750" indent="-285750" algn="ctr">
              <a:buFont typeface="Arial" pitchFamily="34" charset="0"/>
              <a:buChar char="•"/>
            </a:pPr>
            <a:endParaRPr lang="en-GB" sz="1400" dirty="0" smtClean="0"/>
          </a:p>
          <a:p>
            <a:pPr marL="285750" indent="-285750" algn="ctr">
              <a:buFont typeface="Arial" pitchFamily="34" charset="0"/>
              <a:buChar char="•"/>
            </a:pPr>
            <a:endParaRPr lang="en-GB" sz="1400" dirty="0" smtClean="0"/>
          </a:p>
          <a:p>
            <a:pPr marL="285750" indent="-285750" algn="ctr">
              <a:buFont typeface="Arial" pitchFamily="34" charset="0"/>
              <a:buChar char="•"/>
            </a:pPr>
            <a:endParaRPr lang="en-GB" sz="1400" dirty="0"/>
          </a:p>
          <a:p>
            <a:endParaRPr lang="en-GB" dirty="0"/>
          </a:p>
        </p:txBody>
      </p:sp>
    </p:spTree>
    <p:extLst>
      <p:ext uri="{BB962C8B-B14F-4D97-AF65-F5344CB8AC3E}">
        <p14:creationId xmlns:p14="http://schemas.microsoft.com/office/powerpoint/2010/main" val="33922086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2708920"/>
            <a:ext cx="7024744" cy="1143000"/>
          </a:xfrm>
        </p:spPr>
        <p:txBody>
          <a:bodyPr>
            <a:noAutofit/>
          </a:bodyPr>
          <a:lstStyle/>
          <a:p>
            <a:pPr algn="ctr"/>
            <a:r>
              <a:rPr lang="en-GB" sz="4800" dirty="0" smtClean="0"/>
              <a:t>How can partnership working</a:t>
            </a:r>
            <a:br>
              <a:rPr lang="en-GB" sz="4800" dirty="0" smtClean="0"/>
            </a:br>
            <a:r>
              <a:rPr lang="en-GB" sz="4800" dirty="0" smtClean="0"/>
              <a:t>be improved?</a:t>
            </a:r>
            <a:endParaRPr lang="en-GB" sz="4800" dirty="0"/>
          </a:p>
        </p:txBody>
      </p:sp>
    </p:spTree>
    <p:extLst>
      <p:ext uri="{BB962C8B-B14F-4D97-AF65-F5344CB8AC3E}">
        <p14:creationId xmlns:p14="http://schemas.microsoft.com/office/powerpoint/2010/main" val="78529416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4475" y="1484784"/>
            <a:ext cx="7920880" cy="1477328"/>
          </a:xfrm>
          <a:prstGeom prst="rect">
            <a:avLst/>
          </a:prstGeom>
          <a:noFill/>
        </p:spPr>
        <p:txBody>
          <a:bodyPr wrap="square" rtlCol="0">
            <a:spAutoFit/>
          </a:bodyPr>
          <a:lstStyle/>
          <a:p>
            <a:pPr algn="ctr"/>
            <a:r>
              <a:rPr lang="en-GB" dirty="0" smtClean="0"/>
              <a:t>Bruce </a:t>
            </a:r>
            <a:r>
              <a:rPr lang="en-GB" dirty="0" err="1" smtClean="0"/>
              <a:t>Tuckman</a:t>
            </a:r>
            <a:r>
              <a:rPr lang="en-GB" dirty="0"/>
              <a:t> </a:t>
            </a:r>
            <a:r>
              <a:rPr lang="en-GB" dirty="0" smtClean="0"/>
              <a:t>developed a theory in 1695 of team development and behaviour, this could be helpful in assisting multi-agency</a:t>
            </a:r>
          </a:p>
          <a:p>
            <a:pPr algn="ctr"/>
            <a:r>
              <a:rPr lang="en-GB" dirty="0" smtClean="0"/>
              <a:t>practitioners to understand the four stages they work through,</a:t>
            </a:r>
          </a:p>
          <a:p>
            <a:pPr algn="ctr"/>
            <a:r>
              <a:rPr lang="en-GB" dirty="0" smtClean="0"/>
              <a:t>in order to become an effective team in the future producing a ‘can </a:t>
            </a:r>
            <a:r>
              <a:rPr lang="en-GB" dirty="0" err="1" smtClean="0"/>
              <a:t>do’attitude</a:t>
            </a:r>
            <a:r>
              <a:rPr lang="en-GB" dirty="0" smtClean="0"/>
              <a:t>. (</a:t>
            </a:r>
            <a:r>
              <a:rPr lang="en-GB" dirty="0" err="1" smtClean="0"/>
              <a:t>Cheminais</a:t>
            </a:r>
            <a:r>
              <a:rPr lang="en-GB" dirty="0" smtClean="0"/>
              <a:t>, 2009, p.37).</a:t>
            </a:r>
            <a:endParaRPr lang="en-GB" dirty="0"/>
          </a:p>
        </p:txBody>
      </p:sp>
    </p:spTree>
    <p:extLst>
      <p:ext uri="{BB962C8B-B14F-4D97-AF65-F5344CB8AC3E}">
        <p14:creationId xmlns:p14="http://schemas.microsoft.com/office/powerpoint/2010/main" val="6965039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77915995"/>
              </p:ext>
            </p:extLst>
          </p:nvPr>
        </p:nvGraphicFramePr>
        <p:xfrm>
          <a:off x="1403648" y="1124744"/>
          <a:ext cx="6312024"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5210507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404664"/>
            <a:ext cx="7024744" cy="1143000"/>
          </a:xfrm>
        </p:spPr>
        <p:txBody>
          <a:bodyPr>
            <a:noAutofit/>
          </a:bodyPr>
          <a:lstStyle/>
          <a:p>
            <a:endParaRPr lang="en-GB" sz="2000" dirty="0"/>
          </a:p>
        </p:txBody>
      </p:sp>
      <p:sp>
        <p:nvSpPr>
          <p:cNvPr id="3" name="TextBox 2"/>
          <p:cNvSpPr txBox="1"/>
          <p:nvPr/>
        </p:nvSpPr>
        <p:spPr>
          <a:xfrm>
            <a:off x="755576" y="2286478"/>
            <a:ext cx="7821372" cy="1200329"/>
          </a:xfrm>
          <a:prstGeom prst="rect">
            <a:avLst/>
          </a:prstGeom>
          <a:noFill/>
        </p:spPr>
        <p:txBody>
          <a:bodyPr wrap="none" rtlCol="0">
            <a:spAutoFit/>
          </a:bodyPr>
          <a:lstStyle/>
          <a:p>
            <a:pPr algn="ctr"/>
            <a:r>
              <a:rPr lang="en-GB" dirty="0"/>
              <a:t>The disability rights movement is a world wide social movement </a:t>
            </a:r>
            <a:endParaRPr lang="en-GB" dirty="0" smtClean="0"/>
          </a:p>
          <a:p>
            <a:pPr algn="ctr"/>
            <a:r>
              <a:rPr lang="en-GB" dirty="0" smtClean="0"/>
              <a:t>made </a:t>
            </a:r>
            <a:r>
              <a:rPr lang="en-GB" dirty="0"/>
              <a:t>up of disability activists, who work together all with the </a:t>
            </a:r>
            <a:r>
              <a:rPr lang="en-GB" dirty="0" smtClean="0"/>
              <a:t>same</a:t>
            </a:r>
          </a:p>
          <a:p>
            <a:pPr algn="ctr"/>
            <a:r>
              <a:rPr lang="en-GB" dirty="0" smtClean="0"/>
              <a:t> </a:t>
            </a:r>
            <a:r>
              <a:rPr lang="en-GB" dirty="0"/>
              <a:t>goal in mind. In the 1970/1980’s they developed  a </a:t>
            </a:r>
            <a:endParaRPr lang="en-GB" dirty="0" smtClean="0"/>
          </a:p>
          <a:p>
            <a:pPr algn="ctr"/>
            <a:r>
              <a:rPr lang="en-GB" dirty="0" smtClean="0"/>
              <a:t>“</a:t>
            </a:r>
            <a:r>
              <a:rPr lang="en-GB" dirty="0"/>
              <a:t>social model” of disability in hopes to replace the “medical model”</a:t>
            </a:r>
          </a:p>
        </p:txBody>
      </p:sp>
    </p:spTree>
    <p:extLst>
      <p:ext uri="{BB962C8B-B14F-4D97-AF65-F5344CB8AC3E}">
        <p14:creationId xmlns:p14="http://schemas.microsoft.com/office/powerpoint/2010/main" val="33106216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95536" y="773832"/>
            <a:ext cx="7024744" cy="1143000"/>
          </a:xfrm>
        </p:spPr>
        <p:txBody>
          <a:bodyPr>
            <a:normAutofit/>
          </a:bodyPr>
          <a:lstStyle/>
          <a:p>
            <a:pPr algn="ctr"/>
            <a:r>
              <a:rPr lang="en-GB" sz="1400" dirty="0" smtClean="0"/>
              <a:t/>
            </a:r>
            <a:br>
              <a:rPr lang="en-GB" sz="1400" dirty="0" smtClean="0"/>
            </a:br>
            <a:r>
              <a:rPr lang="en-GB" sz="1400" dirty="0"/>
              <a:t/>
            </a:r>
            <a:br>
              <a:rPr lang="en-GB" sz="1400" dirty="0"/>
            </a:br>
            <a:endParaRPr lang="en-GB" sz="1400" dirty="0"/>
          </a:p>
        </p:txBody>
      </p:sp>
      <p:sp>
        <p:nvSpPr>
          <p:cNvPr id="2" name="TextBox 1"/>
          <p:cNvSpPr txBox="1"/>
          <p:nvPr/>
        </p:nvSpPr>
        <p:spPr>
          <a:xfrm>
            <a:off x="2267744" y="1024817"/>
            <a:ext cx="4176464" cy="3416320"/>
          </a:xfrm>
          <a:prstGeom prst="rect">
            <a:avLst/>
          </a:prstGeom>
          <a:noFill/>
        </p:spPr>
        <p:txBody>
          <a:bodyPr wrap="square" rtlCol="0">
            <a:spAutoFit/>
          </a:bodyPr>
          <a:lstStyle/>
          <a:p>
            <a:r>
              <a:rPr lang="en-GB" dirty="0" smtClean="0">
                <a:solidFill>
                  <a:schemeClr val="accent2">
                    <a:lumMod val="75000"/>
                  </a:schemeClr>
                </a:solidFill>
              </a:rPr>
              <a:t>Medical model –</a:t>
            </a:r>
          </a:p>
          <a:p>
            <a:pPr marL="285750" indent="-285750">
              <a:buFont typeface="Arial" pitchFamily="34" charset="0"/>
              <a:buChar char="•"/>
            </a:pPr>
            <a:r>
              <a:rPr lang="en-GB" dirty="0" smtClean="0">
                <a:solidFill>
                  <a:schemeClr val="accent2">
                    <a:lumMod val="75000"/>
                  </a:schemeClr>
                </a:solidFill>
              </a:rPr>
              <a:t>Views the personals body as a machine.</a:t>
            </a:r>
          </a:p>
          <a:p>
            <a:pPr marL="285750" indent="-285750">
              <a:buFont typeface="Arial" pitchFamily="34" charset="0"/>
              <a:buChar char="•"/>
            </a:pPr>
            <a:r>
              <a:rPr lang="en-GB" dirty="0" smtClean="0">
                <a:solidFill>
                  <a:schemeClr val="accent2">
                    <a:lumMod val="75000"/>
                  </a:schemeClr>
                </a:solidFill>
              </a:rPr>
              <a:t>Effectiveness can be compromised the parts not working properly.</a:t>
            </a:r>
          </a:p>
          <a:p>
            <a:pPr marL="285750" indent="-285750">
              <a:buFont typeface="Arial" pitchFamily="34" charset="0"/>
              <a:buChar char="•"/>
            </a:pPr>
            <a:r>
              <a:rPr lang="en-GB" dirty="0" smtClean="0">
                <a:solidFill>
                  <a:schemeClr val="accent2">
                    <a:lumMod val="75000"/>
                  </a:schemeClr>
                </a:solidFill>
              </a:rPr>
              <a:t>However it is important for these people to receive high quality medical care.</a:t>
            </a:r>
          </a:p>
          <a:p>
            <a:pPr marL="285750" indent="-285750">
              <a:buFont typeface="Arial" pitchFamily="34" charset="0"/>
              <a:buChar char="•"/>
            </a:pPr>
            <a:r>
              <a:rPr lang="en-GB" dirty="0" smtClean="0">
                <a:solidFill>
                  <a:schemeClr val="accent2">
                    <a:lumMod val="75000"/>
                  </a:schemeClr>
                </a:solidFill>
              </a:rPr>
              <a:t>Medical model also understands the important of prevention of conditions.. (Williams, 2009, p.12)</a:t>
            </a:r>
            <a:endParaRPr lang="en-GB" dirty="0">
              <a:solidFill>
                <a:schemeClr val="accent2">
                  <a:lumMod val="75000"/>
                </a:schemeClr>
              </a:solidFill>
            </a:endParaRPr>
          </a:p>
        </p:txBody>
      </p:sp>
    </p:spTree>
    <p:extLst>
      <p:ext uri="{BB962C8B-B14F-4D97-AF65-F5344CB8AC3E}">
        <p14:creationId xmlns:p14="http://schemas.microsoft.com/office/powerpoint/2010/main" val="8678077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519" y="2996952"/>
            <a:ext cx="7024744" cy="1143000"/>
          </a:xfrm>
        </p:spPr>
        <p:txBody>
          <a:bodyPr>
            <a:normAutofit fontScale="90000"/>
          </a:bodyPr>
          <a:lstStyle/>
          <a:p>
            <a:pPr algn="ctr"/>
            <a:r>
              <a:rPr lang="en-GB" sz="1600" dirty="0"/>
              <a:t>“the social model approach breaks the traditional casual</a:t>
            </a:r>
            <a:br>
              <a:rPr lang="en-GB" sz="1600" dirty="0"/>
            </a:br>
            <a:r>
              <a:rPr lang="en-GB" sz="1600" dirty="0"/>
              <a:t>Link between impairment and disability. The “reality” of </a:t>
            </a:r>
            <a:br>
              <a:rPr lang="en-GB" sz="1600" dirty="0"/>
            </a:br>
            <a:r>
              <a:rPr lang="en-GB" sz="1600" dirty="0"/>
              <a:t>Impairment is not denied, but it is not necessarily a sufficient condition </a:t>
            </a:r>
            <a:br>
              <a:rPr lang="en-GB" sz="1600" dirty="0"/>
            </a:br>
            <a:r>
              <a:rPr lang="en-GB" sz="1600" dirty="0"/>
              <a:t>Of disability. Instead, the spotlight shifts to how far, and in what ways,</a:t>
            </a:r>
            <a:br>
              <a:rPr lang="en-GB" sz="1600" dirty="0"/>
            </a:br>
            <a:r>
              <a:rPr lang="en-GB" sz="1600" dirty="0"/>
              <a:t>Society restricts opportunities to engage in mainstream economic and</a:t>
            </a:r>
            <a:br>
              <a:rPr lang="en-GB" sz="1600" dirty="0"/>
            </a:br>
            <a:r>
              <a:rPr lang="en-GB" sz="1600" dirty="0"/>
              <a:t>Social activities and renders people with impairments more or less dependant.</a:t>
            </a:r>
            <a:br>
              <a:rPr lang="en-GB" sz="1600" dirty="0"/>
            </a:br>
            <a:r>
              <a:rPr lang="en-GB" sz="1600" dirty="0"/>
              <a:t>In what has become the defining statement, </a:t>
            </a:r>
            <a:r>
              <a:rPr lang="en-GB" sz="1600" i="1" dirty="0"/>
              <a:t>Fundamental Principles </a:t>
            </a:r>
            <a:r>
              <a:rPr lang="en-GB" sz="1600" dirty="0"/>
              <a:t>argues </a:t>
            </a:r>
            <a:br>
              <a:rPr lang="en-GB" sz="1600" dirty="0"/>
            </a:br>
            <a:r>
              <a:rPr lang="en-GB" sz="1600" dirty="0"/>
              <a:t>That: ‘In our view it is society which disables physically impaired people.</a:t>
            </a:r>
            <a:br>
              <a:rPr lang="en-GB" sz="1600" dirty="0"/>
            </a:br>
            <a:r>
              <a:rPr lang="en-GB" sz="1600" dirty="0"/>
              <a:t>Disability is something imposed on top of our impairments by the way we are </a:t>
            </a:r>
            <a:br>
              <a:rPr lang="en-GB" sz="1600" dirty="0"/>
            </a:br>
            <a:r>
              <a:rPr lang="en-GB" sz="1600" dirty="0"/>
              <a:t>Unnecessarily isolates and excluded from full participation</a:t>
            </a:r>
            <a:br>
              <a:rPr lang="en-GB" sz="1600" dirty="0"/>
            </a:br>
            <a:r>
              <a:rPr lang="en-GB" sz="1600" dirty="0"/>
              <a:t> in society’ (UPIAS, 1976a p.14).” (Barnes and Mercer, 2013, p.30)</a:t>
            </a:r>
            <a:br>
              <a:rPr lang="en-GB" sz="1600" dirty="0"/>
            </a:br>
            <a:r>
              <a:rPr lang="en-GB" sz="1600" dirty="0"/>
              <a:t/>
            </a:r>
            <a:br>
              <a:rPr lang="en-GB" sz="1600" dirty="0"/>
            </a:br>
            <a:r>
              <a:rPr lang="en-GB" sz="1600" dirty="0"/>
              <a:t/>
            </a:r>
            <a:br>
              <a:rPr lang="en-GB" sz="1600" dirty="0"/>
            </a:br>
            <a:endParaRPr lang="en-GB" sz="1600" dirty="0"/>
          </a:p>
        </p:txBody>
      </p:sp>
    </p:spTree>
    <p:extLst>
      <p:ext uri="{BB962C8B-B14F-4D97-AF65-F5344CB8AC3E}">
        <p14:creationId xmlns:p14="http://schemas.microsoft.com/office/powerpoint/2010/main" val="24709362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8" y="1700808"/>
            <a:ext cx="8000908" cy="3724096"/>
          </a:xfrm>
          <a:prstGeom prst="rect">
            <a:avLst/>
          </a:prstGeom>
          <a:noFill/>
        </p:spPr>
        <p:txBody>
          <a:bodyPr wrap="none" rtlCol="0">
            <a:spAutoFit/>
          </a:bodyPr>
          <a:lstStyle/>
          <a:p>
            <a:pPr algn="ctr"/>
            <a:r>
              <a:rPr lang="en-GB" sz="2000" dirty="0" smtClean="0"/>
              <a:t>Although this does not come with critique, three of the main </a:t>
            </a:r>
          </a:p>
          <a:p>
            <a:pPr algn="ctr"/>
            <a:r>
              <a:rPr lang="en-GB" sz="2000" dirty="0" smtClean="0"/>
              <a:t>Problems are:</a:t>
            </a:r>
          </a:p>
          <a:p>
            <a:pPr marL="285750" indent="-285750">
              <a:buFont typeface="Arial" pitchFamily="34" charset="0"/>
              <a:buChar char="•"/>
            </a:pPr>
            <a:r>
              <a:rPr lang="en-GB" sz="2000" dirty="0"/>
              <a:t>social model </a:t>
            </a:r>
            <a:r>
              <a:rPr lang="en-GB" sz="2000" dirty="0" smtClean="0"/>
              <a:t> wants to separate impairment from disability</a:t>
            </a:r>
          </a:p>
          <a:p>
            <a:r>
              <a:rPr lang="en-GB" sz="2000" dirty="0" smtClean="0"/>
              <a:t>completely and by separating these two factors,</a:t>
            </a:r>
          </a:p>
          <a:p>
            <a:r>
              <a:rPr lang="en-GB" sz="2000" dirty="0" smtClean="0"/>
              <a:t>the </a:t>
            </a:r>
            <a:r>
              <a:rPr lang="en-GB" sz="2000" dirty="0"/>
              <a:t>model has not fully </a:t>
            </a:r>
            <a:r>
              <a:rPr lang="en-GB" sz="2000" dirty="0" smtClean="0"/>
              <a:t>accounted for </a:t>
            </a:r>
            <a:r>
              <a:rPr lang="en-GB" sz="2000" dirty="0"/>
              <a:t>the lived experiences of </a:t>
            </a:r>
            <a:endParaRPr lang="en-GB" sz="2000" dirty="0" smtClean="0"/>
          </a:p>
          <a:p>
            <a:r>
              <a:rPr lang="en-GB" sz="2000" dirty="0" smtClean="0"/>
              <a:t>individuals </a:t>
            </a:r>
            <a:r>
              <a:rPr lang="en-GB" sz="2000" dirty="0"/>
              <a:t>with disabilities. </a:t>
            </a:r>
            <a:endParaRPr lang="en-GB" sz="2000" dirty="0" smtClean="0"/>
          </a:p>
          <a:p>
            <a:pPr marL="285750" indent="-285750">
              <a:buFont typeface="Arial" pitchFamily="34" charset="0"/>
              <a:buChar char="•"/>
            </a:pPr>
            <a:r>
              <a:rPr lang="en-GB" sz="2000" dirty="0"/>
              <a:t>the social model fails to account for differences in gender</a:t>
            </a:r>
            <a:r>
              <a:rPr lang="en-GB" sz="2000" dirty="0" smtClean="0"/>
              <a:t>,</a:t>
            </a:r>
          </a:p>
          <a:p>
            <a:r>
              <a:rPr lang="en-GB" sz="2000" dirty="0" smtClean="0"/>
              <a:t> </a:t>
            </a:r>
            <a:r>
              <a:rPr lang="en-GB" sz="2000" dirty="0"/>
              <a:t>race, or sexual orientation among individuals with </a:t>
            </a:r>
            <a:r>
              <a:rPr lang="en-GB" sz="2000" dirty="0" smtClean="0"/>
              <a:t>disabilities.</a:t>
            </a:r>
          </a:p>
          <a:p>
            <a:pPr marL="342900" indent="-342900">
              <a:buFont typeface="Arial" pitchFamily="34" charset="0"/>
              <a:buChar char="•"/>
            </a:pPr>
            <a:r>
              <a:rPr lang="en-GB" sz="2000" dirty="0" smtClean="0"/>
              <a:t>Also the model it self fails to understand thoughts that have</a:t>
            </a:r>
          </a:p>
          <a:p>
            <a:r>
              <a:rPr lang="en-GB" sz="2000" dirty="0" smtClean="0"/>
              <a:t>Institutionalized into the minds of a able bodied individual.</a:t>
            </a:r>
          </a:p>
          <a:p>
            <a:r>
              <a:rPr lang="en-GB" sz="2000" dirty="0"/>
              <a:t>(</a:t>
            </a:r>
            <a:endParaRPr lang="en-GB" sz="2000" dirty="0" smtClean="0"/>
          </a:p>
          <a:p>
            <a:endParaRPr lang="en-GB" sz="1600" dirty="0"/>
          </a:p>
        </p:txBody>
      </p:sp>
    </p:spTree>
    <p:extLst>
      <p:ext uri="{BB962C8B-B14F-4D97-AF65-F5344CB8AC3E}">
        <p14:creationId xmlns:p14="http://schemas.microsoft.com/office/powerpoint/2010/main" val="35874596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1628800"/>
            <a:ext cx="7322838" cy="3416320"/>
          </a:xfrm>
          <a:prstGeom prst="rect">
            <a:avLst/>
          </a:prstGeom>
          <a:noFill/>
        </p:spPr>
        <p:txBody>
          <a:bodyPr wrap="none" rtlCol="0">
            <a:spAutoFit/>
          </a:bodyPr>
          <a:lstStyle/>
          <a:p>
            <a:pPr algn="ctr"/>
            <a:r>
              <a:rPr lang="en-GB" dirty="0" smtClean="0"/>
              <a:t>In order to move forward with the social model of disability,</a:t>
            </a:r>
          </a:p>
          <a:p>
            <a:pPr algn="ctr"/>
            <a:r>
              <a:rPr lang="en-GB" dirty="0" smtClean="0"/>
              <a:t>We’ve seen the government recommends partnership</a:t>
            </a:r>
          </a:p>
          <a:p>
            <a:pPr algn="ctr"/>
            <a:r>
              <a:rPr lang="en-GB" dirty="0" smtClean="0"/>
              <a:t>Working and this is greatly true.</a:t>
            </a:r>
          </a:p>
          <a:p>
            <a:pPr algn="ctr"/>
            <a:r>
              <a:rPr lang="en-GB" dirty="0" smtClean="0"/>
              <a:t>In order for a disabled person to live a inclusive life along side</a:t>
            </a:r>
          </a:p>
          <a:p>
            <a:pPr algn="ctr"/>
            <a:r>
              <a:rPr lang="en-GB" dirty="0" smtClean="0"/>
              <a:t>a able bodied person, the restrictions in society need to be </a:t>
            </a:r>
          </a:p>
          <a:p>
            <a:pPr algn="ctr"/>
            <a:r>
              <a:rPr lang="en-GB" dirty="0" smtClean="0"/>
              <a:t>Removed and one person is unable to do that alone.</a:t>
            </a:r>
          </a:p>
          <a:p>
            <a:pPr algn="ctr"/>
            <a:endParaRPr lang="en-GB" dirty="0"/>
          </a:p>
          <a:p>
            <a:pPr algn="ctr"/>
            <a:r>
              <a:rPr lang="en-GB" dirty="0" smtClean="0"/>
              <a:t>“The pursuit of normalisation, social role valorisation and “an </a:t>
            </a:r>
          </a:p>
          <a:p>
            <a:pPr algn="ctr"/>
            <a:r>
              <a:rPr lang="en-GB" dirty="0" smtClean="0"/>
              <a:t>Ordinary life” is thus very much community work, as well as work</a:t>
            </a:r>
          </a:p>
          <a:p>
            <a:pPr algn="ctr"/>
            <a:r>
              <a:rPr lang="en-GB" dirty="0" smtClean="0"/>
              <a:t>With individuals, their families and services. It is compatible with,</a:t>
            </a:r>
          </a:p>
          <a:p>
            <a:pPr algn="ctr"/>
            <a:r>
              <a:rPr lang="en-GB" dirty="0" smtClean="0"/>
              <a:t>And complementary to, the social model of disability proposed </a:t>
            </a:r>
          </a:p>
          <a:p>
            <a:pPr algn="ctr"/>
            <a:r>
              <a:rPr lang="en-GB" dirty="0" smtClean="0"/>
              <a:t>By the disability movement.” (Williams, 2009, p.32).</a:t>
            </a:r>
          </a:p>
        </p:txBody>
      </p:sp>
    </p:spTree>
    <p:extLst>
      <p:ext uri="{BB962C8B-B14F-4D97-AF65-F5344CB8AC3E}">
        <p14:creationId xmlns:p14="http://schemas.microsoft.com/office/powerpoint/2010/main" val="39448132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99392"/>
            <a:ext cx="6637468" cy="1362075"/>
          </a:xfrm>
        </p:spPr>
        <p:txBody>
          <a:bodyPr>
            <a:normAutofit/>
          </a:bodyPr>
          <a:lstStyle/>
          <a:p>
            <a:r>
              <a:rPr lang="en-GB" sz="2000" dirty="0" smtClean="0"/>
              <a:t>References.</a:t>
            </a:r>
            <a:endParaRPr lang="en-GB" sz="2000" dirty="0"/>
          </a:p>
        </p:txBody>
      </p:sp>
      <p:sp>
        <p:nvSpPr>
          <p:cNvPr id="4" name="Text Placeholder 3"/>
          <p:cNvSpPr>
            <a:spLocks noGrp="1"/>
          </p:cNvSpPr>
          <p:nvPr>
            <p:ph type="body" idx="1"/>
          </p:nvPr>
        </p:nvSpPr>
        <p:spPr>
          <a:xfrm>
            <a:off x="971600" y="1628800"/>
            <a:ext cx="6637467" cy="1520413"/>
          </a:xfrm>
        </p:spPr>
        <p:txBody>
          <a:bodyPr>
            <a:normAutofit fontScale="25000" lnSpcReduction="20000"/>
          </a:bodyPr>
          <a:lstStyle/>
          <a:p>
            <a:r>
              <a:rPr lang="en-GB" dirty="0"/>
              <a:t> </a:t>
            </a:r>
            <a:endParaRPr lang="en-GB" sz="4800" dirty="0"/>
          </a:p>
          <a:p>
            <a:r>
              <a:rPr lang="en-GB" sz="4800" dirty="0"/>
              <a:t>The Health Foundation. (2019) </a:t>
            </a:r>
            <a:r>
              <a:rPr lang="en-GB" sz="4800" i="1" dirty="0"/>
              <a:t>The </a:t>
            </a:r>
            <a:r>
              <a:rPr lang="en-GB" sz="4800" i="1" dirty="0" err="1"/>
              <a:t>Seebohm</a:t>
            </a:r>
            <a:r>
              <a:rPr lang="en-GB" sz="4800" i="1" dirty="0"/>
              <a:t> report was published in July 1968. </a:t>
            </a:r>
            <a:r>
              <a:rPr lang="en-GB" sz="4800" dirty="0"/>
              <a:t>Available at: </a:t>
            </a:r>
            <a:r>
              <a:rPr lang="en-GB" sz="4800" u="sng" dirty="0">
                <a:hlinkClick r:id="rId2"/>
              </a:rPr>
              <a:t>https://navigator.health.org.uk/content/seebohm-report-was-published-july-1968-0</a:t>
            </a:r>
            <a:r>
              <a:rPr lang="en-GB" sz="4800" dirty="0"/>
              <a:t> (Accessed 13/01/2019)</a:t>
            </a:r>
          </a:p>
          <a:p>
            <a:r>
              <a:rPr lang="en-GB" sz="4800" dirty="0"/>
              <a:t>Whittington, C., Whittington, M., </a:t>
            </a:r>
            <a:r>
              <a:rPr lang="en-GB" sz="4800" dirty="0" err="1"/>
              <a:t>Quinney</a:t>
            </a:r>
            <a:r>
              <a:rPr lang="en-GB" sz="4800" dirty="0"/>
              <a:t>, A. and Thomas, J. (2009) </a:t>
            </a:r>
            <a:r>
              <a:rPr lang="en-GB" sz="4800" i="1" dirty="0"/>
              <a:t>Key policy and legislation with implications for </a:t>
            </a:r>
            <a:r>
              <a:rPr lang="en-GB" sz="4800" i="1" dirty="0" err="1"/>
              <a:t>interprofessional</a:t>
            </a:r>
            <a:r>
              <a:rPr lang="en-GB" sz="4800" i="1" dirty="0"/>
              <a:t> and inter-agency collaboration (IPIAC): a timeline of examples 1968-2008.</a:t>
            </a:r>
            <a:r>
              <a:rPr lang="en-GB" sz="4800" dirty="0"/>
              <a:t> Available at: </a:t>
            </a:r>
            <a:r>
              <a:rPr lang="en-GB" sz="4800" u="sng" dirty="0">
                <a:hlinkClick r:id="rId3" tooltip="External link opens in new window."/>
              </a:rPr>
              <a:t>http://www.scie.org.uk/publications/elearning/ipiac/index.asp </a:t>
            </a:r>
            <a:r>
              <a:rPr lang="en-GB" sz="4800" dirty="0"/>
              <a:t>(accessed 13/01/2019)</a:t>
            </a:r>
          </a:p>
          <a:p>
            <a:r>
              <a:rPr lang="en-GB" sz="4800" dirty="0"/>
              <a:t>Frederickson, N. and Cline, T. (2009) </a:t>
            </a:r>
            <a:r>
              <a:rPr lang="en-GB" sz="4800" i="1" dirty="0"/>
              <a:t>Special Education Needs, Inclusion and Diversity. </a:t>
            </a:r>
            <a:r>
              <a:rPr lang="en-GB" sz="4800" dirty="0"/>
              <a:t>Berkshire: Open University Press.</a:t>
            </a:r>
            <a:r>
              <a:rPr lang="en-GB" sz="4800" i="1" dirty="0"/>
              <a:t> </a:t>
            </a:r>
            <a:endParaRPr lang="en-GB" sz="4800" dirty="0"/>
          </a:p>
          <a:p>
            <a:r>
              <a:rPr lang="en-GB" sz="4800" i="1" u="sng" dirty="0">
                <a:hlinkClick r:id="rId4"/>
              </a:rPr>
              <a:t>https://assets.publishing.service.gov.uk/government/uploads/system/uploads/attachment_data/file/250877/5086.pdf</a:t>
            </a:r>
            <a:r>
              <a:rPr lang="en-GB" sz="4800" i="1" dirty="0"/>
              <a:t> - tony </a:t>
            </a:r>
            <a:r>
              <a:rPr lang="en-GB" sz="4800" i="1" dirty="0" err="1"/>
              <a:t>blaire</a:t>
            </a:r>
            <a:r>
              <a:rPr lang="en-GB" sz="4800" i="1" dirty="0"/>
              <a:t> quote.</a:t>
            </a:r>
            <a:endParaRPr lang="en-GB" sz="4800" dirty="0"/>
          </a:p>
          <a:p>
            <a:r>
              <a:rPr lang="en-GB" sz="4800" i="1" dirty="0"/>
              <a:t> </a:t>
            </a:r>
            <a:r>
              <a:rPr lang="en-GB" sz="4800" dirty="0" smtClean="0"/>
              <a:t>Oliver</a:t>
            </a:r>
            <a:r>
              <a:rPr lang="en-GB" sz="4800" dirty="0"/>
              <a:t>, M. and Barnes, C. (1998) </a:t>
            </a:r>
            <a:r>
              <a:rPr lang="en-GB" sz="4800" i="1" dirty="0"/>
              <a:t>Disabled people and social Policy from exclusion to inclusion. </a:t>
            </a:r>
            <a:r>
              <a:rPr lang="en-GB" sz="4800" dirty="0"/>
              <a:t>Harlow: Addison Wesley Longman Limited.</a:t>
            </a:r>
          </a:p>
          <a:p>
            <a:r>
              <a:rPr lang="en-GB" sz="4800" dirty="0"/>
              <a:t> </a:t>
            </a:r>
            <a:r>
              <a:rPr lang="en-GB" sz="4800" dirty="0" err="1" smtClean="0"/>
              <a:t>Cheminais</a:t>
            </a:r>
            <a:r>
              <a:rPr lang="en-GB" sz="4800" dirty="0"/>
              <a:t>, R. (2009)</a:t>
            </a:r>
            <a:r>
              <a:rPr lang="en-GB" sz="4800" i="1" dirty="0"/>
              <a:t> Effective Multi-Agency Partnerships</a:t>
            </a:r>
            <a:r>
              <a:rPr lang="en-GB" sz="4800" dirty="0"/>
              <a:t>. London: Sage Publications.</a:t>
            </a:r>
          </a:p>
          <a:p>
            <a:r>
              <a:rPr lang="en-GB" sz="4800" i="1" dirty="0"/>
              <a:t> </a:t>
            </a:r>
            <a:r>
              <a:rPr lang="en-GB" sz="4800" dirty="0" smtClean="0"/>
              <a:t>Williams</a:t>
            </a:r>
            <a:r>
              <a:rPr lang="en-GB" sz="4800" dirty="0"/>
              <a:t>, P. (2009) </a:t>
            </a:r>
            <a:r>
              <a:rPr lang="en-GB" sz="4800" i="1" dirty="0"/>
              <a:t>Social work with people with learning difficulties. </a:t>
            </a:r>
            <a:r>
              <a:rPr lang="en-GB" sz="4800" dirty="0"/>
              <a:t>2</a:t>
            </a:r>
            <a:r>
              <a:rPr lang="en-GB" sz="4800" baseline="30000" dirty="0"/>
              <a:t>nd</a:t>
            </a:r>
            <a:r>
              <a:rPr lang="en-GB" sz="4800" dirty="0"/>
              <a:t> Eds. Exeter: Learning Matters.</a:t>
            </a:r>
          </a:p>
          <a:p>
            <a:r>
              <a:rPr lang="en-GB" sz="4800" dirty="0"/>
              <a:t>Barnes, C. and Mercer, G. (2013) </a:t>
            </a:r>
            <a:r>
              <a:rPr lang="en-GB" sz="4800" i="1" dirty="0"/>
              <a:t>exploring disability. </a:t>
            </a:r>
            <a:r>
              <a:rPr lang="en-GB" sz="4800" dirty="0"/>
              <a:t>2</a:t>
            </a:r>
            <a:r>
              <a:rPr lang="en-GB" sz="4800" baseline="30000" dirty="0"/>
              <a:t>nd</a:t>
            </a:r>
            <a:r>
              <a:rPr lang="en-GB" sz="4800" dirty="0"/>
              <a:t> Eds. Cambridge: Polity Press.</a:t>
            </a:r>
          </a:p>
          <a:p>
            <a:endParaRPr lang="en-GB" dirty="0"/>
          </a:p>
        </p:txBody>
      </p:sp>
    </p:spTree>
    <p:extLst>
      <p:ext uri="{BB962C8B-B14F-4D97-AF65-F5344CB8AC3E}">
        <p14:creationId xmlns:p14="http://schemas.microsoft.com/office/powerpoint/2010/main" val="8929320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13117</TotalTime>
  <Words>1648</Words>
  <Application>Microsoft Office PowerPoint</Application>
  <PresentationFormat>On-screen Show (4:3)</PresentationFormat>
  <Paragraphs>187</Paragraphs>
  <Slides>24</Slides>
  <Notes>8</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Austin</vt:lpstr>
      <vt:lpstr>Multiagency partnerships of CYP with disabilities.</vt:lpstr>
      <vt:lpstr>PowerPoint Presentation</vt:lpstr>
      <vt:lpstr>A brief history… </vt:lpstr>
      <vt:lpstr>PowerPoint Presentation</vt:lpstr>
      <vt:lpstr>PowerPoint Presentation</vt:lpstr>
      <vt:lpstr>A few examples  of when multiagencys work together… </vt:lpstr>
      <vt:lpstr>PowerPoint Presentation</vt:lpstr>
      <vt:lpstr>PowerPoint Presentation</vt:lpstr>
      <vt:lpstr>So why is it important for these partnerships to work together? </vt:lpstr>
      <vt:lpstr>PowerPoint Presentation</vt:lpstr>
      <vt:lpstr>What are the benefits of partnership working?... </vt:lpstr>
      <vt:lpstr>PowerPoint Presentation</vt:lpstr>
      <vt:lpstr>So although partnership working is essential, are there are challengers that come along with it? </vt:lpstr>
      <vt:lpstr>PowerPoint Presentation</vt:lpstr>
      <vt:lpstr>PowerPoint Presentation</vt:lpstr>
      <vt:lpstr>How can partnership working be improved?</vt:lpstr>
      <vt:lpstr>PowerPoint Presentation</vt:lpstr>
      <vt:lpstr>PowerPoint Presentation</vt:lpstr>
      <vt:lpstr>PowerPoint Presentation</vt:lpstr>
      <vt:lpstr>  </vt:lpstr>
      <vt:lpstr>“the social model approach breaks the traditional casual Link between impairment and disability. The “reality” of  Impairment is not denied, but it is not necessarily a sufficient condition  Of disability. Instead, the spotlight shifts to how far, and in what ways, Society restricts opportunities to engage in mainstream economic and Social activities and renders people with impairments more or less dependant. In what has become the defining statement, Fundamental Principles argues  That: ‘In our view it is society which disables physically impaired people. Disability is something imposed on top of our impairments by the way we are  Unnecessarily isolates and excluded from full participation  in society’ (UPIAS, 1976a p.14).” (Barnes and Mercer, 2013, p.30)   </vt:lpstr>
      <vt:lpstr>PowerPoint Presentation</vt:lpstr>
      <vt:lpstr>PowerPoint Presentation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Multiagency partnerships of CYP with disabilities.</dc:title>
  <dc:creator>dee protheroe</dc:creator>
  <cp:lastModifiedBy>dee protheroe</cp:lastModifiedBy>
  <cp:revision>68</cp:revision>
  <dcterms:created xsi:type="dcterms:W3CDTF">2019-01-13T10:23:18Z</dcterms:created>
  <dcterms:modified xsi:type="dcterms:W3CDTF">2019-01-22T13:14:05Z</dcterms:modified>
</cp:coreProperties>
</file>