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0"/>
  </p:notesMasterIdLst>
  <p:sldIdLst>
    <p:sldId id="268" r:id="rId2"/>
    <p:sldId id="267" r:id="rId3"/>
    <p:sldId id="315" r:id="rId4"/>
    <p:sldId id="316" r:id="rId5"/>
    <p:sldId id="327" r:id="rId6"/>
    <p:sldId id="303" r:id="rId7"/>
    <p:sldId id="304" r:id="rId8"/>
    <p:sldId id="306" r:id="rId9"/>
    <p:sldId id="307" r:id="rId10"/>
    <p:sldId id="308" r:id="rId11"/>
    <p:sldId id="269" r:id="rId12"/>
    <p:sldId id="283" r:id="rId13"/>
    <p:sldId id="285" r:id="rId14"/>
    <p:sldId id="288" r:id="rId15"/>
    <p:sldId id="290" r:id="rId16"/>
    <p:sldId id="324" r:id="rId17"/>
    <p:sldId id="294" r:id="rId18"/>
    <p:sldId id="296" r:id="rId19"/>
    <p:sldId id="355" r:id="rId20"/>
    <p:sldId id="356" r:id="rId21"/>
    <p:sldId id="369" r:id="rId22"/>
    <p:sldId id="292" r:id="rId23"/>
    <p:sldId id="388" r:id="rId24"/>
    <p:sldId id="389" r:id="rId25"/>
    <p:sldId id="384" r:id="rId26"/>
    <p:sldId id="390" r:id="rId27"/>
    <p:sldId id="386" r:id="rId28"/>
    <p:sldId id="393" r:id="rId29"/>
    <p:sldId id="394" r:id="rId30"/>
    <p:sldId id="405" r:id="rId31"/>
    <p:sldId id="407" r:id="rId32"/>
    <p:sldId id="266" r:id="rId33"/>
    <p:sldId id="395" r:id="rId34"/>
    <p:sldId id="429" r:id="rId35"/>
    <p:sldId id="256" r:id="rId36"/>
    <p:sldId id="453" r:id="rId37"/>
    <p:sldId id="454" r:id="rId38"/>
    <p:sldId id="455" r:id="rId39"/>
    <p:sldId id="456" r:id="rId40"/>
    <p:sldId id="457" r:id="rId41"/>
    <p:sldId id="458" r:id="rId42"/>
    <p:sldId id="459" r:id="rId43"/>
    <p:sldId id="460" r:id="rId44"/>
    <p:sldId id="461" r:id="rId45"/>
    <p:sldId id="462" r:id="rId46"/>
    <p:sldId id="463" r:id="rId47"/>
    <p:sldId id="464" r:id="rId48"/>
    <p:sldId id="270" r:id="rId49"/>
    <p:sldId id="465" r:id="rId50"/>
    <p:sldId id="272" r:id="rId51"/>
    <p:sldId id="273" r:id="rId52"/>
    <p:sldId id="274" r:id="rId53"/>
    <p:sldId id="275" r:id="rId54"/>
    <p:sldId id="276" r:id="rId55"/>
    <p:sldId id="466" r:id="rId56"/>
    <p:sldId id="467" r:id="rId57"/>
    <p:sldId id="279" r:id="rId58"/>
    <p:sldId id="280" r:id="rId59"/>
    <p:sldId id="281" r:id="rId60"/>
    <p:sldId id="282" r:id="rId61"/>
    <p:sldId id="469" r:id="rId62"/>
    <p:sldId id="470" r:id="rId63"/>
    <p:sldId id="471" r:id="rId64"/>
    <p:sldId id="286" r:id="rId65"/>
    <p:sldId id="287" r:id="rId66"/>
    <p:sldId id="472" r:id="rId67"/>
    <p:sldId id="289" r:id="rId68"/>
    <p:sldId id="473" r:id="rId69"/>
    <p:sldId id="474" r:id="rId70"/>
    <p:sldId id="475" r:id="rId71"/>
    <p:sldId id="257" r:id="rId72"/>
    <p:sldId id="271" r:id="rId73"/>
    <p:sldId id="284" r:id="rId74"/>
    <p:sldId id="291" r:id="rId75"/>
    <p:sldId id="444" r:id="rId76"/>
    <p:sldId id="258" r:id="rId77"/>
    <p:sldId id="277" r:id="rId78"/>
    <p:sldId id="445" r:id="rId79"/>
    <p:sldId id="262" r:id="rId80"/>
    <p:sldId id="293" r:id="rId81"/>
    <p:sldId id="295" r:id="rId82"/>
    <p:sldId id="278" r:id="rId83"/>
    <p:sldId id="446" r:id="rId84"/>
    <p:sldId id="447" r:id="rId85"/>
    <p:sldId id="263" r:id="rId86"/>
    <p:sldId id="264" r:id="rId87"/>
    <p:sldId id="265" r:id="rId88"/>
    <p:sldId id="300" r:id="rId89"/>
    <p:sldId id="301" r:id="rId90"/>
    <p:sldId id="302" r:id="rId91"/>
    <p:sldId id="259" r:id="rId92"/>
    <p:sldId id="260" r:id="rId93"/>
    <p:sldId id="261" r:id="rId94"/>
    <p:sldId id="448" r:id="rId95"/>
    <p:sldId id="449" r:id="rId96"/>
    <p:sldId id="450" r:id="rId97"/>
    <p:sldId id="451" r:id="rId98"/>
    <p:sldId id="452"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1E76CE-1532-4D44-BABC-D1C037D080FD}" v="1" dt="2022-08-02T14:14:21.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77" autoAdjust="0"/>
    <p:restoredTop sz="94712" autoAdjust="0"/>
  </p:normalViewPr>
  <p:slideViewPr>
    <p:cSldViewPr snapToGrid="0">
      <p:cViewPr varScale="1">
        <p:scale>
          <a:sx n="75" d="100"/>
          <a:sy n="75" d="100"/>
        </p:scale>
        <p:origin x="60" y="596"/>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notesMaster" Target="notesMasters/notesMaster1.xml"/><Relationship Id="rId105"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diagrams/_rels/data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925D05-FC0F-4FD8-9CF2-B317D1EA81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D1D6717-8889-4CEF-8ADA-40A9E1875A3C}">
      <dgm:prSet/>
      <dgm:spPr/>
      <dgm:t>
        <a:bodyPr/>
        <a:lstStyle/>
        <a:p>
          <a:r>
            <a:rPr lang="en-US" b="0" i="0"/>
            <a:t>Hyperglycemia is a defining characteristic of diabetes—when the blood glucose level is too high because the body isn't properly using or doesn't make the hormone insulin.</a:t>
          </a:r>
          <a:endParaRPr lang="en-US"/>
        </a:p>
      </dgm:t>
    </dgm:pt>
    <dgm:pt modelId="{F9990BAF-BF9B-4FC6-BB26-E877AF80B851}" type="parTrans" cxnId="{5E39C413-852F-4382-A727-93321975A9A2}">
      <dgm:prSet/>
      <dgm:spPr/>
      <dgm:t>
        <a:bodyPr/>
        <a:lstStyle/>
        <a:p>
          <a:endParaRPr lang="en-US"/>
        </a:p>
      </dgm:t>
    </dgm:pt>
    <dgm:pt modelId="{05D7DD47-2BB0-4E68-9D5F-D01BCB286BB1}" type="sibTrans" cxnId="{5E39C413-852F-4382-A727-93321975A9A2}">
      <dgm:prSet/>
      <dgm:spPr/>
      <dgm:t>
        <a:bodyPr/>
        <a:lstStyle/>
        <a:p>
          <a:endParaRPr lang="en-US"/>
        </a:p>
      </dgm:t>
    </dgm:pt>
    <dgm:pt modelId="{69F6C82B-308E-4237-8710-1C54AD8C4A8C}">
      <dgm:prSet/>
      <dgm:spPr/>
      <dgm:t>
        <a:bodyPr/>
        <a:lstStyle/>
        <a:p>
          <a:r>
            <a:rPr lang="en-US" b="0" i="0"/>
            <a:t>If the blood glucose concentration rises too high then </a:t>
          </a:r>
          <a:r>
            <a:rPr lang="en-US" b="1" i="0"/>
            <a:t>cells can lose water</a:t>
          </a:r>
          <a:r>
            <a:rPr lang="en-US" b="0" i="0"/>
            <a:t>. This may interfere with cellular activities.</a:t>
          </a:r>
          <a:endParaRPr lang="en-US"/>
        </a:p>
      </dgm:t>
    </dgm:pt>
    <dgm:pt modelId="{8D19862E-E889-4BE0-886D-27940E0003E7}" type="parTrans" cxnId="{D0C13EC6-2598-4CCC-BD7E-15C1F6C37F14}">
      <dgm:prSet/>
      <dgm:spPr/>
      <dgm:t>
        <a:bodyPr/>
        <a:lstStyle/>
        <a:p>
          <a:endParaRPr lang="en-US"/>
        </a:p>
      </dgm:t>
    </dgm:pt>
    <dgm:pt modelId="{65F3F825-6420-45A6-844E-503FFBD3BABC}" type="sibTrans" cxnId="{D0C13EC6-2598-4CCC-BD7E-15C1F6C37F14}">
      <dgm:prSet/>
      <dgm:spPr/>
      <dgm:t>
        <a:bodyPr/>
        <a:lstStyle/>
        <a:p>
          <a:endParaRPr lang="en-US"/>
        </a:p>
      </dgm:t>
    </dgm:pt>
    <dgm:pt modelId="{E858E607-23C2-40C8-BD86-EA7C97A554E7}">
      <dgm:prSet/>
      <dgm:spPr/>
      <dgm:t>
        <a:bodyPr/>
        <a:lstStyle/>
        <a:p>
          <a:r>
            <a:rPr lang="en-US"/>
            <a:t>Hyperglycemia</a:t>
          </a:r>
          <a:r>
            <a:rPr lang="en-US" i="0"/>
            <a:t>, can happen when blood glucose (sugar) levels are too high – usually above 7mmol/l before a meal and above 8.5mmol/l two hours after a meal.</a:t>
          </a:r>
          <a:endParaRPr lang="en-US"/>
        </a:p>
      </dgm:t>
    </dgm:pt>
    <dgm:pt modelId="{A0995271-6EC0-4651-B52E-B93984276FCC}" type="parTrans" cxnId="{050F932F-26C0-4259-ACC0-C77FB7EDDC61}">
      <dgm:prSet/>
      <dgm:spPr/>
      <dgm:t>
        <a:bodyPr/>
        <a:lstStyle/>
        <a:p>
          <a:endParaRPr lang="en-US"/>
        </a:p>
      </dgm:t>
    </dgm:pt>
    <dgm:pt modelId="{03A33208-ACA3-4FA8-9792-68462D533EBD}" type="sibTrans" cxnId="{050F932F-26C0-4259-ACC0-C77FB7EDDC61}">
      <dgm:prSet/>
      <dgm:spPr/>
      <dgm:t>
        <a:bodyPr/>
        <a:lstStyle/>
        <a:p>
          <a:endParaRPr lang="en-US"/>
        </a:p>
      </dgm:t>
    </dgm:pt>
    <dgm:pt modelId="{4653F456-CEA1-4086-BFC8-440F313C0B2B}" type="pres">
      <dgm:prSet presAssocID="{43925D05-FC0F-4FD8-9CF2-B317D1EA812B}" presName="linear" presStyleCnt="0">
        <dgm:presLayoutVars>
          <dgm:animLvl val="lvl"/>
          <dgm:resizeHandles val="exact"/>
        </dgm:presLayoutVars>
      </dgm:prSet>
      <dgm:spPr/>
    </dgm:pt>
    <dgm:pt modelId="{ACB81DCB-77EB-4600-A045-E6BB8A883BA2}" type="pres">
      <dgm:prSet presAssocID="{2D1D6717-8889-4CEF-8ADA-40A9E1875A3C}" presName="parentText" presStyleLbl="node1" presStyleIdx="0" presStyleCnt="3">
        <dgm:presLayoutVars>
          <dgm:chMax val="0"/>
          <dgm:bulletEnabled val="1"/>
        </dgm:presLayoutVars>
      </dgm:prSet>
      <dgm:spPr/>
    </dgm:pt>
    <dgm:pt modelId="{D5FA5C3B-CD86-4AC7-B284-AE7FE13B94D5}" type="pres">
      <dgm:prSet presAssocID="{05D7DD47-2BB0-4E68-9D5F-D01BCB286BB1}" presName="spacer" presStyleCnt="0"/>
      <dgm:spPr/>
    </dgm:pt>
    <dgm:pt modelId="{429E6A61-0D4D-4A84-ABBE-8CF1F747724D}" type="pres">
      <dgm:prSet presAssocID="{69F6C82B-308E-4237-8710-1C54AD8C4A8C}" presName="parentText" presStyleLbl="node1" presStyleIdx="1" presStyleCnt="3">
        <dgm:presLayoutVars>
          <dgm:chMax val="0"/>
          <dgm:bulletEnabled val="1"/>
        </dgm:presLayoutVars>
      </dgm:prSet>
      <dgm:spPr/>
    </dgm:pt>
    <dgm:pt modelId="{124AC368-CBF8-4425-B02C-28569A2221D5}" type="pres">
      <dgm:prSet presAssocID="{65F3F825-6420-45A6-844E-503FFBD3BABC}" presName="spacer" presStyleCnt="0"/>
      <dgm:spPr/>
    </dgm:pt>
    <dgm:pt modelId="{A2E85C06-8B53-4168-A0E9-A3F268CD82DF}" type="pres">
      <dgm:prSet presAssocID="{E858E607-23C2-40C8-BD86-EA7C97A554E7}" presName="parentText" presStyleLbl="node1" presStyleIdx="2" presStyleCnt="3">
        <dgm:presLayoutVars>
          <dgm:chMax val="0"/>
          <dgm:bulletEnabled val="1"/>
        </dgm:presLayoutVars>
      </dgm:prSet>
      <dgm:spPr/>
    </dgm:pt>
  </dgm:ptLst>
  <dgm:cxnLst>
    <dgm:cxn modelId="{5E39C413-852F-4382-A727-93321975A9A2}" srcId="{43925D05-FC0F-4FD8-9CF2-B317D1EA812B}" destId="{2D1D6717-8889-4CEF-8ADA-40A9E1875A3C}" srcOrd="0" destOrd="0" parTransId="{F9990BAF-BF9B-4FC6-BB26-E877AF80B851}" sibTransId="{05D7DD47-2BB0-4E68-9D5F-D01BCB286BB1}"/>
    <dgm:cxn modelId="{01A43518-C5FC-4F46-96DE-9D3198478EC1}" type="presOf" srcId="{43925D05-FC0F-4FD8-9CF2-B317D1EA812B}" destId="{4653F456-CEA1-4086-BFC8-440F313C0B2B}" srcOrd="0" destOrd="0" presId="urn:microsoft.com/office/officeart/2005/8/layout/vList2"/>
    <dgm:cxn modelId="{050F932F-26C0-4259-ACC0-C77FB7EDDC61}" srcId="{43925D05-FC0F-4FD8-9CF2-B317D1EA812B}" destId="{E858E607-23C2-40C8-BD86-EA7C97A554E7}" srcOrd="2" destOrd="0" parTransId="{A0995271-6EC0-4651-B52E-B93984276FCC}" sibTransId="{03A33208-ACA3-4FA8-9792-68462D533EBD}"/>
    <dgm:cxn modelId="{55F5BD4C-83DE-4C10-A82F-DF75B5EF1E32}" type="presOf" srcId="{E858E607-23C2-40C8-BD86-EA7C97A554E7}" destId="{A2E85C06-8B53-4168-A0E9-A3F268CD82DF}" srcOrd="0" destOrd="0" presId="urn:microsoft.com/office/officeart/2005/8/layout/vList2"/>
    <dgm:cxn modelId="{E4E0F777-D171-4EDA-889C-4EECF997C0B5}" type="presOf" srcId="{2D1D6717-8889-4CEF-8ADA-40A9E1875A3C}" destId="{ACB81DCB-77EB-4600-A045-E6BB8A883BA2}" srcOrd="0" destOrd="0" presId="urn:microsoft.com/office/officeart/2005/8/layout/vList2"/>
    <dgm:cxn modelId="{D0C13EC6-2598-4CCC-BD7E-15C1F6C37F14}" srcId="{43925D05-FC0F-4FD8-9CF2-B317D1EA812B}" destId="{69F6C82B-308E-4237-8710-1C54AD8C4A8C}" srcOrd="1" destOrd="0" parTransId="{8D19862E-E889-4BE0-886D-27940E0003E7}" sibTransId="{65F3F825-6420-45A6-844E-503FFBD3BABC}"/>
    <dgm:cxn modelId="{F9B56EF9-4467-4B3D-B5DD-DD8E48746E15}" type="presOf" srcId="{69F6C82B-308E-4237-8710-1C54AD8C4A8C}" destId="{429E6A61-0D4D-4A84-ABBE-8CF1F747724D}" srcOrd="0" destOrd="0" presId="urn:microsoft.com/office/officeart/2005/8/layout/vList2"/>
    <dgm:cxn modelId="{EEC889B7-4140-4FE2-B043-408F3D7F4373}" type="presParOf" srcId="{4653F456-CEA1-4086-BFC8-440F313C0B2B}" destId="{ACB81DCB-77EB-4600-A045-E6BB8A883BA2}" srcOrd="0" destOrd="0" presId="urn:microsoft.com/office/officeart/2005/8/layout/vList2"/>
    <dgm:cxn modelId="{AC14DD1B-B7AE-4203-B97A-06AE11F40C00}" type="presParOf" srcId="{4653F456-CEA1-4086-BFC8-440F313C0B2B}" destId="{D5FA5C3B-CD86-4AC7-B284-AE7FE13B94D5}" srcOrd="1" destOrd="0" presId="urn:microsoft.com/office/officeart/2005/8/layout/vList2"/>
    <dgm:cxn modelId="{51473058-9955-4C05-8896-E4D785337639}" type="presParOf" srcId="{4653F456-CEA1-4086-BFC8-440F313C0B2B}" destId="{429E6A61-0D4D-4A84-ABBE-8CF1F747724D}" srcOrd="2" destOrd="0" presId="urn:microsoft.com/office/officeart/2005/8/layout/vList2"/>
    <dgm:cxn modelId="{9B70B294-88E4-4FF4-8FB2-D5FA5303F56A}" type="presParOf" srcId="{4653F456-CEA1-4086-BFC8-440F313C0B2B}" destId="{124AC368-CBF8-4425-B02C-28569A2221D5}" srcOrd="3" destOrd="0" presId="urn:microsoft.com/office/officeart/2005/8/layout/vList2"/>
    <dgm:cxn modelId="{64E6D08E-17BF-4BA8-8BBB-1842C918BF92}" type="presParOf" srcId="{4653F456-CEA1-4086-BFC8-440F313C0B2B}" destId="{A2E85C06-8B53-4168-A0E9-A3F268CD82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6394FB-39DE-4E59-B92C-D6766979429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8AADBA6-E2C7-4C14-8353-6299772A49D6}">
      <dgm:prSet/>
      <dgm:spPr/>
      <dgm:t>
        <a:bodyPr/>
        <a:lstStyle/>
        <a:p>
          <a:r>
            <a:rPr lang="en-GB"/>
            <a:t>The respiratory system participates in a variety of homeostatic processes, and the two most important of these are maintaining pH and regulating gas exchange.</a:t>
          </a:r>
          <a:endParaRPr lang="en-US"/>
        </a:p>
      </dgm:t>
    </dgm:pt>
    <dgm:pt modelId="{E292566E-6E95-4D4B-8FEB-42BDF728BBC4}" type="parTrans" cxnId="{8DAC0407-80E5-46F9-9502-85A4C1901EB8}">
      <dgm:prSet/>
      <dgm:spPr/>
      <dgm:t>
        <a:bodyPr/>
        <a:lstStyle/>
        <a:p>
          <a:endParaRPr lang="en-US"/>
        </a:p>
      </dgm:t>
    </dgm:pt>
    <dgm:pt modelId="{91F08B50-11D2-4D50-BAB2-78EBDC2A7238}" type="sibTrans" cxnId="{8DAC0407-80E5-46F9-9502-85A4C1901EB8}">
      <dgm:prSet/>
      <dgm:spPr/>
      <dgm:t>
        <a:bodyPr/>
        <a:lstStyle/>
        <a:p>
          <a:endParaRPr lang="en-US"/>
        </a:p>
      </dgm:t>
    </dgm:pt>
    <dgm:pt modelId="{C3E4E3D0-9DA1-40EC-9C71-A48F1E9179C8}">
      <dgm:prSet/>
      <dgm:spPr/>
      <dgm:t>
        <a:bodyPr/>
        <a:lstStyle/>
        <a:p>
          <a:r>
            <a:rPr lang="en-GB"/>
            <a:t>Normal PH of the blood should be</a:t>
          </a:r>
          <a:endParaRPr lang="en-US"/>
        </a:p>
      </dgm:t>
    </dgm:pt>
    <dgm:pt modelId="{B690209F-DCC9-4E6E-8B80-3DD04259D76C}" type="parTrans" cxnId="{B19EBC43-91A7-4AE4-8382-767AE908774C}">
      <dgm:prSet/>
      <dgm:spPr/>
      <dgm:t>
        <a:bodyPr/>
        <a:lstStyle/>
        <a:p>
          <a:endParaRPr lang="en-US"/>
        </a:p>
      </dgm:t>
    </dgm:pt>
    <dgm:pt modelId="{A16362D5-5433-4608-BD1D-57E8A2B64840}" type="sibTrans" cxnId="{B19EBC43-91A7-4AE4-8382-767AE908774C}">
      <dgm:prSet/>
      <dgm:spPr/>
      <dgm:t>
        <a:bodyPr/>
        <a:lstStyle/>
        <a:p>
          <a:endParaRPr lang="en-US"/>
        </a:p>
      </dgm:t>
    </dgm:pt>
    <dgm:pt modelId="{3C378E19-3B87-4104-B089-8F6501E1A67B}" type="pres">
      <dgm:prSet presAssocID="{066394FB-39DE-4E59-B92C-D6766979429C}" presName="diagram" presStyleCnt="0">
        <dgm:presLayoutVars>
          <dgm:dir/>
          <dgm:resizeHandles val="exact"/>
        </dgm:presLayoutVars>
      </dgm:prSet>
      <dgm:spPr/>
    </dgm:pt>
    <dgm:pt modelId="{ED983350-F314-4256-9DB4-0E0334145941}" type="pres">
      <dgm:prSet presAssocID="{28AADBA6-E2C7-4C14-8353-6299772A49D6}" presName="node" presStyleLbl="node1" presStyleIdx="0" presStyleCnt="2">
        <dgm:presLayoutVars>
          <dgm:bulletEnabled val="1"/>
        </dgm:presLayoutVars>
      </dgm:prSet>
      <dgm:spPr/>
    </dgm:pt>
    <dgm:pt modelId="{3CF21394-24C4-431B-92AE-20546EA6DEEF}" type="pres">
      <dgm:prSet presAssocID="{91F08B50-11D2-4D50-BAB2-78EBDC2A7238}" presName="sibTrans" presStyleCnt="0"/>
      <dgm:spPr/>
    </dgm:pt>
    <dgm:pt modelId="{B7C4F0E3-CA11-479F-A3F6-F6E417D133AF}" type="pres">
      <dgm:prSet presAssocID="{C3E4E3D0-9DA1-40EC-9C71-A48F1E9179C8}" presName="node" presStyleLbl="node1" presStyleIdx="1" presStyleCnt="2">
        <dgm:presLayoutVars>
          <dgm:bulletEnabled val="1"/>
        </dgm:presLayoutVars>
      </dgm:prSet>
      <dgm:spPr/>
    </dgm:pt>
  </dgm:ptLst>
  <dgm:cxnLst>
    <dgm:cxn modelId="{8DAC0407-80E5-46F9-9502-85A4C1901EB8}" srcId="{066394FB-39DE-4E59-B92C-D6766979429C}" destId="{28AADBA6-E2C7-4C14-8353-6299772A49D6}" srcOrd="0" destOrd="0" parTransId="{E292566E-6E95-4D4B-8FEB-42BDF728BBC4}" sibTransId="{91F08B50-11D2-4D50-BAB2-78EBDC2A7238}"/>
    <dgm:cxn modelId="{48E8D527-30DE-4F56-885E-46B2385727A5}" type="presOf" srcId="{C3E4E3D0-9DA1-40EC-9C71-A48F1E9179C8}" destId="{B7C4F0E3-CA11-479F-A3F6-F6E417D133AF}" srcOrd="0" destOrd="0" presId="urn:microsoft.com/office/officeart/2005/8/layout/default"/>
    <dgm:cxn modelId="{B19EBC43-91A7-4AE4-8382-767AE908774C}" srcId="{066394FB-39DE-4E59-B92C-D6766979429C}" destId="{C3E4E3D0-9DA1-40EC-9C71-A48F1E9179C8}" srcOrd="1" destOrd="0" parTransId="{B690209F-DCC9-4E6E-8B80-3DD04259D76C}" sibTransId="{A16362D5-5433-4608-BD1D-57E8A2B64840}"/>
    <dgm:cxn modelId="{49F5F377-EF9D-45D3-8E9C-654A13490BF9}" type="presOf" srcId="{066394FB-39DE-4E59-B92C-D6766979429C}" destId="{3C378E19-3B87-4104-B089-8F6501E1A67B}" srcOrd="0" destOrd="0" presId="urn:microsoft.com/office/officeart/2005/8/layout/default"/>
    <dgm:cxn modelId="{7798B895-896C-4B08-88EC-7BDB455C0948}" type="presOf" srcId="{28AADBA6-E2C7-4C14-8353-6299772A49D6}" destId="{ED983350-F314-4256-9DB4-0E0334145941}" srcOrd="0" destOrd="0" presId="urn:microsoft.com/office/officeart/2005/8/layout/default"/>
    <dgm:cxn modelId="{64335D56-9539-4B0B-942A-E01304A6F02E}" type="presParOf" srcId="{3C378E19-3B87-4104-B089-8F6501E1A67B}" destId="{ED983350-F314-4256-9DB4-0E0334145941}" srcOrd="0" destOrd="0" presId="urn:microsoft.com/office/officeart/2005/8/layout/default"/>
    <dgm:cxn modelId="{A02F3688-0A5B-40F7-8D76-7DE7E04060D6}" type="presParOf" srcId="{3C378E19-3B87-4104-B089-8F6501E1A67B}" destId="{3CF21394-24C4-431B-92AE-20546EA6DEEF}" srcOrd="1" destOrd="0" presId="urn:microsoft.com/office/officeart/2005/8/layout/default"/>
    <dgm:cxn modelId="{621217EC-879E-46CF-9864-1C9350AC9FE7}" type="presParOf" srcId="{3C378E19-3B87-4104-B089-8F6501E1A67B}" destId="{B7C4F0E3-CA11-479F-A3F6-F6E417D133AF}"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ABAE90-9C3B-4F63-96D8-51FFF3023E1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D1C8A3E-08D1-41F4-B846-CFD4BC3396E6}">
      <dgm:prSet/>
      <dgm:spPr/>
      <dgm:t>
        <a:bodyPr/>
        <a:lstStyle/>
        <a:p>
          <a:r>
            <a:rPr lang="en-GB"/>
            <a:t>The acidity or alkalinity of a substance is measured by the pH scale, which typically ranges from 0 to 14. Many biological structures and processes are designed to operate within a narrow pH range. </a:t>
          </a:r>
          <a:endParaRPr lang="en-US"/>
        </a:p>
      </dgm:t>
    </dgm:pt>
    <dgm:pt modelId="{719FEEDC-17BD-4AC3-98CC-1FD3115FFAFC}" type="parTrans" cxnId="{C1B3363B-424B-4720-85DB-36804D7884C2}">
      <dgm:prSet/>
      <dgm:spPr/>
      <dgm:t>
        <a:bodyPr/>
        <a:lstStyle/>
        <a:p>
          <a:endParaRPr lang="en-US"/>
        </a:p>
      </dgm:t>
    </dgm:pt>
    <dgm:pt modelId="{16B67307-76AD-48B6-A675-A029C0A76127}" type="sibTrans" cxnId="{C1B3363B-424B-4720-85DB-36804D7884C2}">
      <dgm:prSet/>
      <dgm:spPr/>
      <dgm:t>
        <a:bodyPr/>
        <a:lstStyle/>
        <a:p>
          <a:endParaRPr lang="en-US"/>
        </a:p>
      </dgm:t>
    </dgm:pt>
    <dgm:pt modelId="{AA4C2D9C-8E95-4853-98B6-6D4B7B2F815E}">
      <dgm:prSet/>
      <dgm:spPr/>
      <dgm:t>
        <a:bodyPr/>
        <a:lstStyle/>
        <a:p>
          <a:r>
            <a:rPr lang="en-GB"/>
            <a:t>The pH of any substance depends on its concentration of hydrogen ions.</a:t>
          </a:r>
          <a:endParaRPr lang="en-US"/>
        </a:p>
      </dgm:t>
    </dgm:pt>
    <dgm:pt modelId="{6376EC9A-3E82-499B-B3EA-97DBBA23E70C}" type="parTrans" cxnId="{CC72B720-E0F7-487B-A3E9-9A34308FD952}">
      <dgm:prSet/>
      <dgm:spPr/>
      <dgm:t>
        <a:bodyPr/>
        <a:lstStyle/>
        <a:p>
          <a:endParaRPr lang="en-US"/>
        </a:p>
      </dgm:t>
    </dgm:pt>
    <dgm:pt modelId="{615BB8A9-886D-4A5B-93F1-412FAED51A6A}" type="sibTrans" cxnId="{CC72B720-E0F7-487B-A3E9-9A34308FD952}">
      <dgm:prSet/>
      <dgm:spPr/>
      <dgm:t>
        <a:bodyPr/>
        <a:lstStyle/>
        <a:p>
          <a:endParaRPr lang="en-US"/>
        </a:p>
      </dgm:t>
    </dgm:pt>
    <dgm:pt modelId="{F0AC1506-9832-474B-BB75-3E3F4A6DC79C}" type="pres">
      <dgm:prSet presAssocID="{B2ABAE90-9C3B-4F63-96D8-51FFF3023E1A}" presName="hierChild1" presStyleCnt="0">
        <dgm:presLayoutVars>
          <dgm:chPref val="1"/>
          <dgm:dir/>
          <dgm:animOne val="branch"/>
          <dgm:animLvl val="lvl"/>
          <dgm:resizeHandles/>
        </dgm:presLayoutVars>
      </dgm:prSet>
      <dgm:spPr/>
    </dgm:pt>
    <dgm:pt modelId="{F8C22AB7-FF9B-49BE-B1B9-C7596A70A127}" type="pres">
      <dgm:prSet presAssocID="{0D1C8A3E-08D1-41F4-B846-CFD4BC3396E6}" presName="hierRoot1" presStyleCnt="0"/>
      <dgm:spPr/>
    </dgm:pt>
    <dgm:pt modelId="{2FA867B4-4EBF-41D0-8962-ABCAC77056DB}" type="pres">
      <dgm:prSet presAssocID="{0D1C8A3E-08D1-41F4-B846-CFD4BC3396E6}" presName="composite" presStyleCnt="0"/>
      <dgm:spPr/>
    </dgm:pt>
    <dgm:pt modelId="{C6660E7F-458E-4862-A40C-90F140DE43DD}" type="pres">
      <dgm:prSet presAssocID="{0D1C8A3E-08D1-41F4-B846-CFD4BC3396E6}" presName="background" presStyleLbl="node0" presStyleIdx="0" presStyleCnt="2"/>
      <dgm:spPr/>
    </dgm:pt>
    <dgm:pt modelId="{F95C1F68-AB9A-4C65-A129-E826E45EE477}" type="pres">
      <dgm:prSet presAssocID="{0D1C8A3E-08D1-41F4-B846-CFD4BC3396E6}" presName="text" presStyleLbl="fgAcc0" presStyleIdx="0" presStyleCnt="2">
        <dgm:presLayoutVars>
          <dgm:chPref val="3"/>
        </dgm:presLayoutVars>
      </dgm:prSet>
      <dgm:spPr/>
    </dgm:pt>
    <dgm:pt modelId="{77882885-E352-49FE-A58C-49A9A5624152}" type="pres">
      <dgm:prSet presAssocID="{0D1C8A3E-08D1-41F4-B846-CFD4BC3396E6}" presName="hierChild2" presStyleCnt="0"/>
      <dgm:spPr/>
    </dgm:pt>
    <dgm:pt modelId="{91369DDE-22F7-48C3-A49A-CCBAA252D80E}" type="pres">
      <dgm:prSet presAssocID="{AA4C2D9C-8E95-4853-98B6-6D4B7B2F815E}" presName="hierRoot1" presStyleCnt="0"/>
      <dgm:spPr/>
    </dgm:pt>
    <dgm:pt modelId="{A9BC046D-084C-41D4-BCC7-0A604DCA830D}" type="pres">
      <dgm:prSet presAssocID="{AA4C2D9C-8E95-4853-98B6-6D4B7B2F815E}" presName="composite" presStyleCnt="0"/>
      <dgm:spPr/>
    </dgm:pt>
    <dgm:pt modelId="{475B6D3F-F827-4343-9723-2924F895DE9C}" type="pres">
      <dgm:prSet presAssocID="{AA4C2D9C-8E95-4853-98B6-6D4B7B2F815E}" presName="background" presStyleLbl="node0" presStyleIdx="1" presStyleCnt="2"/>
      <dgm:spPr/>
    </dgm:pt>
    <dgm:pt modelId="{FBFE503E-DB27-4C93-98ED-BD4467A91295}" type="pres">
      <dgm:prSet presAssocID="{AA4C2D9C-8E95-4853-98B6-6D4B7B2F815E}" presName="text" presStyleLbl="fgAcc0" presStyleIdx="1" presStyleCnt="2">
        <dgm:presLayoutVars>
          <dgm:chPref val="3"/>
        </dgm:presLayoutVars>
      </dgm:prSet>
      <dgm:spPr/>
    </dgm:pt>
    <dgm:pt modelId="{F1BD32AD-E2B6-43DF-B8EB-CBFD35FCCD10}" type="pres">
      <dgm:prSet presAssocID="{AA4C2D9C-8E95-4853-98B6-6D4B7B2F815E}" presName="hierChild2" presStyleCnt="0"/>
      <dgm:spPr/>
    </dgm:pt>
  </dgm:ptLst>
  <dgm:cxnLst>
    <dgm:cxn modelId="{10974714-1177-4CE1-8D9F-17EF292BCE80}" type="presOf" srcId="{AA4C2D9C-8E95-4853-98B6-6D4B7B2F815E}" destId="{FBFE503E-DB27-4C93-98ED-BD4467A91295}" srcOrd="0" destOrd="0" presId="urn:microsoft.com/office/officeart/2005/8/layout/hierarchy1"/>
    <dgm:cxn modelId="{CC72B720-E0F7-487B-A3E9-9A34308FD952}" srcId="{B2ABAE90-9C3B-4F63-96D8-51FFF3023E1A}" destId="{AA4C2D9C-8E95-4853-98B6-6D4B7B2F815E}" srcOrd="1" destOrd="0" parTransId="{6376EC9A-3E82-499B-B3EA-97DBBA23E70C}" sibTransId="{615BB8A9-886D-4A5B-93F1-412FAED51A6A}"/>
    <dgm:cxn modelId="{C1B3363B-424B-4720-85DB-36804D7884C2}" srcId="{B2ABAE90-9C3B-4F63-96D8-51FFF3023E1A}" destId="{0D1C8A3E-08D1-41F4-B846-CFD4BC3396E6}" srcOrd="0" destOrd="0" parTransId="{719FEEDC-17BD-4AC3-98CC-1FD3115FFAFC}" sibTransId="{16B67307-76AD-48B6-A675-A029C0A76127}"/>
    <dgm:cxn modelId="{695E5C6C-C24F-4432-9970-74126B5E7977}" type="presOf" srcId="{0D1C8A3E-08D1-41F4-B846-CFD4BC3396E6}" destId="{F95C1F68-AB9A-4C65-A129-E826E45EE477}" srcOrd="0" destOrd="0" presId="urn:microsoft.com/office/officeart/2005/8/layout/hierarchy1"/>
    <dgm:cxn modelId="{3D573DEC-B9E9-4EEF-BC2E-0172C982FE46}" type="presOf" srcId="{B2ABAE90-9C3B-4F63-96D8-51FFF3023E1A}" destId="{F0AC1506-9832-474B-BB75-3E3F4A6DC79C}" srcOrd="0" destOrd="0" presId="urn:microsoft.com/office/officeart/2005/8/layout/hierarchy1"/>
    <dgm:cxn modelId="{D2B173FD-C3F3-413E-85D8-38C46A76ECA0}" type="presParOf" srcId="{F0AC1506-9832-474B-BB75-3E3F4A6DC79C}" destId="{F8C22AB7-FF9B-49BE-B1B9-C7596A70A127}" srcOrd="0" destOrd="0" presId="urn:microsoft.com/office/officeart/2005/8/layout/hierarchy1"/>
    <dgm:cxn modelId="{CC7DACAA-66E1-4C02-98E4-176F0AACBADF}" type="presParOf" srcId="{F8C22AB7-FF9B-49BE-B1B9-C7596A70A127}" destId="{2FA867B4-4EBF-41D0-8962-ABCAC77056DB}" srcOrd="0" destOrd="0" presId="urn:microsoft.com/office/officeart/2005/8/layout/hierarchy1"/>
    <dgm:cxn modelId="{2114FAEE-8D08-4760-ABBF-7523D0143863}" type="presParOf" srcId="{2FA867B4-4EBF-41D0-8962-ABCAC77056DB}" destId="{C6660E7F-458E-4862-A40C-90F140DE43DD}" srcOrd="0" destOrd="0" presId="urn:microsoft.com/office/officeart/2005/8/layout/hierarchy1"/>
    <dgm:cxn modelId="{067DC01B-977D-42A5-869E-50E7C0A20CEF}" type="presParOf" srcId="{2FA867B4-4EBF-41D0-8962-ABCAC77056DB}" destId="{F95C1F68-AB9A-4C65-A129-E826E45EE477}" srcOrd="1" destOrd="0" presId="urn:microsoft.com/office/officeart/2005/8/layout/hierarchy1"/>
    <dgm:cxn modelId="{D47E96CC-22B3-4031-B293-3EDB2A74E2FD}" type="presParOf" srcId="{F8C22AB7-FF9B-49BE-B1B9-C7596A70A127}" destId="{77882885-E352-49FE-A58C-49A9A5624152}" srcOrd="1" destOrd="0" presId="urn:microsoft.com/office/officeart/2005/8/layout/hierarchy1"/>
    <dgm:cxn modelId="{A2B7ADF4-4C3D-4817-8582-B20C76B4F186}" type="presParOf" srcId="{F0AC1506-9832-474B-BB75-3E3F4A6DC79C}" destId="{91369DDE-22F7-48C3-A49A-CCBAA252D80E}" srcOrd="1" destOrd="0" presId="urn:microsoft.com/office/officeart/2005/8/layout/hierarchy1"/>
    <dgm:cxn modelId="{A3C301CD-74DE-4D90-9356-EB37209AD559}" type="presParOf" srcId="{91369DDE-22F7-48C3-A49A-CCBAA252D80E}" destId="{A9BC046D-084C-41D4-BCC7-0A604DCA830D}" srcOrd="0" destOrd="0" presId="urn:microsoft.com/office/officeart/2005/8/layout/hierarchy1"/>
    <dgm:cxn modelId="{461BE1B2-E452-482A-8CB5-B68A531D7800}" type="presParOf" srcId="{A9BC046D-084C-41D4-BCC7-0A604DCA830D}" destId="{475B6D3F-F827-4343-9723-2924F895DE9C}" srcOrd="0" destOrd="0" presId="urn:microsoft.com/office/officeart/2005/8/layout/hierarchy1"/>
    <dgm:cxn modelId="{88CEA59B-2F21-4795-94B0-7BC3CE07EB6A}" type="presParOf" srcId="{A9BC046D-084C-41D4-BCC7-0A604DCA830D}" destId="{FBFE503E-DB27-4C93-98ED-BD4467A91295}" srcOrd="1" destOrd="0" presId="urn:microsoft.com/office/officeart/2005/8/layout/hierarchy1"/>
    <dgm:cxn modelId="{8B908947-5930-47AE-84DD-C2ED6FEE2741}" type="presParOf" srcId="{91369DDE-22F7-48C3-A49A-CCBAA252D80E}" destId="{F1BD32AD-E2B6-43DF-B8EB-CBFD35FCCD1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81DCB-77EB-4600-A045-E6BB8A883BA2}">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Hyperglycemia is a defining characteristic of diabetes—when the blood glucose level is too high because the body isn't properly using or doesn't make the hormone insulin.</a:t>
          </a:r>
          <a:endParaRPr lang="en-US" sz="2500" kern="1200"/>
        </a:p>
      </dsp:txBody>
      <dsp:txXfrm>
        <a:off x="87100" y="91068"/>
        <a:ext cx="6089440" cy="1610050"/>
      </dsp:txXfrm>
    </dsp:sp>
    <dsp:sp modelId="{429E6A61-0D4D-4A84-ABBE-8CF1F747724D}">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If the blood glucose concentration rises too high then </a:t>
          </a:r>
          <a:r>
            <a:rPr lang="en-US" sz="2500" b="1" i="0" kern="1200"/>
            <a:t>cells can lose water</a:t>
          </a:r>
          <a:r>
            <a:rPr lang="en-US" sz="2500" b="0" i="0" kern="1200"/>
            <a:t>. This may interfere with cellular activities.</a:t>
          </a:r>
          <a:endParaRPr lang="en-US" sz="2500" kern="1200"/>
        </a:p>
      </dsp:txBody>
      <dsp:txXfrm>
        <a:off x="87100" y="1947318"/>
        <a:ext cx="6089440" cy="1610050"/>
      </dsp:txXfrm>
    </dsp:sp>
    <dsp:sp modelId="{A2E85C06-8B53-4168-A0E9-A3F268CD82DF}">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Hyperglycemia</a:t>
          </a:r>
          <a:r>
            <a:rPr lang="en-US" sz="2500" i="0" kern="1200"/>
            <a:t>, can happen when blood glucose (sugar) levels are too high – usually above 7mmol/l before a meal and above 8.5mmol/l two hours after a meal.</a:t>
          </a:r>
          <a:endParaRPr lang="en-US" sz="2500" kern="1200"/>
        </a:p>
      </dsp:txBody>
      <dsp:txXfrm>
        <a:off x="87100" y="3803569"/>
        <a:ext cx="6089440"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83350-F314-4256-9DB4-0E0334145941}">
      <dsp:nvSpPr>
        <dsp:cNvPr id="0" name=""/>
        <dsp:cNvSpPr/>
      </dsp:nvSpPr>
      <dsp:spPr>
        <a:xfrm>
          <a:off x="1235" y="337810"/>
          <a:ext cx="4817566" cy="28905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respiratory system participates in a variety of homeostatic processes, and the two most important of these are maintaining pH and regulating gas exchange.</a:t>
          </a:r>
          <a:endParaRPr lang="en-US" sz="3000" kern="1200"/>
        </a:p>
      </dsp:txBody>
      <dsp:txXfrm>
        <a:off x="1235" y="337810"/>
        <a:ext cx="4817566" cy="2890539"/>
      </dsp:txXfrm>
    </dsp:sp>
    <dsp:sp modelId="{B7C4F0E3-CA11-479F-A3F6-F6E417D133AF}">
      <dsp:nvSpPr>
        <dsp:cNvPr id="0" name=""/>
        <dsp:cNvSpPr/>
      </dsp:nvSpPr>
      <dsp:spPr>
        <a:xfrm>
          <a:off x="5300558" y="337810"/>
          <a:ext cx="4817566" cy="289053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Normal PH of the blood should be</a:t>
          </a:r>
          <a:endParaRPr lang="en-US" sz="3000" kern="1200"/>
        </a:p>
      </dsp:txBody>
      <dsp:txXfrm>
        <a:off x="5300558" y="337810"/>
        <a:ext cx="4817566" cy="28905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60E7F-458E-4862-A40C-90F140DE43DD}">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C1F68-AB9A-4C65-A129-E826E45EE47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acidity or alkalinity of a substance is measured by the pH scale, which typically ranges from 0 to 14. Many biological structures and processes are designed to operate within a narrow pH range. </a:t>
          </a:r>
          <a:endParaRPr lang="en-US" sz="2600" kern="1200"/>
        </a:p>
      </dsp:txBody>
      <dsp:txXfrm>
        <a:off x="608661" y="692298"/>
        <a:ext cx="4508047" cy="2799040"/>
      </dsp:txXfrm>
    </dsp:sp>
    <dsp:sp modelId="{475B6D3F-F827-4343-9723-2924F895DE9C}">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FE503E-DB27-4C93-98ED-BD4467A9129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pH of any substance depends on its concentration of hydrogen ions.</a:t>
          </a:r>
          <a:endParaRPr lang="en-US" sz="26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02/08/2022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10</a:t>
            </a:fld>
            <a:endParaRPr lang="en-GB"/>
          </a:p>
        </p:txBody>
      </p:sp>
    </p:spTree>
    <p:extLst>
      <p:ext uri="{BB962C8B-B14F-4D97-AF65-F5344CB8AC3E}">
        <p14:creationId xmlns:p14="http://schemas.microsoft.com/office/powerpoint/2010/main" val="30414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25</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27</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28</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30</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31</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32</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02/08/2022</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9.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2.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56.svg"/></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3.xml.rels><?xml version="1.0" encoding="UTF-8" standalone="yes"?>
<Relationships xmlns="http://schemas.openxmlformats.org/package/2006/relationships"><Relationship Id="rId3" Type="http://schemas.openxmlformats.org/officeDocument/2006/relationships/hyperlink" Target="https://www.britannica.com/science/oxygen" TargetMode="Externa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hyperlink" Target="https://www.britannica.com/science/carbon-dioxide" TargetMode="External"/><Relationship Id="rId5" Type="http://schemas.openxmlformats.org/officeDocument/2006/relationships/hyperlink" Target="https://www.britannica.com/science/chemical-energy" TargetMode="External"/><Relationship Id="rId4" Type="http://schemas.openxmlformats.org/officeDocument/2006/relationships/hyperlink" Target="https://www.britannica.com/science/molecule" TargetMode="Externa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59.svg"/></Relationships>
</file>

<file path=ppt/slides/_rels/slide7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2.xml"/><Relationship Id="rId1" Type="http://schemas.openxmlformats.org/officeDocument/2006/relationships/video" Target="https://www.youtube.com/embed/RQb9GdJ7uQs?feature=oembed"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slideLayout" Target="../slideLayouts/slideLayout2.xml"/><Relationship Id="rId1" Type="http://schemas.openxmlformats.org/officeDocument/2006/relationships/video" Target="https://www.youtube.com/embed/Cqt4LjHnMEA?feature=oembed"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slideLayout" Target="../slideLayouts/slideLayout2.xml"/><Relationship Id="rId1" Type="http://schemas.openxmlformats.org/officeDocument/2006/relationships/video" Target="https://www.youtube.com/embed/mZvzl8KH6iI?feature=oembed"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slideLayout" Target="../slideLayouts/slideLayout2.xml"/><Relationship Id="rId1" Type="http://schemas.openxmlformats.org/officeDocument/2006/relationships/video" Target="https://www.youtube.com/embed/rUVMok4Qp-Y?feature=oembed"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8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8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8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slideLayout" Target="../slideLayouts/slideLayout2.xml"/><Relationship Id="rId1" Type="http://schemas.openxmlformats.org/officeDocument/2006/relationships/video" Target="https://www.youtube.com/embed/tiirLoa5jK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37D8A3A-0265-43B9-B80F-A2CE228081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38625" y="457200"/>
            <a:ext cx="371475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210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026A63-0C22-43F7-9FB1-FFBD9147C20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Key definitions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C238A29-8ACB-44A8-8462-7D578FF216F0}"/>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Endocrine </a:t>
            </a:r>
            <a:r>
              <a:rPr lang="en-US" sz="2400" dirty="0">
                <a:solidFill>
                  <a:srgbClr val="FEFFFF"/>
                </a:solidFill>
                <a:latin typeface="Roboto"/>
              </a:rPr>
              <a:t>relating to or denoting glands which secrete hormones or other products directly into the blood.</a:t>
            </a:r>
          </a:p>
          <a:p>
            <a:pPr marL="0" indent="0">
              <a:buNone/>
            </a:pPr>
            <a:r>
              <a:rPr lang="en-US" sz="2400" dirty="0">
                <a:solidFill>
                  <a:srgbClr val="FEFFFF"/>
                </a:solidFill>
                <a:latin typeface="Roboto"/>
              </a:rPr>
              <a:t>“The endocrine system"</a:t>
            </a:r>
          </a:p>
          <a:p>
            <a:endParaRPr lang="en-GB" sz="2400" dirty="0">
              <a:solidFill>
                <a:srgbClr val="FEFFFF"/>
              </a:solidFill>
            </a:endParaRPr>
          </a:p>
          <a:p>
            <a:r>
              <a:rPr lang="en-GB" sz="2400" dirty="0">
                <a:solidFill>
                  <a:srgbClr val="FEFFFF"/>
                </a:solidFill>
              </a:rPr>
              <a:t>Exocrine-</a:t>
            </a:r>
            <a:r>
              <a:rPr lang="en-US" sz="2400" dirty="0">
                <a:solidFill>
                  <a:srgbClr val="FEFFFF"/>
                </a:solidFill>
                <a:latin typeface="Roboto"/>
              </a:rPr>
              <a:t>relating to or denoting glands which secrete their products through ducts opening on to an epithelium rather than directly into the blood.</a:t>
            </a:r>
          </a:p>
          <a:p>
            <a:pPr marL="0" indent="0">
              <a:buNone/>
            </a:pPr>
            <a:r>
              <a:rPr lang="en-US" sz="2400" dirty="0">
                <a:solidFill>
                  <a:srgbClr val="FEFFFF"/>
                </a:solidFill>
                <a:latin typeface="Roboto"/>
              </a:rPr>
              <a:t>"pancreatic exocrine secretion"</a:t>
            </a:r>
          </a:p>
          <a:p>
            <a:endParaRPr lang="en-GB" sz="2400" dirty="0">
              <a:solidFill>
                <a:srgbClr val="FEFFFF"/>
              </a:solidFill>
            </a:endParaRPr>
          </a:p>
        </p:txBody>
      </p:sp>
    </p:spTree>
    <p:extLst>
      <p:ext uri="{BB962C8B-B14F-4D97-AF65-F5344CB8AC3E}">
        <p14:creationId xmlns:p14="http://schemas.microsoft.com/office/powerpoint/2010/main" val="258851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444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5" name="Rectangle 7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4379709" y="4642338"/>
            <a:ext cx="7037591" cy="1564310"/>
          </a:xfrm>
        </p:spPr>
        <p:txBody>
          <a:bodyPr anchor="ctr">
            <a:normAutofit/>
          </a:bodyPr>
          <a:lstStyle/>
          <a:p>
            <a:r>
              <a:rPr lang="en-GB" sz="1800"/>
              <a:t>Excess glucose; blood plasma and tissue fluids around cells become too concentrated  which can seriously damage cells e.g. crenation in red blood cells. </a:t>
            </a:r>
          </a:p>
          <a:p>
            <a:endParaRPr lang="en-GB" sz="1800"/>
          </a:p>
          <a:p>
            <a:endParaRPr lang="en-GB" sz="1800"/>
          </a:p>
          <a:p>
            <a:pPr marL="0" indent="0">
              <a:buNone/>
            </a:pPr>
            <a:endParaRPr lang="en-GB" sz="1800"/>
          </a:p>
        </p:txBody>
      </p:sp>
    </p:spTree>
    <p:extLst>
      <p:ext uri="{BB962C8B-B14F-4D97-AF65-F5344CB8AC3E}">
        <p14:creationId xmlns:p14="http://schemas.microsoft.com/office/powerpoint/2010/main" val="1667394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AC75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777240" y="731519"/>
            <a:ext cx="6586812" cy="1682496"/>
          </a:xfrm>
        </p:spPr>
        <p:txBody>
          <a:bodyPr>
            <a:normAutofit/>
          </a:bodyPr>
          <a:lstStyle/>
          <a:p>
            <a:r>
              <a:rPr lang="en-GB">
                <a:solidFill>
                  <a:srgbClr val="FFFFFF"/>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FF5637">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 name="Rectangle 14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5" name="Rectangle 14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8100269" y="795548"/>
            <a:ext cx="3317031" cy="5275603"/>
          </a:xfrm>
        </p:spPr>
        <p:txBody>
          <a:bodyPr anchor="ctr">
            <a:normAutofit/>
          </a:bodyPr>
          <a:lstStyle/>
          <a:p>
            <a:r>
              <a:rPr lang="en-GB" sz="2000" dirty="0"/>
              <a:t>Cells swell up and </a:t>
            </a:r>
            <a:r>
              <a:rPr lang="en-GB" sz="2000" dirty="0" err="1"/>
              <a:t>and</a:t>
            </a:r>
            <a:r>
              <a:rPr lang="en-GB" sz="2000" dirty="0"/>
              <a:t> burst lysis.</a:t>
            </a:r>
          </a:p>
          <a:p>
            <a:endParaRPr lang="en-GB" sz="2000" b="1" dirty="0"/>
          </a:p>
        </p:txBody>
      </p:sp>
    </p:spTree>
    <p:extLst>
      <p:ext uri="{BB962C8B-B14F-4D97-AF65-F5344CB8AC3E}">
        <p14:creationId xmlns:p14="http://schemas.microsoft.com/office/powerpoint/2010/main" val="3610248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BD7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778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524741" y="620392"/>
            <a:ext cx="3808268" cy="5504688"/>
          </a:xfrm>
        </p:spPr>
        <p:txBody>
          <a:bodyPr>
            <a:normAutofit/>
          </a:bodyPr>
          <a:lstStyle/>
          <a:p>
            <a:r>
              <a:rPr lang="en-US" sz="3800" b="0" i="0">
                <a:solidFill>
                  <a:schemeClr val="bg1"/>
                </a:solidFill>
                <a:effectLst/>
                <a:latin typeface="Lato"/>
              </a:rPr>
              <a:t>Hyperglycemia: When Your Blood Glucose Level Goes Too High</a:t>
            </a:r>
            <a:br>
              <a:rPr lang="en-US" sz="3800" b="0" i="0">
                <a:solidFill>
                  <a:schemeClr val="bg1"/>
                </a:solidFill>
                <a:effectLst/>
                <a:latin typeface="Lato"/>
              </a:rPr>
            </a:br>
            <a:endParaRPr lang="en-GB" sz="3800">
              <a:solidFill>
                <a:schemeClr val="bg1"/>
              </a:solidFill>
            </a:endParaRPr>
          </a:p>
        </p:txBody>
      </p:sp>
      <p:graphicFrame>
        <p:nvGraphicFramePr>
          <p:cNvPr id="28" name="Content Placeholder 2">
            <a:extLst>
              <a:ext uri="{FF2B5EF4-FFF2-40B4-BE49-F238E27FC236}">
                <a16:creationId xmlns:a16="http://schemas.microsoft.com/office/drawing/2014/main" id="{2F5D3EC5-59DC-4923-B3FB-BD21887DCDDE}"/>
              </a:ext>
            </a:extLst>
          </p:cNvPr>
          <p:cNvGraphicFramePr>
            <a:graphicFrameLocks noGrp="1"/>
          </p:cNvGraphicFramePr>
          <p:nvPr>
            <p:ph idx="1"/>
            <p:extLst>
              <p:ext uri="{D42A27DB-BD31-4B8C-83A1-F6EECF244321}">
                <p14:modId xmlns:p14="http://schemas.microsoft.com/office/powerpoint/2010/main" val="598830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Complications</a:t>
            </a:r>
          </a:p>
        </p:txBody>
      </p:sp>
      <p:sp>
        <p:nvSpPr>
          <p:cNvPr id="3" name="Content Placeholder 2">
            <a:extLst>
              <a:ext uri="{FF2B5EF4-FFF2-40B4-BE49-F238E27FC236}">
                <a16:creationId xmlns:a16="http://schemas.microsoft.com/office/drawing/2014/main" id="{5BF65214-335F-4464-98AE-1F74933B1709}"/>
              </a:ext>
            </a:extLst>
          </p:cNvPr>
          <p:cNvSpPr>
            <a:spLocks noGrp="1"/>
          </p:cNvSpPr>
          <p:nvPr>
            <p:ph idx="1"/>
          </p:nvPr>
        </p:nvSpPr>
        <p:spPr>
          <a:xfrm>
            <a:off x="4810259" y="649480"/>
            <a:ext cx="6555347" cy="5546047"/>
          </a:xfrm>
        </p:spPr>
        <p:txBody>
          <a:bodyPr anchor="ctr">
            <a:normAutofit/>
          </a:bodyPr>
          <a:lstStyle/>
          <a:p>
            <a:r>
              <a:rPr lang="en-US" sz="2000" b="0" i="0" dirty="0">
                <a:effectLst/>
                <a:latin typeface="Source Sans Pro" panose="020B0503030403020204" pitchFamily="34" charset="0"/>
              </a:rPr>
              <a:t>High glucose levels can affect you from head to toe. </a:t>
            </a:r>
          </a:p>
          <a:p>
            <a:pPr>
              <a:buFont typeface="Arial" panose="020B0604020202020204" pitchFamily="34" charset="0"/>
              <a:buChar char="•"/>
            </a:pPr>
            <a:r>
              <a:rPr lang="en-US" sz="2000" b="0" i="0" dirty="0">
                <a:effectLst/>
                <a:latin typeface="Source Sans Pro" panose="020B0503030403020204" pitchFamily="34" charset="0"/>
              </a:rPr>
              <a:t>Heart disease or heart attack</a:t>
            </a:r>
          </a:p>
          <a:p>
            <a:pPr>
              <a:buFont typeface="Arial" panose="020B0604020202020204" pitchFamily="34" charset="0"/>
              <a:buChar char="•"/>
            </a:pPr>
            <a:r>
              <a:rPr lang="en-US" sz="2000" b="0" i="0" dirty="0">
                <a:effectLst/>
                <a:latin typeface="Source Sans Pro" panose="020B0503030403020204" pitchFamily="34" charset="0"/>
              </a:rPr>
              <a:t>Stroke</a:t>
            </a:r>
          </a:p>
          <a:p>
            <a:pPr>
              <a:buFont typeface="Arial" panose="020B0604020202020204" pitchFamily="34" charset="0"/>
              <a:buChar char="•"/>
            </a:pPr>
            <a:r>
              <a:rPr lang="en-US" sz="2000" b="0" i="0" dirty="0">
                <a:effectLst/>
                <a:latin typeface="Source Sans Pro" panose="020B0503030403020204" pitchFamily="34" charset="0"/>
              </a:rPr>
              <a:t>Kidney damage</a:t>
            </a:r>
          </a:p>
          <a:p>
            <a:pPr>
              <a:buFont typeface="Arial" panose="020B0604020202020204" pitchFamily="34" charset="0"/>
              <a:buChar char="•"/>
            </a:pPr>
            <a:r>
              <a:rPr lang="en-US" sz="2000" b="0" i="0" dirty="0">
                <a:effectLst/>
                <a:latin typeface="Source Sans Pro" panose="020B0503030403020204" pitchFamily="34" charset="0"/>
              </a:rPr>
              <a:t>Nerve damage</a:t>
            </a:r>
          </a:p>
          <a:p>
            <a:pPr>
              <a:buFont typeface="Arial" panose="020B0604020202020204" pitchFamily="34" charset="0"/>
              <a:buChar char="•"/>
            </a:pPr>
            <a:r>
              <a:rPr lang="en-US" sz="2000" b="0" i="0" dirty="0">
                <a:effectLst/>
                <a:latin typeface="Source Sans Pro" panose="020B0503030403020204" pitchFamily="34" charset="0"/>
              </a:rPr>
              <a:t>Eye damage</a:t>
            </a:r>
          </a:p>
          <a:p>
            <a:pPr>
              <a:buFont typeface="Arial" panose="020B0604020202020204" pitchFamily="34" charset="0"/>
              <a:buChar char="•"/>
            </a:pPr>
            <a:r>
              <a:rPr lang="en-US" sz="2000" b="0" i="0" dirty="0">
                <a:effectLst/>
                <a:latin typeface="Source Sans Pro" panose="020B0503030403020204" pitchFamily="34" charset="0"/>
              </a:rPr>
              <a:t>Skin problems</a:t>
            </a:r>
          </a:p>
          <a:p>
            <a:endParaRPr lang="en-GB" sz="2000" dirty="0"/>
          </a:p>
        </p:txBody>
      </p:sp>
    </p:spTree>
    <p:extLst>
      <p:ext uri="{BB962C8B-B14F-4D97-AF65-F5344CB8AC3E}">
        <p14:creationId xmlns:p14="http://schemas.microsoft.com/office/powerpoint/2010/main" val="380817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1098468" y="956345"/>
            <a:ext cx="3465143" cy="4553909"/>
          </a:xfrm>
        </p:spPr>
        <p:txBody>
          <a:bodyPr>
            <a:normAutofit/>
          </a:bodyPr>
          <a:lstStyle/>
          <a:p>
            <a:r>
              <a:rPr lang="en-GB" sz="4100" dirty="0">
                <a:solidFill>
                  <a:srgbClr val="FFFFFF"/>
                </a:solidFill>
              </a:rPr>
              <a:t>Hypoglycaemia</a:t>
            </a:r>
          </a:p>
        </p:txBody>
      </p:sp>
      <p:sp>
        <p:nvSpPr>
          <p:cNvPr id="3" name="Content Placeholder 2">
            <a:extLst>
              <a:ext uri="{FF2B5EF4-FFF2-40B4-BE49-F238E27FC236}">
                <a16:creationId xmlns:a16="http://schemas.microsoft.com/office/drawing/2014/main" id="{964C69A6-C112-4F84-8BF3-AAC80D23BE0E}"/>
              </a:ext>
            </a:extLst>
          </p:cNvPr>
          <p:cNvSpPr>
            <a:spLocks noGrp="1"/>
          </p:cNvSpPr>
          <p:nvPr>
            <p:ph idx="1"/>
          </p:nvPr>
        </p:nvSpPr>
        <p:spPr>
          <a:xfrm>
            <a:off x="4978708" y="885651"/>
            <a:ext cx="6525220" cy="4616849"/>
          </a:xfrm>
        </p:spPr>
        <p:txBody>
          <a:bodyPr anchor="ctr">
            <a:normAutofit/>
          </a:bodyPr>
          <a:lstStyle/>
          <a:p>
            <a:r>
              <a:rPr lang="en-US" sz="2200" b="0" i="0">
                <a:effectLst/>
                <a:latin typeface="Helvetica" panose="020B0604020202020204" pitchFamily="34" charset="0"/>
              </a:rPr>
              <a:t>Hypoglycemia is a condition in which blood sugar (glucose) level is lower than normal. Glucose is your body's main energy source.</a:t>
            </a:r>
          </a:p>
          <a:p>
            <a:r>
              <a:rPr lang="en-US" sz="2200" b="0" i="0">
                <a:effectLst/>
                <a:latin typeface="Helvetica" panose="020B0604020202020204" pitchFamily="34" charset="0"/>
              </a:rPr>
              <a:t>Hypoglycemia is often related to diabetes treatment. But other drugs and a variety of conditions — many rare — can cause low blood sugar in people who don't have diabetes</a:t>
            </a:r>
          </a:p>
          <a:p>
            <a:r>
              <a:rPr lang="en-US" sz="2200" b="0" i="0">
                <a:effectLst/>
                <a:latin typeface="Helvetica" panose="020B0604020202020204" pitchFamily="34" charset="0"/>
              </a:rPr>
              <a:t>Hypoglycemia needs immediate treatment when blood sugar levels are low. For many people, a fasting blood sugar of 70 milligrams per deciliter (mg/dL), or 3.9 millimoles per liter (mmol/L), or below should serve as an alert for hypoglycemia</a:t>
            </a:r>
          </a:p>
          <a:p>
            <a:endParaRPr lang="en-GB" sz="2200"/>
          </a:p>
        </p:txBody>
      </p:sp>
    </p:spTree>
    <p:extLst>
      <p:ext uri="{BB962C8B-B14F-4D97-AF65-F5344CB8AC3E}">
        <p14:creationId xmlns:p14="http://schemas.microsoft.com/office/powerpoint/2010/main" val="1906475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The pancreas</a:t>
            </a:r>
          </a:p>
        </p:txBody>
      </p:sp>
    </p:spTree>
    <p:extLst>
      <p:ext uri="{BB962C8B-B14F-4D97-AF65-F5344CB8AC3E}">
        <p14:creationId xmlns:p14="http://schemas.microsoft.com/office/powerpoint/2010/main" val="3406710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u="sng" kern="1200">
                <a:solidFill>
                  <a:srgbClr val="FFFFFF"/>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2506" y="170980"/>
            <a:ext cx="5878285" cy="628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insulin</a:t>
            </a:r>
          </a:p>
        </p:txBody>
      </p:sp>
      <p:sp>
        <p:nvSpPr>
          <p:cNvPr id="3" name="Content Placeholder 2"/>
          <p:cNvSpPr>
            <a:spLocks noGrp="1"/>
          </p:cNvSpPr>
          <p:nvPr>
            <p:ph idx="1"/>
          </p:nvPr>
        </p:nvSpPr>
        <p:spPr>
          <a:xfrm>
            <a:off x="1703512" y="1541974"/>
            <a:ext cx="4834880" cy="4525963"/>
          </a:xfrm>
          <a:solidFill>
            <a:srgbClr val="FFCCFF"/>
          </a:solidFill>
          <a:ln w="57150">
            <a:solidFill>
              <a:srgbClr val="FF00FF"/>
            </a:solidFill>
          </a:ln>
        </p:spPr>
        <p:txBody>
          <a:bodyPr>
            <a:normAutofit/>
          </a:bodyPr>
          <a:lstStyle/>
          <a:p>
            <a:pPr marL="0" indent="0">
              <a:buNone/>
            </a:pPr>
            <a:r>
              <a:rPr lang="en-GB" sz="3000" i="1" dirty="0"/>
              <a:t>Virtually all body cells have insulin receptors on their cell surface membrane.</a:t>
            </a:r>
          </a:p>
          <a:p>
            <a:r>
              <a:rPr lang="en-GB" dirty="0"/>
              <a:t>Insulin binds to its glycoprotein receptor</a:t>
            </a:r>
          </a:p>
          <a:p>
            <a:r>
              <a:rPr lang="en-GB" dirty="0"/>
              <a:t>Causes a change in tertiary structure of glucose transport protein channels</a:t>
            </a:r>
          </a:p>
          <a:p>
            <a:r>
              <a:rPr lang="en-GB" dirty="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36" y="1340769"/>
            <a:ext cx="3794652" cy="530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glucagon</a:t>
            </a:r>
          </a:p>
        </p:txBody>
      </p:sp>
      <p:sp>
        <p:nvSpPr>
          <p:cNvPr id="3" name="TextBox 2"/>
          <p:cNvSpPr txBox="1"/>
          <p:nvPr/>
        </p:nvSpPr>
        <p:spPr>
          <a:xfrm>
            <a:off x="1814108" y="1484785"/>
            <a:ext cx="5362012" cy="4893647"/>
          </a:xfrm>
          <a:prstGeom prst="rect">
            <a:avLst/>
          </a:prstGeom>
          <a:solidFill>
            <a:srgbClr val="CCFFFF"/>
          </a:solidFill>
          <a:ln w="57150">
            <a:solidFill>
              <a:srgbClr val="00B0F0"/>
            </a:solidFill>
          </a:ln>
        </p:spPr>
        <p:txBody>
          <a:bodyPr wrap="square" rtlCol="0">
            <a:spAutoFit/>
          </a:bodyPr>
          <a:lstStyle/>
          <a:p>
            <a:r>
              <a:rPr lang="en-GB" sz="2600" i="1" dirty="0"/>
              <a:t>Only fat and liver cells have glucagon receptors. Glucagon increases blood glucose concentration by:</a:t>
            </a:r>
          </a:p>
          <a:p>
            <a:endParaRPr lang="en-GB" sz="2400" dirty="0"/>
          </a:p>
          <a:p>
            <a:pPr marL="457200" indent="-457200">
              <a:buFont typeface="Arial" panose="020B0604020202020204" pitchFamily="34" charset="0"/>
              <a:buChar char="•"/>
            </a:pPr>
            <a:r>
              <a:rPr lang="en-GB" sz="2800" dirty="0" err="1"/>
              <a:t>Glycogenolysis</a:t>
            </a:r>
            <a:r>
              <a:rPr lang="en-GB" sz="3000" dirty="0"/>
              <a:t> </a:t>
            </a:r>
            <a:r>
              <a:rPr lang="en-GB" sz="2400" dirty="0"/>
              <a:t>(liver breaks down glycogen to glucose)</a:t>
            </a:r>
          </a:p>
          <a:p>
            <a:pPr marL="457200" indent="-457200">
              <a:buFont typeface="Arial" panose="020B0604020202020204" pitchFamily="34" charset="0"/>
              <a:buChar char="•"/>
            </a:pPr>
            <a:r>
              <a:rPr lang="en-GB" sz="2800" dirty="0"/>
              <a:t>Reducing the amount of glucose absorbed by liver cells</a:t>
            </a:r>
          </a:p>
          <a:p>
            <a:pPr marL="457200" indent="-457200">
              <a:buFont typeface="Arial" panose="020B0604020202020204" pitchFamily="34" charset="0"/>
              <a:buChar char="•"/>
            </a:pPr>
            <a:r>
              <a:rPr lang="en-GB" sz="2800" dirty="0"/>
              <a:t>Increasing gluconeogenesis </a:t>
            </a:r>
            <a:r>
              <a:rPr lang="en-GB" sz="2400" dirty="0"/>
              <a:t>(increasing the conversion of amino acids and glycerol into glucose in liver)</a:t>
            </a:r>
          </a:p>
        </p:txBody>
      </p:sp>
      <p:pic>
        <p:nvPicPr>
          <p:cNvPr id="6146" name="Picture 2" descr="https://optimisingnutrition.files.wordpress.com/2015/06/image014.jpg?w=4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4113" y="1494803"/>
            <a:ext cx="3115240" cy="510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940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2985" y="2254859"/>
            <a:ext cx="4260814" cy="31671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 name="Freeform: Shape 75">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838199" y="365125"/>
            <a:ext cx="5529943" cy="1325563"/>
          </a:xfrm>
        </p:spPr>
        <p:txBody>
          <a:bodyPr>
            <a:normAutofit/>
          </a:bodyPr>
          <a:lstStyle/>
          <a:p>
            <a:pPr>
              <a:defRPr/>
            </a:pPr>
            <a:r>
              <a:rPr lang="en-GB" altLang="en-US"/>
              <a:t>Urea</a:t>
            </a:r>
            <a:endParaRPr lang="en-US" altLang="en-US"/>
          </a:p>
        </p:txBody>
      </p:sp>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838199" y="1825625"/>
            <a:ext cx="4128169" cy="3399518"/>
          </a:xfrm>
        </p:spPr>
        <p:txBody>
          <a:bodyPr>
            <a:normAutofit/>
          </a:bodyPr>
          <a:lstStyle/>
          <a:p>
            <a:pPr eaLnBrk="1" hangingPunct="1"/>
            <a:r>
              <a:rPr lang="en-GB" altLang="en-US" sz="2000"/>
              <a:t>The body can not store proteins or amino acids, so excess is broken down.</a:t>
            </a:r>
          </a:p>
          <a:p>
            <a:pPr eaLnBrk="1" hangingPunct="1"/>
            <a:r>
              <a:rPr lang="en-GB" altLang="en-US" sz="2000"/>
              <a:t>This involves the removal of the amino (NH2) group is removed.</a:t>
            </a:r>
          </a:p>
          <a:p>
            <a:pPr eaLnBrk="1" hangingPunct="1"/>
            <a:r>
              <a:rPr lang="en-GB" altLang="en-US" sz="2000"/>
              <a:t>This occurs in the liver and is called deamination. </a:t>
            </a:r>
            <a:endParaRPr lang="en-US" altLang="en-US" sz="2000"/>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164527266"/>
              </p:ext>
            </p:extLst>
          </p:nvPr>
        </p:nvGraphicFramePr>
        <p:xfrm>
          <a:off x="131428" y="971255"/>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a:solidFill>
                  <a:srgbClr val="FFFFFF"/>
                </a:solidFill>
              </a:rPr>
              <a:t>Tore</a:t>
            </a:r>
            <a:r>
              <a:rPr lang="en-US" sz="2000" dirty="0">
                <a:solidFill>
                  <a:srgbClr val="FFFFFF"/>
                </a:solidFill>
              </a:rPr>
              <a:t> </a:t>
            </a:r>
            <a:r>
              <a:rPr lang="en-US" sz="200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a:solidFill>
                  <a:srgbClr val="FFFFFF"/>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F561EB-8EA7-4240-953D-ADF4DA5B5107}"/>
              </a:ext>
            </a:extLst>
          </p:cNvPr>
          <p:cNvSpPr>
            <a:spLocks noGrp="1"/>
          </p:cNvSpPr>
          <p:nvPr>
            <p:ph type="ctrTitle"/>
          </p:nvPr>
        </p:nvSpPr>
        <p:spPr>
          <a:xfrm>
            <a:off x="1524003" y="1999615"/>
            <a:ext cx="9144000" cy="2764028"/>
          </a:xfrm>
        </p:spPr>
        <p:txBody>
          <a:bodyPr anchor="ctr">
            <a:normAutofit/>
          </a:bodyPr>
          <a:lstStyle/>
          <a:p>
            <a:r>
              <a:rPr lang="en-US" sz="7200"/>
              <a:t>How to remember !</a:t>
            </a:r>
            <a:endParaRPr lang="en-GB" sz="7200"/>
          </a:p>
        </p:txBody>
      </p:sp>
      <p:sp>
        <p:nvSpPr>
          <p:cNvPr id="3" name="Subtitle 2">
            <a:extLst>
              <a:ext uri="{FF2B5EF4-FFF2-40B4-BE49-F238E27FC236}">
                <a16:creationId xmlns:a16="http://schemas.microsoft.com/office/drawing/2014/main" id="{08D3B9A9-E381-443A-9875-5071A2F94877}"/>
              </a:ext>
            </a:extLst>
          </p:cNvPr>
          <p:cNvSpPr>
            <a:spLocks noGrp="1"/>
          </p:cNvSpPr>
          <p:nvPr>
            <p:ph type="subTitle" idx="1"/>
          </p:nvPr>
        </p:nvSpPr>
        <p:spPr>
          <a:xfrm>
            <a:off x="1966912" y="5645150"/>
            <a:ext cx="8258176" cy="631825"/>
          </a:xfrm>
        </p:spPr>
        <p:txBody>
          <a:bodyPr anchor="ctr">
            <a:normAutofit/>
          </a:bodyPr>
          <a:lstStyle/>
          <a:p>
            <a:r>
              <a:rPr lang="en-US" sz="2800"/>
              <a:t>The Brain </a:t>
            </a:r>
            <a:endParaRPr lang="en-GB" sz="280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32559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429768" y="411480"/>
            <a:ext cx="11201400" cy="1106424"/>
          </a:xfrm>
        </p:spPr>
        <p:txBody>
          <a:bodyPr>
            <a:normAutofit/>
          </a:bodyPr>
          <a:lstStyle/>
          <a:p>
            <a:r>
              <a:rPr lang="en-US" sz="3600"/>
              <a:t>Lobes of the brain </a:t>
            </a:r>
            <a:endParaRPr lang="en-GB" sz="36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10353" r="6587"/>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7938752" y="2020824"/>
            <a:ext cx="3455097" cy="3959352"/>
          </a:xfrm>
        </p:spPr>
        <p:txBody>
          <a:bodyPr anchor="ctr">
            <a:normAutofit/>
          </a:bodyPr>
          <a:lstStyle/>
          <a:p>
            <a:r>
              <a:rPr lang="en-US" sz="1800"/>
              <a:t>Acronym to help remember the 4 lobes of the brain: </a:t>
            </a:r>
          </a:p>
          <a:p>
            <a:r>
              <a:rPr lang="en-US" sz="1800"/>
              <a:t> FTOP: </a:t>
            </a:r>
            <a:r>
              <a:rPr lang="en-US" sz="1800">
                <a:highlight>
                  <a:srgbClr val="FFFF00"/>
                </a:highlight>
              </a:rPr>
              <a:t>Freud</a:t>
            </a:r>
            <a:r>
              <a:rPr lang="en-US" sz="1800"/>
              <a:t> Tore his </a:t>
            </a:r>
            <a:r>
              <a:rPr lang="en-US" sz="1800">
                <a:highlight>
                  <a:srgbClr val="008000"/>
                </a:highlight>
              </a:rPr>
              <a:t>Pants </a:t>
            </a:r>
            <a:r>
              <a:rPr lang="en-US" sz="1800"/>
              <a:t>Off </a:t>
            </a:r>
          </a:p>
          <a:p>
            <a:endParaRPr lang="en-US" sz="1800"/>
          </a:p>
          <a:p>
            <a:endParaRPr lang="en-GB" sz="1800"/>
          </a:p>
        </p:txBody>
      </p:sp>
    </p:spTree>
    <p:extLst>
      <p:ext uri="{BB962C8B-B14F-4D97-AF65-F5344CB8AC3E}">
        <p14:creationId xmlns:p14="http://schemas.microsoft.com/office/powerpoint/2010/main" val="663594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429768" y="411480"/>
            <a:ext cx="11201400" cy="1106424"/>
          </a:xfrm>
        </p:spPr>
        <p:txBody>
          <a:bodyPr>
            <a:normAutofit/>
          </a:bodyPr>
          <a:lstStyle/>
          <a:p>
            <a:r>
              <a:rPr lang="en-US" sz="3600"/>
              <a:t>Occipital lobe </a:t>
            </a:r>
            <a:endParaRPr lang="en-GB" sz="3600"/>
          </a:p>
        </p:txBody>
      </p:sp>
      <p:sp>
        <p:nvSpPr>
          <p:cNvPr id="8"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r="997"/>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7938752" y="2020824"/>
            <a:ext cx="3455097" cy="3959352"/>
          </a:xfrm>
        </p:spPr>
        <p:txBody>
          <a:bodyPr anchor="ctr">
            <a:normAutofit/>
          </a:bodyPr>
          <a:lstStyle/>
          <a:p>
            <a:r>
              <a:rPr lang="en-US" sz="1800"/>
              <a:t>Occipital Lobe: Use the “Occ” part of the word Occipital and imagine an octopus.  Since the occipital lobe processes visual information, picture eyeballs instead of suckers on the tentacles. Always good to make your image scary if you can. </a:t>
            </a:r>
          </a:p>
          <a:p>
            <a:endParaRPr lang="en-US" sz="1800"/>
          </a:p>
          <a:p>
            <a:endParaRPr lang="en-GB" sz="1800"/>
          </a:p>
        </p:txBody>
      </p:sp>
    </p:spTree>
    <p:extLst>
      <p:ext uri="{BB962C8B-B14F-4D97-AF65-F5344CB8AC3E}">
        <p14:creationId xmlns:p14="http://schemas.microsoft.com/office/powerpoint/2010/main" val="36285568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429768" y="411480"/>
            <a:ext cx="11201400" cy="1106424"/>
          </a:xfrm>
        </p:spPr>
        <p:txBody>
          <a:bodyPr>
            <a:normAutofit/>
          </a:bodyPr>
          <a:lstStyle/>
          <a:p>
            <a:r>
              <a:rPr lang="en-US" sz="2300"/>
              <a:t>Parietal lobe </a:t>
            </a:r>
            <a:br>
              <a:rPr lang="en-US" sz="2300"/>
            </a:br>
            <a:br>
              <a:rPr lang="en-US" sz="2300"/>
            </a:br>
            <a:endParaRPr lang="en-GB" sz="23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r="2" b="10106"/>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7938752" y="2020824"/>
            <a:ext cx="3455097" cy="3959352"/>
          </a:xfrm>
        </p:spPr>
        <p:txBody>
          <a:bodyPr anchor="ctr">
            <a:normAutofit/>
          </a:bodyPr>
          <a:lstStyle/>
          <a:p>
            <a:r>
              <a:rPr lang="en-US" sz="1800"/>
              <a:t>Parietal Lobe: processes sensory information.  Use a “piranha” fish as your mnemonic.  The piranha bites you on the top of the head (where the parietal lobe is located).  That’s a sensation the parietal lobe would process. </a:t>
            </a:r>
            <a:endParaRPr lang="en-GB" sz="1800"/>
          </a:p>
        </p:txBody>
      </p:sp>
    </p:spTree>
    <p:extLst>
      <p:ext uri="{BB962C8B-B14F-4D97-AF65-F5344CB8AC3E}">
        <p14:creationId xmlns:p14="http://schemas.microsoft.com/office/powerpoint/2010/main" val="32441795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762001" y="803325"/>
            <a:ext cx="5314536" cy="1325563"/>
          </a:xfrm>
        </p:spPr>
        <p:txBody>
          <a:bodyPr>
            <a:normAutofit/>
          </a:bodyPr>
          <a:lstStyle/>
          <a:p>
            <a:r>
              <a:rPr lang="en-US" sz="2800"/>
              <a:t>Frontal lobe</a:t>
            </a:r>
            <a:br>
              <a:rPr lang="en-US" sz="2800"/>
            </a:br>
            <a:br>
              <a:rPr lang="en-US" sz="2800"/>
            </a:br>
            <a:endParaRPr lang="en-GB" sz="2800"/>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762000" y="2279018"/>
            <a:ext cx="5314543" cy="3375920"/>
          </a:xfrm>
        </p:spPr>
        <p:txBody>
          <a:bodyPr anchor="t">
            <a:normAutofit/>
          </a:bodyPr>
          <a:lstStyle/>
          <a:p>
            <a:r>
              <a:rPr lang="en-US" sz="1800"/>
              <a:t> Frontal Lobe: the frontal lobe is where complex thinking occurs.  Use “front door” as your mnemonic.  Put the front door on your forehead and put Einstein (complex thinker) behind the door. </a:t>
            </a:r>
          </a:p>
          <a:p>
            <a:pPr marL="0" indent="0">
              <a:buNone/>
            </a:pPr>
            <a:r>
              <a:rPr lang="en-US" sz="1800"/>
              <a:t> </a:t>
            </a:r>
          </a:p>
          <a:p>
            <a:pPr marL="0" indent="0">
              <a:buNone/>
            </a:pPr>
            <a:r>
              <a:rPr lang="en-US" sz="1800"/>
              <a:t> </a:t>
            </a:r>
            <a:endParaRPr lang="en-GB" sz="1800"/>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l="3768"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5609565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429768" y="411480"/>
            <a:ext cx="11201400" cy="1106424"/>
          </a:xfrm>
        </p:spPr>
        <p:txBody>
          <a:bodyPr>
            <a:normAutofit/>
          </a:bodyPr>
          <a:lstStyle/>
          <a:p>
            <a:r>
              <a:rPr lang="en-US" sz="2300"/>
              <a:t>Temporal lobe</a:t>
            </a:r>
            <a:br>
              <a:rPr lang="en-US" sz="2300"/>
            </a:br>
            <a:br>
              <a:rPr lang="en-US" sz="2300"/>
            </a:br>
            <a:r>
              <a:rPr lang="en-US" sz="2300"/>
              <a:t> </a:t>
            </a:r>
            <a:endParaRPr lang="en-GB" sz="23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2" r="1" b="1"/>
          <a:stretch/>
        </p:blipFill>
        <p:spPr>
          <a:xfrm>
            <a:off x="429768" y="2027459"/>
            <a:ext cx="6702552" cy="3900361"/>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7938752" y="2020824"/>
            <a:ext cx="3455097" cy="3959352"/>
          </a:xfrm>
        </p:spPr>
        <p:txBody>
          <a:bodyPr anchor="ctr">
            <a:normAutofit/>
          </a:bodyPr>
          <a:lstStyle/>
          <a:p>
            <a:r>
              <a:rPr lang="en-US" sz="1800"/>
              <a:t>Temporal Lobe: the temporal lobe is where auditory processing occurs.  Use “tempo” as your mnemonic and picture a metronome above your ear (where the temporal lobe is located). </a:t>
            </a:r>
            <a:endParaRPr lang="en-GB" sz="1800"/>
          </a:p>
        </p:txBody>
      </p:sp>
    </p:spTree>
    <p:extLst>
      <p:ext uri="{BB962C8B-B14F-4D97-AF65-F5344CB8AC3E}">
        <p14:creationId xmlns:p14="http://schemas.microsoft.com/office/powerpoint/2010/main" val="5898917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429768" y="411480"/>
            <a:ext cx="11201400" cy="1106424"/>
          </a:xfrm>
        </p:spPr>
        <p:txBody>
          <a:bodyPr>
            <a:normAutofit/>
          </a:bodyPr>
          <a:lstStyle/>
          <a:p>
            <a:r>
              <a:rPr lang="en-GB" sz="3600"/>
              <a:t>The Brain’s Limbic System</a:t>
            </a:r>
            <a:br>
              <a:rPr lang="en-GB" sz="3600"/>
            </a:br>
            <a:r>
              <a:rPr lang="en-GB" sz="3600"/>
              <a:t> </a:t>
            </a:r>
          </a:p>
        </p:txBody>
      </p:sp>
      <p:sp>
        <p:nvSpPr>
          <p:cNvPr id="22" name="Rectangle 2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737144" y="1719072"/>
            <a:ext cx="6087800" cy="4517136"/>
          </a:xfrm>
          <a:prstGeom prst="rect">
            <a:avLst/>
          </a:prstGeom>
        </p:spPr>
      </p:pic>
      <p:sp useBgFill="1">
        <p:nvSpPr>
          <p:cNvPr id="24" name="Rectangle 2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7938752" y="2020824"/>
            <a:ext cx="3455097" cy="3959352"/>
          </a:xfrm>
        </p:spPr>
        <p:txBody>
          <a:bodyPr anchor="ctr">
            <a:normAutofit/>
          </a:bodyPr>
          <a:lstStyle/>
          <a:p>
            <a:r>
              <a:rPr lang="en-GB" sz="1800"/>
              <a:t>Acronym: “HATCH” </a:t>
            </a:r>
          </a:p>
          <a:p>
            <a:endParaRPr lang="en-GB" sz="1800"/>
          </a:p>
          <a:p>
            <a:r>
              <a:rPr lang="en-GB" sz="1800"/>
              <a:t>Hippocampus</a:t>
            </a:r>
          </a:p>
          <a:p>
            <a:r>
              <a:rPr lang="en-GB" sz="1800"/>
              <a:t>Amygdala</a:t>
            </a:r>
          </a:p>
          <a:p>
            <a:r>
              <a:rPr lang="en-GB" sz="1800"/>
              <a:t>Thalamus</a:t>
            </a:r>
          </a:p>
          <a:p>
            <a:r>
              <a:rPr lang="en-GB" sz="1800"/>
              <a:t>Cerebellum</a:t>
            </a:r>
          </a:p>
          <a:p>
            <a:r>
              <a:rPr lang="en-GB" sz="1800"/>
              <a:t> Hypothalamus </a:t>
            </a:r>
          </a:p>
        </p:txBody>
      </p:sp>
    </p:spTree>
    <p:extLst>
      <p:ext uri="{BB962C8B-B14F-4D97-AF65-F5344CB8AC3E}">
        <p14:creationId xmlns:p14="http://schemas.microsoft.com/office/powerpoint/2010/main" val="2219905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997427" y="997479"/>
            <a:ext cx="10261938" cy="1258574"/>
          </a:xfrm>
        </p:spPr>
        <p:txBody>
          <a:bodyPr>
            <a:normAutofit/>
          </a:bodyPr>
          <a:lstStyle/>
          <a:p>
            <a:r>
              <a:rPr lang="en-US" dirty="0"/>
              <a:t>Hippocampus </a:t>
            </a:r>
            <a:endParaRPr lang="en-GB" dirty="0"/>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63" y="2839792"/>
            <a:ext cx="3029137" cy="2409541"/>
          </a:xfrm>
          <a:prstGeom prst="rect">
            <a:avLst/>
          </a:prstGeom>
        </p:spPr>
      </p:pic>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5057361" y="2750824"/>
            <a:ext cx="6202002" cy="3141976"/>
          </a:xfrm>
        </p:spPr>
        <p:txBody>
          <a:bodyPr>
            <a:normAutofit/>
          </a:bodyPr>
          <a:lstStyle/>
          <a:p>
            <a:r>
              <a:rPr lang="en-US" sz="2400"/>
              <a:t>Hippocampus: involved in memory.  Use “hippo-compass”: picture a hippo who is lost and can’t remember how to get home, so he’s using a compass. </a:t>
            </a:r>
          </a:p>
          <a:p>
            <a:pPr marL="0" indent="0">
              <a:buNone/>
            </a:pPr>
            <a:endParaRPr lang="en-US" sz="2400"/>
          </a:p>
          <a:p>
            <a:pPr marL="0" indent="0">
              <a:buNone/>
            </a:pPr>
            <a:endParaRPr lang="en-GB" sz="2400"/>
          </a:p>
        </p:txBody>
      </p:sp>
    </p:spTree>
    <p:extLst>
      <p:ext uri="{BB962C8B-B14F-4D97-AF65-F5344CB8AC3E}">
        <p14:creationId xmlns:p14="http://schemas.microsoft.com/office/powerpoint/2010/main" val="10138747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6053668" y="803325"/>
            <a:ext cx="5314536" cy="1325563"/>
          </a:xfrm>
        </p:spPr>
        <p:txBody>
          <a:bodyPr>
            <a:normAutofit/>
          </a:bodyPr>
          <a:lstStyle/>
          <a:p>
            <a:r>
              <a:rPr lang="en-US"/>
              <a:t>Amygdala</a:t>
            </a:r>
            <a:endParaRPr lang="en-GB" dirty="0"/>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6053667" y="2279018"/>
            <a:ext cx="5314543" cy="3375920"/>
          </a:xfrm>
        </p:spPr>
        <p:txBody>
          <a:bodyPr anchor="t">
            <a:normAutofit/>
          </a:bodyPr>
          <a:lstStyle/>
          <a:p>
            <a:pPr algn="ctr"/>
            <a:r>
              <a:rPr lang="en-US" sz="1800" dirty="0"/>
              <a:t>Amygdala: involved in your fear responses</a:t>
            </a:r>
          </a:p>
          <a:p>
            <a:pPr algn="ctr"/>
            <a:endParaRPr lang="en-US" sz="1800" dirty="0"/>
          </a:p>
          <a:p>
            <a:pPr algn="ctr"/>
            <a:r>
              <a:rPr lang="en-US" sz="1800" dirty="0"/>
              <a:t>Amygdala: if you’re familiar with attack planes, a “MIG” is a scary attack fighter jet. </a:t>
            </a:r>
            <a:endParaRPr lang="en-GB" sz="1800" dirty="0"/>
          </a:p>
        </p:txBody>
      </p:sp>
    </p:spTree>
    <p:extLst>
      <p:ext uri="{BB962C8B-B14F-4D97-AF65-F5344CB8AC3E}">
        <p14:creationId xmlns:p14="http://schemas.microsoft.com/office/powerpoint/2010/main" val="23262286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23835327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1115568" y="548640"/>
            <a:ext cx="10168128" cy="1179576"/>
          </a:xfrm>
        </p:spPr>
        <p:txBody>
          <a:bodyPr>
            <a:normAutofit/>
          </a:bodyPr>
          <a:lstStyle/>
          <a:p>
            <a:r>
              <a:rPr lang="en-US" sz="4000"/>
              <a:t>Cerebellum </a:t>
            </a:r>
            <a:endParaRPr lang="en-GB" sz="4000"/>
          </a:p>
        </p:txBody>
      </p:sp>
      <p:sp>
        <p:nvSpPr>
          <p:cNvPr id="9"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1115568" y="2481943"/>
            <a:ext cx="10168128" cy="3695020"/>
          </a:xfrm>
        </p:spPr>
        <p:txBody>
          <a:bodyPr>
            <a:normAutofit/>
          </a:bodyPr>
          <a:lstStyle/>
          <a:p>
            <a:r>
              <a:rPr lang="en-US" sz="2200"/>
              <a:t>Cerebellum: involved in helping you maintain balance.  Picture a tight walker using bells for balance. Or picture your favorite athlete trying to balance a bell on his/her head. </a:t>
            </a:r>
          </a:p>
          <a:p>
            <a:endParaRPr lang="en-US" sz="2200"/>
          </a:p>
          <a:p>
            <a:endParaRPr lang="en-US" sz="2200"/>
          </a:p>
          <a:p>
            <a:pPr marL="0" indent="0">
              <a:buNone/>
            </a:pPr>
            <a:r>
              <a:rPr lang="en-US" sz="2200"/>
              <a:t> </a:t>
            </a:r>
          </a:p>
          <a:p>
            <a:pPr marL="0" indent="0">
              <a:buNone/>
            </a:pPr>
            <a:r>
              <a:rPr lang="en-US" sz="2200"/>
              <a:t> </a:t>
            </a:r>
            <a:endParaRPr lang="en-GB" sz="2200"/>
          </a:p>
        </p:txBody>
      </p:sp>
    </p:spTree>
    <p:extLst>
      <p:ext uri="{BB962C8B-B14F-4D97-AF65-F5344CB8AC3E}">
        <p14:creationId xmlns:p14="http://schemas.microsoft.com/office/powerpoint/2010/main" val="12402262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7255564" y="834888"/>
            <a:ext cx="4314645" cy="1268958"/>
          </a:xfrm>
        </p:spPr>
        <p:txBody>
          <a:bodyPr anchor="b">
            <a:normAutofit/>
          </a:bodyPr>
          <a:lstStyle/>
          <a:p>
            <a:r>
              <a:rPr lang="en-US" sz="3200"/>
              <a:t>Hypotalamus </a:t>
            </a:r>
            <a:endParaRPr lang="en-GB" sz="3200"/>
          </a:p>
        </p:txBody>
      </p:sp>
      <p:pic>
        <p:nvPicPr>
          <p:cNvPr id="17" name="Picture 4" descr="Two brown alpacas">
            <a:extLst>
              <a:ext uri="{FF2B5EF4-FFF2-40B4-BE49-F238E27FC236}">
                <a16:creationId xmlns:a16="http://schemas.microsoft.com/office/drawing/2014/main" id="{9D70FE7E-EA4A-7DE7-485D-1E4D7C7E0AB5}"/>
              </a:ext>
            </a:extLst>
          </p:cNvPr>
          <p:cNvPicPr>
            <a:picLocks noChangeAspect="1"/>
          </p:cNvPicPr>
          <p:nvPr/>
        </p:nvPicPr>
        <p:blipFill rotWithShape="1">
          <a:blip r:embed="rId2"/>
          <a:srcRect l="23215" r="11402"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7255563" y="2557587"/>
            <a:ext cx="4314645" cy="3717317"/>
          </a:xfrm>
        </p:spPr>
        <p:txBody>
          <a:bodyPr anchor="t">
            <a:normAutofit/>
          </a:bodyPr>
          <a:lstStyle/>
          <a:p>
            <a:r>
              <a:rPr lang="en-US" sz="1800"/>
              <a:t>Hypothalamus: the hypothalamus regulates many of the body’s metabolic processes, thirst, hunger and body temperature.  Use “hypothe-llamas" as your mnemonic. Picture a hypo spraying two thirsty llamas with water to quench their thirst and cool them down. </a:t>
            </a:r>
          </a:p>
          <a:p>
            <a:r>
              <a:rPr lang="en-US" sz="1800"/>
              <a:t> </a:t>
            </a:r>
            <a:endParaRPr lang="en-GB" sz="1800"/>
          </a:p>
        </p:txBody>
      </p:sp>
    </p:spTree>
    <p:extLst>
      <p:ext uri="{BB962C8B-B14F-4D97-AF65-F5344CB8AC3E}">
        <p14:creationId xmlns:p14="http://schemas.microsoft.com/office/powerpoint/2010/main" val="18605468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The Brain Stem </a:t>
            </a:r>
            <a:br>
              <a:rPr lang="en-GB" sz="3600">
                <a:solidFill>
                  <a:schemeClr val="tx2"/>
                </a:solidFill>
              </a:rPr>
            </a:br>
            <a:endParaRPr lang="en-GB" sz="3600">
              <a:solidFill>
                <a:schemeClr val="tx2"/>
              </a:solidFill>
            </a:endParaRPr>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9545"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9" name="Group 11">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3" name="Freeform: Shape 12">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3">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7" name="Freeform: Shape 15">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6090574" y="2421682"/>
            <a:ext cx="4977578" cy="3639289"/>
          </a:xfrm>
        </p:spPr>
        <p:txBody>
          <a:bodyPr anchor="ctr">
            <a:normAutofit/>
          </a:bodyPr>
          <a:lstStyle/>
          <a:p>
            <a:r>
              <a:rPr lang="en-US" sz="1800">
                <a:solidFill>
                  <a:schemeClr val="tx2"/>
                </a:solidFill>
              </a:rPr>
              <a:t>Acronym: Pavlov’s Really Frickin’ Mad! </a:t>
            </a:r>
          </a:p>
          <a:p>
            <a:r>
              <a:rPr lang="en-US" sz="1800">
                <a:solidFill>
                  <a:schemeClr val="tx2"/>
                </a:solidFill>
              </a:rPr>
              <a:t> </a:t>
            </a:r>
            <a:r>
              <a:rPr lang="en-GB" sz="1800">
                <a:solidFill>
                  <a:schemeClr val="tx2"/>
                </a:solidFill>
              </a:rPr>
              <a:t>Pons</a:t>
            </a:r>
          </a:p>
          <a:p>
            <a:r>
              <a:rPr lang="en-GB" sz="1800">
                <a:solidFill>
                  <a:schemeClr val="tx2"/>
                </a:solidFill>
              </a:rPr>
              <a:t>Reticular</a:t>
            </a:r>
          </a:p>
          <a:p>
            <a:r>
              <a:rPr lang="en-GB" sz="1800">
                <a:solidFill>
                  <a:schemeClr val="tx2"/>
                </a:solidFill>
              </a:rPr>
              <a:t>Formation </a:t>
            </a:r>
          </a:p>
          <a:p>
            <a:r>
              <a:rPr lang="en-GB" sz="1800">
                <a:solidFill>
                  <a:schemeClr val="tx2"/>
                </a:solidFill>
              </a:rPr>
              <a:t>Medulla</a:t>
            </a:r>
            <a:endParaRPr lang="en-US" sz="1800">
              <a:solidFill>
                <a:schemeClr val="tx2"/>
              </a:solidFill>
            </a:endParaRPr>
          </a:p>
        </p:txBody>
      </p:sp>
    </p:spTree>
    <p:extLst>
      <p:ext uri="{BB962C8B-B14F-4D97-AF65-F5344CB8AC3E}">
        <p14:creationId xmlns:p14="http://schemas.microsoft.com/office/powerpoint/2010/main" val="2622711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1127760" y="4212709"/>
            <a:ext cx="8232296" cy="1337699"/>
          </a:xfrm>
        </p:spPr>
        <p:txBody>
          <a:bodyPr anchor="b">
            <a:normAutofit/>
          </a:bodyPr>
          <a:lstStyle/>
          <a:p>
            <a:r>
              <a:rPr lang="en-US" sz="6000"/>
              <a:t>Pons </a:t>
            </a:r>
            <a:endParaRPr lang="en-GB" sz="6000"/>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rotWithShape="1">
          <a:blip r:embed="rId2">
            <a:extLst>
              <a:ext uri="{28A0092B-C50C-407E-A947-70E740481C1C}">
                <a14:useLocalDpi xmlns:a14="http://schemas.microsoft.com/office/drawing/2010/main" val="0"/>
              </a:ext>
            </a:extLst>
          </a:blip>
          <a:srcRect l="12643" r="17682" b="1"/>
          <a:stretch/>
        </p:blipFill>
        <p:spPr>
          <a:xfrm>
            <a:off x="1123359" y="1107907"/>
            <a:ext cx="2935720" cy="2799692"/>
          </a:xfrm>
          <a:prstGeom prst="rect">
            <a:avLst/>
          </a:prstGeom>
        </p:spPr>
      </p:pic>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4654294" y="1107907"/>
            <a:ext cx="5414265" cy="2799692"/>
          </a:xfrm>
        </p:spPr>
        <p:txBody>
          <a:bodyPr anchor="ctr">
            <a:normAutofit/>
          </a:bodyPr>
          <a:lstStyle/>
          <a:p>
            <a:r>
              <a:rPr lang="en-US" sz="2000"/>
              <a:t>  Pons: the pons is the part of the brain that regulates waking and relaxing. Put a “d” in pons and you have “ponds”.  Ponds are relaxing to look. Your pons is activated when you look at a calm, relaxing pond</a:t>
            </a:r>
          </a:p>
          <a:p>
            <a:endParaRPr lang="en-US" sz="2000"/>
          </a:p>
          <a:p>
            <a:endParaRPr lang="en-GB" sz="2000"/>
          </a:p>
        </p:txBody>
      </p:sp>
    </p:spTree>
    <p:extLst>
      <p:ext uri="{BB962C8B-B14F-4D97-AF65-F5344CB8AC3E}">
        <p14:creationId xmlns:p14="http://schemas.microsoft.com/office/powerpoint/2010/main" val="37396857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1127760" y="4212709"/>
            <a:ext cx="8232296" cy="1337699"/>
          </a:xfrm>
        </p:spPr>
        <p:txBody>
          <a:bodyPr anchor="b">
            <a:normAutofit/>
          </a:bodyPr>
          <a:lstStyle/>
          <a:p>
            <a:r>
              <a:rPr lang="en-US" sz="2900"/>
              <a:t>Reticular formation</a:t>
            </a:r>
            <a:br>
              <a:rPr lang="en-US" sz="2900"/>
            </a:br>
            <a:br>
              <a:rPr lang="en-US" sz="2900"/>
            </a:br>
            <a:r>
              <a:rPr lang="en-US" sz="2900"/>
              <a:t> </a:t>
            </a:r>
            <a:endParaRPr lang="en-GB" sz="2900"/>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rotWithShape="1">
          <a:blip r:embed="rId2">
            <a:extLst>
              <a:ext uri="{28A0092B-C50C-407E-A947-70E740481C1C}">
                <a14:useLocalDpi xmlns:a14="http://schemas.microsoft.com/office/drawing/2010/main" val="0"/>
              </a:ext>
            </a:extLst>
          </a:blip>
          <a:srcRect l="7030" r="4884" b="-5"/>
          <a:stretch/>
        </p:blipFill>
        <p:spPr>
          <a:xfrm>
            <a:off x="1123359" y="1107907"/>
            <a:ext cx="2935720" cy="2799692"/>
          </a:xfrm>
          <a:prstGeom prst="rect">
            <a:avLst/>
          </a:prstGeom>
        </p:spPr>
      </p:pic>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4654294" y="1107907"/>
            <a:ext cx="5414265" cy="2799692"/>
          </a:xfrm>
        </p:spPr>
        <p:txBody>
          <a:bodyPr anchor="ctr">
            <a:normAutofit/>
          </a:bodyPr>
          <a:lstStyle/>
          <a:p>
            <a:r>
              <a:rPr lang="en-US" sz="2000"/>
              <a:t>Reticular Formation: the reticular formation is involved in motivation and alertness.  Use “tickle” as your mnemonic.  If you (or your roommate) were asleep and someone tickled you, your reticular formation would wake you up. </a:t>
            </a:r>
            <a:endParaRPr lang="en-GB" sz="2000"/>
          </a:p>
        </p:txBody>
      </p:sp>
    </p:spTree>
    <p:extLst>
      <p:ext uri="{BB962C8B-B14F-4D97-AF65-F5344CB8AC3E}">
        <p14:creationId xmlns:p14="http://schemas.microsoft.com/office/powerpoint/2010/main" val="31491090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675" y="1602442"/>
            <a:ext cx="5474323" cy="3649548"/>
          </a:xfrm>
          <a:prstGeom prst="rect">
            <a:avLst/>
          </a:prstGeom>
        </p:spPr>
      </p:pic>
      <p:sp>
        <p:nvSpPr>
          <p:cNvPr id="9"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6889833" y="1056640"/>
            <a:ext cx="4360324" cy="3494398"/>
          </a:xfrm>
        </p:spPr>
        <p:txBody>
          <a:bodyPr vert="horz" lIns="91440" tIns="45720" rIns="91440" bIns="45720" rtlCol="0" anchor="b">
            <a:normAutofit/>
          </a:bodyPr>
          <a:lstStyle/>
          <a:p>
            <a:r>
              <a:rPr lang="en-US" sz="6100" kern="1200">
                <a:solidFill>
                  <a:schemeClr val="tx1"/>
                </a:solidFill>
                <a:latin typeface="+mj-lt"/>
                <a:ea typeface="+mj-ea"/>
                <a:cs typeface="+mj-cs"/>
              </a:rPr>
              <a:t>Medulla Oblongata</a:t>
            </a:r>
            <a:br>
              <a:rPr lang="en-US" sz="6100" kern="1200">
                <a:solidFill>
                  <a:schemeClr val="tx1"/>
                </a:solidFill>
                <a:latin typeface="+mj-lt"/>
                <a:ea typeface="+mj-ea"/>
                <a:cs typeface="+mj-cs"/>
              </a:rPr>
            </a:br>
            <a:br>
              <a:rPr lang="en-US" sz="6100" kern="1200">
                <a:solidFill>
                  <a:schemeClr val="tx1"/>
                </a:solidFill>
                <a:latin typeface="+mj-lt"/>
                <a:ea typeface="+mj-ea"/>
                <a:cs typeface="+mj-cs"/>
              </a:rPr>
            </a:br>
            <a:r>
              <a:rPr lang="en-US" sz="6100" kern="120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6889832" y="4582814"/>
            <a:ext cx="2794856" cy="1186335"/>
          </a:xfrm>
        </p:spPr>
        <p:txBody>
          <a:bodyPr vert="horz" lIns="91440" tIns="45720" rIns="91440" bIns="45720" rtlCol="0" anchor="t">
            <a:normAutofit/>
          </a:bodyPr>
          <a:lstStyle/>
          <a:p>
            <a:pPr marL="0" indent="0">
              <a:buNone/>
            </a:pPr>
            <a:r>
              <a:rPr lang="en-US" sz="1900" kern="1200">
                <a:solidFill>
                  <a:schemeClr val="tx1"/>
                </a:solidFill>
                <a:latin typeface="+mn-lt"/>
                <a:ea typeface="+mn-ea"/>
                <a:cs typeface="+mn-cs"/>
              </a:rPr>
              <a:t>Medulla: the medulla regulates the autonomic activity of the heart and lungs. </a:t>
            </a:r>
          </a:p>
        </p:txBody>
      </p:sp>
    </p:spTree>
    <p:extLst>
      <p:ext uri="{BB962C8B-B14F-4D97-AF65-F5344CB8AC3E}">
        <p14:creationId xmlns:p14="http://schemas.microsoft.com/office/powerpoint/2010/main" val="15315588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28C83-E3C3-4D54-B29E-79972CFB9BBE}"/>
              </a:ext>
            </a:extLst>
          </p:cNvPr>
          <p:cNvSpPr>
            <a:spLocks noGrp="1"/>
          </p:cNvSpPr>
          <p:nvPr>
            <p:ph type="title"/>
          </p:nvPr>
        </p:nvSpPr>
        <p:spPr>
          <a:xfrm>
            <a:off x="5255260" y="1188637"/>
            <a:ext cx="5852711" cy="1597228"/>
          </a:xfrm>
        </p:spPr>
        <p:txBody>
          <a:bodyPr>
            <a:normAutofit/>
          </a:bodyPr>
          <a:lstStyle/>
          <a:p>
            <a:r>
              <a:rPr lang="en-US" sz="5100"/>
              <a:t>The Neuron</a:t>
            </a:r>
            <a:br>
              <a:rPr lang="en-US" sz="5100"/>
            </a:br>
            <a:r>
              <a:rPr lang="en-US" sz="5100"/>
              <a:t> </a:t>
            </a:r>
            <a:endParaRPr lang="en-GB" sz="5100"/>
          </a:p>
        </p:txBody>
      </p:sp>
      <p:pic>
        <p:nvPicPr>
          <p:cNvPr id="5" name="Picture 4" descr="A picture containing text, map&#10;&#10;Description automatically generated">
            <a:extLst>
              <a:ext uri="{FF2B5EF4-FFF2-40B4-BE49-F238E27FC236}">
                <a16:creationId xmlns:a16="http://schemas.microsoft.com/office/drawing/2014/main" id="{97F9ED35-3615-43BA-A346-76D22B4C95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BA503A46-C9A8-43C5-9189-35C8FE95BF93}"/>
              </a:ext>
            </a:extLst>
          </p:cNvPr>
          <p:cNvSpPr>
            <a:spLocks noGrp="1"/>
          </p:cNvSpPr>
          <p:nvPr>
            <p:ph idx="1"/>
          </p:nvPr>
        </p:nvSpPr>
        <p:spPr>
          <a:xfrm>
            <a:off x="5255260" y="2998278"/>
            <a:ext cx="4428236" cy="2728198"/>
          </a:xfrm>
        </p:spPr>
        <p:txBody>
          <a:bodyPr anchor="t">
            <a:normAutofit/>
          </a:bodyPr>
          <a:lstStyle/>
          <a:p>
            <a:r>
              <a:rPr lang="en-US" sz="1400"/>
              <a:t>Acronym : Damn! Skinner Ate Mice?? Not Very Smart.</a:t>
            </a:r>
          </a:p>
          <a:p>
            <a:r>
              <a:rPr lang="en-US" sz="1400"/>
              <a:t>Dendrites</a:t>
            </a:r>
          </a:p>
          <a:p>
            <a:r>
              <a:rPr lang="en-US" sz="1400"/>
              <a:t>Soma</a:t>
            </a:r>
          </a:p>
          <a:p>
            <a:r>
              <a:rPr lang="en-US" sz="1400"/>
              <a:t>Axon</a:t>
            </a:r>
          </a:p>
          <a:p>
            <a:r>
              <a:rPr lang="en-US" sz="1400"/>
              <a:t>Myelin sheath</a:t>
            </a:r>
          </a:p>
          <a:p>
            <a:r>
              <a:rPr lang="en-US" sz="1400"/>
              <a:t>Nodes of Ranviers</a:t>
            </a:r>
          </a:p>
          <a:p>
            <a:r>
              <a:rPr lang="en-US" sz="1400"/>
              <a:t>Synaptic vesicles</a:t>
            </a:r>
          </a:p>
          <a:p>
            <a:r>
              <a:rPr lang="en-US" sz="1400"/>
              <a:t>Synapse </a:t>
            </a:r>
            <a:endParaRPr lang="en-GB" sz="1400"/>
          </a:p>
        </p:txBody>
      </p:sp>
    </p:spTree>
    <p:extLst>
      <p:ext uri="{BB962C8B-B14F-4D97-AF65-F5344CB8AC3E}">
        <p14:creationId xmlns:p14="http://schemas.microsoft.com/office/powerpoint/2010/main" val="42769921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36CF1-11EC-4B0B-893B-7FA4CD43F72D}"/>
              </a:ext>
            </a:extLst>
          </p:cNvPr>
          <p:cNvSpPr>
            <a:spLocks noGrp="1"/>
          </p:cNvSpPr>
          <p:nvPr>
            <p:ph type="title"/>
          </p:nvPr>
        </p:nvSpPr>
        <p:spPr>
          <a:xfrm>
            <a:off x="5255260" y="1188637"/>
            <a:ext cx="5852711" cy="1597228"/>
          </a:xfrm>
        </p:spPr>
        <p:txBody>
          <a:bodyPr>
            <a:normAutofit/>
          </a:bodyPr>
          <a:lstStyle/>
          <a:p>
            <a:r>
              <a:rPr lang="en-US" sz="5100"/>
              <a:t>Dendrites</a:t>
            </a:r>
            <a:br>
              <a:rPr lang="en-US" sz="5100"/>
            </a:br>
            <a:endParaRPr lang="en-GB" sz="5100"/>
          </a:p>
        </p:txBody>
      </p:sp>
      <p:pic>
        <p:nvPicPr>
          <p:cNvPr id="5" name="Picture 4">
            <a:extLst>
              <a:ext uri="{FF2B5EF4-FFF2-40B4-BE49-F238E27FC236}">
                <a16:creationId xmlns:a16="http://schemas.microsoft.com/office/drawing/2014/main" id="{7B84AEC1-990E-4633-9A9B-5BD520181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2B038730-CD05-43BC-BF15-0902734B8073}"/>
              </a:ext>
            </a:extLst>
          </p:cNvPr>
          <p:cNvSpPr>
            <a:spLocks noGrp="1"/>
          </p:cNvSpPr>
          <p:nvPr>
            <p:ph idx="1"/>
          </p:nvPr>
        </p:nvSpPr>
        <p:spPr>
          <a:xfrm>
            <a:off x="5255260" y="2998278"/>
            <a:ext cx="4428236" cy="2728198"/>
          </a:xfrm>
        </p:spPr>
        <p:txBody>
          <a:bodyPr anchor="t">
            <a:normAutofit/>
          </a:bodyPr>
          <a:lstStyle/>
          <a:p>
            <a:r>
              <a:rPr lang="en-US" sz="2000"/>
              <a:t>Dendrites: signals from muscles and other neurons enter the neuron through branches called dendrites.  “Rites” rhymes with kites.  Kites often fly into tree branches, and lightening can strike kites, so picture lightening striking kites which are attached to the branches of the soma. </a:t>
            </a:r>
            <a:endParaRPr lang="en-GB" sz="2000"/>
          </a:p>
        </p:txBody>
      </p:sp>
    </p:spTree>
    <p:extLst>
      <p:ext uri="{BB962C8B-B14F-4D97-AF65-F5344CB8AC3E}">
        <p14:creationId xmlns:p14="http://schemas.microsoft.com/office/powerpoint/2010/main" val="35752646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B97C-2518-4844-BF21-CCDC3549E66E}"/>
              </a:ext>
            </a:extLst>
          </p:cNvPr>
          <p:cNvSpPr>
            <a:spLocks noGrp="1"/>
          </p:cNvSpPr>
          <p:nvPr>
            <p:ph type="title"/>
          </p:nvPr>
        </p:nvSpPr>
        <p:spPr>
          <a:xfrm>
            <a:off x="5255260" y="1188637"/>
            <a:ext cx="5852711" cy="1597228"/>
          </a:xfrm>
        </p:spPr>
        <p:txBody>
          <a:bodyPr>
            <a:normAutofit/>
          </a:bodyPr>
          <a:lstStyle/>
          <a:p>
            <a:r>
              <a:rPr lang="en-US" sz="3300"/>
              <a:t>Soma</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3C61A372-139F-4D1D-8874-5516977AE491}"/>
              </a:ext>
            </a:extLst>
          </p:cNvPr>
          <p:cNvPicPr>
            <a:picLocks noChangeAspect="1"/>
          </p:cNvPicPr>
          <p:nvPr/>
        </p:nvPicPr>
        <p:blipFill rotWithShape="1">
          <a:blip r:embed="rId2">
            <a:extLst>
              <a:ext uri="{28A0092B-C50C-407E-A947-70E740481C1C}">
                <a14:useLocalDpi xmlns:a14="http://schemas.microsoft.com/office/drawing/2010/main" val="0"/>
              </a:ext>
            </a:extLst>
          </a:blip>
          <a:srcRect l="13847" r="16971" b="1"/>
          <a:stretch/>
        </p:blipFill>
        <p:spPr>
          <a:xfrm>
            <a:off x="1123357" y="2156478"/>
            <a:ext cx="3533985" cy="2622205"/>
          </a:xfrm>
          <a:prstGeom prst="rect">
            <a:avLst/>
          </a:prstGeom>
        </p:spPr>
      </p:pic>
      <p:sp>
        <p:nvSpPr>
          <p:cNvPr id="3" name="Content Placeholder 2">
            <a:extLst>
              <a:ext uri="{FF2B5EF4-FFF2-40B4-BE49-F238E27FC236}">
                <a16:creationId xmlns:a16="http://schemas.microsoft.com/office/drawing/2014/main" id="{917F3E06-0499-420C-AFFA-FEABB89F8617}"/>
              </a:ext>
            </a:extLst>
          </p:cNvPr>
          <p:cNvSpPr>
            <a:spLocks noGrp="1"/>
          </p:cNvSpPr>
          <p:nvPr>
            <p:ph idx="1"/>
          </p:nvPr>
        </p:nvSpPr>
        <p:spPr>
          <a:xfrm>
            <a:off x="5255260" y="2998278"/>
            <a:ext cx="4428236" cy="2728198"/>
          </a:xfrm>
        </p:spPr>
        <p:txBody>
          <a:bodyPr anchor="t">
            <a:normAutofit/>
          </a:bodyPr>
          <a:lstStyle/>
          <a:p>
            <a:r>
              <a:rPr lang="en-US" sz="2000"/>
              <a:t>Soma: The soma is the cell body of the neuron.  Use “ma” or “someone’s ma” as your mnemonic.  Picture your mother inside the cell body</a:t>
            </a:r>
            <a:endParaRPr lang="en-GB" sz="2000"/>
          </a:p>
        </p:txBody>
      </p:sp>
    </p:spTree>
    <p:extLst>
      <p:ext uri="{BB962C8B-B14F-4D97-AF65-F5344CB8AC3E}">
        <p14:creationId xmlns:p14="http://schemas.microsoft.com/office/powerpoint/2010/main" val="199029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20839-F651-4E2F-95EF-48112EA0B16C}"/>
              </a:ext>
            </a:extLst>
          </p:cNvPr>
          <p:cNvSpPr>
            <a:spLocks noGrp="1"/>
          </p:cNvSpPr>
          <p:nvPr>
            <p:ph type="title"/>
          </p:nvPr>
        </p:nvSpPr>
        <p:spPr>
          <a:xfrm>
            <a:off x="5255260" y="1188637"/>
            <a:ext cx="5852711" cy="1597228"/>
          </a:xfrm>
        </p:spPr>
        <p:txBody>
          <a:bodyPr>
            <a:normAutofit/>
          </a:bodyPr>
          <a:lstStyle/>
          <a:p>
            <a:r>
              <a:rPr lang="en-US" sz="3300"/>
              <a:t>Axon</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2DB2874C-4B24-4449-A386-F98115F4D3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7D4CD2DD-E762-416A-A939-9FE9F9F4FC15}"/>
              </a:ext>
            </a:extLst>
          </p:cNvPr>
          <p:cNvSpPr>
            <a:spLocks noGrp="1"/>
          </p:cNvSpPr>
          <p:nvPr>
            <p:ph idx="1"/>
          </p:nvPr>
        </p:nvSpPr>
        <p:spPr>
          <a:xfrm>
            <a:off x="5255260" y="2998278"/>
            <a:ext cx="4428236" cy="2728198"/>
          </a:xfrm>
        </p:spPr>
        <p:txBody>
          <a:bodyPr anchor="t">
            <a:normAutofit/>
          </a:bodyPr>
          <a:lstStyle/>
          <a:p>
            <a:r>
              <a:rPr lang="en-US" sz="2000"/>
              <a:t>Axon: the axon extends out from the soma.  Use “ax” and picture an ax that has been stuck into “someone’s mam”. </a:t>
            </a:r>
            <a:endParaRPr lang="en-GB" sz="2000"/>
          </a:p>
        </p:txBody>
      </p:sp>
    </p:spTree>
    <p:extLst>
      <p:ext uri="{BB962C8B-B14F-4D97-AF65-F5344CB8AC3E}">
        <p14:creationId xmlns:p14="http://schemas.microsoft.com/office/powerpoint/2010/main" val="31831544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E5F1-E8CE-42D2-8DD1-092F765484AE}"/>
              </a:ext>
            </a:extLst>
          </p:cNvPr>
          <p:cNvSpPr>
            <a:spLocks noGrp="1"/>
          </p:cNvSpPr>
          <p:nvPr>
            <p:ph type="title"/>
          </p:nvPr>
        </p:nvSpPr>
        <p:spPr>
          <a:xfrm>
            <a:off x="5255260" y="1188637"/>
            <a:ext cx="5852711" cy="1597228"/>
          </a:xfrm>
        </p:spPr>
        <p:txBody>
          <a:bodyPr>
            <a:normAutofit/>
          </a:bodyPr>
          <a:lstStyle/>
          <a:p>
            <a:r>
              <a:rPr lang="en-US" sz="3300"/>
              <a:t>Myelin Sheath</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D6DA48CF-F0D7-4E99-8E8E-5B252CBCED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86F33994-CC72-424F-891F-8991BACAE6B5}"/>
              </a:ext>
            </a:extLst>
          </p:cNvPr>
          <p:cNvSpPr>
            <a:spLocks noGrp="1"/>
          </p:cNvSpPr>
          <p:nvPr>
            <p:ph idx="1"/>
          </p:nvPr>
        </p:nvSpPr>
        <p:spPr>
          <a:xfrm>
            <a:off x="5255260" y="2998278"/>
            <a:ext cx="4428236" cy="2728198"/>
          </a:xfrm>
        </p:spPr>
        <p:txBody>
          <a:bodyPr anchor="t">
            <a:normAutofit/>
          </a:bodyPr>
          <a:lstStyle/>
          <a:p>
            <a:r>
              <a:rPr lang="en-US" sz="2000"/>
              <a:t>Myelin Sheath: the myelin sheath protects the axon and speed the signal down the axon.  Picture sheep sitting on the axon, keeping it warm and also yelling at the signal to move it along the axon: “my yelling sheep” </a:t>
            </a:r>
            <a:endParaRPr lang="en-GB" sz="2000"/>
          </a:p>
        </p:txBody>
      </p:sp>
    </p:spTree>
    <p:extLst>
      <p:ext uri="{BB962C8B-B14F-4D97-AF65-F5344CB8AC3E}">
        <p14:creationId xmlns:p14="http://schemas.microsoft.com/office/powerpoint/2010/main" val="22529763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A71A9-412B-4739-9041-2BD851CA14C9}"/>
              </a:ext>
            </a:extLst>
          </p:cNvPr>
          <p:cNvSpPr>
            <a:spLocks noGrp="1"/>
          </p:cNvSpPr>
          <p:nvPr>
            <p:ph type="title"/>
          </p:nvPr>
        </p:nvSpPr>
        <p:spPr>
          <a:xfrm>
            <a:off x="5255260" y="1188637"/>
            <a:ext cx="5852711" cy="1597228"/>
          </a:xfrm>
        </p:spPr>
        <p:txBody>
          <a:bodyPr>
            <a:normAutofit/>
          </a:bodyPr>
          <a:lstStyle/>
          <a:p>
            <a:r>
              <a:rPr lang="en-US" sz="3300"/>
              <a:t>Nodes of ranvier</a:t>
            </a:r>
            <a:br>
              <a:rPr lang="en-US" sz="3300"/>
            </a:br>
            <a:br>
              <a:rPr lang="en-US" sz="3300"/>
            </a:br>
            <a:endParaRPr lang="en-GB" sz="3300"/>
          </a:p>
        </p:txBody>
      </p:sp>
      <p:pic>
        <p:nvPicPr>
          <p:cNvPr id="5" name="Picture 4" descr="A picture containing text, map&#10;&#10;Description automatically generated">
            <a:extLst>
              <a:ext uri="{FF2B5EF4-FFF2-40B4-BE49-F238E27FC236}">
                <a16:creationId xmlns:a16="http://schemas.microsoft.com/office/drawing/2014/main" id="{FA4530ED-2D78-474B-A759-9C6328661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A2FCD2BF-4BC7-496C-B7E5-956E4FA576BE}"/>
              </a:ext>
            </a:extLst>
          </p:cNvPr>
          <p:cNvSpPr>
            <a:spLocks noGrp="1"/>
          </p:cNvSpPr>
          <p:nvPr>
            <p:ph idx="1"/>
          </p:nvPr>
        </p:nvSpPr>
        <p:spPr>
          <a:xfrm>
            <a:off x="5255260" y="2998278"/>
            <a:ext cx="4428236" cy="2728198"/>
          </a:xfrm>
        </p:spPr>
        <p:txBody>
          <a:bodyPr anchor="t">
            <a:normAutofit/>
          </a:bodyPr>
          <a:lstStyle/>
          <a:p>
            <a:r>
              <a:rPr lang="en-US" sz="2000"/>
              <a:t>Nodes of Ranvier: the Nodes of Ranvier are the spaces between the myelin sheath.  As the signal travels down the axon it actually jumps from one node to another.  Go with “noses” and picture noses between the “sheep” the signal jumps from one nostril to another. </a:t>
            </a:r>
          </a:p>
          <a:p>
            <a:r>
              <a:rPr lang="en-US" sz="2000"/>
              <a:t> </a:t>
            </a:r>
            <a:endParaRPr lang="en-GB" sz="2000"/>
          </a:p>
        </p:txBody>
      </p:sp>
    </p:spTree>
    <p:extLst>
      <p:ext uri="{BB962C8B-B14F-4D97-AF65-F5344CB8AC3E}">
        <p14:creationId xmlns:p14="http://schemas.microsoft.com/office/powerpoint/2010/main" val="23788745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CDFCA-F360-4BAE-B39F-077B67E25997}"/>
              </a:ext>
            </a:extLst>
          </p:cNvPr>
          <p:cNvSpPr>
            <a:spLocks noGrp="1"/>
          </p:cNvSpPr>
          <p:nvPr>
            <p:ph type="title"/>
          </p:nvPr>
        </p:nvSpPr>
        <p:spPr>
          <a:xfrm>
            <a:off x="5255260" y="1188637"/>
            <a:ext cx="5852711" cy="1597228"/>
          </a:xfrm>
        </p:spPr>
        <p:txBody>
          <a:bodyPr>
            <a:normAutofit/>
          </a:bodyPr>
          <a:lstStyle/>
          <a:p>
            <a:r>
              <a:rPr lang="en-US" sz="2400"/>
              <a:t>Synaptic Vesicles</a:t>
            </a:r>
            <a:br>
              <a:rPr lang="en-US" sz="2400"/>
            </a:br>
            <a:br>
              <a:rPr lang="en-US" sz="2400"/>
            </a:br>
            <a:br>
              <a:rPr lang="en-US" sz="2400"/>
            </a:br>
            <a:r>
              <a:rPr lang="en-US" sz="2400"/>
              <a:t> </a:t>
            </a:r>
            <a:endParaRPr lang="en-GB" sz="2400"/>
          </a:p>
        </p:txBody>
      </p:sp>
      <p:pic>
        <p:nvPicPr>
          <p:cNvPr id="7" name="Picture 6">
            <a:extLst>
              <a:ext uri="{FF2B5EF4-FFF2-40B4-BE49-F238E27FC236}">
                <a16:creationId xmlns:a16="http://schemas.microsoft.com/office/drawing/2014/main" id="{A69DEEEC-82F8-4B2D-BE91-34D97DEB3142}"/>
              </a:ext>
            </a:extLst>
          </p:cNvPr>
          <p:cNvPicPr>
            <a:picLocks noChangeAspect="1"/>
          </p:cNvPicPr>
          <p:nvPr/>
        </p:nvPicPr>
        <p:blipFill rotWithShape="1">
          <a:blip r:embed="rId2">
            <a:extLst>
              <a:ext uri="{28A0092B-C50C-407E-A947-70E740481C1C}">
                <a14:useLocalDpi xmlns:a14="http://schemas.microsoft.com/office/drawing/2010/main" val="0"/>
              </a:ext>
            </a:extLst>
          </a:blip>
          <a:srcRect t="86" b="6547"/>
          <a:stretch/>
        </p:blipFill>
        <p:spPr>
          <a:xfrm>
            <a:off x="1123357" y="1754687"/>
            <a:ext cx="3533985" cy="3425788"/>
          </a:xfrm>
          <a:prstGeom prst="rect">
            <a:avLst/>
          </a:prstGeom>
        </p:spPr>
      </p:pic>
      <p:sp>
        <p:nvSpPr>
          <p:cNvPr id="3" name="Content Placeholder 2">
            <a:extLst>
              <a:ext uri="{FF2B5EF4-FFF2-40B4-BE49-F238E27FC236}">
                <a16:creationId xmlns:a16="http://schemas.microsoft.com/office/drawing/2014/main" id="{C896CB22-53BC-47A3-83AF-FAB9AC917422}"/>
              </a:ext>
            </a:extLst>
          </p:cNvPr>
          <p:cNvSpPr>
            <a:spLocks noGrp="1"/>
          </p:cNvSpPr>
          <p:nvPr>
            <p:ph idx="1"/>
          </p:nvPr>
        </p:nvSpPr>
        <p:spPr>
          <a:xfrm>
            <a:off x="5255260" y="2998278"/>
            <a:ext cx="4428236" cy="2728198"/>
          </a:xfrm>
        </p:spPr>
        <p:txBody>
          <a:bodyPr anchor="t">
            <a:normAutofit/>
          </a:bodyPr>
          <a:lstStyle/>
          <a:p>
            <a:r>
              <a:rPr lang="en-US" sz="2000"/>
              <a:t>Synaptic Vesicles: the synaptic vesicles are found at the end of the axon (which is sometimes called the terminal button).  The synaptic vesicles contain the neurotransmitters.  You can go with the obvious (i.e., testicles”), but I’ll go with “vehicles” and the people in the vehicles are the neurotransmitters. </a:t>
            </a:r>
            <a:endParaRPr lang="en-GB" sz="2000"/>
          </a:p>
        </p:txBody>
      </p:sp>
    </p:spTree>
    <p:extLst>
      <p:ext uri="{BB962C8B-B14F-4D97-AF65-F5344CB8AC3E}">
        <p14:creationId xmlns:p14="http://schemas.microsoft.com/office/powerpoint/2010/main" val="3252179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2D198-12E2-44B9-B953-1B52E1C03786}"/>
              </a:ext>
            </a:extLst>
          </p:cNvPr>
          <p:cNvSpPr>
            <a:spLocks noGrp="1"/>
          </p:cNvSpPr>
          <p:nvPr>
            <p:ph type="title"/>
          </p:nvPr>
        </p:nvSpPr>
        <p:spPr>
          <a:xfrm>
            <a:off x="5255260" y="1188637"/>
            <a:ext cx="5852711" cy="1597228"/>
          </a:xfrm>
        </p:spPr>
        <p:txBody>
          <a:bodyPr>
            <a:normAutofit/>
          </a:bodyPr>
          <a:lstStyle/>
          <a:p>
            <a:r>
              <a:rPr lang="en-US" sz="2000"/>
              <a:t>Synapse</a:t>
            </a:r>
            <a:br>
              <a:rPr lang="en-US" sz="2000"/>
            </a:br>
            <a:br>
              <a:rPr lang="en-US" sz="2000"/>
            </a:br>
            <a:br>
              <a:rPr lang="en-US" sz="2000"/>
            </a:br>
            <a:br>
              <a:rPr lang="en-US" sz="2000"/>
            </a:br>
            <a:endParaRPr lang="en-GB" sz="2000"/>
          </a:p>
        </p:txBody>
      </p:sp>
      <p:pic>
        <p:nvPicPr>
          <p:cNvPr id="5" name="Picture 4" descr="A picture containing text, map&#10;&#10;Description automatically generated">
            <a:extLst>
              <a:ext uri="{FF2B5EF4-FFF2-40B4-BE49-F238E27FC236}">
                <a16:creationId xmlns:a16="http://schemas.microsoft.com/office/drawing/2014/main" id="{8048982C-0361-405B-8E14-2D1ED73993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31075"/>
            <a:ext cx="3533985" cy="1873012"/>
          </a:xfrm>
          <a:prstGeom prst="rect">
            <a:avLst/>
          </a:prstGeom>
        </p:spPr>
      </p:pic>
      <p:sp>
        <p:nvSpPr>
          <p:cNvPr id="3" name="Content Placeholder 2">
            <a:extLst>
              <a:ext uri="{FF2B5EF4-FFF2-40B4-BE49-F238E27FC236}">
                <a16:creationId xmlns:a16="http://schemas.microsoft.com/office/drawing/2014/main" id="{8CCA7641-B2C8-461F-86DA-B83A2C10EE87}"/>
              </a:ext>
            </a:extLst>
          </p:cNvPr>
          <p:cNvSpPr>
            <a:spLocks noGrp="1"/>
          </p:cNvSpPr>
          <p:nvPr>
            <p:ph idx="1"/>
          </p:nvPr>
        </p:nvSpPr>
        <p:spPr>
          <a:xfrm>
            <a:off x="5255260" y="2998278"/>
            <a:ext cx="4428236" cy="2728198"/>
          </a:xfrm>
        </p:spPr>
        <p:txBody>
          <a:bodyPr anchor="t">
            <a:normAutofit/>
          </a:bodyPr>
          <a:lstStyle/>
          <a:p>
            <a:r>
              <a:rPr lang="en-US" sz="2000"/>
              <a:t>Synapse: the synapse is found at the end of the axon.  It is the space between one neuron and another or between one neuron and a muscle.  Use the “naps” part of synapse and picture someone taking a nap between two neurons. </a:t>
            </a:r>
            <a:endParaRPr lang="en-GB" sz="2000"/>
          </a:p>
        </p:txBody>
      </p:sp>
    </p:spTree>
    <p:extLst>
      <p:ext uri="{BB962C8B-B14F-4D97-AF65-F5344CB8AC3E}">
        <p14:creationId xmlns:p14="http://schemas.microsoft.com/office/powerpoint/2010/main" val="28623211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FDD37-D905-4525-AB19-C828889962AC}"/>
              </a:ext>
            </a:extLst>
          </p:cNvPr>
          <p:cNvSpPr>
            <a:spLocks noGrp="1"/>
          </p:cNvSpPr>
          <p:nvPr>
            <p:ph type="title"/>
          </p:nvPr>
        </p:nvSpPr>
        <p:spPr>
          <a:xfrm>
            <a:off x="5255260" y="1188637"/>
            <a:ext cx="5852711" cy="1597228"/>
          </a:xfrm>
        </p:spPr>
        <p:txBody>
          <a:bodyPr>
            <a:normAutofit/>
          </a:bodyPr>
          <a:lstStyle/>
          <a:p>
            <a:r>
              <a:rPr lang="en-GB" sz="4200"/>
              <a:t>Neuron Communication </a:t>
            </a:r>
            <a:br>
              <a:rPr lang="en-GB" sz="4200"/>
            </a:br>
            <a:r>
              <a:rPr lang="en-GB" sz="4200"/>
              <a:t> </a:t>
            </a:r>
          </a:p>
        </p:txBody>
      </p:sp>
      <p:pic>
        <p:nvPicPr>
          <p:cNvPr id="7" name="Graphic 6" descr="Skeleton">
            <a:extLst>
              <a:ext uri="{FF2B5EF4-FFF2-40B4-BE49-F238E27FC236}">
                <a16:creationId xmlns:a16="http://schemas.microsoft.com/office/drawing/2014/main" id="{0871D87F-386B-49D4-B08A-9E18BB58FD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7080D13A-06D7-4960-BA20-3B7FD8692AEE}"/>
              </a:ext>
            </a:extLst>
          </p:cNvPr>
          <p:cNvSpPr>
            <a:spLocks noGrp="1"/>
          </p:cNvSpPr>
          <p:nvPr>
            <p:ph idx="1"/>
          </p:nvPr>
        </p:nvSpPr>
        <p:spPr>
          <a:xfrm>
            <a:off x="5255260" y="2998278"/>
            <a:ext cx="4428236" cy="2728198"/>
          </a:xfrm>
        </p:spPr>
        <p:txBody>
          <a:bodyPr anchor="t">
            <a:normAutofit/>
          </a:bodyPr>
          <a:lstStyle/>
          <a:p>
            <a:r>
              <a:rPr lang="en-US" sz="1400"/>
              <a:t>Resting and Action Potential: when the neuron is in its resting state the majority of the ions inside the neuron are negatively charged and the majority of the ions outside the neuron are positively charged.  Use “neg-in” (neckin’) and “pos-out” (passed out) to help you remember the resting state.   </a:t>
            </a:r>
          </a:p>
          <a:p>
            <a:r>
              <a:rPr lang="en-US" sz="1400"/>
              <a:t> </a:t>
            </a:r>
          </a:p>
          <a:p>
            <a:r>
              <a:rPr lang="en-US" sz="1400"/>
              <a:t>If you are asked about the ions in the action state, think about the resting state and then put the ions in the opposite places. </a:t>
            </a:r>
            <a:endParaRPr lang="en-GB" sz="1400"/>
          </a:p>
        </p:txBody>
      </p:sp>
    </p:spTree>
    <p:extLst>
      <p:ext uri="{BB962C8B-B14F-4D97-AF65-F5344CB8AC3E}">
        <p14:creationId xmlns:p14="http://schemas.microsoft.com/office/powerpoint/2010/main" val="2623070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0E406-EA78-42FD-B74D-B7EB7E2F7D82}"/>
              </a:ext>
            </a:extLst>
          </p:cNvPr>
          <p:cNvSpPr>
            <a:spLocks noGrp="1"/>
          </p:cNvSpPr>
          <p:nvPr>
            <p:ph type="title"/>
          </p:nvPr>
        </p:nvSpPr>
        <p:spPr>
          <a:xfrm>
            <a:off x="1285240" y="1050595"/>
            <a:ext cx="8074815" cy="1618489"/>
          </a:xfrm>
        </p:spPr>
        <p:txBody>
          <a:bodyPr anchor="ctr">
            <a:normAutofit/>
          </a:bodyPr>
          <a:lstStyle/>
          <a:p>
            <a:r>
              <a:rPr lang="en-US" sz="7200"/>
              <a:t>Neurotransimitters</a:t>
            </a:r>
            <a:endParaRPr lang="en-GB" sz="7200"/>
          </a:p>
        </p:txBody>
      </p:sp>
      <p:sp>
        <p:nvSpPr>
          <p:cNvPr id="3" name="Content Placeholder 2">
            <a:extLst>
              <a:ext uri="{FF2B5EF4-FFF2-40B4-BE49-F238E27FC236}">
                <a16:creationId xmlns:a16="http://schemas.microsoft.com/office/drawing/2014/main" id="{69EB3654-9995-429F-ABFA-97A66D7B3AD9}"/>
              </a:ext>
            </a:extLst>
          </p:cNvPr>
          <p:cNvSpPr>
            <a:spLocks noGrp="1"/>
          </p:cNvSpPr>
          <p:nvPr>
            <p:ph idx="1"/>
          </p:nvPr>
        </p:nvSpPr>
        <p:spPr>
          <a:xfrm>
            <a:off x="1285240" y="2969469"/>
            <a:ext cx="8074815" cy="2800395"/>
          </a:xfrm>
        </p:spPr>
        <p:txBody>
          <a:bodyPr anchor="t">
            <a:normAutofit/>
          </a:bodyPr>
          <a:lstStyle/>
          <a:p>
            <a:r>
              <a:rPr lang="en-GB" sz="2400"/>
              <a:t>Acronym: SAD (the neurotransmitters most all textbooks cover):  </a:t>
            </a:r>
          </a:p>
          <a:p>
            <a:r>
              <a:rPr lang="en-GB" sz="2400"/>
              <a:t> Serotonin Acetylcholine Dopamine  </a:t>
            </a:r>
          </a:p>
          <a:p>
            <a:r>
              <a:rPr lang="en-GB" sz="2400"/>
              <a:t> Or: </a:t>
            </a:r>
          </a:p>
          <a:p>
            <a:r>
              <a:rPr lang="en-GB" sz="2400"/>
              <a:t> DASE:  Dopamine Acetylcholine Serotonin Endorphins </a:t>
            </a:r>
          </a:p>
        </p:txBody>
      </p:sp>
    </p:spTree>
    <p:extLst>
      <p:ext uri="{BB962C8B-B14F-4D97-AF65-F5344CB8AC3E}">
        <p14:creationId xmlns:p14="http://schemas.microsoft.com/office/powerpoint/2010/main" val="11952994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31B8EFC7-67A6-4352-84B9-FB926F1781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6844" y="1056051"/>
            <a:ext cx="7188199" cy="2713545"/>
          </a:xfrm>
          <a:prstGeom prst="rect">
            <a:avLst/>
          </a:prstGeom>
        </p:spPr>
      </p:pic>
      <p:sp>
        <p:nvSpPr>
          <p:cNvPr id="3" name="Content Placeholder 2">
            <a:extLst>
              <a:ext uri="{FF2B5EF4-FFF2-40B4-BE49-F238E27FC236}">
                <a16:creationId xmlns:a16="http://schemas.microsoft.com/office/drawing/2014/main" id="{9F48AA5C-145F-42CB-9009-C6C575E73E4A}"/>
              </a:ext>
            </a:extLst>
          </p:cNvPr>
          <p:cNvSpPr>
            <a:spLocks noGrp="1"/>
          </p:cNvSpPr>
          <p:nvPr>
            <p:ph idx="4294967295"/>
          </p:nvPr>
        </p:nvSpPr>
        <p:spPr>
          <a:xfrm>
            <a:off x="1851102" y="3902927"/>
            <a:ext cx="10340898" cy="2208948"/>
          </a:xfrm>
        </p:spPr>
        <p:txBody>
          <a:bodyPr>
            <a:normAutofit/>
          </a:bodyPr>
          <a:lstStyle/>
          <a:p>
            <a:r>
              <a:rPr lang="en-US" sz="1800"/>
              <a:t>Serotonin: low levels of serotonin in the brain are associated with depression.  In this case we have “Sir Rotten” who is in a rotten mood (depressed</a:t>
            </a:r>
            <a:endParaRPr lang="en-GB" sz="1800"/>
          </a:p>
        </p:txBody>
      </p:sp>
    </p:spTree>
    <p:extLst>
      <p:ext uri="{BB962C8B-B14F-4D97-AF65-F5344CB8AC3E}">
        <p14:creationId xmlns:p14="http://schemas.microsoft.com/office/powerpoint/2010/main" val="18336291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40842-2E30-4D3A-9FAD-C254D3AE4E79}"/>
              </a:ext>
            </a:extLst>
          </p:cNvPr>
          <p:cNvSpPr>
            <a:spLocks noGrp="1"/>
          </p:cNvSpPr>
          <p:nvPr>
            <p:ph type="title"/>
          </p:nvPr>
        </p:nvSpPr>
        <p:spPr>
          <a:xfrm>
            <a:off x="1285240" y="1050595"/>
            <a:ext cx="8074815" cy="1618489"/>
          </a:xfrm>
        </p:spPr>
        <p:txBody>
          <a:bodyPr anchor="ctr">
            <a:normAutofit/>
          </a:bodyPr>
          <a:lstStyle/>
          <a:p>
            <a:r>
              <a:rPr lang="en-US" sz="7200"/>
              <a:t>Acetycholine </a:t>
            </a:r>
            <a:endParaRPr lang="en-GB" sz="7200"/>
          </a:p>
        </p:txBody>
      </p:sp>
      <p:sp>
        <p:nvSpPr>
          <p:cNvPr id="3" name="Content Placeholder 2">
            <a:extLst>
              <a:ext uri="{FF2B5EF4-FFF2-40B4-BE49-F238E27FC236}">
                <a16:creationId xmlns:a16="http://schemas.microsoft.com/office/drawing/2014/main" id="{38AB5481-57AD-4C57-B046-85B7515E79F6}"/>
              </a:ext>
            </a:extLst>
          </p:cNvPr>
          <p:cNvSpPr>
            <a:spLocks noGrp="1"/>
          </p:cNvSpPr>
          <p:nvPr>
            <p:ph idx="1"/>
          </p:nvPr>
        </p:nvSpPr>
        <p:spPr>
          <a:xfrm>
            <a:off x="1285240" y="2969469"/>
            <a:ext cx="8074815" cy="2800395"/>
          </a:xfrm>
        </p:spPr>
        <p:txBody>
          <a:bodyPr anchor="t">
            <a:normAutofit/>
          </a:bodyPr>
          <a:lstStyle/>
          <a:p>
            <a:endParaRPr lang="en-US" sz="2400"/>
          </a:p>
          <a:p>
            <a:endParaRPr lang="en-US" sz="2400"/>
          </a:p>
          <a:p>
            <a:r>
              <a:rPr lang="en-US" sz="2400"/>
              <a:t>Acetylcholine: involved in helping you contract your muscles.  Use an ACE flexing his muscles as your mnemonic. </a:t>
            </a:r>
            <a:endParaRPr lang="en-GB" sz="2400"/>
          </a:p>
        </p:txBody>
      </p:sp>
    </p:spTree>
    <p:extLst>
      <p:ext uri="{BB962C8B-B14F-4D97-AF65-F5344CB8AC3E}">
        <p14:creationId xmlns:p14="http://schemas.microsoft.com/office/powerpoint/2010/main" val="31585262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4669-4597-4BF9-8162-E2EAD1CDCF6B}"/>
              </a:ext>
            </a:extLst>
          </p:cNvPr>
          <p:cNvSpPr>
            <a:spLocks noGrp="1"/>
          </p:cNvSpPr>
          <p:nvPr>
            <p:ph type="title" idx="4294967295"/>
          </p:nvPr>
        </p:nvSpPr>
        <p:spPr>
          <a:xfrm>
            <a:off x="1047280" y="759805"/>
            <a:ext cx="10306520" cy="1325563"/>
          </a:xfrm>
        </p:spPr>
        <p:txBody>
          <a:bodyPr vert="horz" lIns="91440" tIns="45720" rIns="91440" bIns="45720" rtlCol="0" anchor="ctr">
            <a:normAutofit/>
          </a:bodyPr>
          <a:lstStyle/>
          <a:p>
            <a:br>
              <a:rPr lang="en-US" sz="2800" dirty="0">
                <a:solidFill>
                  <a:srgbClr val="FFFFFF"/>
                </a:solidFill>
              </a:rPr>
            </a:br>
            <a:br>
              <a:rPr lang="en-US" sz="2800" dirty="0">
                <a:solidFill>
                  <a:srgbClr val="FFFFFF"/>
                </a:solidFill>
              </a:rPr>
            </a:br>
            <a:endParaRPr lang="en-US" sz="2800" dirty="0">
              <a:solidFill>
                <a:srgbClr val="FFFFFF"/>
              </a:solidFill>
            </a:endParaRPr>
          </a:p>
        </p:txBody>
      </p:sp>
      <p:sp>
        <p:nvSpPr>
          <p:cNvPr id="3" name="Content Placeholder 2">
            <a:extLst>
              <a:ext uri="{FF2B5EF4-FFF2-40B4-BE49-F238E27FC236}">
                <a16:creationId xmlns:a16="http://schemas.microsoft.com/office/drawing/2014/main" id="{569910BF-0420-4D12-B503-DB4392BC0C61}"/>
              </a:ext>
            </a:extLst>
          </p:cNvPr>
          <p:cNvSpPr>
            <a:spLocks noGrp="1"/>
          </p:cNvSpPr>
          <p:nvPr>
            <p:ph idx="4294967295"/>
          </p:nvPr>
        </p:nvSpPr>
        <p:spPr>
          <a:xfrm>
            <a:off x="1424904" y="2494450"/>
            <a:ext cx="4053545" cy="3563159"/>
          </a:xfrm>
        </p:spPr>
        <p:txBody>
          <a:bodyPr vert="horz" lIns="91440" tIns="45720" rIns="91440" bIns="45720" rtlCol="0">
            <a:normAutofit/>
          </a:bodyPr>
          <a:lstStyle/>
          <a:p>
            <a:r>
              <a:rPr lang="en-US" sz="2400"/>
              <a:t>Dopamine: low levels are associated with Parkinson’s disease. Use the dwarf “dopey” as your mnemonic. </a:t>
            </a:r>
          </a:p>
          <a:p>
            <a:r>
              <a:rPr lang="en-US" sz="2400"/>
              <a:t>Dopamine: high levels are associated with schizophrenia.  Use a tall dwarf as your mnemonic. </a:t>
            </a:r>
          </a:p>
        </p:txBody>
      </p:sp>
      <p:pic>
        <p:nvPicPr>
          <p:cNvPr id="5" name="Picture 4" descr="A screenshot of a cell phone&#10;&#10;Description automatically generated">
            <a:extLst>
              <a:ext uri="{FF2B5EF4-FFF2-40B4-BE49-F238E27FC236}">
                <a16:creationId xmlns:a16="http://schemas.microsoft.com/office/drawing/2014/main" id="{6C9BDB12-46F9-4D41-8189-8A4C0E48F434}"/>
              </a:ext>
            </a:extLst>
          </p:cNvPr>
          <p:cNvPicPr>
            <a:picLocks noChangeAspect="1"/>
          </p:cNvPicPr>
          <p:nvPr/>
        </p:nvPicPr>
        <p:blipFill rotWithShape="1">
          <a:blip r:embed="rId2">
            <a:extLst>
              <a:ext uri="{28A0092B-C50C-407E-A947-70E740481C1C}">
                <a14:useLocalDpi xmlns:a14="http://schemas.microsoft.com/office/drawing/2010/main" val="0"/>
              </a:ext>
            </a:extLst>
          </a:blip>
          <a:srcRect l="2088" r="22442" b="2"/>
          <a:stretch/>
        </p:blipFill>
        <p:spPr>
          <a:xfrm>
            <a:off x="6098892" y="2492376"/>
            <a:ext cx="4802404" cy="3563372"/>
          </a:xfrm>
          <a:prstGeom prst="rect">
            <a:avLst/>
          </a:prstGeom>
        </p:spPr>
      </p:pic>
    </p:spTree>
    <p:extLst>
      <p:ext uri="{BB962C8B-B14F-4D97-AF65-F5344CB8AC3E}">
        <p14:creationId xmlns:p14="http://schemas.microsoft.com/office/powerpoint/2010/main" val="5724207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F17EB-7390-4099-8A6A-F77518661721}"/>
              </a:ext>
            </a:extLst>
          </p:cNvPr>
          <p:cNvSpPr>
            <a:spLocks noGrp="1"/>
          </p:cNvSpPr>
          <p:nvPr>
            <p:ph type="title"/>
          </p:nvPr>
        </p:nvSpPr>
        <p:spPr>
          <a:xfrm>
            <a:off x="5255260" y="1188637"/>
            <a:ext cx="5852711" cy="1597228"/>
          </a:xfrm>
        </p:spPr>
        <p:txBody>
          <a:bodyPr>
            <a:normAutofit/>
          </a:bodyPr>
          <a:lstStyle/>
          <a:p>
            <a:r>
              <a:rPr lang="en-US" sz="3300"/>
              <a:t>Endorphins </a:t>
            </a:r>
            <a:br>
              <a:rPr lang="en-US" sz="3300"/>
            </a:br>
            <a:br>
              <a:rPr lang="en-US" sz="3300"/>
            </a:br>
            <a:endParaRPr lang="en-GB" sz="3300"/>
          </a:p>
        </p:txBody>
      </p:sp>
      <p:pic>
        <p:nvPicPr>
          <p:cNvPr id="5" name="Picture 4" descr="A close up of a logo&#10;&#10;Description automatically generated">
            <a:extLst>
              <a:ext uri="{FF2B5EF4-FFF2-40B4-BE49-F238E27FC236}">
                <a16:creationId xmlns:a16="http://schemas.microsoft.com/office/drawing/2014/main" id="{6B5660B0-97CF-48F5-9ED2-5E4EE5A2D3FB}"/>
              </a:ext>
            </a:extLst>
          </p:cNvPr>
          <p:cNvPicPr>
            <a:picLocks noChangeAspect="1"/>
          </p:cNvPicPr>
          <p:nvPr/>
        </p:nvPicPr>
        <p:blipFill rotWithShape="1">
          <a:blip r:embed="rId2">
            <a:extLst>
              <a:ext uri="{28A0092B-C50C-407E-A947-70E740481C1C}">
                <a14:useLocalDpi xmlns:a14="http://schemas.microsoft.com/office/drawing/2010/main" val="0"/>
              </a:ext>
            </a:extLst>
          </a:blip>
          <a:srcRect b="10834"/>
          <a:stretch/>
        </p:blipFill>
        <p:spPr>
          <a:xfrm>
            <a:off x="1123357" y="2439323"/>
            <a:ext cx="3533985" cy="2056515"/>
          </a:xfrm>
          <a:prstGeom prst="rect">
            <a:avLst/>
          </a:prstGeom>
        </p:spPr>
      </p:pic>
      <p:sp>
        <p:nvSpPr>
          <p:cNvPr id="3" name="Content Placeholder 2">
            <a:extLst>
              <a:ext uri="{FF2B5EF4-FFF2-40B4-BE49-F238E27FC236}">
                <a16:creationId xmlns:a16="http://schemas.microsoft.com/office/drawing/2014/main" id="{F9C91373-95B3-4C06-B84C-FA3A113281FD}"/>
              </a:ext>
            </a:extLst>
          </p:cNvPr>
          <p:cNvSpPr>
            <a:spLocks noGrp="1"/>
          </p:cNvSpPr>
          <p:nvPr>
            <p:ph idx="1"/>
          </p:nvPr>
        </p:nvSpPr>
        <p:spPr>
          <a:xfrm>
            <a:off x="5255260" y="2998278"/>
            <a:ext cx="4428236" cy="2728198"/>
          </a:xfrm>
        </p:spPr>
        <p:txBody>
          <a:bodyPr anchor="t">
            <a:normAutofit/>
          </a:bodyPr>
          <a:lstStyle/>
          <a:p>
            <a:r>
              <a:rPr lang="en-US" sz="2000"/>
              <a:t>  Endorphins: involved in blocking pain sensations and in producing “runner’s high”.  That’s why the running door with fins looks happy. </a:t>
            </a:r>
          </a:p>
          <a:p>
            <a:r>
              <a:rPr lang="en-US" sz="2000"/>
              <a:t> </a:t>
            </a:r>
            <a:endParaRPr lang="en-GB" sz="2000"/>
          </a:p>
        </p:txBody>
      </p:sp>
    </p:spTree>
    <p:extLst>
      <p:ext uri="{BB962C8B-B14F-4D97-AF65-F5344CB8AC3E}">
        <p14:creationId xmlns:p14="http://schemas.microsoft.com/office/powerpoint/2010/main" val="42498423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DD967-B1ED-4A03-8A5E-F9206B660D27}"/>
              </a:ext>
            </a:extLst>
          </p:cNvPr>
          <p:cNvSpPr>
            <a:spLocks noGrp="1"/>
          </p:cNvSpPr>
          <p:nvPr>
            <p:ph type="title"/>
          </p:nvPr>
        </p:nvSpPr>
        <p:spPr>
          <a:xfrm>
            <a:off x="5255260" y="1188637"/>
            <a:ext cx="5852711" cy="1597228"/>
          </a:xfrm>
        </p:spPr>
        <p:txBody>
          <a:bodyPr>
            <a:normAutofit/>
          </a:bodyPr>
          <a:lstStyle/>
          <a:p>
            <a:r>
              <a:rPr lang="en-US" sz="1500"/>
              <a:t>The Brain and its Hemispheres</a:t>
            </a:r>
            <a:br>
              <a:rPr lang="en-US" sz="1500"/>
            </a:br>
            <a:br>
              <a:rPr lang="en-US" sz="1500"/>
            </a:br>
            <a:r>
              <a:rPr lang="en-US" sz="1500"/>
              <a:t> </a:t>
            </a:r>
            <a:br>
              <a:rPr lang="en-US" sz="1500"/>
            </a:br>
            <a:br>
              <a:rPr lang="en-US" sz="1500"/>
            </a:br>
            <a:br>
              <a:rPr lang="en-US" sz="1500"/>
            </a:br>
            <a:r>
              <a:rPr lang="en-US" sz="1500"/>
              <a:t> </a:t>
            </a:r>
            <a:endParaRPr lang="en-GB" sz="1500"/>
          </a:p>
        </p:txBody>
      </p:sp>
      <p:pic>
        <p:nvPicPr>
          <p:cNvPr id="5" name="Picture 4" descr="A picture containing drawing&#10;&#10;Description automatically generated">
            <a:extLst>
              <a:ext uri="{FF2B5EF4-FFF2-40B4-BE49-F238E27FC236}">
                <a16:creationId xmlns:a16="http://schemas.microsoft.com/office/drawing/2014/main" id="{12CD92D7-5C9E-4734-88BA-56C5DDE08B72}"/>
              </a:ext>
            </a:extLst>
          </p:cNvPr>
          <p:cNvPicPr>
            <a:picLocks noChangeAspect="1"/>
          </p:cNvPicPr>
          <p:nvPr/>
        </p:nvPicPr>
        <p:blipFill rotWithShape="1">
          <a:blip r:embed="rId2">
            <a:extLst>
              <a:ext uri="{28A0092B-C50C-407E-A947-70E740481C1C}">
                <a14:useLocalDpi xmlns:a14="http://schemas.microsoft.com/office/drawing/2010/main" val="0"/>
              </a:ext>
            </a:extLst>
          </a:blip>
          <a:srcRect t="4523" r="-1" b="-1"/>
          <a:stretch/>
        </p:blipFill>
        <p:spPr>
          <a:xfrm>
            <a:off x="1123357" y="2439329"/>
            <a:ext cx="3533985" cy="2056503"/>
          </a:xfrm>
          <a:prstGeom prst="rect">
            <a:avLst/>
          </a:prstGeom>
        </p:spPr>
      </p:pic>
      <p:sp>
        <p:nvSpPr>
          <p:cNvPr id="3" name="Content Placeholder 2">
            <a:extLst>
              <a:ext uri="{FF2B5EF4-FFF2-40B4-BE49-F238E27FC236}">
                <a16:creationId xmlns:a16="http://schemas.microsoft.com/office/drawing/2014/main" id="{97EC1AC7-628B-40E7-8D26-835BD8A3A472}"/>
              </a:ext>
            </a:extLst>
          </p:cNvPr>
          <p:cNvSpPr>
            <a:spLocks noGrp="1"/>
          </p:cNvSpPr>
          <p:nvPr>
            <p:ph idx="1"/>
          </p:nvPr>
        </p:nvSpPr>
        <p:spPr>
          <a:xfrm>
            <a:off x="5255260" y="2998278"/>
            <a:ext cx="4428236" cy="2728198"/>
          </a:xfrm>
        </p:spPr>
        <p:txBody>
          <a:bodyPr anchor="t">
            <a:normAutofit/>
          </a:bodyPr>
          <a:lstStyle/>
          <a:p>
            <a:r>
              <a:rPr lang="en-US" sz="2000"/>
              <a:t>Cortex: imagine a Texas hat on your head which is covering the outermost part of your brain – the cor"tex". </a:t>
            </a:r>
          </a:p>
        </p:txBody>
      </p:sp>
    </p:spTree>
    <p:extLst>
      <p:ext uri="{BB962C8B-B14F-4D97-AF65-F5344CB8AC3E}">
        <p14:creationId xmlns:p14="http://schemas.microsoft.com/office/powerpoint/2010/main" val="295357783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34B8D-C5B7-41AA-A67C-039E632311B0}"/>
              </a:ext>
            </a:extLst>
          </p:cNvPr>
          <p:cNvSpPr>
            <a:spLocks noGrp="1"/>
          </p:cNvSpPr>
          <p:nvPr>
            <p:ph type="title"/>
          </p:nvPr>
        </p:nvSpPr>
        <p:spPr>
          <a:xfrm>
            <a:off x="5255260" y="1188637"/>
            <a:ext cx="5852711" cy="1597228"/>
          </a:xfrm>
        </p:spPr>
        <p:txBody>
          <a:bodyPr>
            <a:normAutofit/>
          </a:bodyPr>
          <a:lstStyle/>
          <a:p>
            <a:r>
              <a:rPr lang="en-US" sz="2000"/>
              <a:t>Pineal Gland</a:t>
            </a:r>
            <a:br>
              <a:rPr lang="en-US" sz="2000"/>
            </a:br>
            <a:br>
              <a:rPr lang="en-US" sz="2000"/>
            </a:br>
            <a:br>
              <a:rPr lang="en-US" sz="2000"/>
            </a:br>
            <a:br>
              <a:rPr lang="en-US" sz="2000"/>
            </a:br>
            <a:r>
              <a:rPr lang="en-US" sz="2000"/>
              <a:t> </a:t>
            </a:r>
            <a:endParaRPr lang="en-GB" sz="2000"/>
          </a:p>
        </p:txBody>
      </p:sp>
      <p:pic>
        <p:nvPicPr>
          <p:cNvPr id="5" name="Picture 4" descr="A picture containing text&#10;&#10;Description automatically generated">
            <a:extLst>
              <a:ext uri="{FF2B5EF4-FFF2-40B4-BE49-F238E27FC236}">
                <a16:creationId xmlns:a16="http://schemas.microsoft.com/office/drawing/2014/main" id="{E4C5E803-6346-436F-A6DC-BEE55CD56249}"/>
              </a:ext>
            </a:extLst>
          </p:cNvPr>
          <p:cNvPicPr>
            <a:picLocks noChangeAspect="1"/>
          </p:cNvPicPr>
          <p:nvPr/>
        </p:nvPicPr>
        <p:blipFill rotWithShape="1">
          <a:blip r:embed="rId2">
            <a:extLst>
              <a:ext uri="{28A0092B-C50C-407E-A947-70E740481C1C}">
                <a14:useLocalDpi xmlns:a14="http://schemas.microsoft.com/office/drawing/2010/main" val="0"/>
              </a:ext>
            </a:extLst>
          </a:blip>
          <a:srcRect t="5801" r="2" b="7992"/>
          <a:stretch/>
        </p:blipFill>
        <p:spPr>
          <a:xfrm>
            <a:off x="1123357" y="2156481"/>
            <a:ext cx="3533985" cy="2622200"/>
          </a:xfrm>
          <a:prstGeom prst="rect">
            <a:avLst/>
          </a:prstGeom>
        </p:spPr>
      </p:pic>
      <p:sp>
        <p:nvSpPr>
          <p:cNvPr id="3" name="Content Placeholder 2">
            <a:extLst>
              <a:ext uri="{FF2B5EF4-FFF2-40B4-BE49-F238E27FC236}">
                <a16:creationId xmlns:a16="http://schemas.microsoft.com/office/drawing/2014/main" id="{EE8A1C48-22AF-4A48-9742-54138B9C84FA}"/>
              </a:ext>
            </a:extLst>
          </p:cNvPr>
          <p:cNvSpPr>
            <a:spLocks noGrp="1"/>
          </p:cNvSpPr>
          <p:nvPr>
            <p:ph idx="1"/>
          </p:nvPr>
        </p:nvSpPr>
        <p:spPr>
          <a:xfrm>
            <a:off x="5255260" y="2998278"/>
            <a:ext cx="4428236" cy="2728198"/>
          </a:xfrm>
        </p:spPr>
        <p:txBody>
          <a:bodyPr anchor="t">
            <a:normAutofit/>
          </a:bodyPr>
          <a:lstStyle/>
          <a:p>
            <a:r>
              <a:rPr lang="en-US" sz="2000"/>
              <a:t>Pineal Gland:  the pineal gland secretes melatonin.  Use “pins and needles in a melon” as the mnemonic. </a:t>
            </a:r>
          </a:p>
          <a:p>
            <a:endParaRPr lang="en-GB" sz="2000"/>
          </a:p>
        </p:txBody>
      </p:sp>
    </p:spTree>
    <p:extLst>
      <p:ext uri="{BB962C8B-B14F-4D97-AF65-F5344CB8AC3E}">
        <p14:creationId xmlns:p14="http://schemas.microsoft.com/office/powerpoint/2010/main" val="37155871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A75AF-5601-4188-B5A6-91EA0D933DA8}"/>
              </a:ext>
            </a:extLst>
          </p:cNvPr>
          <p:cNvSpPr>
            <a:spLocks noGrp="1"/>
          </p:cNvSpPr>
          <p:nvPr>
            <p:ph type="title"/>
          </p:nvPr>
        </p:nvSpPr>
        <p:spPr>
          <a:xfrm>
            <a:off x="1127760" y="4212709"/>
            <a:ext cx="8232296" cy="1337699"/>
          </a:xfrm>
        </p:spPr>
        <p:txBody>
          <a:bodyPr anchor="b">
            <a:normAutofit/>
          </a:bodyPr>
          <a:lstStyle/>
          <a:p>
            <a:r>
              <a:rPr lang="en-US" sz="6000"/>
              <a:t>Corpus Callosum </a:t>
            </a:r>
            <a:endParaRPr lang="en-GB" sz="6000"/>
          </a:p>
        </p:txBody>
      </p:sp>
      <p:pic>
        <p:nvPicPr>
          <p:cNvPr id="5" name="Picture 4" descr="A picture containing fruit, black, man&#10;&#10;Description automatically generated">
            <a:extLst>
              <a:ext uri="{FF2B5EF4-FFF2-40B4-BE49-F238E27FC236}">
                <a16:creationId xmlns:a16="http://schemas.microsoft.com/office/drawing/2014/main" id="{D79AE0EB-1D8F-47A4-863A-5537AEB5C679}"/>
              </a:ext>
            </a:extLst>
          </p:cNvPr>
          <p:cNvPicPr>
            <a:picLocks noChangeAspect="1"/>
          </p:cNvPicPr>
          <p:nvPr/>
        </p:nvPicPr>
        <p:blipFill rotWithShape="1">
          <a:blip r:embed="rId2">
            <a:extLst>
              <a:ext uri="{28A0092B-C50C-407E-A947-70E740481C1C}">
                <a14:useLocalDpi xmlns:a14="http://schemas.microsoft.com/office/drawing/2010/main" val="0"/>
              </a:ext>
            </a:extLst>
          </a:blip>
          <a:srcRect r="1728" b="-1"/>
          <a:stretch/>
        </p:blipFill>
        <p:spPr>
          <a:xfrm>
            <a:off x="1303116" y="1107907"/>
            <a:ext cx="2576205" cy="2799692"/>
          </a:xfrm>
          <a:prstGeom prst="rect">
            <a:avLst/>
          </a:prstGeom>
        </p:spPr>
      </p:pic>
      <p:sp>
        <p:nvSpPr>
          <p:cNvPr id="3" name="Content Placeholder 2">
            <a:extLst>
              <a:ext uri="{FF2B5EF4-FFF2-40B4-BE49-F238E27FC236}">
                <a16:creationId xmlns:a16="http://schemas.microsoft.com/office/drawing/2014/main" id="{8EEEF1A5-3BCF-4E3A-9D2A-655E48F16085}"/>
              </a:ext>
            </a:extLst>
          </p:cNvPr>
          <p:cNvSpPr>
            <a:spLocks noGrp="1"/>
          </p:cNvSpPr>
          <p:nvPr>
            <p:ph idx="1"/>
          </p:nvPr>
        </p:nvSpPr>
        <p:spPr>
          <a:xfrm>
            <a:off x="4654294" y="1107907"/>
            <a:ext cx="5414265" cy="2799692"/>
          </a:xfrm>
        </p:spPr>
        <p:txBody>
          <a:bodyPr anchor="ctr">
            <a:normAutofit/>
          </a:bodyPr>
          <a:lstStyle/>
          <a:p>
            <a:r>
              <a:rPr lang="en-US" sz="1600"/>
              <a:t>Corpus Callosum: the corpus callosum connects the two hemispheres.  Thus, the corPLUS CalloSUM.</a:t>
            </a:r>
          </a:p>
          <a:p>
            <a:endParaRPr lang="en-US" sz="1600"/>
          </a:p>
          <a:p>
            <a:r>
              <a:rPr lang="en-US" sz="1600"/>
              <a:t> </a:t>
            </a:r>
          </a:p>
          <a:p>
            <a:r>
              <a:rPr lang="en-US" sz="1600"/>
              <a:t>Corpus Callosum: it is through the corpus callosum that the two hemispheres communicate.  Thus, you could also picture “corpus CALL SOMEONE”. </a:t>
            </a:r>
          </a:p>
          <a:p>
            <a:r>
              <a:rPr lang="en-US" sz="1600"/>
              <a:t> </a:t>
            </a:r>
          </a:p>
          <a:p>
            <a:r>
              <a:rPr lang="en-US" sz="1600"/>
              <a:t> </a:t>
            </a:r>
          </a:p>
          <a:p>
            <a:endParaRPr lang="en-US" sz="1600"/>
          </a:p>
          <a:p>
            <a:endParaRPr lang="en-US" sz="1600"/>
          </a:p>
          <a:p>
            <a:endParaRPr lang="en-US" sz="1600"/>
          </a:p>
          <a:p>
            <a:endParaRPr lang="en-GB" sz="1600"/>
          </a:p>
        </p:txBody>
      </p:sp>
    </p:spTree>
    <p:extLst>
      <p:ext uri="{BB962C8B-B14F-4D97-AF65-F5344CB8AC3E}">
        <p14:creationId xmlns:p14="http://schemas.microsoft.com/office/powerpoint/2010/main" val="36332273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C00E1-5DC4-4F30-BF88-1F1B6A10404F}"/>
              </a:ext>
            </a:extLst>
          </p:cNvPr>
          <p:cNvSpPr>
            <a:spLocks noGrp="1"/>
          </p:cNvSpPr>
          <p:nvPr>
            <p:ph type="title"/>
          </p:nvPr>
        </p:nvSpPr>
        <p:spPr>
          <a:xfrm>
            <a:off x="1127760" y="4212709"/>
            <a:ext cx="8232296" cy="1337699"/>
          </a:xfrm>
        </p:spPr>
        <p:txBody>
          <a:bodyPr anchor="b">
            <a:normAutofit/>
          </a:bodyPr>
          <a:lstStyle/>
          <a:p>
            <a:r>
              <a:rPr lang="en-US" sz="6000"/>
              <a:t>Broca area</a:t>
            </a:r>
            <a:endParaRPr lang="en-GB" sz="6000"/>
          </a:p>
        </p:txBody>
      </p:sp>
      <p:pic>
        <p:nvPicPr>
          <p:cNvPr id="5" name="Picture 4" descr="A close up of a book&#10;&#10;Description automatically generated">
            <a:extLst>
              <a:ext uri="{FF2B5EF4-FFF2-40B4-BE49-F238E27FC236}">
                <a16:creationId xmlns:a16="http://schemas.microsoft.com/office/drawing/2014/main" id="{3A75B463-C942-4360-8083-C63AD96E8F8A}"/>
              </a:ext>
            </a:extLst>
          </p:cNvPr>
          <p:cNvPicPr>
            <a:picLocks noChangeAspect="1"/>
          </p:cNvPicPr>
          <p:nvPr/>
        </p:nvPicPr>
        <p:blipFill rotWithShape="1">
          <a:blip r:embed="rId2">
            <a:extLst>
              <a:ext uri="{28A0092B-C50C-407E-A947-70E740481C1C}">
                <a14:useLocalDpi xmlns:a14="http://schemas.microsoft.com/office/drawing/2010/main" val="0"/>
              </a:ext>
            </a:extLst>
          </a:blip>
          <a:srcRect t="6310" r="2" b="11891"/>
          <a:stretch/>
        </p:blipFill>
        <p:spPr>
          <a:xfrm>
            <a:off x="1123359" y="1418605"/>
            <a:ext cx="2935720" cy="2178296"/>
          </a:xfrm>
          <a:prstGeom prst="rect">
            <a:avLst/>
          </a:prstGeom>
        </p:spPr>
      </p:pic>
      <p:sp>
        <p:nvSpPr>
          <p:cNvPr id="3" name="Content Placeholder 2">
            <a:extLst>
              <a:ext uri="{FF2B5EF4-FFF2-40B4-BE49-F238E27FC236}">
                <a16:creationId xmlns:a16="http://schemas.microsoft.com/office/drawing/2014/main" id="{6945FFCF-8CF6-4D81-830D-019F2250E144}"/>
              </a:ext>
            </a:extLst>
          </p:cNvPr>
          <p:cNvSpPr>
            <a:spLocks noGrp="1"/>
          </p:cNvSpPr>
          <p:nvPr>
            <p:ph idx="1"/>
          </p:nvPr>
        </p:nvSpPr>
        <p:spPr>
          <a:xfrm>
            <a:off x="4654294" y="1107907"/>
            <a:ext cx="5414265" cy="2799692"/>
          </a:xfrm>
        </p:spPr>
        <p:txBody>
          <a:bodyPr anchor="ctr">
            <a:normAutofit/>
          </a:bodyPr>
          <a:lstStyle/>
          <a:p>
            <a:r>
              <a:rPr lang="en-US" sz="2000"/>
              <a:t>Broca’s area: Broca’s area is the area of the brain responsible for producing speech.  If it is damaged, you can understand what someone says, but your speech is disjointed.  In other words, “Broca’s speech is broken” or “Broca’s banter is broken”. </a:t>
            </a:r>
          </a:p>
          <a:p>
            <a:endParaRPr lang="en-US" sz="2000"/>
          </a:p>
          <a:p>
            <a:endParaRPr lang="en-GB" sz="2000"/>
          </a:p>
        </p:txBody>
      </p:sp>
    </p:spTree>
    <p:extLst>
      <p:ext uri="{BB962C8B-B14F-4D97-AF65-F5344CB8AC3E}">
        <p14:creationId xmlns:p14="http://schemas.microsoft.com/office/powerpoint/2010/main" val="395862269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E0D4B-0648-4C8C-82FE-08B02F76B7C1}"/>
              </a:ext>
            </a:extLst>
          </p:cNvPr>
          <p:cNvSpPr>
            <a:spLocks noGrp="1"/>
          </p:cNvSpPr>
          <p:nvPr>
            <p:ph type="title"/>
          </p:nvPr>
        </p:nvSpPr>
        <p:spPr>
          <a:xfrm>
            <a:off x="1127760" y="4212709"/>
            <a:ext cx="8232296" cy="1337699"/>
          </a:xfrm>
        </p:spPr>
        <p:txBody>
          <a:bodyPr anchor="b">
            <a:normAutofit/>
          </a:bodyPr>
          <a:lstStyle/>
          <a:p>
            <a:r>
              <a:rPr lang="en-US" sz="6000"/>
              <a:t>Wenicke’s </a:t>
            </a:r>
            <a:endParaRPr lang="en-GB" sz="6000"/>
          </a:p>
        </p:txBody>
      </p:sp>
      <p:pic>
        <p:nvPicPr>
          <p:cNvPr id="5" name="Picture 4" descr="A close up of a logo&#10;&#10;Description automatically generated">
            <a:extLst>
              <a:ext uri="{FF2B5EF4-FFF2-40B4-BE49-F238E27FC236}">
                <a16:creationId xmlns:a16="http://schemas.microsoft.com/office/drawing/2014/main" id="{F6369C11-C009-4C64-B258-8EC25FDDFA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9" y="1696373"/>
            <a:ext cx="2935720" cy="1622759"/>
          </a:xfrm>
          <a:prstGeom prst="rect">
            <a:avLst/>
          </a:prstGeom>
        </p:spPr>
      </p:pic>
      <p:sp>
        <p:nvSpPr>
          <p:cNvPr id="3" name="Content Placeholder 2">
            <a:extLst>
              <a:ext uri="{FF2B5EF4-FFF2-40B4-BE49-F238E27FC236}">
                <a16:creationId xmlns:a16="http://schemas.microsoft.com/office/drawing/2014/main" id="{8EEB5BA1-5722-401D-BFB7-B100F78F004C}"/>
              </a:ext>
            </a:extLst>
          </p:cNvPr>
          <p:cNvSpPr>
            <a:spLocks noGrp="1"/>
          </p:cNvSpPr>
          <p:nvPr>
            <p:ph idx="1"/>
          </p:nvPr>
        </p:nvSpPr>
        <p:spPr>
          <a:xfrm>
            <a:off x="4654294" y="1107907"/>
            <a:ext cx="5414265" cy="2799692"/>
          </a:xfrm>
        </p:spPr>
        <p:txBody>
          <a:bodyPr anchor="ctr">
            <a:normAutofit/>
          </a:bodyPr>
          <a:lstStyle/>
          <a:p>
            <a:r>
              <a:rPr lang="en-US" sz="2000"/>
              <a:t>Wernicke’s area: Wernicke’s area is responsible for the comprehension of speech.  If you have an aphasia in this area of the brain you are unable to understand and respond to what people are saying to you.  In other words, “Wernicke’s comprehension is crappy”.</a:t>
            </a:r>
          </a:p>
          <a:p>
            <a:endParaRPr lang="en-US" sz="2000"/>
          </a:p>
          <a:p>
            <a:r>
              <a:rPr lang="en-US" sz="2000"/>
              <a:t> </a:t>
            </a:r>
            <a:endParaRPr lang="en-GB" sz="2000"/>
          </a:p>
        </p:txBody>
      </p:sp>
    </p:spTree>
    <p:extLst>
      <p:ext uri="{BB962C8B-B14F-4D97-AF65-F5344CB8AC3E}">
        <p14:creationId xmlns:p14="http://schemas.microsoft.com/office/powerpoint/2010/main" val="27403965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27A4-31DE-4AEF-B97A-845BECE776AA}"/>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Now try the following </a:t>
            </a:r>
          </a:p>
        </p:txBody>
      </p:sp>
      <p:sp>
        <p:nvSpPr>
          <p:cNvPr id="3" name="Content Placeholder 2">
            <a:extLst>
              <a:ext uri="{FF2B5EF4-FFF2-40B4-BE49-F238E27FC236}">
                <a16:creationId xmlns:a16="http://schemas.microsoft.com/office/drawing/2014/main" id="{D317EFB2-EC9D-4506-88D4-17C1062385EE}"/>
              </a:ext>
            </a:extLst>
          </p:cNvPr>
          <p:cNvSpPr>
            <a:spLocks noGrp="1"/>
          </p:cNvSpPr>
          <p:nvPr>
            <p:ph idx="1"/>
          </p:nvPr>
        </p:nvSpPr>
        <p:spPr>
          <a:xfrm>
            <a:off x="1524000" y="4256436"/>
            <a:ext cx="9144000" cy="1600818"/>
          </a:xfrm>
        </p:spPr>
        <p:txBody>
          <a:bodyPr vert="horz" lIns="91440" tIns="45720" rIns="91440" bIns="45720" rtlCol="0">
            <a:normAutofit/>
          </a:bodyPr>
          <a:lstStyle/>
          <a:p>
            <a:pPr marL="0" indent="0" algn="ctr">
              <a:buNone/>
            </a:pPr>
            <a:r>
              <a:rPr lang="en-US" sz="2400" kern="1200" dirty="0">
                <a:solidFill>
                  <a:schemeClr val="accent1">
                    <a:lumMod val="60000"/>
                    <a:lumOff val="40000"/>
                  </a:schemeClr>
                </a:solidFill>
                <a:latin typeface="+mn-lt"/>
                <a:ea typeface="+mn-ea"/>
                <a:cs typeface="+mn-cs"/>
              </a:rPr>
              <a:t>https://quizizz.com/admin/quiz/589cd327d82392cc0a832a3c/brain-lobes-functions</a:t>
            </a:r>
          </a:p>
        </p:txBody>
      </p:sp>
    </p:spTree>
    <p:extLst>
      <p:ext uri="{BB962C8B-B14F-4D97-AF65-F5344CB8AC3E}">
        <p14:creationId xmlns:p14="http://schemas.microsoft.com/office/powerpoint/2010/main" val="1784585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1">
            <a:extLst>
              <a:ext uri="{FF2B5EF4-FFF2-40B4-BE49-F238E27FC236}">
                <a16:creationId xmlns:a16="http://schemas.microsoft.com/office/drawing/2014/main" id="{07B0CCBC-9377-4E0B-B9E0-EC170739A2F1}"/>
              </a:ext>
            </a:extLst>
          </p:cNvPr>
          <p:cNvSpPr>
            <a:spLocks noGrp="1" noChangeArrowheads="1"/>
          </p:cNvSpPr>
          <p:nvPr>
            <p:ph type="title"/>
          </p:nvPr>
        </p:nvSpPr>
        <p:spPr>
          <a:xfrm>
            <a:off x="6590662" y="4267832"/>
            <a:ext cx="4805996" cy="1297115"/>
          </a:xfrm>
        </p:spPr>
        <p:txBody>
          <a:bodyPr vert="horz" lIns="91440" tIns="45720" rIns="91440" bIns="45720" rtlCol="0" anchor="t">
            <a:normAutofit/>
          </a:bodyPr>
          <a:lstStyle/>
          <a:p>
            <a:r>
              <a:rPr lang="en-US" altLang="en-US" sz="4000" kern="1200">
                <a:solidFill>
                  <a:schemeClr val="tx2"/>
                </a:solidFill>
                <a:latin typeface="+mj-lt"/>
                <a:ea typeface="+mj-ea"/>
                <a:cs typeface="+mj-cs"/>
              </a:rPr>
              <a:t>Respiratory System</a:t>
            </a:r>
          </a:p>
        </p:txBody>
      </p:sp>
      <p:sp>
        <p:nvSpPr>
          <p:cNvPr id="13315" name="Rectangle 2">
            <a:extLst>
              <a:ext uri="{FF2B5EF4-FFF2-40B4-BE49-F238E27FC236}">
                <a16:creationId xmlns:a16="http://schemas.microsoft.com/office/drawing/2014/main" id="{77DC3E35-7E7E-492C-BBAA-20BD867D117A}"/>
              </a:ext>
            </a:extLst>
          </p:cNvPr>
          <p:cNvSpPr>
            <a:spLocks noGrp="1" noChangeArrowheads="1"/>
          </p:cNvSpPr>
          <p:nvPr>
            <p:ph type="body" idx="1"/>
          </p:nvPr>
        </p:nvSpPr>
        <p:spPr>
          <a:xfrm>
            <a:off x="6590966" y="3428999"/>
            <a:ext cx="4805691" cy="838831"/>
          </a:xfrm>
        </p:spPr>
        <p:txBody>
          <a:bodyPr vert="horz" lIns="91440" tIns="45720" rIns="91440" bIns="45720" rtlCol="0" anchor="b">
            <a:normAutofit/>
          </a:bodyPr>
          <a:lstStyle/>
          <a:p>
            <a:pPr marL="0" indent="0">
              <a:buNone/>
            </a:pPr>
            <a:r>
              <a:rPr lang="en-US" altLang="en-US" sz="2000" kern="1200">
                <a:solidFill>
                  <a:schemeClr val="tx2"/>
                </a:solidFill>
                <a:latin typeface="+mn-lt"/>
                <a:ea typeface="+mn-ea"/>
                <a:cs typeface="+mn-cs"/>
              </a:rPr>
              <a:t>Gas exchange</a:t>
            </a:r>
          </a:p>
        </p:txBody>
      </p:sp>
      <p:pic>
        <p:nvPicPr>
          <p:cNvPr id="13319" name="Graphic 13318" descr="Lungs">
            <a:extLst>
              <a:ext uri="{FF2B5EF4-FFF2-40B4-BE49-F238E27FC236}">
                <a16:creationId xmlns:a16="http://schemas.microsoft.com/office/drawing/2014/main" id="{27A1D91C-8DE2-7E4A-F818-89261EA29F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326" name="Group 1332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3327" name="Freeform: Shape 1332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8" name="Freeform: Shape 1332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9" name="Freeform: Shape 1332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3" name="Rectangle 1536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4" name="Rectangle 1536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85" name="Group 1537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5386" name="Freeform: Shape 1537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7" name="Freeform: Shape 1537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8" name="Freeform: Shape 1537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9" name="Freeform: Shape 1537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62" name="Rectangle 2">
            <a:extLst>
              <a:ext uri="{FF2B5EF4-FFF2-40B4-BE49-F238E27FC236}">
                <a16:creationId xmlns:a16="http://schemas.microsoft.com/office/drawing/2014/main" id="{5C891509-189A-4EE4-9F2A-C66137FE6B90}"/>
              </a:ext>
            </a:extLst>
          </p:cNvPr>
          <p:cNvSpPr>
            <a:spLocks noGrp="1" noChangeArrowheads="1"/>
          </p:cNvSpPr>
          <p:nvPr>
            <p:ph type="title"/>
          </p:nvPr>
        </p:nvSpPr>
        <p:spPr>
          <a:xfrm>
            <a:off x="3027924" y="991261"/>
            <a:ext cx="5754696" cy="1837349"/>
          </a:xfrm>
        </p:spPr>
        <p:txBody>
          <a:bodyPr>
            <a:normAutofit/>
          </a:bodyPr>
          <a:lstStyle/>
          <a:p>
            <a:pPr algn="ctr" eaLnBrk="1" hangingPunct="1"/>
            <a:r>
              <a:rPr lang="en-US" altLang="en-US" sz="3600">
                <a:solidFill>
                  <a:schemeClr val="tx2"/>
                </a:solidFill>
              </a:rPr>
              <a:t>Warning: terminology!</a:t>
            </a:r>
          </a:p>
        </p:txBody>
      </p:sp>
      <p:sp>
        <p:nvSpPr>
          <p:cNvPr id="15363" name="Rectangle 3">
            <a:extLst>
              <a:ext uri="{FF2B5EF4-FFF2-40B4-BE49-F238E27FC236}">
                <a16:creationId xmlns:a16="http://schemas.microsoft.com/office/drawing/2014/main" id="{785FE204-10EE-414F-8BFF-746B227012A3}"/>
              </a:ext>
            </a:extLst>
          </p:cNvPr>
          <p:cNvSpPr>
            <a:spLocks noGrp="1" noChangeArrowheads="1"/>
          </p:cNvSpPr>
          <p:nvPr>
            <p:ph type="body" idx="1"/>
          </p:nvPr>
        </p:nvSpPr>
        <p:spPr>
          <a:xfrm>
            <a:off x="3050412" y="2979336"/>
            <a:ext cx="5709721" cy="2430864"/>
          </a:xfrm>
        </p:spPr>
        <p:txBody>
          <a:bodyPr anchor="t">
            <a:normAutofit/>
          </a:bodyPr>
          <a:lstStyle/>
          <a:p>
            <a:pPr marL="630079"/>
            <a:r>
              <a:rPr lang="en-US" altLang="en-US" sz="1900">
                <a:solidFill>
                  <a:schemeClr val="tx2"/>
                </a:solidFill>
              </a:rPr>
              <a:t>“Respiration” is used several different ways:</a:t>
            </a:r>
          </a:p>
          <a:p>
            <a:pPr marL="938689" lvl="1"/>
            <a:r>
              <a:rPr lang="en-US" altLang="en-US" sz="1900" i="1">
                <a:solidFill>
                  <a:schemeClr val="tx2"/>
                </a:solidFill>
              </a:rPr>
              <a:t>Cellular respiration</a:t>
            </a:r>
            <a:r>
              <a:rPr lang="en-US" altLang="en-US" sz="1900">
                <a:solidFill>
                  <a:schemeClr val="tx2"/>
                </a:solidFill>
              </a:rPr>
              <a:t> is the aerobic breakdown of glucose in the mitochondria to make ATP.</a:t>
            </a:r>
          </a:p>
          <a:p>
            <a:pPr marL="938689" lvl="1"/>
            <a:r>
              <a:rPr lang="en-US" altLang="en-US" sz="1900" i="1">
                <a:solidFill>
                  <a:schemeClr val="tx2"/>
                </a:solidFill>
              </a:rPr>
              <a:t>Respiratory systems</a:t>
            </a:r>
            <a:r>
              <a:rPr lang="en-US" altLang="en-US" sz="1900">
                <a:solidFill>
                  <a:schemeClr val="tx2"/>
                </a:solidFill>
              </a:rPr>
              <a:t> are the organs in animals that exchange gases with the environment.</a:t>
            </a:r>
          </a:p>
          <a:p>
            <a:pPr marL="938689" lvl="1"/>
            <a:r>
              <a:rPr lang="en-US" altLang="en-US" sz="1900">
                <a:solidFill>
                  <a:schemeClr val="tx2"/>
                </a:solidFill>
              </a:rPr>
              <a:t>“Respiration” is an everyday term that is often used to mean “breathing.”</a:t>
            </a:r>
          </a:p>
        </p:txBody>
      </p:sp>
      <p:grpSp>
        <p:nvGrpSpPr>
          <p:cNvPr id="15378" name="Group 1537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5379" name="Freeform: Shape 1537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Shape 1537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1" name="Freeform: Shape 1538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382" name="Freeform: Shape 1538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transition spd="med">
    <p:fade/>
  </p:transition>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041344A-4776-43FF-9BA9-CBC5BC018E59}"/>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Cellular respiration </a:t>
            </a:r>
            <a:endParaRPr lang="en-GB" sz="3600">
              <a:solidFill>
                <a:schemeClr val="tx2"/>
              </a:solidFill>
            </a:endParaRPr>
          </a:p>
        </p:txBody>
      </p:sp>
      <p:sp>
        <p:nvSpPr>
          <p:cNvPr id="3" name="Content Placeholder 2">
            <a:extLst>
              <a:ext uri="{FF2B5EF4-FFF2-40B4-BE49-F238E27FC236}">
                <a16:creationId xmlns:a16="http://schemas.microsoft.com/office/drawing/2014/main" id="{A89EBF0F-E39C-4A7B-9E5C-F5D3ED8E62CF}"/>
              </a:ext>
            </a:extLst>
          </p:cNvPr>
          <p:cNvSpPr>
            <a:spLocks noGrp="1"/>
          </p:cNvSpPr>
          <p:nvPr>
            <p:ph idx="1"/>
          </p:nvPr>
        </p:nvSpPr>
        <p:spPr>
          <a:xfrm>
            <a:off x="3050412" y="2979336"/>
            <a:ext cx="5709721" cy="2430864"/>
          </a:xfrm>
        </p:spPr>
        <p:txBody>
          <a:bodyPr anchor="t">
            <a:normAutofit/>
          </a:bodyPr>
          <a:lstStyle/>
          <a:p>
            <a:r>
              <a:rPr lang="en-US" sz="2000" b="1" i="0">
                <a:solidFill>
                  <a:schemeClr val="tx2"/>
                </a:solidFill>
                <a:effectLst/>
                <a:latin typeface="Georgia" panose="02040502050405020303" pitchFamily="18" charset="0"/>
              </a:rPr>
              <a:t>Cellular respiration</a:t>
            </a:r>
            <a:r>
              <a:rPr lang="en-US" sz="2000" b="0" i="0">
                <a:solidFill>
                  <a:schemeClr val="tx2"/>
                </a:solidFill>
                <a:effectLst/>
                <a:latin typeface="Georgia" panose="02040502050405020303" pitchFamily="18" charset="0"/>
              </a:rPr>
              <a:t>, the process by which organisms combine </a:t>
            </a:r>
            <a:r>
              <a:rPr lang="en-US" sz="2000" b="0" i="0" u="none" strike="noStrike">
                <a:solidFill>
                  <a:schemeClr val="tx2"/>
                </a:solidFill>
                <a:effectLst/>
                <a:latin typeface="Georgia" panose="02040502050405020303" pitchFamily="18" charset="0"/>
                <a:hlinkClick r:id="rId3"/>
              </a:rPr>
              <a:t>oxygen</a:t>
            </a:r>
            <a:r>
              <a:rPr lang="en-US" sz="2000" b="0" i="0">
                <a:solidFill>
                  <a:schemeClr val="tx2"/>
                </a:solidFill>
                <a:effectLst/>
                <a:latin typeface="Georgia" panose="02040502050405020303" pitchFamily="18" charset="0"/>
              </a:rPr>
              <a:t> with foodstuff </a:t>
            </a:r>
            <a:r>
              <a:rPr lang="en-US" sz="2000" b="0" i="0" u="none" strike="noStrike">
                <a:solidFill>
                  <a:schemeClr val="tx2"/>
                </a:solidFill>
                <a:effectLst/>
                <a:latin typeface="Georgia" panose="02040502050405020303" pitchFamily="18" charset="0"/>
                <a:hlinkClick r:id="rId4"/>
              </a:rPr>
              <a:t>molecules</a:t>
            </a:r>
            <a:r>
              <a:rPr lang="en-US" sz="2000" b="0" i="0">
                <a:solidFill>
                  <a:schemeClr val="tx2"/>
                </a:solidFill>
                <a:effectLst/>
                <a:latin typeface="Georgia" panose="02040502050405020303" pitchFamily="18" charset="0"/>
              </a:rPr>
              <a:t>, diverting the </a:t>
            </a:r>
            <a:r>
              <a:rPr lang="en-US" sz="2000" b="0" i="0" u="none" strike="noStrike">
                <a:solidFill>
                  <a:schemeClr val="tx2"/>
                </a:solidFill>
                <a:effectLst/>
                <a:latin typeface="Georgia" panose="02040502050405020303" pitchFamily="18" charset="0"/>
                <a:hlinkClick r:id="rId5"/>
              </a:rPr>
              <a:t>chemical energy</a:t>
            </a:r>
            <a:r>
              <a:rPr lang="en-US" sz="2000" b="0" i="0">
                <a:solidFill>
                  <a:schemeClr val="tx2"/>
                </a:solidFill>
                <a:effectLst/>
                <a:latin typeface="Georgia" panose="02040502050405020303" pitchFamily="18" charset="0"/>
              </a:rPr>
              <a:t> in these substances into life-sustaining activities and discarding, as waste products, </a:t>
            </a:r>
            <a:r>
              <a:rPr lang="en-US" sz="2000" b="0" i="0" u="none" strike="noStrike">
                <a:solidFill>
                  <a:schemeClr val="tx2"/>
                </a:solidFill>
                <a:effectLst/>
                <a:latin typeface="Georgia" panose="02040502050405020303" pitchFamily="18" charset="0"/>
                <a:hlinkClick r:id="rId6"/>
              </a:rPr>
              <a:t>carbon dioxide</a:t>
            </a:r>
            <a:r>
              <a:rPr lang="en-US" sz="2000" b="0" i="0">
                <a:solidFill>
                  <a:schemeClr val="tx2"/>
                </a:solidFill>
                <a:effectLst/>
                <a:latin typeface="Georgia" panose="02040502050405020303" pitchFamily="18" charset="0"/>
              </a:rPr>
              <a:t> and water. </a:t>
            </a:r>
            <a:endParaRPr lang="en-GB" sz="20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3" name="Content Placeholder 2">
            <a:extLst>
              <a:ext uri="{FF2B5EF4-FFF2-40B4-BE49-F238E27FC236}">
                <a16:creationId xmlns:a16="http://schemas.microsoft.com/office/drawing/2014/main" id="{08607568-EFCA-4C8B-B4F1-2A8F090FA640}"/>
              </a:ext>
            </a:extLst>
          </p:cNvPr>
          <p:cNvSpPr>
            <a:spLocks noGrp="1"/>
          </p:cNvSpPr>
          <p:nvPr>
            <p:ph idx="1"/>
          </p:nvPr>
        </p:nvSpPr>
        <p:spPr>
          <a:xfrm>
            <a:off x="2529840" y="1640205"/>
            <a:ext cx="7360920" cy="4674870"/>
          </a:xfrm>
        </p:spPr>
        <p:txBody>
          <a:bodyPr/>
          <a:lstStyle/>
          <a:p>
            <a:r>
              <a:rPr lang="en-US" dirty="0"/>
              <a:t>Oxygen + Glucose =   CO2 + H20 + ATP </a:t>
            </a:r>
          </a:p>
          <a:p>
            <a:r>
              <a:rPr lang="en-US" dirty="0"/>
              <a:t>Or </a:t>
            </a:r>
          </a:p>
          <a:p>
            <a:r>
              <a:rPr lang="pt-BR" b="0" i="0" dirty="0">
                <a:solidFill>
                  <a:srgbClr val="000000"/>
                </a:solidFill>
                <a:effectLst/>
                <a:latin typeface="Lato"/>
              </a:rPr>
              <a:t>C</a:t>
            </a:r>
            <a:r>
              <a:rPr lang="pt-BR" b="0" i="0" baseline="-25000" dirty="0">
                <a:solidFill>
                  <a:srgbClr val="000000"/>
                </a:solidFill>
                <a:effectLst/>
                <a:latin typeface="Lato"/>
              </a:rPr>
              <a:t>6</a:t>
            </a:r>
            <a:r>
              <a:rPr lang="pt-BR" b="0" i="0" dirty="0">
                <a:solidFill>
                  <a:srgbClr val="000000"/>
                </a:solidFill>
                <a:effectLst/>
                <a:latin typeface="Lato"/>
              </a:rPr>
              <a:t>H</a:t>
            </a:r>
            <a:r>
              <a:rPr lang="pt-BR" b="0" i="0" baseline="-25000" dirty="0">
                <a:solidFill>
                  <a:srgbClr val="000000"/>
                </a:solidFill>
                <a:effectLst/>
                <a:latin typeface="Lato"/>
              </a:rPr>
              <a:t>12</a:t>
            </a:r>
            <a:r>
              <a:rPr lang="pt-BR" b="0" i="0" dirty="0">
                <a:solidFill>
                  <a:srgbClr val="000000"/>
                </a:solidFill>
                <a:effectLst/>
                <a:latin typeface="Lato"/>
              </a:rPr>
              <a:t>O</a:t>
            </a:r>
            <a:r>
              <a:rPr lang="pt-BR" b="0" i="0" baseline="-25000" dirty="0">
                <a:solidFill>
                  <a:srgbClr val="000000"/>
                </a:solidFill>
                <a:effectLst/>
                <a:latin typeface="Lato"/>
              </a:rPr>
              <a:t>6</a:t>
            </a:r>
            <a:r>
              <a:rPr lang="pt-BR" b="0" i="0" dirty="0">
                <a:solidFill>
                  <a:srgbClr val="000000"/>
                </a:solidFill>
                <a:effectLst/>
                <a:latin typeface="Lato"/>
              </a:rPr>
              <a:t> + 6O</a:t>
            </a:r>
            <a:r>
              <a:rPr lang="pt-BR" b="0" i="0" baseline="-25000" dirty="0">
                <a:solidFill>
                  <a:srgbClr val="000000"/>
                </a:solidFill>
                <a:effectLst/>
                <a:latin typeface="Lato"/>
              </a:rPr>
              <a:t>2</a:t>
            </a:r>
            <a:r>
              <a:rPr lang="pt-BR" b="0" i="0" dirty="0">
                <a:solidFill>
                  <a:srgbClr val="000000"/>
                </a:solidFill>
                <a:effectLst/>
                <a:latin typeface="Lato"/>
              </a:rPr>
              <a:t> --&gt; 6CO</a:t>
            </a:r>
            <a:r>
              <a:rPr lang="pt-BR" b="0" i="0" baseline="-25000" dirty="0">
                <a:solidFill>
                  <a:srgbClr val="000000"/>
                </a:solidFill>
                <a:effectLst/>
                <a:latin typeface="Lato"/>
              </a:rPr>
              <a:t>2</a:t>
            </a:r>
            <a:r>
              <a:rPr lang="pt-BR" b="0" i="0" dirty="0">
                <a:solidFill>
                  <a:srgbClr val="000000"/>
                </a:solidFill>
                <a:effectLst/>
                <a:latin typeface="Lato"/>
              </a:rPr>
              <a:t> + 6H</a:t>
            </a:r>
            <a:r>
              <a:rPr lang="pt-BR" b="0" i="0" baseline="-25000" dirty="0">
                <a:solidFill>
                  <a:srgbClr val="000000"/>
                </a:solidFill>
                <a:effectLst/>
                <a:latin typeface="Lato"/>
              </a:rPr>
              <a:t>2</a:t>
            </a:r>
            <a:r>
              <a:rPr lang="pt-BR" b="0" i="0" dirty="0">
                <a:solidFill>
                  <a:srgbClr val="000000"/>
                </a:solidFill>
                <a:effectLst/>
                <a:latin typeface="Lato"/>
              </a:rPr>
              <a:t>O + 36 or 38 ATP</a:t>
            </a:r>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07574F4-A7CE-4321-B682-47B12EAE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402"/>
            <a:ext cx="12192000" cy="6763196"/>
          </a:xfrm>
          <a:prstGeom prst="rect">
            <a:avLst/>
          </a:prstGeom>
        </p:spPr>
      </p:pic>
    </p:spTree>
    <p:extLst>
      <p:ext uri="{BB962C8B-B14F-4D97-AF65-F5344CB8AC3E}">
        <p14:creationId xmlns:p14="http://schemas.microsoft.com/office/powerpoint/2010/main" val="22124860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800C27E-6828-4F5C-A17B-9F979662E738}"/>
              </a:ext>
            </a:extLst>
          </p:cNvPr>
          <p:cNvSpPr>
            <a:spLocks noGrp="1" noChangeArrowheads="1"/>
          </p:cNvSpPr>
          <p:nvPr>
            <p:ph type="title"/>
          </p:nvPr>
        </p:nvSpPr>
        <p:spPr>
          <a:xfrm>
            <a:off x="6094105" y="802955"/>
            <a:ext cx="4977976" cy="1454051"/>
          </a:xfrm>
        </p:spPr>
        <p:txBody>
          <a:bodyPr>
            <a:normAutofit/>
          </a:bodyPr>
          <a:lstStyle/>
          <a:p>
            <a:pPr eaLnBrk="1" hangingPunct="1"/>
            <a:r>
              <a:rPr lang="en-US" altLang="en-US">
                <a:solidFill>
                  <a:srgbClr val="000000"/>
                </a:solidFill>
              </a:rPr>
              <a:t>Respiratory system function</a:t>
            </a:r>
          </a:p>
        </p:txBody>
      </p:sp>
      <p:pic>
        <p:nvPicPr>
          <p:cNvPr id="71" name="Graphic 70" descr="Lungs">
            <a:extLst>
              <a:ext uri="{FF2B5EF4-FFF2-40B4-BE49-F238E27FC236}">
                <a16:creationId xmlns:a16="http://schemas.microsoft.com/office/drawing/2014/main" id="{022980FD-A7B4-4565-915E-A8204F2FF0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6387" name="Rectangle 2">
            <a:extLst>
              <a:ext uri="{FF2B5EF4-FFF2-40B4-BE49-F238E27FC236}">
                <a16:creationId xmlns:a16="http://schemas.microsoft.com/office/drawing/2014/main" id="{89843333-3F8E-46B7-92F5-86EAFDA64E7F}"/>
              </a:ext>
            </a:extLst>
          </p:cNvPr>
          <p:cNvSpPr>
            <a:spLocks noGrp="1" noChangeArrowheads="1"/>
          </p:cNvSpPr>
          <p:nvPr>
            <p:ph type="body" idx="1"/>
          </p:nvPr>
        </p:nvSpPr>
        <p:spPr>
          <a:xfrm>
            <a:off x="6090574" y="2421682"/>
            <a:ext cx="4977578" cy="3639289"/>
          </a:xfrm>
        </p:spPr>
        <p:txBody>
          <a:bodyPr anchor="ctr">
            <a:normAutofit/>
          </a:bodyPr>
          <a:lstStyle/>
          <a:p>
            <a:pPr marL="630079"/>
            <a:r>
              <a:rPr lang="en-US" altLang="en-US" sz="2000">
                <a:solidFill>
                  <a:srgbClr val="000000"/>
                </a:solidFill>
              </a:rPr>
              <a:t>Respiratory systems allow animals to move oxygen (needed for cellular respiration) into body tissues and remove carbon dioxide (waste product of cellular respiration) from cells.</a:t>
            </a:r>
          </a:p>
        </p:txBody>
      </p:sp>
    </p:spTree>
    <p:custDataLst>
      <p:tags r:id="rId1"/>
    </p:custDataLst>
  </p:cSld>
  <p:clrMapOvr>
    <a:masterClrMapping/>
  </p:clrMapOvr>
  <p:transition spd="med">
    <p:fade/>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1047280" y="759805"/>
            <a:ext cx="10306520" cy="1325563"/>
          </a:xfrm>
        </p:spPr>
        <p:txBody>
          <a:bodyPr>
            <a:normAutofit/>
          </a:bodyPr>
          <a:lstStyle/>
          <a:p>
            <a:r>
              <a:rPr lang="en-US" altLang="en-US" sz="4000">
                <a:solidFill>
                  <a:srgbClr val="FFFFFF"/>
                </a:solidFill>
              </a:rPr>
              <a:t>Moving air in and out</a:t>
            </a:r>
          </a:p>
        </p:txBody>
      </p:sp>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1424904" y="2494450"/>
            <a:ext cx="4053545" cy="3563159"/>
          </a:xfrm>
        </p:spPr>
        <p:txBody>
          <a:bodyPr>
            <a:normAutofit/>
          </a:bodyPr>
          <a:lstStyle/>
          <a:p>
            <a:r>
              <a:rPr lang="en-US" altLang="en-US" sz="2400"/>
              <a:t>During inspiration (inhalation), the diaphragm and intercostal muscles contract.</a:t>
            </a:r>
          </a:p>
          <a:p>
            <a:r>
              <a:rPr lang="en-US" altLang="en-US" sz="2400"/>
              <a:t>During exhalation, these muscles relax. The diaphragm domes upwards.</a:t>
            </a:r>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C6E7-ACA0-40B9-A5A0-2E9624BBC84E}"/>
              </a:ext>
            </a:extLst>
          </p:cNvPr>
          <p:cNvSpPr>
            <a:spLocks noGrp="1"/>
          </p:cNvSpPr>
          <p:nvPr>
            <p:ph type="title"/>
          </p:nvPr>
        </p:nvSpPr>
        <p:spPr/>
        <p:txBody>
          <a:bodyPr/>
          <a:lstStyle/>
          <a:p>
            <a:r>
              <a:rPr lang="en-GB" dirty="0"/>
              <a:t>Respiration </a:t>
            </a:r>
          </a:p>
        </p:txBody>
      </p:sp>
      <p:pic>
        <p:nvPicPr>
          <p:cNvPr id="4" name="Online Media 3" title="How Do We Breathe? | Breathing Mechanics">
            <a:hlinkClick r:id="" action="ppaction://media"/>
            <a:extLst>
              <a:ext uri="{FF2B5EF4-FFF2-40B4-BE49-F238E27FC236}">
                <a16:creationId xmlns:a16="http://schemas.microsoft.com/office/drawing/2014/main" id="{0938EE2B-EAA3-4609-9B92-113FDD3BE24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2135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721D3-8F2B-4C9D-85E0-D0202CDDC89D}"/>
              </a:ext>
            </a:extLst>
          </p:cNvPr>
          <p:cNvSpPr>
            <a:spLocks noGrp="1"/>
          </p:cNvSpPr>
          <p:nvPr>
            <p:ph type="title"/>
          </p:nvPr>
        </p:nvSpPr>
        <p:spPr/>
        <p:txBody>
          <a:bodyPr/>
          <a:lstStyle/>
          <a:p>
            <a:r>
              <a:rPr lang="en-US" dirty="0"/>
              <a:t>Gas Exchange </a:t>
            </a:r>
            <a:endParaRPr lang="en-GB" dirty="0"/>
          </a:p>
        </p:txBody>
      </p:sp>
      <p:pic>
        <p:nvPicPr>
          <p:cNvPr id="4" name="Online Media 3" title="Respiratory System, Part 2: Crash Course A&amp;P #32">
            <a:hlinkClick r:id="" action="ppaction://media"/>
            <a:extLst>
              <a:ext uri="{FF2B5EF4-FFF2-40B4-BE49-F238E27FC236}">
                <a16:creationId xmlns:a16="http://schemas.microsoft.com/office/drawing/2014/main" id="{0DE153F0-ED6D-4215-8324-B08FF4E48B07}"/>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192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1D9B-1278-4A04-964E-4B780DCA0AC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Gas exchange in the lungs </a:t>
            </a:r>
          </a:p>
        </p:txBody>
      </p:sp>
      <p:pic>
        <p:nvPicPr>
          <p:cNvPr id="7" name="Online Media 6" title="Alveoli: Gas Exchange">
            <a:hlinkClick r:id="" action="ppaction://media"/>
            <a:extLst>
              <a:ext uri="{FF2B5EF4-FFF2-40B4-BE49-F238E27FC236}">
                <a16:creationId xmlns:a16="http://schemas.microsoft.com/office/drawing/2014/main" id="{04E88865-3E9B-48B3-BCEA-08C3B9572F3A}"/>
              </a:ext>
            </a:extLst>
          </p:cNvPr>
          <p:cNvPicPr>
            <a:picLocks noGrp="1" noRot="1" noChangeAspect="1"/>
          </p:cNvPicPr>
          <p:nvPr>
            <p:ph idx="1"/>
            <a:videoFile r:link="rId1"/>
          </p:nvPr>
        </p:nvPicPr>
        <p:blipFill>
          <a:blip r:embed="rId3"/>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39612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13A72B0-C144-4540-B909-52F911096D42}"/>
              </a:ext>
            </a:extLst>
          </p:cNvPr>
          <p:cNvSpPr>
            <a:spLocks noGrp="1" noChangeArrowheads="1"/>
          </p:cNvSpPr>
          <p:nvPr>
            <p:ph type="title"/>
          </p:nvPr>
        </p:nvSpPr>
        <p:spPr/>
        <p:txBody>
          <a:bodyPr/>
          <a:lstStyle/>
          <a:p>
            <a:r>
              <a:rPr lang="en-US" altLang="en-US" sz="4860"/>
              <a:t>Circulation and Gas Exchange</a:t>
            </a:r>
          </a:p>
        </p:txBody>
      </p:sp>
      <p:sp>
        <p:nvSpPr>
          <p:cNvPr id="24579" name="Content Placeholder 2">
            <a:extLst>
              <a:ext uri="{FF2B5EF4-FFF2-40B4-BE49-F238E27FC236}">
                <a16:creationId xmlns:a16="http://schemas.microsoft.com/office/drawing/2014/main" id="{4031A055-27D2-47DE-B727-DC5E3499D6E5}"/>
              </a:ext>
            </a:extLst>
          </p:cNvPr>
          <p:cNvSpPr>
            <a:spLocks noGrp="1" noChangeArrowheads="1"/>
          </p:cNvSpPr>
          <p:nvPr>
            <p:ph idx="1"/>
          </p:nvPr>
        </p:nvSpPr>
        <p:spPr>
          <a:xfrm>
            <a:off x="1912620" y="1645920"/>
            <a:ext cx="3543300" cy="4674870"/>
          </a:xfrm>
        </p:spPr>
        <p:txBody>
          <a:bodyPr/>
          <a:lstStyle/>
          <a:p>
            <a:r>
              <a:rPr lang="en-US" altLang="en-US"/>
              <a:t>Recall the interconnection between circulation and the respiratory system.</a:t>
            </a:r>
          </a:p>
          <a:p>
            <a:r>
              <a:rPr lang="en-US" altLang="en-US"/>
              <a:t>Gas exchange at the lungs and in the body cells moves oxygen into cells and carbon dioxide out.</a:t>
            </a:r>
          </a:p>
        </p:txBody>
      </p:sp>
      <p:pic>
        <p:nvPicPr>
          <p:cNvPr id="24580" name="Picture 2">
            <a:extLst>
              <a:ext uri="{FF2B5EF4-FFF2-40B4-BE49-F238E27FC236}">
                <a16:creationId xmlns:a16="http://schemas.microsoft.com/office/drawing/2014/main" id="{C8A968FF-7F21-4CDB-B90A-B2C14A787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080"/>
            <a:ext cx="4251960" cy="4826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4FB-B0C8-45DF-9395-23125186FCFA}"/>
              </a:ext>
            </a:extLst>
          </p:cNvPr>
          <p:cNvSpPr>
            <a:spLocks noGrp="1"/>
          </p:cNvSpPr>
          <p:nvPr>
            <p:ph type="title"/>
          </p:nvPr>
        </p:nvSpPr>
        <p:spPr/>
        <p:txBody>
          <a:bodyPr/>
          <a:lstStyle/>
          <a:p>
            <a:r>
              <a:rPr lang="en-US" dirty="0"/>
              <a:t>Respiration </a:t>
            </a:r>
            <a:endParaRPr lang="en-GB" dirty="0"/>
          </a:p>
        </p:txBody>
      </p:sp>
      <p:pic>
        <p:nvPicPr>
          <p:cNvPr id="4" name="Online Media 3" title="Operation Ouch - The Diaphragm | Science for Kids">
            <a:hlinkClick r:id="" action="ppaction://media"/>
            <a:extLst>
              <a:ext uri="{FF2B5EF4-FFF2-40B4-BE49-F238E27FC236}">
                <a16:creationId xmlns:a16="http://schemas.microsoft.com/office/drawing/2014/main" id="{A1AC8926-A0C8-4402-A653-EFB5D2750B1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4863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F878765-19F5-4E4B-AC77-E1356C68BFFF}"/>
              </a:ext>
            </a:extLst>
          </p:cNvPr>
          <p:cNvSpPr>
            <a:spLocks noGrp="1" noChangeArrowheads="1"/>
          </p:cNvSpPr>
          <p:nvPr>
            <p:ph type="title"/>
          </p:nvPr>
        </p:nvSpPr>
        <p:spPr/>
        <p:txBody>
          <a:bodyPr/>
          <a:lstStyle/>
          <a:p>
            <a:r>
              <a:rPr lang="en-US" altLang="en-US"/>
              <a:t>In the alveolus</a:t>
            </a:r>
          </a:p>
        </p:txBody>
      </p:sp>
      <p:sp>
        <p:nvSpPr>
          <p:cNvPr id="27651" name="Content Placeholder 2">
            <a:extLst>
              <a:ext uri="{FF2B5EF4-FFF2-40B4-BE49-F238E27FC236}">
                <a16:creationId xmlns:a16="http://schemas.microsoft.com/office/drawing/2014/main" id="{2C0D31B1-96A5-45BF-9436-B63A89D9F6AB}"/>
              </a:ext>
            </a:extLst>
          </p:cNvPr>
          <p:cNvSpPr>
            <a:spLocks noGrp="1" noChangeArrowheads="1"/>
          </p:cNvSpPr>
          <p:nvPr>
            <p:ph idx="1"/>
          </p:nvPr>
        </p:nvSpPr>
        <p:spPr>
          <a:xfrm>
            <a:off x="2255520" y="1611630"/>
            <a:ext cx="3543300" cy="4674870"/>
          </a:xfrm>
        </p:spPr>
        <p:txBody>
          <a:bodyPr/>
          <a:lstStyle/>
          <a:p>
            <a:r>
              <a:rPr lang="en-US" altLang="en-US"/>
              <a:t>The respiratory surface is made up of the alveoli and capillary walls. </a:t>
            </a:r>
          </a:p>
          <a:p>
            <a:r>
              <a:rPr lang="en-US" altLang="en-US"/>
              <a:t>The walls of the capillaries and the alveoli may share the same membrane.</a:t>
            </a:r>
          </a:p>
        </p:txBody>
      </p:sp>
      <p:pic>
        <p:nvPicPr>
          <p:cNvPr id="27652" name="Picture 2">
            <a:extLst>
              <a:ext uri="{FF2B5EF4-FFF2-40B4-BE49-F238E27FC236}">
                <a16:creationId xmlns:a16="http://schemas.microsoft.com/office/drawing/2014/main" id="{1EEAEFD5-9987-47BD-86C5-866E4B4F8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420" y="2057400"/>
            <a:ext cx="4024789" cy="397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CF5328F3-EBC8-43F2-99C9-B3F7CDDC38E3}"/>
              </a:ext>
            </a:extLst>
          </p:cNvPr>
          <p:cNvSpPr>
            <a:spLocks noGrp="1" noChangeArrowheads="1"/>
          </p:cNvSpPr>
          <p:nvPr>
            <p:ph type="title"/>
          </p:nvPr>
        </p:nvSpPr>
        <p:spPr/>
        <p:txBody>
          <a:bodyPr/>
          <a:lstStyle/>
          <a:p>
            <a:pPr eaLnBrk="1" hangingPunct="1"/>
            <a:r>
              <a:rPr lang="en-US" altLang="en-US"/>
              <a:t>Gas exchange</a:t>
            </a:r>
          </a:p>
        </p:txBody>
      </p:sp>
      <p:sp>
        <p:nvSpPr>
          <p:cNvPr id="28675" name="Rectangle 2">
            <a:extLst>
              <a:ext uri="{FF2B5EF4-FFF2-40B4-BE49-F238E27FC236}">
                <a16:creationId xmlns:a16="http://schemas.microsoft.com/office/drawing/2014/main" id="{9009050C-44D0-4700-91CF-713B05C09B2A}"/>
              </a:ext>
            </a:extLst>
          </p:cNvPr>
          <p:cNvSpPr>
            <a:spLocks noGrp="1" noChangeArrowheads="1"/>
          </p:cNvSpPr>
          <p:nvPr>
            <p:ph type="body" idx="1"/>
          </p:nvPr>
        </p:nvSpPr>
        <p:spPr>
          <a:xfrm>
            <a:off x="1512570" y="1565910"/>
            <a:ext cx="4046220" cy="5086350"/>
          </a:xfrm>
        </p:spPr>
        <p:txBody>
          <a:bodyPr/>
          <a:lstStyle/>
          <a:p>
            <a:pPr marL="597218"/>
            <a:r>
              <a:rPr lang="en-US" altLang="en-US"/>
              <a:t>Air entering the lungs contains more oxygen and less carbon dioxide than the blood that flows in the pulmonary capillaries.</a:t>
            </a:r>
          </a:p>
          <a:p>
            <a:pPr marL="597218"/>
            <a:r>
              <a:rPr lang="en-US" altLang="en-US"/>
              <a:t>How do these differences in concentrations assist gas exchange?</a:t>
            </a:r>
          </a:p>
        </p:txBody>
      </p:sp>
      <p:pic>
        <p:nvPicPr>
          <p:cNvPr id="28676" name="Picture 3">
            <a:extLst>
              <a:ext uri="{FF2B5EF4-FFF2-40B4-BE49-F238E27FC236}">
                <a16:creationId xmlns:a16="http://schemas.microsoft.com/office/drawing/2014/main" id="{4ECCAA07-2F0B-459F-90A9-742A552E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7380" y="2051685"/>
            <a:ext cx="482631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
            <a:extLst>
              <a:ext uri="{FF2B5EF4-FFF2-40B4-BE49-F238E27FC236}">
                <a16:creationId xmlns:a16="http://schemas.microsoft.com/office/drawing/2014/main" id="{C3C27674-AA91-4814-A1EB-D203739374F2}"/>
              </a:ext>
            </a:extLst>
          </p:cNvPr>
          <p:cNvSpPr>
            <a:spLocks noGrp="1" noChangeArrowheads="1"/>
          </p:cNvSpPr>
          <p:nvPr>
            <p:ph type="title"/>
          </p:nvPr>
        </p:nvSpPr>
        <p:spPr/>
        <p:txBody>
          <a:bodyPr/>
          <a:lstStyle/>
          <a:p>
            <a:pPr eaLnBrk="1" hangingPunct="1"/>
            <a:r>
              <a:rPr lang="en-US" altLang="en-US"/>
              <a:t>Oxygen transport</a:t>
            </a:r>
          </a:p>
        </p:txBody>
      </p:sp>
      <p:sp>
        <p:nvSpPr>
          <p:cNvPr id="29699" name="Rectangle 2">
            <a:extLst>
              <a:ext uri="{FF2B5EF4-FFF2-40B4-BE49-F238E27FC236}">
                <a16:creationId xmlns:a16="http://schemas.microsoft.com/office/drawing/2014/main" id="{D8C5669C-C179-4AC0-A62A-6D78AE676CE7}"/>
              </a:ext>
            </a:extLst>
          </p:cNvPr>
          <p:cNvSpPr>
            <a:spLocks noGrp="1" noChangeArrowheads="1"/>
          </p:cNvSpPr>
          <p:nvPr>
            <p:ph type="body" idx="1"/>
          </p:nvPr>
        </p:nvSpPr>
        <p:spPr>
          <a:xfrm>
            <a:off x="1752600" y="1611630"/>
            <a:ext cx="3543300" cy="4674870"/>
          </a:xfrm>
        </p:spPr>
        <p:txBody>
          <a:bodyPr/>
          <a:lstStyle/>
          <a:p>
            <a:pPr marL="597218"/>
            <a:r>
              <a:rPr lang="en-US" altLang="en-US" dirty="0"/>
              <a:t>Hemoglobin binds to oxygen that diffuses into the blood stream.</a:t>
            </a:r>
          </a:p>
          <a:p>
            <a:pPr marL="597218"/>
            <a:r>
              <a:rPr lang="en-US" altLang="en-US" dirty="0"/>
              <a:t>What are some advantages to using hemoglobin to transport oxygen? </a:t>
            </a:r>
          </a:p>
        </p:txBody>
      </p:sp>
      <p:pic>
        <p:nvPicPr>
          <p:cNvPr id="29700" name="Picture 3">
            <a:extLst>
              <a:ext uri="{FF2B5EF4-FFF2-40B4-BE49-F238E27FC236}">
                <a16:creationId xmlns:a16="http://schemas.microsoft.com/office/drawing/2014/main" id="{7248265E-7B9C-465A-89A5-CDB098D7B4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0220" y="1837373"/>
            <a:ext cx="4823460" cy="42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a:extLst>
              <a:ext uri="{FF2B5EF4-FFF2-40B4-BE49-F238E27FC236}">
                <a16:creationId xmlns:a16="http://schemas.microsoft.com/office/drawing/2014/main" id="{1F4E61F1-2B7B-4D03-8E84-5F2DFFC75859}"/>
              </a:ext>
            </a:extLst>
          </p:cNvPr>
          <p:cNvSpPr>
            <a:spLocks noGrp="1" noChangeArrowheads="1"/>
          </p:cNvSpPr>
          <p:nvPr>
            <p:ph type="title"/>
          </p:nvPr>
        </p:nvSpPr>
        <p:spPr/>
        <p:txBody>
          <a:bodyPr/>
          <a:lstStyle/>
          <a:p>
            <a:pPr eaLnBrk="1" hangingPunct="1"/>
            <a:r>
              <a:rPr lang="en-US" altLang="en-US"/>
              <a:t>Carbon dioxide transport</a:t>
            </a:r>
          </a:p>
        </p:txBody>
      </p:sp>
      <p:sp>
        <p:nvSpPr>
          <p:cNvPr id="30723" name="Rectangle 2">
            <a:extLst>
              <a:ext uri="{FF2B5EF4-FFF2-40B4-BE49-F238E27FC236}">
                <a16:creationId xmlns:a16="http://schemas.microsoft.com/office/drawing/2014/main" id="{4CC7942D-47CD-4D70-82FC-3396049A1DAD}"/>
              </a:ext>
            </a:extLst>
          </p:cNvPr>
          <p:cNvSpPr>
            <a:spLocks noGrp="1" noChangeArrowheads="1"/>
          </p:cNvSpPr>
          <p:nvPr>
            <p:ph type="body" idx="1"/>
          </p:nvPr>
        </p:nvSpPr>
        <p:spPr>
          <a:xfrm>
            <a:off x="1775460" y="1611630"/>
            <a:ext cx="3543300" cy="4674870"/>
          </a:xfrm>
        </p:spPr>
        <p:txBody>
          <a:bodyPr/>
          <a:lstStyle/>
          <a:p>
            <a:pPr marL="597218"/>
            <a:r>
              <a:rPr lang="en-US" altLang="en-US"/>
              <a:t>Carbon dioxide can dissolve in plasma, and about 70% forms bicarbonate ions.</a:t>
            </a:r>
          </a:p>
          <a:p>
            <a:pPr marL="597218"/>
            <a:r>
              <a:rPr lang="en-US" altLang="en-US"/>
              <a:t>Some carbon dioxide can bind to hemoglobin for transport.</a:t>
            </a:r>
          </a:p>
        </p:txBody>
      </p:sp>
      <p:pic>
        <p:nvPicPr>
          <p:cNvPr id="30724" name="Picture 3">
            <a:extLst>
              <a:ext uri="{FF2B5EF4-FFF2-40B4-BE49-F238E27FC236}">
                <a16:creationId xmlns:a16="http://schemas.microsoft.com/office/drawing/2014/main" id="{5808635B-5922-4952-8F7D-5839A8E8F1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1640" y="2000250"/>
            <a:ext cx="4894898" cy="389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0" name="Freeform: Shape 19">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5" name="Freeform: Shape 24">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4000" b="1" kern="1200">
                <a:solidFill>
                  <a:schemeClr val="tx2"/>
                </a:solidFill>
                <a:latin typeface="+mj-lt"/>
                <a:ea typeface="+mj-ea"/>
                <a:cs typeface="+mj-cs"/>
              </a:rPr>
              <a:t>What Is the Respiratory System's Role in Homeostasis?</a:t>
            </a:r>
            <a:br>
              <a:rPr lang="en-US" sz="4000" b="1" kern="1200">
                <a:solidFill>
                  <a:schemeClr val="tx2"/>
                </a:solidFill>
                <a:latin typeface="+mj-lt"/>
                <a:ea typeface="+mj-ea"/>
                <a:cs typeface="+mj-cs"/>
              </a:rPr>
            </a:br>
            <a:endParaRPr lang="en-US" sz="4000" kern="1200">
              <a:solidFill>
                <a:schemeClr val="tx2"/>
              </a:solidFill>
              <a:latin typeface="+mj-lt"/>
              <a:ea typeface="+mj-ea"/>
              <a:cs typeface="+mj-cs"/>
            </a:endParaRPr>
          </a:p>
        </p:txBody>
      </p:sp>
      <p:sp>
        <p:nvSpPr>
          <p:cNvPr id="10" name="Text Placeholder 9"/>
          <p:cNvSpPr>
            <a:spLocks noGrp="1"/>
          </p:cNvSpPr>
          <p:nvPr>
            <p:ph type="body" idx="1"/>
          </p:nvPr>
        </p:nvSpPr>
        <p:spPr>
          <a:xfrm>
            <a:off x="3215729" y="4165152"/>
            <a:ext cx="5760846" cy="682079"/>
          </a:xfrm>
        </p:spPr>
        <p:txBody>
          <a:bodyPr vert="horz" lIns="91440" tIns="45720" rIns="91440" bIns="45720" rtlCol="0">
            <a:normAutofit/>
          </a:bodyPr>
          <a:lstStyle/>
          <a:p>
            <a:pPr algn="ctr"/>
            <a:r>
              <a:rPr lang="en-US" kern="1200">
                <a:solidFill>
                  <a:schemeClr val="tx2"/>
                </a:solidFill>
                <a:latin typeface="+mn-lt"/>
                <a:ea typeface="+mn-ea"/>
                <a:cs typeface="+mn-cs"/>
              </a:rPr>
              <a:t>Maintaining The Internal Environment. </a:t>
            </a:r>
          </a:p>
        </p:txBody>
      </p:sp>
    </p:spTree>
    <p:extLst>
      <p:ext uri="{BB962C8B-B14F-4D97-AF65-F5344CB8AC3E}">
        <p14:creationId xmlns:p14="http://schemas.microsoft.com/office/powerpoint/2010/main" val="387864916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itle 3"/>
          <p:cNvSpPr>
            <a:spLocks noGrp="1"/>
          </p:cNvSpPr>
          <p:nvPr>
            <p:ph type="title"/>
          </p:nvPr>
        </p:nvSpPr>
        <p:spPr>
          <a:xfrm>
            <a:off x="804672" y="457200"/>
            <a:ext cx="10579608" cy="1188720"/>
          </a:xfrm>
        </p:spPr>
        <p:txBody>
          <a:bodyPr>
            <a:normAutofit/>
          </a:bodyPr>
          <a:lstStyle/>
          <a:p>
            <a:r>
              <a:rPr lang="en-GB" sz="4000" b="1">
                <a:solidFill>
                  <a:schemeClr val="tx2"/>
                </a:solidFill>
              </a:rPr>
              <a:t>Oxygen In, Carbon Dioxide Out</a:t>
            </a:r>
            <a:br>
              <a:rPr lang="en-GB" sz="4000" b="1">
                <a:solidFill>
                  <a:schemeClr val="tx2"/>
                </a:solidFill>
              </a:rPr>
            </a:br>
            <a:endParaRPr lang="en-GB" sz="4000">
              <a:solidFill>
                <a:schemeClr val="tx2"/>
              </a:solidFill>
            </a:endParaRPr>
          </a:p>
        </p:txBody>
      </p:sp>
      <p:grpSp>
        <p:nvGrpSpPr>
          <p:cNvPr id="16" name="Group 15">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7" name="Freeform: Shape 16">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9">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3" name="Freeform: Shape 22">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Content Placeholder 4">
            <a:extLst>
              <a:ext uri="{FF2B5EF4-FFF2-40B4-BE49-F238E27FC236}">
                <a16:creationId xmlns:a16="http://schemas.microsoft.com/office/drawing/2014/main" id="{271B47FE-7C2F-49FE-AA57-81F2D7831C17}"/>
              </a:ext>
            </a:extLst>
          </p:cNvPr>
          <p:cNvGraphicFramePr>
            <a:graphicFrameLocks noGrp="1"/>
          </p:cNvGraphicFramePr>
          <p:nvPr>
            <p:ph idx="1"/>
            <p:extLst>
              <p:ext uri="{D42A27DB-BD31-4B8C-83A1-F6EECF244321}">
                <p14:modId xmlns:p14="http://schemas.microsoft.com/office/powerpoint/2010/main" val="595628442"/>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74533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3600">
                <a:solidFill>
                  <a:schemeClr val="tx2"/>
                </a:solidFill>
              </a:rPr>
              <a:t>Homeostatic control</a:t>
            </a:r>
          </a:p>
        </p:txBody>
      </p:sp>
      <p:sp>
        <p:nvSpPr>
          <p:cNvPr id="3" name="Content Placeholder 2"/>
          <p:cNvSpPr>
            <a:spLocks noGrp="1"/>
          </p:cNvSpPr>
          <p:nvPr>
            <p:ph idx="1"/>
          </p:nvPr>
        </p:nvSpPr>
        <p:spPr>
          <a:xfrm>
            <a:off x="3050412" y="2979336"/>
            <a:ext cx="5709721" cy="2430864"/>
          </a:xfrm>
        </p:spPr>
        <p:txBody>
          <a:bodyPr anchor="t">
            <a:normAutofit/>
          </a:bodyPr>
          <a:lstStyle/>
          <a:p>
            <a:r>
              <a:rPr lang="en-GB" sz="2000">
                <a:solidFill>
                  <a:schemeClr val="tx2"/>
                </a:solidFill>
              </a:rPr>
              <a:t>Homeostatic functions are related to the biochemical roles played by the two primary respiratory gases, carbon dioxide and oxygen.</a:t>
            </a:r>
          </a:p>
          <a:p>
            <a:r>
              <a:rPr lang="en-GB" sz="2000">
                <a:solidFill>
                  <a:schemeClr val="tx2"/>
                </a:solidFill>
              </a:rPr>
              <a:t>Oxygen enters the body as a component of the air we breathe and is processed by the lungs. Carbon dioxide, which is produced as a by product of cellular metabolism, travels through the bloodstream to the lungs and is exhaled.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7233130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3600" b="1">
                <a:solidFill>
                  <a:schemeClr val="tx2"/>
                </a:solidFill>
              </a:rPr>
              <a:t>Carbon dioxide and oxygen</a:t>
            </a:r>
            <a:br>
              <a:rPr lang="en-GB" sz="3600" b="1">
                <a:solidFill>
                  <a:schemeClr val="tx2"/>
                </a:solidFill>
              </a:rPr>
            </a:br>
            <a:endParaRPr lang="en-GB" sz="3600">
              <a:solidFill>
                <a:schemeClr val="tx2"/>
              </a:solidFill>
            </a:endParaRPr>
          </a:p>
        </p:txBody>
      </p:sp>
      <p:sp>
        <p:nvSpPr>
          <p:cNvPr id="3" name="Content Placeholder 2"/>
          <p:cNvSpPr>
            <a:spLocks noGrp="1"/>
          </p:cNvSpPr>
          <p:nvPr>
            <p:ph idx="1"/>
          </p:nvPr>
        </p:nvSpPr>
        <p:spPr>
          <a:xfrm>
            <a:off x="3050412" y="2979336"/>
            <a:ext cx="5709721" cy="2430864"/>
          </a:xfrm>
        </p:spPr>
        <p:txBody>
          <a:bodyPr anchor="t">
            <a:normAutofit/>
          </a:bodyPr>
          <a:lstStyle/>
          <a:p>
            <a:r>
              <a:rPr lang="en-GB" sz="2000">
                <a:solidFill>
                  <a:schemeClr val="tx2"/>
                </a:solidFill>
              </a:rPr>
              <a:t>The activity of the human body is a manifestation of the combined labors of trillions of microscopic cells. The body needs food to eat and air to breathe, and the requirements of individual cells are similar.</a:t>
            </a:r>
          </a:p>
          <a:p>
            <a:r>
              <a:rPr lang="en-GB" sz="2000">
                <a:solidFill>
                  <a:schemeClr val="tx2"/>
                </a:solidFill>
              </a:rPr>
              <a:t>The fundamental reaction that enables cellular life transforms glucose and oxygen into carbon dioxide, water and energy.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7531430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Why is it so important?</a:t>
            </a:r>
          </a:p>
        </p:txBody>
      </p:sp>
      <p:sp>
        <p:nvSpPr>
          <p:cNvPr id="3" name="Content Placeholder 2"/>
          <p:cNvSpPr>
            <a:spLocks noGrp="1"/>
          </p:cNvSpPr>
          <p:nvPr>
            <p:ph idx="1"/>
          </p:nvPr>
        </p:nvSpPr>
        <p:spPr>
          <a:xfrm>
            <a:off x="3055954" y="2979336"/>
            <a:ext cx="5709721" cy="2430864"/>
          </a:xfrm>
        </p:spPr>
        <p:txBody>
          <a:bodyPr anchor="t">
            <a:normAutofit/>
          </a:bodyPr>
          <a:lstStyle/>
          <a:p>
            <a:r>
              <a:rPr lang="en-GB" sz="1900">
                <a:solidFill>
                  <a:schemeClr val="tx2"/>
                </a:solidFill>
              </a:rPr>
              <a:t>The 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Tree>
    <p:extLst>
      <p:ext uri="{BB962C8B-B14F-4D97-AF65-F5344CB8AC3E}">
        <p14:creationId xmlns:p14="http://schemas.microsoft.com/office/powerpoint/2010/main" val="223333209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b="1">
                <a:solidFill>
                  <a:srgbClr val="FFFFFF"/>
                </a:solidFill>
              </a:rPr>
              <a:t>The Proper pH</a:t>
            </a:r>
            <a:br>
              <a:rPr lang="en-GB" sz="4000" b="1">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5E8E0897-AB15-4CC5-B51C-6385B8E5AF33}"/>
              </a:ext>
            </a:extLst>
          </p:cNvPr>
          <p:cNvGraphicFramePr>
            <a:graphicFrameLocks noGrp="1"/>
          </p:cNvGraphicFramePr>
          <p:nvPr>
            <p:ph idx="1"/>
            <p:extLst>
              <p:ext uri="{D42A27DB-BD31-4B8C-83A1-F6EECF244321}">
                <p14:modId xmlns:p14="http://schemas.microsoft.com/office/powerpoint/2010/main" val="26730250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78737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What effects the pH of the blood stream?</a:t>
            </a: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000"/>
              <a:t>The concentration of hydrogen ions in blood depends on the concentration of carbon dioxide, which is directly influenced by the respiratory system. Thus, the respiratory system plays a major role in maintaining the human bloodstream at the optimal pH.</a:t>
            </a:r>
          </a:p>
          <a:p>
            <a:r>
              <a:rPr lang="en-GB" sz="2000"/>
              <a:t>Acidity and alkalinity are expressed on the pH scale, which ranges from 0 (strongly acidic) to 14 (strongly basic or alkaline). A pH of </a:t>
            </a:r>
            <a:r>
              <a:rPr lang="en-GB" sz="2000" b="1"/>
              <a:t>7.0</a:t>
            </a:r>
            <a:r>
              <a:rPr lang="en-GB" sz="2000"/>
              <a:t>, in the middle of this scale, is neutral. Blood is normally slightly basic, with a normal pH range of </a:t>
            </a:r>
            <a:r>
              <a:rPr lang="en-GB" sz="2000" b="1"/>
              <a:t>7.35 to 7.45</a:t>
            </a:r>
            <a:r>
              <a:rPr lang="en-GB" sz="2000"/>
              <a:t>. Usually the body maintains the pH of blood close to </a:t>
            </a:r>
            <a:r>
              <a:rPr lang="en-GB" sz="2000" b="1"/>
              <a:t>7.40</a:t>
            </a:r>
            <a:r>
              <a:rPr lang="en-GB" sz="2000"/>
              <a:t>.</a:t>
            </a:r>
          </a:p>
        </p:txBody>
      </p:sp>
    </p:spTree>
    <p:extLst>
      <p:ext uri="{BB962C8B-B14F-4D97-AF65-F5344CB8AC3E}">
        <p14:creationId xmlns:p14="http://schemas.microsoft.com/office/powerpoint/2010/main" val="25540892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7"/>
          <p:cNvSpPr>
            <a:spLocks noGrp="1"/>
          </p:cNvSpPr>
          <p:nvPr>
            <p:ph idx="1"/>
          </p:nvPr>
        </p:nvSpPr>
        <p:spPr>
          <a:xfrm>
            <a:off x="5953126" y="1500188"/>
            <a:ext cx="4500563" cy="4525962"/>
          </a:xfrm>
        </p:spPr>
        <p:txBody>
          <a:bodyPr/>
          <a:lstStyle/>
          <a:p>
            <a:r>
              <a:rPr lang="en-GB" altLang="en-US" sz="2400" b="1" dirty="0"/>
              <a:t>Chemoreceptor's</a:t>
            </a:r>
            <a:r>
              <a:rPr lang="en-GB" altLang="en-US" sz="2400" dirty="0"/>
              <a:t> in the carotid arteries and aorta are sensitive to the concentrations of CO</a:t>
            </a:r>
            <a:r>
              <a:rPr lang="en-GB" altLang="en-US" sz="2400" baseline="-25000" dirty="0"/>
              <a:t>2</a:t>
            </a:r>
            <a:r>
              <a:rPr lang="en-GB" altLang="en-US" sz="2400" dirty="0"/>
              <a:t> in the bloodstream. A rise in CO</a:t>
            </a:r>
            <a:r>
              <a:rPr lang="en-GB" altLang="en-US" sz="2400" baseline="-25000" dirty="0"/>
              <a:t>2</a:t>
            </a:r>
            <a:r>
              <a:rPr lang="en-GB" altLang="en-US" sz="2400" dirty="0"/>
              <a:t> levels during vigorous exercise causes these sensory cells to send an increased number of nerve impulses to the </a:t>
            </a:r>
            <a:r>
              <a:rPr lang="en-GB" altLang="en-US" sz="2400" b="1" dirty="0"/>
              <a:t>respiratory control centre</a:t>
            </a:r>
            <a:r>
              <a:rPr lang="en-GB" altLang="en-US" sz="2400" dirty="0"/>
              <a:t> in the </a:t>
            </a:r>
            <a:r>
              <a:rPr lang="en-GB" altLang="en-US" sz="2400" b="1" dirty="0"/>
              <a:t>medulla</a:t>
            </a:r>
            <a:r>
              <a:rPr lang="en-GB" altLang="en-US" sz="2400" dirty="0"/>
              <a:t>.</a:t>
            </a:r>
          </a:p>
        </p:txBody>
      </p:sp>
      <p:pic>
        <p:nvPicPr>
          <p:cNvPr id="26628"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dirty="0">
                <a:solidFill>
                  <a:schemeClr val="tx2"/>
                </a:solidFill>
                <a:latin typeface="Calibri" panose="020F0502020204030204" pitchFamily="34" charset="0"/>
              </a:rPr>
              <a:t>The effect of Exercise on the Respiratory System: Homeostatic control:</a:t>
            </a:r>
          </a:p>
        </p:txBody>
      </p:sp>
    </p:spTree>
    <p:extLst>
      <p:ext uri="{BB962C8B-B14F-4D97-AF65-F5344CB8AC3E}">
        <p14:creationId xmlns:p14="http://schemas.microsoft.com/office/powerpoint/2010/main" val="270015729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5953126" y="1500188"/>
            <a:ext cx="4500563" cy="4525962"/>
          </a:xfrm>
        </p:spPr>
        <p:txBody>
          <a:bodyPr/>
          <a:lstStyle/>
          <a:p>
            <a:r>
              <a:rPr lang="en-GB" altLang="en-US" sz="2400"/>
              <a:t>This region of the brain responds by sending a greater number of nerve impulses to the </a:t>
            </a:r>
            <a:r>
              <a:rPr lang="en-GB" altLang="en-US" sz="2400" b="1"/>
              <a:t>intercostal muscles</a:t>
            </a:r>
            <a:r>
              <a:rPr lang="en-GB" altLang="en-US" sz="2400"/>
              <a:t> and diaphragm. The subsequent increased activity of these structures brings about an increase in rate and depth of breathing.</a:t>
            </a:r>
          </a:p>
          <a:p>
            <a:r>
              <a:rPr lang="en-GB" altLang="en-US" sz="2400"/>
              <a:t>Excess CO</a:t>
            </a:r>
            <a:r>
              <a:rPr lang="en-GB" altLang="en-US" sz="2400" baseline="-25000"/>
              <a:t>2</a:t>
            </a:r>
            <a:r>
              <a:rPr lang="en-GB" altLang="en-US" sz="2400"/>
              <a:t> is removed and the internal environment is kept within tolerable limits.</a:t>
            </a:r>
          </a:p>
        </p:txBody>
      </p:sp>
      <p:sp>
        <p:nvSpPr>
          <p:cNvPr id="27651" name="Slide Number Placeholder 5"/>
          <p:cNvSpPr>
            <a:spLocks noGrp="1"/>
          </p:cNvSpPr>
          <p:nvPr>
            <p:ph type="sldNum" sz="quarter" idx="12"/>
          </p:nvPr>
        </p:nvSpPr>
        <p:spPr>
          <a:xfrm>
            <a:off x="8024813" y="6215063"/>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782CB95A-F5DB-47A3-9927-8DC360EC14EC}" type="slidenum">
              <a:rPr lang="en-US" altLang="en-US" sz="1400"/>
              <a:pPr>
                <a:spcBef>
                  <a:spcPct val="0"/>
                </a:spcBef>
                <a:buFontTx/>
                <a:buNone/>
              </a:pPr>
              <a:t>96</a:t>
            </a:fld>
            <a:endParaRPr lang="en-US" altLang="en-US" sz="1400"/>
          </a:p>
        </p:txBody>
      </p:sp>
      <p:pic>
        <p:nvPicPr>
          <p:cNvPr id="27652"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The effect of Exercise on the Respiratory System: Homeostatic control: Part 2!</a:t>
            </a:r>
          </a:p>
        </p:txBody>
      </p:sp>
    </p:spTree>
    <p:extLst>
      <p:ext uri="{BB962C8B-B14F-4D97-AF65-F5344CB8AC3E}">
        <p14:creationId xmlns:p14="http://schemas.microsoft.com/office/powerpoint/2010/main" val="76160831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97</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CC93-344F-0EE9-E05B-6DC62743294B}"/>
              </a:ext>
            </a:extLst>
          </p:cNvPr>
          <p:cNvSpPr>
            <a:spLocks noGrp="1"/>
          </p:cNvSpPr>
          <p:nvPr>
            <p:ph type="title"/>
          </p:nvPr>
        </p:nvSpPr>
        <p:spPr/>
        <p:txBody>
          <a:bodyPr/>
          <a:lstStyle/>
          <a:p>
            <a:r>
              <a:rPr lang="en-GB" dirty="0"/>
              <a:t>RASS System</a:t>
            </a:r>
          </a:p>
        </p:txBody>
      </p:sp>
      <p:pic>
        <p:nvPicPr>
          <p:cNvPr id="4" name="Online Media 3" title="Renin Angiotensin Aldosterone System (RAAS) Nursing Mechanism for Blood Pressure">
            <a:hlinkClick r:id="" action="ppaction://media"/>
            <a:extLst>
              <a:ext uri="{FF2B5EF4-FFF2-40B4-BE49-F238E27FC236}">
                <a16:creationId xmlns:a16="http://schemas.microsoft.com/office/drawing/2014/main" id="{4817E615-E1D9-F663-8E80-BFCA63AFEDA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819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Lst>
</file>

<file path=ppt/tags/tag7.xml><?xml version="1.0" encoding="utf-8"?>
<p:tagLst xmlns:a="http://schemas.openxmlformats.org/drawingml/2006/main" xmlns:r="http://schemas.openxmlformats.org/officeDocument/2006/relationships" xmlns:p="http://schemas.openxmlformats.org/presentationml/2006/main">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3763</Words>
  <Application>Microsoft Office PowerPoint</Application>
  <PresentationFormat>Widescreen</PresentationFormat>
  <Paragraphs>331</Paragraphs>
  <Slides>98</Slides>
  <Notes>7</Notes>
  <HiddenSlides>0</HiddenSlides>
  <MMClips>7</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98</vt:i4>
      </vt:variant>
    </vt:vector>
  </HeadingPairs>
  <TitlesOfParts>
    <vt:vector size="114" baseType="lpstr">
      <vt:lpstr>MS Mincho</vt:lpstr>
      <vt:lpstr>Arial</vt:lpstr>
      <vt:lpstr>Arial Black</vt:lpstr>
      <vt:lpstr>Calibri</vt:lpstr>
      <vt:lpstr>Calibri Light</vt:lpstr>
      <vt:lpstr>Comic Sans MS</vt:lpstr>
      <vt:lpstr>Constantia</vt:lpstr>
      <vt:lpstr>Georgia</vt:lpstr>
      <vt:lpstr>Helvetica</vt:lpstr>
      <vt:lpstr>Lato</vt:lpstr>
      <vt:lpstr>Merriweather</vt:lpstr>
      <vt:lpstr>Open Sans</vt:lpstr>
      <vt:lpstr>Roboto</vt:lpstr>
      <vt:lpstr>Source Sans Pro</vt:lpstr>
      <vt:lpstr>Times New Roman</vt:lpstr>
      <vt:lpstr>Office Theme</vt:lpstr>
      <vt:lpstr>PowerPoint Presentation</vt:lpstr>
      <vt:lpstr>Key definitions </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Complications</vt:lpstr>
      <vt:lpstr>Hypoglycaemia</vt:lpstr>
      <vt:lpstr>The pancreas</vt:lpstr>
      <vt:lpstr>Regulation of blood glucose</vt:lpstr>
      <vt:lpstr>Factors that increase blood glucose concentration</vt:lpstr>
      <vt:lpstr>Factors that decrease blood glucose concentration</vt:lpstr>
      <vt:lpstr>Role of insulin</vt:lpstr>
      <vt:lpstr>Insulin lowers blood glucose concentration</vt:lpstr>
      <vt:lpstr>Role of insulin </vt:lpstr>
      <vt:lpstr>Role of glucagon</vt:lpstr>
      <vt:lpstr>Interaction of insulin and glucagon</vt:lpstr>
      <vt:lpstr>Importance of excretion</vt:lpstr>
      <vt:lpstr>Urea</vt:lpstr>
      <vt:lpstr>Two types of glands </vt:lpstr>
      <vt:lpstr>Two types of hormones </vt:lpstr>
      <vt:lpstr>PowerPoint Presentation</vt:lpstr>
      <vt:lpstr>Functions of thyroid gland.</vt:lpstr>
      <vt:lpstr>Adrenal Gland </vt:lpstr>
      <vt:lpstr>Cortisol</vt:lpstr>
      <vt:lpstr>Interaction of Glands</vt:lpstr>
      <vt:lpstr>PowerPoint Presentation</vt:lpstr>
      <vt:lpstr>The nervous system </vt:lpstr>
      <vt:lpstr>PowerPoint Presentation</vt:lpstr>
      <vt:lpstr>PowerPoint Presentation</vt:lpstr>
      <vt:lpstr>PowerPoint Presentation</vt:lpstr>
      <vt:lpstr>The Nervous System</vt:lpstr>
      <vt:lpstr>Lobes of the brain </vt:lpstr>
      <vt:lpstr>How to remember !</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lpstr>The Neuron  </vt:lpstr>
      <vt:lpstr>Dendrites </vt:lpstr>
      <vt:lpstr>Soma   </vt:lpstr>
      <vt:lpstr>Axon   </vt:lpstr>
      <vt:lpstr>Myelin Sheath   </vt:lpstr>
      <vt:lpstr>Nodes of ranvier  </vt:lpstr>
      <vt:lpstr>Synaptic Vesicles    </vt:lpstr>
      <vt:lpstr>Synapse    </vt:lpstr>
      <vt:lpstr>Neuron Communication   </vt:lpstr>
      <vt:lpstr>Neurotransimitters</vt:lpstr>
      <vt:lpstr>PowerPoint Presentation</vt:lpstr>
      <vt:lpstr>Acetycholine </vt:lpstr>
      <vt:lpstr>  </vt:lpstr>
      <vt:lpstr>Endorphins   </vt:lpstr>
      <vt:lpstr>The Brain and its Hemispheres       </vt:lpstr>
      <vt:lpstr>Pineal Gland     </vt:lpstr>
      <vt:lpstr>Corpus Callosum </vt:lpstr>
      <vt:lpstr>Broca area</vt:lpstr>
      <vt:lpstr>Wenicke’s </vt:lpstr>
      <vt:lpstr>Now try the following </vt:lpstr>
      <vt:lpstr>Respiratory System</vt:lpstr>
      <vt:lpstr>Warning: terminology!</vt:lpstr>
      <vt:lpstr>Cellular respiration </vt:lpstr>
      <vt:lpstr>Formula for cellular respiration </vt:lpstr>
      <vt:lpstr>PowerPoint Presentation</vt:lpstr>
      <vt:lpstr>Respiratory system function</vt:lpstr>
      <vt:lpstr>Moving air in and out</vt:lpstr>
      <vt:lpstr>Respiration </vt:lpstr>
      <vt:lpstr>Alveoli</vt:lpstr>
      <vt:lpstr>Gas Exchange </vt:lpstr>
      <vt:lpstr>Gas exchange in the lungs </vt:lpstr>
      <vt:lpstr>Circulation and Gas Exchange</vt:lpstr>
      <vt:lpstr>Respiration </vt:lpstr>
      <vt:lpstr>In the alveolus</vt:lpstr>
      <vt:lpstr>Gas exchange</vt:lpstr>
      <vt:lpstr>Oxygen transport</vt:lpstr>
      <vt:lpstr>Carbon dioxide transport</vt:lpstr>
      <vt:lpstr>What Is the Respiratory System's Role in Homeostasis? </vt:lpstr>
      <vt:lpstr>Oxygen In, Carbon Dioxide Out </vt:lpstr>
      <vt:lpstr>Homeostatic control</vt:lpstr>
      <vt:lpstr>Carbon dioxide and oxygen </vt:lpstr>
      <vt:lpstr>Why is it so important?</vt:lpstr>
      <vt:lpstr>The Proper pH </vt:lpstr>
      <vt:lpstr>What effects the pH of the blood stream?</vt:lpstr>
      <vt:lpstr>PowerPoint Presentation</vt:lpstr>
      <vt:lpstr>PowerPoint Presentation</vt:lpstr>
      <vt:lpstr>PowerPoint Presentation</vt:lpstr>
      <vt:lpstr>RASS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Peacock</cp:lastModifiedBy>
  <cp:revision>5</cp:revision>
  <dcterms:created xsi:type="dcterms:W3CDTF">2021-02-16T12:07:27Z</dcterms:created>
  <dcterms:modified xsi:type="dcterms:W3CDTF">2022-08-02T14:17:06Z</dcterms:modified>
</cp:coreProperties>
</file>