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6" d="100"/>
          <a:sy n="96" d="100"/>
        </p:scale>
        <p:origin x="34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596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74320" y="54864"/>
            <a:ext cx="85953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and Why to Use Each Research Paradigm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274320" y="457200"/>
            <a:ext cx="859536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paradigm shapes every choice you make — choose it deliberately, own it, and justify it throughout your thesis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274320" y="731520"/>
            <a:ext cx="1152144" cy="4206240"/>
          </a:xfrm>
          <a:prstGeom prst="rect">
            <a:avLst/>
          </a:prstGeom>
          <a:solidFill>
            <a:srgbClr val="EBF5FB"/>
          </a:solidFill>
          <a:ln w="19050">
            <a:solidFill>
              <a:srgbClr val="2E86C1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731520"/>
            <a:ext cx="1152144" cy="274320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01752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A: POSITIVISM</a:t>
            </a:r>
            <a:endParaRPr lang="en-US" sz="750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208" y="1033272"/>
            <a:ext cx="658368" cy="658368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320040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9" name="Text 6"/>
          <p:cNvSpPr/>
          <p:nvPr/>
        </p:nvSpPr>
        <p:spPr>
          <a:xfrm>
            <a:off x="320040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 need measurable, generalisable findings across a large sample</a:t>
            </a:r>
            <a:endParaRPr lang="en-US" sz="750" dirty="0"/>
          </a:p>
        </p:txBody>
      </p:sp>
      <p:sp>
        <p:nvSpPr>
          <p:cNvPr id="10" name="Text 7"/>
          <p:cNvSpPr/>
          <p:nvPr/>
        </p:nvSpPr>
        <p:spPr>
          <a:xfrm>
            <a:off x="320040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11" name="Text 8"/>
          <p:cNvSpPr/>
          <p:nvPr/>
        </p:nvSpPr>
        <p:spPr>
          <a:xfrm>
            <a:off x="320040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Produces statistically robust evidence that can inform policy or predict outcomes</a:t>
            </a:r>
            <a:endParaRPr lang="en-US" sz="750" dirty="0"/>
          </a:p>
        </p:txBody>
      </p:sp>
      <p:sp>
        <p:nvSpPr>
          <p:cNvPr id="12" name="Shape 9"/>
          <p:cNvSpPr/>
          <p:nvPr/>
        </p:nvSpPr>
        <p:spPr>
          <a:xfrm>
            <a:off x="320040" y="4224528"/>
            <a:ext cx="1060704" cy="0"/>
          </a:xfrm>
          <a:prstGeom prst="line">
            <a:avLst/>
          </a:prstGeom>
          <a:noFill/>
          <a:ln w="6350">
            <a:solidFill>
              <a:srgbClr val="2E86C1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320040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surveying 500 employees on engagement using a validated scale</a:t>
            </a:r>
            <a:endParaRPr lang="en-US" sz="700" dirty="0"/>
          </a:p>
        </p:txBody>
      </p:sp>
      <p:sp>
        <p:nvSpPr>
          <p:cNvPr id="14" name="Shape 11"/>
          <p:cNvSpPr/>
          <p:nvPr/>
        </p:nvSpPr>
        <p:spPr>
          <a:xfrm>
            <a:off x="1514856" y="731520"/>
            <a:ext cx="1152144" cy="4206240"/>
          </a:xfrm>
          <a:prstGeom prst="rect">
            <a:avLst/>
          </a:prstGeom>
          <a:solidFill>
            <a:srgbClr val="E9F7EF"/>
          </a:solidFill>
          <a:ln w="19050">
            <a:solidFill>
              <a:srgbClr val="27AE60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1514856" y="731520"/>
            <a:ext cx="1152144" cy="274320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542288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B: POST-POSITIVISM</a:t>
            </a:r>
            <a:endParaRPr lang="en-US" sz="750" dirty="0"/>
          </a:p>
        </p:txBody>
      </p:sp>
      <p:pic>
        <p:nvPicPr>
          <p:cNvPr id="1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1744" y="1033272"/>
            <a:ext cx="658368" cy="658368"/>
          </a:xfrm>
          <a:prstGeom prst="rect">
            <a:avLst/>
          </a:prstGeom>
        </p:spPr>
      </p:pic>
      <p:sp>
        <p:nvSpPr>
          <p:cNvPr id="18" name="Text 14"/>
          <p:cNvSpPr/>
          <p:nvPr/>
        </p:nvSpPr>
        <p:spPr>
          <a:xfrm>
            <a:off x="1560576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19" name="Text 15"/>
          <p:cNvSpPr/>
          <p:nvPr/>
        </p:nvSpPr>
        <p:spPr>
          <a:xfrm>
            <a:off x="1560576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 want rigour but acknowledge no single measure tells the whole story</a:t>
            </a:r>
            <a:endParaRPr lang="en-US" sz="750" dirty="0"/>
          </a:p>
        </p:txBody>
      </p:sp>
      <p:sp>
        <p:nvSpPr>
          <p:cNvPr id="20" name="Text 16"/>
          <p:cNvSpPr/>
          <p:nvPr/>
        </p:nvSpPr>
        <p:spPr>
          <a:xfrm>
            <a:off x="1560576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21" name="Text 17"/>
          <p:cNvSpPr/>
          <p:nvPr/>
        </p:nvSpPr>
        <p:spPr>
          <a:xfrm>
            <a:off x="1560576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Triangulation across multiple data sources strengthens credibility</a:t>
            </a:r>
            <a:endParaRPr lang="en-US" sz="750" dirty="0"/>
          </a:p>
        </p:txBody>
      </p:sp>
      <p:sp>
        <p:nvSpPr>
          <p:cNvPr id="22" name="Shape 18"/>
          <p:cNvSpPr/>
          <p:nvPr/>
        </p:nvSpPr>
        <p:spPr>
          <a:xfrm>
            <a:off x="1560576" y="4224528"/>
            <a:ext cx="1060704" cy="0"/>
          </a:xfrm>
          <a:prstGeom prst="line">
            <a:avLst/>
          </a:prstGeom>
          <a:noFill/>
          <a:ln w="6350">
            <a:solidFill>
              <a:srgbClr val="27AE60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9"/>
          <p:cNvSpPr/>
          <p:nvPr/>
        </p:nvSpPr>
        <p:spPr>
          <a:xfrm>
            <a:off x="1560576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combining survey data, HR records, and follow-up interviews</a:t>
            </a:r>
            <a:endParaRPr lang="en-US" sz="700" dirty="0"/>
          </a:p>
        </p:txBody>
      </p:sp>
      <p:sp>
        <p:nvSpPr>
          <p:cNvPr id="24" name="Shape 20"/>
          <p:cNvSpPr/>
          <p:nvPr/>
        </p:nvSpPr>
        <p:spPr>
          <a:xfrm>
            <a:off x="2755392" y="731520"/>
            <a:ext cx="1152144" cy="4206240"/>
          </a:xfrm>
          <a:prstGeom prst="rect">
            <a:avLst/>
          </a:prstGeom>
          <a:solidFill>
            <a:srgbClr val="FDEDEC"/>
          </a:solidFill>
          <a:ln w="19050">
            <a:solidFill>
              <a:srgbClr val="E74C3C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1"/>
          <p:cNvSpPr/>
          <p:nvPr/>
        </p:nvSpPr>
        <p:spPr>
          <a:xfrm>
            <a:off x="2755392" y="731520"/>
            <a:ext cx="1152144" cy="274320"/>
          </a:xfrm>
          <a:prstGeom prst="rect">
            <a:avLst/>
          </a:prstGeom>
          <a:solidFill>
            <a:srgbClr val="922B21"/>
          </a:solidFill>
          <a:ln w="12700">
            <a:solidFill>
              <a:srgbClr val="922B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2"/>
          <p:cNvSpPr/>
          <p:nvPr/>
        </p:nvSpPr>
        <p:spPr>
          <a:xfrm>
            <a:off x="2782824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C: INTERPRETIVISM</a:t>
            </a:r>
            <a:endParaRPr lang="en-US" sz="750" dirty="0"/>
          </a:p>
        </p:txBody>
      </p:sp>
      <p:pic>
        <p:nvPicPr>
          <p:cNvPr id="2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2280" y="1033272"/>
            <a:ext cx="658368" cy="658368"/>
          </a:xfrm>
          <a:prstGeom prst="rect">
            <a:avLst/>
          </a:prstGeom>
        </p:spPr>
      </p:pic>
      <p:sp>
        <p:nvSpPr>
          <p:cNvPr id="28" name="Text 23"/>
          <p:cNvSpPr/>
          <p:nvPr/>
        </p:nvSpPr>
        <p:spPr>
          <a:xfrm>
            <a:off x="2801112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29" name="Text 24"/>
          <p:cNvSpPr/>
          <p:nvPr/>
        </p:nvSpPr>
        <p:spPr>
          <a:xfrm>
            <a:off x="2801112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 want to understand how people make sense of their own experience</a:t>
            </a:r>
            <a:endParaRPr lang="en-US" sz="750" dirty="0"/>
          </a:p>
        </p:txBody>
      </p:sp>
      <p:sp>
        <p:nvSpPr>
          <p:cNvPr id="30" name="Text 25"/>
          <p:cNvSpPr/>
          <p:nvPr/>
        </p:nvSpPr>
        <p:spPr>
          <a:xfrm>
            <a:off x="2801112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31" name="Text 26"/>
          <p:cNvSpPr/>
          <p:nvPr/>
        </p:nvSpPr>
        <p:spPr>
          <a:xfrm>
            <a:off x="2801112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Captures depth and nuance that numbers cannot — the 'why behind the what'</a:t>
            </a:r>
            <a:endParaRPr lang="en-US" sz="750" dirty="0"/>
          </a:p>
        </p:txBody>
      </p:sp>
      <p:sp>
        <p:nvSpPr>
          <p:cNvPr id="32" name="Shape 27"/>
          <p:cNvSpPr/>
          <p:nvPr/>
        </p:nvSpPr>
        <p:spPr>
          <a:xfrm>
            <a:off x="2801112" y="4224528"/>
            <a:ext cx="1060704" cy="0"/>
          </a:xfrm>
          <a:prstGeom prst="line">
            <a:avLst/>
          </a:prstGeom>
          <a:noFill/>
          <a:ln w="6350">
            <a:solidFill>
              <a:srgbClr val="E74C3C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28"/>
          <p:cNvSpPr/>
          <p:nvPr/>
        </p:nvSpPr>
        <p:spPr>
          <a:xfrm>
            <a:off x="2801112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in-depth interviews with managers about leadership identity</a:t>
            </a:r>
            <a:endParaRPr lang="en-US" sz="700" dirty="0"/>
          </a:p>
        </p:txBody>
      </p:sp>
      <p:sp>
        <p:nvSpPr>
          <p:cNvPr id="34" name="Shape 29"/>
          <p:cNvSpPr/>
          <p:nvPr/>
        </p:nvSpPr>
        <p:spPr>
          <a:xfrm>
            <a:off x="3995928" y="731520"/>
            <a:ext cx="1152144" cy="4206240"/>
          </a:xfrm>
          <a:prstGeom prst="rect">
            <a:avLst/>
          </a:prstGeom>
          <a:solidFill>
            <a:srgbClr val="F5EEF8"/>
          </a:solidFill>
          <a:ln w="19050">
            <a:solidFill>
              <a:srgbClr val="8E44AD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0"/>
          <p:cNvSpPr/>
          <p:nvPr/>
        </p:nvSpPr>
        <p:spPr>
          <a:xfrm>
            <a:off x="3995928" y="731520"/>
            <a:ext cx="1152144" cy="274320"/>
          </a:xfrm>
          <a:prstGeom prst="rect">
            <a:avLst/>
          </a:prstGeom>
          <a:solidFill>
            <a:srgbClr val="6C3483"/>
          </a:solidFill>
          <a:ln w="12700">
            <a:solidFill>
              <a:srgbClr val="6C348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1"/>
          <p:cNvSpPr/>
          <p:nvPr/>
        </p:nvSpPr>
        <p:spPr>
          <a:xfrm>
            <a:off x="4023360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D: CONSTRUCTIVISM</a:t>
            </a:r>
            <a:endParaRPr lang="en-US" sz="750" dirty="0"/>
          </a:p>
        </p:txBody>
      </p:sp>
      <p:pic>
        <p:nvPicPr>
          <p:cNvPr id="3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2816" y="1033272"/>
            <a:ext cx="658368" cy="658368"/>
          </a:xfrm>
          <a:prstGeom prst="rect">
            <a:avLst/>
          </a:prstGeom>
        </p:spPr>
      </p:pic>
      <p:sp>
        <p:nvSpPr>
          <p:cNvPr id="38" name="Text 32"/>
          <p:cNvSpPr/>
          <p:nvPr/>
        </p:nvSpPr>
        <p:spPr>
          <a:xfrm>
            <a:off x="4041648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39" name="Text 33"/>
          <p:cNvSpPr/>
          <p:nvPr/>
        </p:nvSpPr>
        <p:spPr>
          <a:xfrm>
            <a:off x="4041648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your focus is how individuals personally build their understanding over time</a:t>
            </a:r>
            <a:endParaRPr lang="en-US" sz="750" dirty="0"/>
          </a:p>
        </p:txBody>
      </p:sp>
      <p:sp>
        <p:nvSpPr>
          <p:cNvPr id="40" name="Text 34"/>
          <p:cNvSpPr/>
          <p:nvPr/>
        </p:nvSpPr>
        <p:spPr>
          <a:xfrm>
            <a:off x="4041648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41" name="Text 35"/>
          <p:cNvSpPr/>
          <p:nvPr/>
        </p:nvSpPr>
        <p:spPr>
          <a:xfrm>
            <a:off x="4041648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Reveals how each person's unique background shapes their professional reality</a:t>
            </a:r>
            <a:endParaRPr lang="en-US" sz="750" dirty="0"/>
          </a:p>
        </p:txBody>
      </p:sp>
      <p:sp>
        <p:nvSpPr>
          <p:cNvPr id="42" name="Shape 36"/>
          <p:cNvSpPr/>
          <p:nvPr/>
        </p:nvSpPr>
        <p:spPr>
          <a:xfrm>
            <a:off x="4041648" y="4224528"/>
            <a:ext cx="1060704" cy="0"/>
          </a:xfrm>
          <a:prstGeom prst="line">
            <a:avLst/>
          </a:prstGeom>
          <a:noFill/>
          <a:ln w="6350">
            <a:solidFill>
              <a:srgbClr val="8E44AD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37"/>
          <p:cNvSpPr/>
          <p:nvPr/>
        </p:nvSpPr>
        <p:spPr>
          <a:xfrm>
            <a:off x="4041648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longitudinal study of how new leaders construct their identity</a:t>
            </a:r>
            <a:endParaRPr lang="en-US" sz="700" dirty="0"/>
          </a:p>
        </p:txBody>
      </p:sp>
      <p:sp>
        <p:nvSpPr>
          <p:cNvPr id="44" name="Shape 38"/>
          <p:cNvSpPr/>
          <p:nvPr/>
        </p:nvSpPr>
        <p:spPr>
          <a:xfrm>
            <a:off x="5236464" y="731520"/>
            <a:ext cx="1152144" cy="4206240"/>
          </a:xfrm>
          <a:prstGeom prst="rect">
            <a:avLst/>
          </a:prstGeom>
          <a:solidFill>
            <a:srgbClr val="EAF2FF"/>
          </a:solidFill>
          <a:ln w="19050">
            <a:solidFill>
              <a:srgbClr val="2980B9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5" name="Shape 39"/>
          <p:cNvSpPr/>
          <p:nvPr/>
        </p:nvSpPr>
        <p:spPr>
          <a:xfrm>
            <a:off x="5236464" y="731520"/>
            <a:ext cx="1152144" cy="274320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0"/>
          <p:cNvSpPr/>
          <p:nvPr/>
        </p:nvSpPr>
        <p:spPr>
          <a:xfrm>
            <a:off x="5263896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E: SOCIAL</a:t>
            </a:r>
            <a:endParaRPr lang="en-US" sz="750" dirty="0"/>
          </a:p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CONSTRUCTIONISM</a:t>
            </a:r>
            <a:endParaRPr lang="en-US" sz="750" dirty="0"/>
          </a:p>
        </p:txBody>
      </p:sp>
      <p:pic>
        <p:nvPicPr>
          <p:cNvPr id="4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83352" y="1033272"/>
            <a:ext cx="658368" cy="658368"/>
          </a:xfrm>
          <a:prstGeom prst="rect">
            <a:avLst/>
          </a:prstGeom>
        </p:spPr>
      </p:pic>
      <p:sp>
        <p:nvSpPr>
          <p:cNvPr id="48" name="Text 41"/>
          <p:cNvSpPr/>
          <p:nvPr/>
        </p:nvSpPr>
        <p:spPr>
          <a:xfrm>
            <a:off x="5282184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49" name="Text 42"/>
          <p:cNvSpPr/>
          <p:nvPr/>
        </p:nvSpPr>
        <p:spPr>
          <a:xfrm>
            <a:off x="5282184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meaning is made collectively — through language, culture, shared norms</a:t>
            </a:r>
            <a:endParaRPr lang="en-US" sz="750" dirty="0"/>
          </a:p>
        </p:txBody>
      </p:sp>
      <p:sp>
        <p:nvSpPr>
          <p:cNvPr id="50" name="Text 43"/>
          <p:cNvSpPr/>
          <p:nvPr/>
        </p:nvSpPr>
        <p:spPr>
          <a:xfrm>
            <a:off x="5282184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51" name="Text 44"/>
          <p:cNvSpPr/>
          <p:nvPr/>
        </p:nvSpPr>
        <p:spPr>
          <a:xfrm>
            <a:off x="5282184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Illuminates how groups co-create what counts as 'good leadership' or 'toxic culture'</a:t>
            </a:r>
            <a:endParaRPr lang="en-US" sz="750" dirty="0"/>
          </a:p>
        </p:txBody>
      </p:sp>
      <p:sp>
        <p:nvSpPr>
          <p:cNvPr id="52" name="Shape 45"/>
          <p:cNvSpPr/>
          <p:nvPr/>
        </p:nvSpPr>
        <p:spPr>
          <a:xfrm>
            <a:off x="5282184" y="4224528"/>
            <a:ext cx="1060704" cy="0"/>
          </a:xfrm>
          <a:prstGeom prst="line">
            <a:avLst/>
          </a:prstGeom>
          <a:noFill/>
          <a:ln w="6350">
            <a:solidFill>
              <a:srgbClr val="2980B9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53" name="Text 46"/>
          <p:cNvSpPr/>
          <p:nvPr/>
        </p:nvSpPr>
        <p:spPr>
          <a:xfrm>
            <a:off x="5282184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discourse analysis of how 'performance' is talked about across teams</a:t>
            </a:r>
            <a:endParaRPr lang="en-US" sz="700" dirty="0"/>
          </a:p>
        </p:txBody>
      </p:sp>
      <p:sp>
        <p:nvSpPr>
          <p:cNvPr id="54" name="Shape 47"/>
          <p:cNvSpPr/>
          <p:nvPr/>
        </p:nvSpPr>
        <p:spPr>
          <a:xfrm>
            <a:off x="6477000" y="731520"/>
            <a:ext cx="1152144" cy="4206240"/>
          </a:xfrm>
          <a:prstGeom prst="rect">
            <a:avLst/>
          </a:prstGeom>
          <a:solidFill>
            <a:srgbClr val="FEF9E7"/>
          </a:solidFill>
          <a:ln w="19050">
            <a:solidFill>
              <a:srgbClr val="D4AC0D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5" name="Shape 48"/>
          <p:cNvSpPr/>
          <p:nvPr/>
        </p:nvSpPr>
        <p:spPr>
          <a:xfrm>
            <a:off x="6477000" y="731520"/>
            <a:ext cx="1152144" cy="274320"/>
          </a:xfrm>
          <a:prstGeom prst="rect">
            <a:avLst/>
          </a:prstGeom>
          <a:solidFill>
            <a:srgbClr val="9A7D0A"/>
          </a:solidFill>
          <a:ln w="12700">
            <a:solidFill>
              <a:srgbClr val="9A7D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49"/>
          <p:cNvSpPr/>
          <p:nvPr/>
        </p:nvSpPr>
        <p:spPr>
          <a:xfrm>
            <a:off x="6504432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F: CRITICAL THEORY</a:t>
            </a:r>
            <a:endParaRPr lang="en-US" sz="750" dirty="0"/>
          </a:p>
        </p:txBody>
      </p:sp>
      <p:pic>
        <p:nvPicPr>
          <p:cNvPr id="5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23888" y="1033272"/>
            <a:ext cx="658368" cy="658368"/>
          </a:xfrm>
          <a:prstGeom prst="rect">
            <a:avLst/>
          </a:prstGeom>
        </p:spPr>
      </p:pic>
      <p:sp>
        <p:nvSpPr>
          <p:cNvPr id="58" name="Text 50"/>
          <p:cNvSpPr/>
          <p:nvPr/>
        </p:nvSpPr>
        <p:spPr>
          <a:xfrm>
            <a:off x="6522720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59" name="Text 51"/>
          <p:cNvSpPr/>
          <p:nvPr/>
        </p:nvSpPr>
        <p:spPr>
          <a:xfrm>
            <a:off x="6522720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your study involves power, inequality, exclusion, or structural injustice</a:t>
            </a:r>
            <a:endParaRPr lang="en-US" sz="750" dirty="0"/>
          </a:p>
        </p:txBody>
      </p:sp>
      <p:sp>
        <p:nvSpPr>
          <p:cNvPr id="60" name="Text 52"/>
          <p:cNvSpPr/>
          <p:nvPr/>
        </p:nvSpPr>
        <p:spPr>
          <a:xfrm>
            <a:off x="6522720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61" name="Text 53"/>
          <p:cNvSpPr/>
          <p:nvPr/>
        </p:nvSpPr>
        <p:spPr>
          <a:xfrm>
            <a:off x="6522720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Makes visible whose voices are missing and challenges taken-for-granted 'truths'</a:t>
            </a:r>
            <a:endParaRPr lang="en-US" sz="750" dirty="0"/>
          </a:p>
        </p:txBody>
      </p:sp>
      <p:sp>
        <p:nvSpPr>
          <p:cNvPr id="62" name="Shape 54"/>
          <p:cNvSpPr/>
          <p:nvPr/>
        </p:nvSpPr>
        <p:spPr>
          <a:xfrm>
            <a:off x="6522720" y="4224528"/>
            <a:ext cx="1060704" cy="0"/>
          </a:xfrm>
          <a:prstGeom prst="line">
            <a:avLst/>
          </a:prstGeom>
          <a:noFill/>
          <a:ln w="6350">
            <a:solidFill>
              <a:srgbClr val="D4AC0D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63" name="Text 55"/>
          <p:cNvSpPr/>
          <p:nvPr/>
        </p:nvSpPr>
        <p:spPr>
          <a:xfrm>
            <a:off x="6522720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examining gender pay gaps or racialised promotion patterns</a:t>
            </a:r>
            <a:endParaRPr lang="en-US" sz="700" dirty="0"/>
          </a:p>
        </p:txBody>
      </p:sp>
      <p:sp>
        <p:nvSpPr>
          <p:cNvPr id="64" name="Shape 56"/>
          <p:cNvSpPr/>
          <p:nvPr/>
        </p:nvSpPr>
        <p:spPr>
          <a:xfrm>
            <a:off x="7717536" y="731520"/>
            <a:ext cx="1152144" cy="4206240"/>
          </a:xfrm>
          <a:prstGeom prst="rect">
            <a:avLst/>
          </a:prstGeom>
          <a:solidFill>
            <a:srgbClr val="E8F8F5"/>
          </a:solidFill>
          <a:ln w="19050">
            <a:solidFill>
              <a:srgbClr val="17A589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5" name="Shape 57"/>
          <p:cNvSpPr/>
          <p:nvPr/>
        </p:nvSpPr>
        <p:spPr>
          <a:xfrm>
            <a:off x="7717536" y="731520"/>
            <a:ext cx="1152144" cy="274320"/>
          </a:xfrm>
          <a:prstGeom prst="rect">
            <a:avLst/>
          </a:prstGeom>
          <a:solidFill>
            <a:srgbClr val="0E6655"/>
          </a:solidFill>
          <a:ln w="12700">
            <a:solidFill>
              <a:srgbClr val="0E66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Text 58"/>
          <p:cNvSpPr/>
          <p:nvPr/>
        </p:nvSpPr>
        <p:spPr>
          <a:xfrm>
            <a:off x="7744968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G: PRAGMATISM</a:t>
            </a:r>
            <a:endParaRPr lang="en-US" sz="750" dirty="0"/>
          </a:p>
        </p:txBody>
      </p:sp>
      <p:pic>
        <p:nvPicPr>
          <p:cNvPr id="6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64424" y="1033272"/>
            <a:ext cx="658368" cy="658368"/>
          </a:xfrm>
          <a:prstGeom prst="rect">
            <a:avLst/>
          </a:prstGeom>
        </p:spPr>
      </p:pic>
      <p:sp>
        <p:nvSpPr>
          <p:cNvPr id="68" name="Text 59"/>
          <p:cNvSpPr/>
          <p:nvPr/>
        </p:nvSpPr>
        <p:spPr>
          <a:xfrm>
            <a:off x="7763256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69" name="Text 60"/>
          <p:cNvSpPr/>
          <p:nvPr/>
        </p:nvSpPr>
        <p:spPr>
          <a:xfrm>
            <a:off x="7763256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solving a real-world problem matters more than philosophical purity</a:t>
            </a:r>
            <a:endParaRPr lang="en-US" sz="750" dirty="0"/>
          </a:p>
        </p:txBody>
      </p:sp>
      <p:sp>
        <p:nvSpPr>
          <p:cNvPr id="70" name="Text 61"/>
          <p:cNvSpPr/>
          <p:nvPr/>
        </p:nvSpPr>
        <p:spPr>
          <a:xfrm>
            <a:off x="7763256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71" name="Text 62"/>
          <p:cNvSpPr/>
          <p:nvPr/>
        </p:nvSpPr>
        <p:spPr>
          <a:xfrm>
            <a:off x="7763256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Lets you mix methods freely — whatever best answers your research question</a:t>
            </a:r>
            <a:endParaRPr lang="en-US" sz="750" dirty="0"/>
          </a:p>
        </p:txBody>
      </p:sp>
      <p:sp>
        <p:nvSpPr>
          <p:cNvPr id="72" name="Shape 63"/>
          <p:cNvSpPr/>
          <p:nvPr/>
        </p:nvSpPr>
        <p:spPr>
          <a:xfrm>
            <a:off x="7763256" y="4224528"/>
            <a:ext cx="1060704" cy="0"/>
          </a:xfrm>
          <a:prstGeom prst="line">
            <a:avLst/>
          </a:prstGeom>
          <a:noFill/>
          <a:ln w="6350">
            <a:solidFill>
              <a:srgbClr val="17A589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73" name="Text 64"/>
          <p:cNvSpPr/>
          <p:nvPr/>
        </p:nvSpPr>
        <p:spPr>
          <a:xfrm>
            <a:off x="7763256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piloting a new HR intervention and evaluating using surveys + observation</a:t>
            </a:r>
            <a:endParaRPr lang="en-US" sz="700" dirty="0"/>
          </a:p>
        </p:txBody>
      </p:sp>
      <p:sp>
        <p:nvSpPr>
          <p:cNvPr id="74" name="Text 65"/>
          <p:cNvSpPr/>
          <p:nvPr/>
        </p:nvSpPr>
        <p:spPr>
          <a:xfrm>
            <a:off x="274320" y="4946904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Caroline Jawad  |  LCDB7007 Research Principles &amp; Philosophy  |  UWTSD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349</Words>
  <Application>Microsoft Office PowerPoint</Application>
  <PresentationFormat>On-screen Show (16:9)</PresentationFormat>
  <Paragraphs>47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Caroline Jawad</cp:lastModifiedBy>
  <cp:revision>1</cp:revision>
  <dcterms:created xsi:type="dcterms:W3CDTF">2026-04-07T15:54:18Z</dcterms:created>
  <dcterms:modified xsi:type="dcterms:W3CDTF">2026-04-19T16:41:31Z</dcterms:modified>
</cp:coreProperties>
</file>