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theme/themeOverride27.xml" ContentType="application/vnd.openxmlformats-officedocument.themeOverride+xml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theme/themeOverride30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ppt/theme/themeOverride33.xml" ContentType="application/vnd.openxmlformats-officedocument.themeOverride+xml"/>
  <Override PartName="/ppt/theme/themeOverride34.xml" ContentType="application/vnd.openxmlformats-officedocument.themeOverride+xml"/>
  <Override PartName="/ppt/theme/themeOverride35.xml" ContentType="application/vnd.openxmlformats-officedocument.themeOverride+xml"/>
  <Override PartName="/ppt/theme/themeOverride36.xml" ContentType="application/vnd.openxmlformats-officedocument.themeOverride+xml"/>
  <Override PartName="/ppt/theme/themeOverride37.xml" ContentType="application/vnd.openxmlformats-officedocument.themeOverride+xml"/>
  <Override PartName="/ppt/theme/themeOverride38.xml" ContentType="application/vnd.openxmlformats-officedocument.themeOverride+xml"/>
  <Override PartName="/ppt/theme/themeOverride39.xml" ContentType="application/vnd.openxmlformats-officedocument.themeOverride+xml"/>
  <Override PartName="/ppt/theme/themeOverride40.xml" ContentType="application/vnd.openxmlformats-officedocument.themeOverride+xml"/>
  <Override PartName="/ppt/theme/themeOverride41.xml" ContentType="application/vnd.openxmlformats-officedocument.themeOverride+xml"/>
  <Override PartName="/ppt/theme/themeOverride42.xml" ContentType="application/vnd.openxmlformats-officedocument.themeOverride+xml"/>
  <Override PartName="/ppt/theme/themeOverride43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44.xml" ContentType="application/vnd.openxmlformats-officedocument.themeOverride+xml"/>
  <Override PartName="/ppt/theme/themeOverride45.xml" ContentType="application/vnd.openxmlformats-officedocument.themeOverride+xml"/>
  <Override PartName="/ppt/theme/themeOverride46.xml" ContentType="application/vnd.openxmlformats-officedocument.themeOverride+xml"/>
  <Override PartName="/ppt/theme/themeOverride47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371" r:id="rId2"/>
    <p:sldId id="750" r:id="rId3"/>
    <p:sldId id="791" r:id="rId4"/>
    <p:sldId id="792" r:id="rId5"/>
    <p:sldId id="793" r:id="rId6"/>
    <p:sldId id="794" r:id="rId7"/>
    <p:sldId id="751" r:id="rId8"/>
    <p:sldId id="752" r:id="rId9"/>
    <p:sldId id="753" r:id="rId10"/>
    <p:sldId id="795" r:id="rId11"/>
    <p:sldId id="769" r:id="rId12"/>
    <p:sldId id="754" r:id="rId13"/>
    <p:sldId id="755" r:id="rId14"/>
    <p:sldId id="797" r:id="rId15"/>
    <p:sldId id="770" r:id="rId16"/>
    <p:sldId id="757" r:id="rId17"/>
    <p:sldId id="837" r:id="rId18"/>
    <p:sldId id="771" r:id="rId19"/>
    <p:sldId id="798" r:id="rId20"/>
    <p:sldId id="772" r:id="rId21"/>
    <p:sldId id="773" r:id="rId22"/>
    <p:sldId id="799" r:id="rId23"/>
    <p:sldId id="774" r:id="rId24"/>
    <p:sldId id="775" r:id="rId25"/>
    <p:sldId id="776" r:id="rId26"/>
    <p:sldId id="796" r:id="rId27"/>
    <p:sldId id="777" r:id="rId28"/>
    <p:sldId id="778" r:id="rId29"/>
    <p:sldId id="803" r:id="rId30"/>
    <p:sldId id="779" r:id="rId31"/>
    <p:sldId id="804" r:id="rId32"/>
    <p:sldId id="780" r:id="rId33"/>
    <p:sldId id="800" r:id="rId34"/>
    <p:sldId id="781" r:id="rId35"/>
    <p:sldId id="782" r:id="rId36"/>
    <p:sldId id="801" r:id="rId37"/>
    <p:sldId id="783" r:id="rId38"/>
    <p:sldId id="784" r:id="rId39"/>
    <p:sldId id="805" r:id="rId40"/>
    <p:sldId id="785" r:id="rId41"/>
    <p:sldId id="806" r:id="rId42"/>
    <p:sldId id="786" r:id="rId43"/>
    <p:sldId id="787" r:id="rId44"/>
    <p:sldId id="788" r:id="rId45"/>
    <p:sldId id="802" r:id="rId46"/>
    <p:sldId id="789" r:id="rId47"/>
    <p:sldId id="790" r:id="rId48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06" autoAdjust="0"/>
    <p:restoredTop sz="86817" autoAdjust="0"/>
  </p:normalViewPr>
  <p:slideViewPr>
    <p:cSldViewPr>
      <p:cViewPr varScale="1">
        <p:scale>
          <a:sx n="51" d="100"/>
          <a:sy n="51" d="100"/>
        </p:scale>
        <p:origin x="514" y="53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82626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39869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 userDrawn="1"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2025/5/16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 userDrawn="1"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4" Type="http://schemas.microsoft.com/office/2007/relationships/hdphoto" Target="../media/hdphoto2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Relationship Id="rId5" Type="http://schemas.openxmlformats.org/officeDocument/2006/relationships/image" Target="../media/image5.pn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Relationship Id="rId6" Type="http://schemas.microsoft.com/office/2007/relationships/hdphoto" Target="../media/hdphoto2.wdp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Relationship Id="rId4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Relationship Id="rId5" Type="http://schemas.openxmlformats.org/officeDocument/2006/relationships/image" Target="../media/image12.png"/><Relationship Id="rId4" Type="http://schemas.microsoft.com/office/2007/relationships/hdphoto" Target="../media/hdphoto2.wdp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Relationship Id="rId4" Type="http://schemas.microsoft.com/office/2007/relationships/hdphoto" Target="../media/hdphoto2.wdp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Relationship Id="rId4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0.xml"/><Relationship Id="rId4" Type="http://schemas.openxmlformats.org/officeDocument/2006/relationships/image" Target="../media/image1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1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3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4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6.xml"/><Relationship Id="rId5" Type="http://schemas.openxmlformats.org/officeDocument/2006/relationships/image" Target="../media/image19.png"/><Relationship Id="rId4" Type="http://schemas.microsoft.com/office/2007/relationships/hdphoto" Target="../media/hdphoto2.wdp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8.xml"/><Relationship Id="rId4" Type="http://schemas.microsoft.com/office/2007/relationships/hdphoto" Target="../media/hdphoto2.wdp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9.xml"/><Relationship Id="rId5" Type="http://schemas.openxmlformats.org/officeDocument/2006/relationships/image" Target="../media/image19.png"/><Relationship Id="rId4" Type="http://schemas.microsoft.com/office/2007/relationships/hdphoto" Target="../media/hdphoto2.wdp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0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1.xml"/><Relationship Id="rId5" Type="http://schemas.openxmlformats.org/officeDocument/2006/relationships/image" Target="../media/image19.png"/><Relationship Id="rId4" Type="http://schemas.microsoft.com/office/2007/relationships/hdphoto" Target="../media/hdphoto2.wdp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3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4.xml"/><Relationship Id="rId4" Type="http://schemas.microsoft.com/office/2007/relationships/hdphoto" Target="../media/hdphoto2.wdp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5.xml"/><Relationship Id="rId5" Type="http://schemas.openxmlformats.org/officeDocument/2006/relationships/image" Target="../media/image19.png"/><Relationship Id="rId4" Type="http://schemas.microsoft.com/office/2007/relationships/hdphoto" Target="../media/hdphoto2.wdp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6.xml"/><Relationship Id="rId5" Type="http://schemas.openxmlformats.org/officeDocument/2006/relationships/image" Target="../media/image23.png"/><Relationship Id="rId4" Type="http://schemas.microsoft.com/office/2007/relationships/hdphoto" Target="../media/hdphoto2.wdp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9713D151-9717-9270-6C22-4F5CFE9E008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17" b="91367" l="9462" r="89462">
                        <a14:foregroundMark x1="17419" y1="50839" x2="17204" y2="51559"/>
                        <a14:foregroundMark x1="85161" y1="48921" x2="86237" y2="49400"/>
                        <a14:foregroundMark x1="74624" y1="22542" x2="75699" y2="22542"/>
                        <a14:foregroundMark x1="70753" y1="20863" x2="70538" y2="21343"/>
                        <a14:foregroundMark x1="68602" y1="18705" x2="68602" y2="18705"/>
                        <a14:foregroundMark x1="69462" y1="12230" x2="69892" y2="12230"/>
                        <a14:foregroundMark x1="74839" y1="16787" x2="74839" y2="17506"/>
                        <a14:foregroundMark x1="55054" y1="10791" x2="56129" y2="11271"/>
                        <a14:foregroundMark x1="49677" y1="11271" x2="50108" y2="11751"/>
                        <a14:foregroundMark x1="55914" y1="5995" x2="56559" y2="6715"/>
                        <a14:foregroundMark x1="59355" y1="6235" x2="59355" y2="6235"/>
                        <a14:foregroundMark x1="62151" y1="7434" x2="62151" y2="7434"/>
                        <a14:foregroundMark x1="52043" y1="4556" x2="52043" y2="4556"/>
                        <a14:foregroundMark x1="44301" y1="6235" x2="44516" y2="6235"/>
                        <a14:foregroundMark x1="46667" y1="14388" x2="46667" y2="14868"/>
                        <a14:foregroundMark x1="42581" y1="15588" x2="42581" y2="15588"/>
                        <a14:foregroundMark x1="35699" y1="13429" x2="35269" y2="13189"/>
                        <a14:foregroundMark x1="39785" y1="15348" x2="39785" y2="15348"/>
                        <a14:foregroundMark x1="39785" y1="15348" x2="39785" y2="15348"/>
                        <a14:foregroundMark x1="33978" y1="15827" x2="33978" y2="15827"/>
                        <a14:foregroundMark x1="33978" y1="15827" x2="33978" y2="15827"/>
                        <a14:foregroundMark x1="34409" y1="17266" x2="34409" y2="17266"/>
                        <a14:foregroundMark x1="38710" y1="10791" x2="38710" y2="10791"/>
                        <a14:foregroundMark x1="35699" y1="7914" x2="35699" y2="7914"/>
                        <a14:foregroundMark x1="31183" y1="9353" x2="31183" y2="9353"/>
                        <a14:foregroundMark x1="23011" y1="72902" x2="23011" y2="73141"/>
                        <a14:foregroundMark x1="47097" y1="91127" x2="47527" y2="91367"/>
                        <a14:foregroundMark x1="69892" y1="74580" x2="71613" y2="75060"/>
                        <a14:foregroundMark x1="17849" y1="43165" x2="17849" y2="43165"/>
                        <a14:foregroundMark x1="10323" y1="39089" x2="10323" y2="39089"/>
                        <a14:foregroundMark x1="15699" y1="43645" x2="15699" y2="43645"/>
                        <a14:foregroundMark x1="14409" y1="43645" x2="14409" y2="43645"/>
                        <a14:foregroundMark x1="16559" y1="33813" x2="16559" y2="33813"/>
                        <a14:foregroundMark x1="24086" y1="21343" x2="24086" y2="21343"/>
                        <a14:foregroundMark x1="80860" y1="29496" x2="80860" y2="29496"/>
                        <a14:foregroundMark x1="82151" y1="38129" x2="82151" y2="38129"/>
                        <a14:foregroundMark x1="83011" y1="27098" x2="83011" y2="27098"/>
                        <a14:foregroundMark x1="83226" y1="28537" x2="83226" y2="28537"/>
                        <a14:foregroundMark x1="83871" y1="29496" x2="83871" y2="29496"/>
                        <a14:foregroundMark x1="80000" y1="25659" x2="80000" y2="25659"/>
                        <a14:foregroundMark x1="80430" y1="24460" x2="80430" y2="24460"/>
                        <a14:foregroundMark x1="80645" y1="23741" x2="80645" y2="23741"/>
                        <a14:foregroundMark x1="81075" y1="27338" x2="81075" y2="27338"/>
                        <a14:foregroundMark x1="70323" y1="27578" x2="70323" y2="27578"/>
                        <a14:foregroundMark x1="24301" y1="12710" x2="24301" y2="12710"/>
                        <a14:foregroundMark x1="12258" y1="34772" x2="12258" y2="34772"/>
                        <a14:foregroundMark x1="38710" y1="5995" x2="38710" y2="5995"/>
                        <a14:foregroundMark x1="36344" y1="10072" x2="36344" y2="10072"/>
                        <a14:foregroundMark x1="34194" y1="9353" x2="34194" y2="9353"/>
                        <a14:foregroundMark x1="9462" y1="52758" x2="9462" y2="52758"/>
                        <a14:backgroundMark x1="84731" y1="53717" x2="84731" y2="53717"/>
                        <a14:backgroundMark x1="83441" y1="48921" x2="83441" y2="489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4659" y="0"/>
            <a:ext cx="4302795" cy="7102202"/>
          </a:xfrm>
          <a:prstGeom prst="rect">
            <a:avLst/>
          </a:prstGeom>
          <a:effectLst>
            <a:glow rad="12700">
              <a:schemeClr val="bg1"/>
            </a:glow>
          </a:effec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B50D2538-FB44-9FFB-459E-327393CF6F5E}"/>
              </a:ext>
            </a:extLst>
          </p:cNvPr>
          <p:cNvSpPr txBox="1"/>
          <p:nvPr/>
        </p:nvSpPr>
        <p:spPr>
          <a:xfrm>
            <a:off x="5725874" y="1269554"/>
            <a:ext cx="738664" cy="3816424"/>
          </a:xfrm>
          <a:prstGeom prst="rect">
            <a:avLst/>
          </a:prstGeom>
          <a:noFill/>
          <a:effectLst>
            <a:glow>
              <a:schemeClr val="bg1"/>
            </a:glow>
          </a:effectLst>
        </p:spPr>
        <p:txBody>
          <a:bodyPr vert="eaVert" wrap="square" rtlCol="0">
            <a:spAutoFit/>
          </a:bodyPr>
          <a:lstStyle/>
          <a:p>
            <a:r>
              <a:rPr lang="zh-CN" altLang="en-US" sz="3600" b="1" dirty="0">
                <a:solidFill>
                  <a:schemeClr val="bg1"/>
                </a:solidFill>
              </a:rPr>
              <a:t>金剛般若波羅蜜</a:t>
            </a:r>
            <a:r>
              <a:rPr lang="zh-TW" altLang="en-US" sz="3600" b="1" dirty="0">
                <a:solidFill>
                  <a:schemeClr val="bg1"/>
                </a:solidFill>
              </a:rPr>
              <a:t>經</a:t>
            </a:r>
          </a:p>
        </p:txBody>
      </p:sp>
    </p:spTree>
    <p:extLst>
      <p:ext uri="{BB962C8B-B14F-4D97-AF65-F5344CB8AC3E}">
        <p14:creationId xmlns:p14="http://schemas.microsoft.com/office/powerpoint/2010/main" val="3909152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0F6084F6-0301-676C-8C23-C4EC13F2C018}"/>
              </a:ext>
            </a:extLst>
          </p:cNvPr>
          <p:cNvSpPr txBox="1"/>
          <p:nvPr/>
        </p:nvSpPr>
        <p:spPr>
          <a:xfrm>
            <a:off x="7382644" y="846297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心有所取，由其動念。欲一無所取，惟有離念。離念不能，則唯執持彌陀名號，一心稱念，而離一切雜念。以彌陀名號，能導入真實報土故也。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5F258EF4-81B9-8611-E597-415B42F76837}"/>
              </a:ext>
            </a:extLst>
          </p:cNvPr>
          <p:cNvSpPr txBox="1"/>
          <p:nvPr/>
        </p:nvSpPr>
        <p:spPr>
          <a:xfrm>
            <a:off x="622598" y="846296"/>
            <a:ext cx="6647974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個話說起來容易，不要說一無所取的離念，就是「於人無爭，於世無求」，都做不到。離四相四見，當然是更不必談。在這種狀況之下，我們如何能夠脫離三界六道？唯有一條路，那就是念佛。只要具足信願持名就能往生，不需要離相，也不需要離念，只要老實念佛就行了，這是真實不可思議，無比殊勝的法門。</a:t>
            </a:r>
          </a:p>
        </p:txBody>
      </p:sp>
      <p:sp>
        <p:nvSpPr>
          <p:cNvPr id="10" name="匾額 9" descr="佛學概要十四講表 習講">
            <a:extLst>
              <a:ext uri="{FF2B5EF4-FFF2-40B4-BE49-F238E27FC236}">
                <a16:creationId xmlns:a16="http://schemas.microsoft.com/office/drawing/2014/main" id="{11F13C62-8112-8497-144A-A2BDCA4B8DED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0CB561A3-35DB-3CB6-574B-3BD5F8BB6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6526405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256C48EF-28E1-BD70-F1CF-280E61913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F8CA779E-18FC-DECC-9E87-260B5DB158DF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ECB5F6C0-ADED-12AE-3997-62A5DF9944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B20EF260-DCC5-352D-EB52-668F33C4EB9F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3BB94FE-9553-9642-9F2F-145ADB7BAC9D}"/>
              </a:ext>
            </a:extLst>
          </p:cNvPr>
          <p:cNvSpPr/>
          <p:nvPr/>
        </p:nvSpPr>
        <p:spPr>
          <a:xfrm>
            <a:off x="60952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A35BAFC-0779-6079-8CDD-ADCE3F5B2F4D}"/>
              </a:ext>
            </a:extLst>
          </p:cNvPr>
          <p:cNvSpPr/>
          <p:nvPr/>
        </p:nvSpPr>
        <p:spPr>
          <a:xfrm>
            <a:off x="5519142" y="3645818"/>
            <a:ext cx="504056" cy="64807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51D444D-5287-1BC6-73E9-1C3A1F9EE28C}"/>
              </a:ext>
            </a:extLst>
          </p:cNvPr>
          <p:cNvSpPr/>
          <p:nvPr/>
        </p:nvSpPr>
        <p:spPr>
          <a:xfrm>
            <a:off x="5807174" y="4581922"/>
            <a:ext cx="504056" cy="93610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028131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6">
            <a:extLst>
              <a:ext uri="{FF2B5EF4-FFF2-40B4-BE49-F238E27FC236}">
                <a16:creationId xmlns:a16="http://schemas.microsoft.com/office/drawing/2014/main" id="{85707598-3642-6499-7894-985B2E25B9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9869" y="765498"/>
            <a:ext cx="717985" cy="4176464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736BFB85-42F6-B634-B7C4-069DD8985542}"/>
              </a:ext>
            </a:extLst>
          </p:cNvPr>
          <p:cNvSpPr txBox="1"/>
          <p:nvPr/>
        </p:nvSpPr>
        <p:spPr>
          <a:xfrm>
            <a:off x="7740864" y="765498"/>
            <a:ext cx="313419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CN" altLang="en-US" sz="2800" b="1" dirty="0">
                <a:solidFill>
                  <a:schemeClr val="bg1"/>
                </a:solidFill>
              </a:rPr>
              <a:t>「</a:t>
            </a:r>
            <a:r>
              <a:rPr lang="zh-TW" altLang="en-US" sz="2800" b="1" dirty="0">
                <a:solidFill>
                  <a:schemeClr val="bg1"/>
                </a:solidFill>
              </a:rPr>
              <a:t>須菩提。於意云何。佛可以具足色身見不。不也。世尊。如來不應以色身見。何以故。如來說具足色身。即非具足色身。是名具足色身。</a:t>
            </a:r>
            <a:r>
              <a:rPr lang="zh-CN" altLang="en-US" sz="2800" b="1" dirty="0">
                <a:solidFill>
                  <a:schemeClr val="bg1"/>
                </a:solidFill>
              </a:rPr>
              <a:t>」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25F38C60-E027-C547-0ADD-251ABF614E19}"/>
              </a:ext>
            </a:extLst>
          </p:cNvPr>
          <p:cNvSpPr txBox="1"/>
          <p:nvPr/>
        </p:nvSpPr>
        <p:spPr>
          <a:xfrm>
            <a:off x="4150990" y="765498"/>
            <a:ext cx="357020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具足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，圓滿之義。指功行圓滿、萬德莊嚴之報身。</a:t>
            </a: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色身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名為具足者，正因其諸相具足。故色身為所莊嚴，諸相為能莊嚴。分而說之，意在顯其有能有所，正是緣生法耳。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C29CF9B-BF4B-FF74-3369-9A9D51636AFE}"/>
              </a:ext>
            </a:extLst>
          </p:cNvPr>
          <p:cNvSpPr txBox="1"/>
          <p:nvPr/>
        </p:nvSpPr>
        <p:spPr>
          <a:xfrm>
            <a:off x="406574" y="765497"/>
            <a:ext cx="357020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不也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，活句。謂亦可、亦不可。法身報身，不一不異。若會歸不異之性，則可見。若執著不一之相，則不可見也。上言</a:t>
            </a: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不也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，下言</a:t>
            </a: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不應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。意顯無所謂可不可，但不應耳。</a:t>
            </a:r>
          </a:p>
        </p:txBody>
      </p:sp>
    </p:spTree>
    <p:extLst>
      <p:ext uri="{BB962C8B-B14F-4D97-AF65-F5344CB8AC3E}">
        <p14:creationId xmlns:p14="http://schemas.microsoft.com/office/powerpoint/2010/main" val="1662013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C864ED56-34E0-99A4-C7C8-4E7471C7B42C}"/>
              </a:ext>
            </a:extLst>
          </p:cNvPr>
          <p:cNvSpPr txBox="1"/>
          <p:nvPr/>
        </p:nvSpPr>
        <p:spPr>
          <a:xfrm>
            <a:off x="4109175" y="846297"/>
            <a:ext cx="357020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en-US" altLang="zh-TW" sz="2800" dirty="0">
                <a:solidFill>
                  <a:schemeClr val="bg1"/>
                </a:solidFill>
              </a:rPr>
              <a:t>『</a:t>
            </a:r>
            <a:r>
              <a:rPr lang="zh-TW" altLang="en-US" sz="2800" dirty="0">
                <a:solidFill>
                  <a:schemeClr val="bg1"/>
                </a:solidFill>
              </a:rPr>
              <a:t>何以故</a:t>
            </a:r>
            <a:r>
              <a:rPr lang="en-US" altLang="zh-TW" sz="2800" dirty="0">
                <a:solidFill>
                  <a:schemeClr val="bg1"/>
                </a:solidFill>
              </a:rPr>
              <a:t>』</a:t>
            </a:r>
            <a:r>
              <a:rPr lang="zh-TW" altLang="en-US" sz="2800" dirty="0">
                <a:solidFill>
                  <a:schemeClr val="bg1"/>
                </a:solidFill>
              </a:rPr>
              <a:t>下，明「不應」之義。必深解緣生道理，而兩邊不著，然後性相圓融而不異，則見相便是見性。其所見者，乃是無相無不相。亦即如實空、如實不空之全性。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2F793903-390F-3523-E77B-C199B980D9D5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B6DEA8D3-46EA-78CD-CA15-AC7A2574E64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83DAC4CC-98DF-B273-3515-8C5A71FF4139}"/>
              </a:ext>
            </a:extLst>
          </p:cNvPr>
          <p:cNvSpPr/>
          <p:nvPr/>
        </p:nvSpPr>
        <p:spPr>
          <a:xfrm>
            <a:off x="7940879" y="693490"/>
            <a:ext cx="3194887" cy="5527033"/>
          </a:xfrm>
          <a:prstGeom prst="rect">
            <a:avLst/>
          </a:prstGeom>
          <a:solidFill>
            <a:srgbClr val="92D05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03B2A80B-4D18-2C7C-314A-030D0E247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39422" y="765498"/>
            <a:ext cx="2967244" cy="5346175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1B11F061-26FC-D37D-DD10-E4DF4BA7B6AC}"/>
              </a:ext>
            </a:extLst>
          </p:cNvPr>
          <p:cNvSpPr txBox="1"/>
          <p:nvPr/>
        </p:nvSpPr>
        <p:spPr>
          <a:xfrm>
            <a:off x="942270" y="855088"/>
            <a:ext cx="300595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chemeClr val="bg1"/>
                </a:solidFill>
              </a:rPr>
              <a:t>心有所取，由其動念。欲一無所取，惟有離念。離念不能，則唯執持彌陀名號，一心稱念，而離一切雜念。以彌陀名號，能導入真實報土故也。</a:t>
            </a:r>
          </a:p>
        </p:txBody>
      </p:sp>
    </p:spTree>
    <p:extLst>
      <p:ext uri="{BB962C8B-B14F-4D97-AF65-F5344CB8AC3E}">
        <p14:creationId xmlns:p14="http://schemas.microsoft.com/office/powerpoint/2010/main" val="13571980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8811815-D13D-229C-F588-DA4E7B0EA3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8B908482-356B-E3E8-BEB4-CD75FE528BB7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81097A88-F0D8-36BF-3E11-7D9BCA98AF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10F16E5B-F392-8AA3-DB56-39A45C9254B3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D5817A82-86B4-2FDC-15A0-42C8DA3EF7AC}"/>
              </a:ext>
            </a:extLst>
          </p:cNvPr>
          <p:cNvSpPr/>
          <p:nvPr/>
        </p:nvSpPr>
        <p:spPr>
          <a:xfrm>
            <a:off x="60952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1E070905-37BF-69FD-DB61-28CE80203A4F}"/>
              </a:ext>
            </a:extLst>
          </p:cNvPr>
          <p:cNvSpPr/>
          <p:nvPr/>
        </p:nvSpPr>
        <p:spPr>
          <a:xfrm>
            <a:off x="5519142" y="3645818"/>
            <a:ext cx="504056" cy="64807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5C27CF0-6403-74C4-757A-8879074103F4}"/>
              </a:ext>
            </a:extLst>
          </p:cNvPr>
          <p:cNvSpPr/>
          <p:nvPr/>
        </p:nvSpPr>
        <p:spPr>
          <a:xfrm>
            <a:off x="5231110" y="4581922"/>
            <a:ext cx="504056" cy="936104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76676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84C236A-65CB-B16C-2196-CBA2E792B770}"/>
              </a:ext>
            </a:extLst>
          </p:cNvPr>
          <p:cNvSpPr txBox="1"/>
          <p:nvPr/>
        </p:nvSpPr>
        <p:spPr>
          <a:xfrm>
            <a:off x="393143" y="709019"/>
            <a:ext cx="7294305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自經初至此，舉身相問答已三次。而每次所明之義不同，一層深一層也。</a:t>
            </a:r>
          </a:p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（１）初次（一九節）問「可以身相見如來不」。是指一切身相，非專指佛身。如來指自性。</a:t>
            </a:r>
          </a:p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（２）（六九節）「可以三十二相見如來不」。是專指佛之應身。</a:t>
            </a:r>
          </a:p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（３）此次（一四 </a:t>
            </a:r>
            <a:r>
              <a:rPr lang="zh-CN" altLang="en-US" sz="2800" b="1" dirty="0">
                <a:solidFill>
                  <a:schemeClr val="bg1"/>
                </a:solidFill>
              </a:rPr>
              <a:t>〇</a:t>
            </a:r>
            <a:r>
              <a:rPr lang="zh-TW" altLang="en-US" sz="2800" b="1" dirty="0">
                <a:solidFill>
                  <a:schemeClr val="bg1"/>
                </a:solidFill>
              </a:rPr>
              <a:t>、一四一節）問曰，「具足色身」，「具足諸相」，是約佛之報身。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94442E6-384B-EB65-B7FD-A4FCFA77F0A8}"/>
              </a:ext>
            </a:extLst>
          </p:cNvPr>
          <p:cNvSpPr txBox="1"/>
          <p:nvPr/>
        </p:nvSpPr>
        <p:spPr>
          <a:xfrm>
            <a:off x="7791454" y="709019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「須菩提。於意云何。如來可以具足諸相見不。不也。世尊。如來不應以具足諸相見。何以故。如來說諸相具足。即非具足。是名諸相具足。」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89754519-F78C-160C-8C7B-B391E3356E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6268" y="909513"/>
            <a:ext cx="651586" cy="309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654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9E1393CF-8AAF-56B6-565C-89B28E4B47D0}"/>
              </a:ext>
            </a:extLst>
          </p:cNvPr>
          <p:cNvSpPr txBox="1"/>
          <p:nvPr/>
        </p:nvSpPr>
        <p:spPr>
          <a:xfrm>
            <a:off x="201373" y="726898"/>
            <a:ext cx="8238153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凡是這樣的句子都是提醒我們，讓我們觀察一切法，無論是世間法或者是出世間法，你要看得仔細，你要看得圓滿；換句話說，你必須面面俱到，不能只看一面，這個意思就是說明，性相兩邊都要看到。過去李老師教給我們，我們學佛看任何人事物至少要看八面</a:t>
            </a:r>
            <a:r>
              <a:rPr lang="zh-CN" altLang="en-US" sz="2800" dirty="0">
                <a:solidFill>
                  <a:srgbClr val="FFFF00"/>
                </a:solidFill>
              </a:rPr>
              <a:t>：</a:t>
            </a:r>
            <a:r>
              <a:rPr lang="zh-TW" altLang="en-US" sz="2800" dirty="0">
                <a:solidFill>
                  <a:srgbClr val="FFFF00"/>
                </a:solidFill>
              </a:rPr>
              <a:t>體、相、用、因、緣、果、事、理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en-US" altLang="zh-CN" sz="2800" dirty="0">
              <a:solidFill>
                <a:srgbClr val="FFFF00"/>
              </a:solidFill>
            </a:endParaRPr>
          </a:p>
          <a:p>
            <a:pPr>
              <a:lnSpc>
                <a:spcPts val="4400"/>
              </a:lnSpc>
              <a:spcBef>
                <a:spcPts val="1200"/>
              </a:spcBef>
            </a:pPr>
            <a:r>
              <a:rPr lang="zh-TW" altLang="en-US" sz="2800" dirty="0">
                <a:solidFill>
                  <a:srgbClr val="FFFF00"/>
                </a:solidFill>
              </a:rPr>
              <a:t>因、緣、果；相、用是事，體是理。對任何一法，你都能夠顧到八面，你不會迷惑，你看的東西比別人清楚</a:t>
            </a:r>
            <a:r>
              <a:rPr lang="zh-CN" altLang="en-US" sz="2800" dirty="0">
                <a:solidFill>
                  <a:srgbClr val="FFFF00"/>
                </a:solidFill>
              </a:rPr>
              <a:t>、</a:t>
            </a:r>
            <a:r>
              <a:rPr lang="zh-TW" altLang="en-US" sz="2800" dirty="0">
                <a:solidFill>
                  <a:srgbClr val="FFFF00"/>
                </a:solidFill>
              </a:rPr>
              <a:t>深刻。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C1BDE35-A013-AD2A-EB9B-D68C1644BCEE}"/>
              </a:ext>
            </a:extLst>
          </p:cNvPr>
          <p:cNvSpPr txBox="1"/>
          <p:nvPr/>
        </p:nvSpPr>
        <p:spPr>
          <a:xfrm>
            <a:off x="8583542" y="726897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前曰「身相即非身相」。顯相皆虛妄，故不應住。又即非是名並說。顯約性則非，約相則是，兩邊不住。此節又即非是名雙舉。以顯緣生之法，空有同時之義。</a:t>
            </a:r>
          </a:p>
        </p:txBody>
      </p:sp>
    </p:spTree>
    <p:extLst>
      <p:ext uri="{BB962C8B-B14F-4D97-AF65-F5344CB8AC3E}">
        <p14:creationId xmlns:p14="http://schemas.microsoft.com/office/powerpoint/2010/main" val="28784468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7DCC576F-F202-27BC-08E0-E679427C0BFD}"/>
              </a:ext>
            </a:extLst>
          </p:cNvPr>
          <p:cNvSpPr txBox="1"/>
          <p:nvPr/>
        </p:nvSpPr>
        <p:spPr>
          <a:xfrm>
            <a:off x="3539881" y="711073"/>
            <a:ext cx="6083717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佛舉他的報身做例子，這個意思非常之深。佛的報身尚且如此，何況其他的諸相。這是佛為什麼不像前面，不舉色身、不舉應身，而舉報身，道理之所在。佛在此地教給我們，就在相上要見非相，這個就在事上見到理，在相上見到性。我們為什麼見不到？我們是著相，執著相就見不到性，執著事就見不到理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1D3A154E-7B11-3215-7103-21354BF546EA}"/>
              </a:ext>
            </a:extLst>
          </p:cNvPr>
          <p:cNvSpPr txBox="1"/>
          <p:nvPr/>
        </p:nvSpPr>
        <p:spPr>
          <a:xfrm>
            <a:off x="9804196" y="726897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不住，謂於相上即見其非相，便是不住，便能見性。非謂壞相而後見也。身相如此，諸相皆然。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F2FF2358-BE72-31BA-06E0-96A25BB833E4}"/>
              </a:ext>
            </a:extLst>
          </p:cNvPr>
          <p:cNvSpPr txBox="1"/>
          <p:nvPr/>
        </p:nvSpPr>
        <p:spPr>
          <a:xfrm>
            <a:off x="406574" y="693490"/>
            <a:ext cx="313419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要緊的是不住，空有兩邊都不住，性相兩邊也不住，然後見相就是見性，見性就是見相。因此不必要壞相，把相破掉之後再見性，沒這個道理。</a:t>
            </a:r>
          </a:p>
        </p:txBody>
      </p:sp>
    </p:spTree>
    <p:extLst>
      <p:ext uri="{BB962C8B-B14F-4D97-AF65-F5344CB8AC3E}">
        <p14:creationId xmlns:p14="http://schemas.microsoft.com/office/powerpoint/2010/main" val="24988493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A00933B5-DE64-0CF3-E29E-1ACA65B17E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C596A768-2004-0590-1242-486EEBED2611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F7EEA668-9534-F54E-33CB-7002407F82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A79E1CA1-6339-0F3E-49C4-C3E72A6B2589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89FDC39-53E1-AE0D-9D0F-1E8C0C46EAA4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4E2ED95-0835-0E99-4268-71AF5C0D213A}"/>
              </a:ext>
            </a:extLst>
          </p:cNvPr>
          <p:cNvSpPr/>
          <p:nvPr/>
        </p:nvSpPr>
        <p:spPr>
          <a:xfrm>
            <a:off x="379095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68422CFB-0150-8BF6-0E4A-BC3475CE120C}"/>
              </a:ext>
            </a:extLst>
          </p:cNvPr>
          <p:cNvSpPr/>
          <p:nvPr/>
        </p:nvSpPr>
        <p:spPr>
          <a:xfrm>
            <a:off x="2519849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28DDCFE9-6CA3-10CE-C859-2826A36A9BA1}"/>
              </a:ext>
            </a:extLst>
          </p:cNvPr>
          <p:cNvSpPr/>
          <p:nvPr/>
        </p:nvSpPr>
        <p:spPr>
          <a:xfrm>
            <a:off x="127067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328791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9BA9EF2A-B1A5-A803-EC74-981F8FC79D2D}"/>
              </a:ext>
            </a:extLst>
          </p:cNvPr>
          <p:cNvSpPr txBox="1"/>
          <p:nvPr/>
        </p:nvSpPr>
        <p:spPr>
          <a:xfrm>
            <a:off x="6782751" y="705143"/>
            <a:ext cx="264687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於福德勝報之後，接說法施一大段文，正顯一切法皆是緣生。此一大段是約因說，以顯示緣生無窮，因果無盡之義也。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7A167B3-609C-C7B0-C118-48E90A0934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0714" y="232546"/>
            <a:ext cx="830996" cy="6454773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BCFE3B19-95A2-B5F5-40D1-DA278E2D7DA6}"/>
              </a:ext>
            </a:extLst>
          </p:cNvPr>
          <p:cNvSpPr txBox="1"/>
          <p:nvPr/>
        </p:nvSpPr>
        <p:spPr>
          <a:xfrm>
            <a:off x="2782838" y="713598"/>
            <a:ext cx="3877985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施者、受施、施物。約此三方面之因緣，已千差萬別，說之無盡。何況三方面，倘不聚會於一時一處，仍無此一法施之事發生也。而聚會又非緣不可。由此可知，一切事莫非因緣所生者。</a:t>
            </a:r>
          </a:p>
        </p:txBody>
      </p:sp>
      <p:sp>
        <p:nvSpPr>
          <p:cNvPr id="7" name="匾額 6" descr="佛學概要十四講表 習講">
            <a:extLst>
              <a:ext uri="{FF2B5EF4-FFF2-40B4-BE49-F238E27FC236}">
                <a16:creationId xmlns:a16="http://schemas.microsoft.com/office/drawing/2014/main" id="{4CC16498-BAD8-5EC4-6C6D-8794A3806433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8" name="圖片 7">
            <a:extLst>
              <a:ext uri="{FF2B5EF4-FFF2-40B4-BE49-F238E27FC236}">
                <a16:creationId xmlns:a16="http://schemas.microsoft.com/office/drawing/2014/main" id="{D57C6421-671D-25A9-3AF7-7C0A924079D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cxnSp>
        <p:nvCxnSpPr>
          <p:cNvPr id="10" name="直線單箭頭接點 9">
            <a:extLst>
              <a:ext uri="{FF2B5EF4-FFF2-40B4-BE49-F238E27FC236}">
                <a16:creationId xmlns:a16="http://schemas.microsoft.com/office/drawing/2014/main" id="{5C942C02-8C7E-3AF7-A348-6B52BE9637FB}"/>
              </a:ext>
            </a:extLst>
          </p:cNvPr>
          <p:cNvCxnSpPr/>
          <p:nvPr/>
        </p:nvCxnSpPr>
        <p:spPr>
          <a:xfrm>
            <a:off x="6383238" y="1413570"/>
            <a:ext cx="3312368" cy="1656184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線單箭頭接點 10">
            <a:extLst>
              <a:ext uri="{FF2B5EF4-FFF2-40B4-BE49-F238E27FC236}">
                <a16:creationId xmlns:a16="http://schemas.microsoft.com/office/drawing/2014/main" id="{D39F4372-C961-3C91-453D-92B84E63B3A8}"/>
              </a:ext>
            </a:extLst>
          </p:cNvPr>
          <p:cNvCxnSpPr/>
          <p:nvPr/>
        </p:nvCxnSpPr>
        <p:spPr>
          <a:xfrm>
            <a:off x="6535638" y="2421682"/>
            <a:ext cx="3312368" cy="1656184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>
            <a:extLst>
              <a:ext uri="{FF2B5EF4-FFF2-40B4-BE49-F238E27FC236}">
                <a16:creationId xmlns:a16="http://schemas.microsoft.com/office/drawing/2014/main" id="{308A8629-B419-BE41-6255-9415900F1188}"/>
              </a:ext>
            </a:extLst>
          </p:cNvPr>
          <p:cNvCxnSpPr>
            <a:cxnSpLocks/>
          </p:cNvCxnSpPr>
          <p:nvPr/>
        </p:nvCxnSpPr>
        <p:spPr>
          <a:xfrm>
            <a:off x="6535638" y="3501802"/>
            <a:ext cx="3448000" cy="1944216"/>
          </a:xfrm>
          <a:prstGeom prst="straightConnector1">
            <a:avLst/>
          </a:prstGeom>
          <a:ln>
            <a:solidFill>
              <a:schemeClr val="accent6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423006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4973681-A2B4-A1AA-E78B-7FD2F17EC4EE}"/>
              </a:ext>
            </a:extLst>
          </p:cNvPr>
          <p:cNvSpPr txBox="1"/>
          <p:nvPr/>
        </p:nvSpPr>
        <p:spPr>
          <a:xfrm>
            <a:off x="7575430" y="732155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法雖非實，卻是自無始來，遇緣即起。因果果因，剎那相續，曾不斷絕。托勝緣，獲勝果。證本非緣生之性，超然於一切緣生法之外，解纏縛之苦，得自在之樂。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13EADDD-65B1-9F2F-91E8-5EEBB4ADBD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9046" y="405458"/>
            <a:ext cx="2022187" cy="1872208"/>
          </a:xfrm>
          <a:prstGeom prst="rect">
            <a:avLst/>
          </a:prstGeom>
        </p:spPr>
      </p:pic>
      <p:pic>
        <p:nvPicPr>
          <p:cNvPr id="11" name="圖片 10">
            <a:extLst>
              <a:ext uri="{FF2B5EF4-FFF2-40B4-BE49-F238E27FC236}">
                <a16:creationId xmlns:a16="http://schemas.microsoft.com/office/drawing/2014/main" id="{F075D350-66B3-24A5-59A1-B7ED50DC38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0934" y="2525273"/>
            <a:ext cx="4064460" cy="4106622"/>
          </a:xfrm>
          <a:prstGeom prst="rect">
            <a:avLst/>
          </a:prstGeom>
        </p:spPr>
      </p:pic>
      <p:sp>
        <p:nvSpPr>
          <p:cNvPr id="13" name="橢圓 12">
            <a:extLst>
              <a:ext uri="{FF2B5EF4-FFF2-40B4-BE49-F238E27FC236}">
                <a16:creationId xmlns:a16="http://schemas.microsoft.com/office/drawing/2014/main" id="{B3AC472C-BEC4-7502-5AD5-84A8B86DD9DF}"/>
              </a:ext>
            </a:extLst>
          </p:cNvPr>
          <p:cNvSpPr/>
          <p:nvPr/>
        </p:nvSpPr>
        <p:spPr>
          <a:xfrm>
            <a:off x="4839126" y="477466"/>
            <a:ext cx="504056" cy="504056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橢圓 13">
            <a:extLst>
              <a:ext uri="{FF2B5EF4-FFF2-40B4-BE49-F238E27FC236}">
                <a16:creationId xmlns:a16="http://schemas.microsoft.com/office/drawing/2014/main" id="{DFC72555-BDA0-36C5-D16A-1F2411147FE9}"/>
              </a:ext>
            </a:extLst>
          </p:cNvPr>
          <p:cNvSpPr/>
          <p:nvPr/>
        </p:nvSpPr>
        <p:spPr>
          <a:xfrm>
            <a:off x="5134570" y="2997746"/>
            <a:ext cx="784676" cy="504056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>
            <a:extLst>
              <a:ext uri="{FF2B5EF4-FFF2-40B4-BE49-F238E27FC236}">
                <a16:creationId xmlns:a16="http://schemas.microsoft.com/office/drawing/2014/main" id="{D3E23E11-0139-6A13-F0E5-C4A7C75BB668}"/>
              </a:ext>
            </a:extLst>
          </p:cNvPr>
          <p:cNvSpPr/>
          <p:nvPr/>
        </p:nvSpPr>
        <p:spPr>
          <a:xfrm rot="2540333">
            <a:off x="3271082" y="4883396"/>
            <a:ext cx="1476492" cy="866963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E5CE7636-F107-8142-C445-8807CA7A47EF}"/>
              </a:ext>
            </a:extLst>
          </p:cNvPr>
          <p:cNvSpPr/>
          <p:nvPr/>
        </p:nvSpPr>
        <p:spPr>
          <a:xfrm>
            <a:off x="5559206" y="1485578"/>
            <a:ext cx="504056" cy="50405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>
            <a:extLst>
              <a:ext uri="{FF2B5EF4-FFF2-40B4-BE49-F238E27FC236}">
                <a16:creationId xmlns:a16="http://schemas.microsoft.com/office/drawing/2014/main" id="{05AACA12-987A-9E6B-5E13-F786DB4DEBA0}"/>
              </a:ext>
            </a:extLst>
          </p:cNvPr>
          <p:cNvSpPr/>
          <p:nvPr/>
        </p:nvSpPr>
        <p:spPr>
          <a:xfrm>
            <a:off x="5919246" y="3357786"/>
            <a:ext cx="504056" cy="50405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橢圓 17">
            <a:extLst>
              <a:ext uri="{FF2B5EF4-FFF2-40B4-BE49-F238E27FC236}">
                <a16:creationId xmlns:a16="http://schemas.microsoft.com/office/drawing/2014/main" id="{F0C8F248-69B8-030F-8FBC-991CBA98C042}"/>
              </a:ext>
            </a:extLst>
          </p:cNvPr>
          <p:cNvSpPr/>
          <p:nvPr/>
        </p:nvSpPr>
        <p:spPr>
          <a:xfrm>
            <a:off x="3470974" y="4077866"/>
            <a:ext cx="504056" cy="504056"/>
          </a:xfrm>
          <a:prstGeom prst="ellipse">
            <a:avLst/>
          </a:prstGeom>
          <a:noFill/>
          <a:ln w="38100">
            <a:solidFill>
              <a:srgbClr val="C0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id="{9EE9CB55-80A0-C0C0-042F-A5B84AB8E4F0}"/>
              </a:ext>
            </a:extLst>
          </p:cNvPr>
          <p:cNvSpPr/>
          <p:nvPr/>
        </p:nvSpPr>
        <p:spPr>
          <a:xfrm>
            <a:off x="9551590" y="1773610"/>
            <a:ext cx="576064" cy="751663"/>
          </a:xfrm>
          <a:prstGeom prst="rect">
            <a:avLst/>
          </a:prstGeom>
          <a:noFill/>
          <a:ln w="3175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0" name="箭號: 向上 19">
            <a:extLst>
              <a:ext uri="{FF2B5EF4-FFF2-40B4-BE49-F238E27FC236}">
                <a16:creationId xmlns:a16="http://schemas.microsoft.com/office/drawing/2014/main" id="{6BED4771-0160-E5D4-3C01-A1EFF89BB47C}"/>
              </a:ext>
            </a:extLst>
          </p:cNvPr>
          <p:cNvSpPr/>
          <p:nvPr/>
        </p:nvSpPr>
        <p:spPr>
          <a:xfrm>
            <a:off x="4911134" y="2205658"/>
            <a:ext cx="432048" cy="247607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id="{5EC6190D-F256-C808-E948-85E53879B332}"/>
              </a:ext>
            </a:extLst>
          </p:cNvPr>
          <p:cNvSpPr/>
          <p:nvPr/>
        </p:nvSpPr>
        <p:spPr>
          <a:xfrm>
            <a:off x="9551590" y="2493690"/>
            <a:ext cx="576064" cy="751663"/>
          </a:xfrm>
          <a:prstGeom prst="rect">
            <a:avLst/>
          </a:prstGeom>
          <a:noFill/>
          <a:ln w="31750"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2" name="箭號: 向上 21">
            <a:extLst>
              <a:ext uri="{FF2B5EF4-FFF2-40B4-BE49-F238E27FC236}">
                <a16:creationId xmlns:a16="http://schemas.microsoft.com/office/drawing/2014/main" id="{421E1076-98AE-26FA-24B7-E384BFF389D8}"/>
              </a:ext>
            </a:extLst>
          </p:cNvPr>
          <p:cNvSpPr/>
          <p:nvPr/>
        </p:nvSpPr>
        <p:spPr>
          <a:xfrm rot="6692346">
            <a:off x="4140601" y="909514"/>
            <a:ext cx="432048" cy="247607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3" name="橢圓 22">
            <a:extLst>
              <a:ext uri="{FF2B5EF4-FFF2-40B4-BE49-F238E27FC236}">
                <a16:creationId xmlns:a16="http://schemas.microsoft.com/office/drawing/2014/main" id="{4C127493-B6D9-3561-B0EA-979480EEDE88}"/>
              </a:ext>
            </a:extLst>
          </p:cNvPr>
          <p:cNvSpPr/>
          <p:nvPr/>
        </p:nvSpPr>
        <p:spPr>
          <a:xfrm>
            <a:off x="4191054" y="1485578"/>
            <a:ext cx="504056" cy="504056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4" name="橢圓 23">
            <a:extLst>
              <a:ext uri="{FF2B5EF4-FFF2-40B4-BE49-F238E27FC236}">
                <a16:creationId xmlns:a16="http://schemas.microsoft.com/office/drawing/2014/main" id="{62AB0656-024E-5BA8-3D91-D628C7D0A8BB}"/>
              </a:ext>
            </a:extLst>
          </p:cNvPr>
          <p:cNvSpPr/>
          <p:nvPr/>
        </p:nvSpPr>
        <p:spPr>
          <a:xfrm rot="2407618">
            <a:off x="5255595" y="3609139"/>
            <a:ext cx="1138732" cy="3272520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橢圓 24">
            <a:extLst>
              <a:ext uri="{FF2B5EF4-FFF2-40B4-BE49-F238E27FC236}">
                <a16:creationId xmlns:a16="http://schemas.microsoft.com/office/drawing/2014/main" id="{FD8EA388-28FA-F07E-62A8-D003D4C1F58A}"/>
              </a:ext>
            </a:extLst>
          </p:cNvPr>
          <p:cNvSpPr/>
          <p:nvPr/>
        </p:nvSpPr>
        <p:spPr>
          <a:xfrm rot="3246233">
            <a:off x="4145271" y="2713023"/>
            <a:ext cx="619903" cy="1493821"/>
          </a:xfrm>
          <a:prstGeom prst="ellipse">
            <a:avLst/>
          </a:prstGeom>
          <a:noFill/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箭號: 向上 25">
            <a:extLst>
              <a:ext uri="{FF2B5EF4-FFF2-40B4-BE49-F238E27FC236}">
                <a16:creationId xmlns:a16="http://schemas.microsoft.com/office/drawing/2014/main" id="{2D8147B0-41EA-712B-51A5-9DFD0AE6E1CC}"/>
              </a:ext>
            </a:extLst>
          </p:cNvPr>
          <p:cNvSpPr/>
          <p:nvPr/>
        </p:nvSpPr>
        <p:spPr>
          <a:xfrm rot="14484786">
            <a:off x="6635379" y="3489110"/>
            <a:ext cx="432048" cy="247607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箭號: 向上 26">
            <a:extLst>
              <a:ext uri="{FF2B5EF4-FFF2-40B4-BE49-F238E27FC236}">
                <a16:creationId xmlns:a16="http://schemas.microsoft.com/office/drawing/2014/main" id="{CC852BCF-A9F7-BCE6-7606-5088B9DD7FD2}"/>
              </a:ext>
            </a:extLst>
          </p:cNvPr>
          <p:cNvSpPr/>
          <p:nvPr/>
        </p:nvSpPr>
        <p:spPr>
          <a:xfrm rot="7086621">
            <a:off x="3165297" y="3596539"/>
            <a:ext cx="432048" cy="247607"/>
          </a:xfrm>
          <a:prstGeom prst="upArrow">
            <a:avLst/>
          </a:prstGeom>
          <a:solidFill>
            <a:schemeClr val="accent6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8" name="箭號: 向上 27">
            <a:extLst>
              <a:ext uri="{FF2B5EF4-FFF2-40B4-BE49-F238E27FC236}">
                <a16:creationId xmlns:a16="http://schemas.microsoft.com/office/drawing/2014/main" id="{B0CA670C-F98F-76E4-4DEB-123438C2CDD0}"/>
              </a:ext>
            </a:extLst>
          </p:cNvPr>
          <p:cNvSpPr/>
          <p:nvPr/>
        </p:nvSpPr>
        <p:spPr>
          <a:xfrm rot="1852441">
            <a:off x="4097491" y="6257229"/>
            <a:ext cx="432048" cy="247607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9" name="箭號: 向上 28">
            <a:extLst>
              <a:ext uri="{FF2B5EF4-FFF2-40B4-BE49-F238E27FC236}">
                <a16:creationId xmlns:a16="http://schemas.microsoft.com/office/drawing/2014/main" id="{C728CA82-9274-2303-CEEC-CA44FFCC6A10}"/>
              </a:ext>
            </a:extLst>
          </p:cNvPr>
          <p:cNvSpPr/>
          <p:nvPr/>
        </p:nvSpPr>
        <p:spPr>
          <a:xfrm rot="10987714">
            <a:off x="4904699" y="2555542"/>
            <a:ext cx="432048" cy="247607"/>
          </a:xfrm>
          <a:prstGeom prst="upArrow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9ED4F864-A115-039F-CC7C-5261FC9AE27B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3" name="圖片 2">
            <a:extLst>
              <a:ext uri="{FF2B5EF4-FFF2-40B4-BE49-F238E27FC236}">
                <a16:creationId xmlns:a16="http://schemas.microsoft.com/office/drawing/2014/main" id="{E9B2582F-F47A-1AF2-FC67-4DFBB5B7ED8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74DAEC7C-FB45-709F-723A-D47D1AD20D75}"/>
              </a:ext>
            </a:extLst>
          </p:cNvPr>
          <p:cNvSpPr txBox="1"/>
          <p:nvPr/>
        </p:nvSpPr>
        <p:spPr>
          <a:xfrm>
            <a:off x="965468" y="195103"/>
            <a:ext cx="1364476" cy="65527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「無明愛取三煩惱，行有二支屬業道，</a:t>
            </a:r>
            <a:endParaRPr lang="en-US" altLang="zh-TW" sz="2800" b="1" dirty="0">
              <a:solidFill>
                <a:srgbClr val="FFFF00"/>
              </a:solidFill>
            </a:endParaRPr>
          </a:p>
          <a:p>
            <a:pPr>
              <a:lnSpc>
                <a:spcPts val="46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    從識至受並生死，七支同名一苦道。」</a:t>
            </a:r>
          </a:p>
        </p:txBody>
      </p:sp>
    </p:spTree>
    <p:extLst>
      <p:ext uri="{BB962C8B-B14F-4D97-AF65-F5344CB8AC3E}">
        <p14:creationId xmlns:p14="http://schemas.microsoft.com/office/powerpoint/2010/main" val="12727315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B3369C9-2193-7B60-4AEC-9F2D415FDB42}"/>
              </a:ext>
            </a:extLst>
          </p:cNvPr>
          <p:cNvSpPr txBox="1"/>
          <p:nvPr/>
        </p:nvSpPr>
        <p:spPr>
          <a:xfrm>
            <a:off x="5583600" y="741852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不執有，則人我空。不執空，則法我空。我法雙空，便是洞徹三空之般若正智。便證空有同時之般若理體。故曰：「通達無我法者，是真菩薩。」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57E3288-31D4-5E5B-8DDD-830E70DA0A7F}"/>
              </a:ext>
            </a:extLst>
          </p:cNvPr>
          <p:cNvSpPr txBox="1"/>
          <p:nvPr/>
        </p:nvSpPr>
        <p:spPr>
          <a:xfrm>
            <a:off x="9263558" y="730308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佛說此一大段文，意在使人洞知緣生事理，以免執有執空之病。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AB58F4D3-FDBC-099F-4751-325CCEB7CFB1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3AF9E5A-ED78-1073-FF8E-D36C0E6556B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583F7E6D-3565-E62E-661B-FD1D6BF7F251}"/>
              </a:ext>
            </a:extLst>
          </p:cNvPr>
          <p:cNvSpPr txBox="1"/>
          <p:nvPr/>
        </p:nvSpPr>
        <p:spPr>
          <a:xfrm>
            <a:off x="3842634" y="711073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布施、受施、施物，皆因緣生法，當體是空。故名為「三輪體空」。</a:t>
            </a:r>
          </a:p>
        </p:txBody>
      </p:sp>
    </p:spTree>
    <p:extLst>
      <p:ext uri="{BB962C8B-B14F-4D97-AF65-F5344CB8AC3E}">
        <p14:creationId xmlns:p14="http://schemas.microsoft.com/office/powerpoint/2010/main" val="2982463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2379716D-8193-5AFA-6DED-755BB5009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FDD299FB-4CCF-5336-9D7A-240BB2AB4632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02605B0-5C35-51A9-67CC-82B2B1DB60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0FC67D95-9DF8-E028-8ED0-55CFD35468C5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92ECE1D3-F536-E126-96DA-1AF2CC0C2F17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77389CD6-264E-CCFF-E20F-F2C732E70DCD}"/>
              </a:ext>
            </a:extLst>
          </p:cNvPr>
          <p:cNvSpPr/>
          <p:nvPr/>
        </p:nvSpPr>
        <p:spPr>
          <a:xfrm>
            <a:off x="379095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03A5E483-B3FF-E30D-D8CC-E30AA75BECFD}"/>
              </a:ext>
            </a:extLst>
          </p:cNvPr>
          <p:cNvSpPr/>
          <p:nvPr/>
        </p:nvSpPr>
        <p:spPr>
          <a:xfrm>
            <a:off x="4295006" y="47979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B576E98-5E2C-8B7F-E469-80CC4A3BF969}"/>
              </a:ext>
            </a:extLst>
          </p:cNvPr>
          <p:cNvSpPr/>
          <p:nvPr/>
        </p:nvSpPr>
        <p:spPr>
          <a:xfrm>
            <a:off x="4583038" y="5950074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675975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B8FC8D3A-B8D4-F14B-6518-6E71BF8C0EE3}"/>
              </a:ext>
            </a:extLst>
          </p:cNvPr>
          <p:cNvSpPr txBox="1"/>
          <p:nvPr/>
        </p:nvSpPr>
        <p:spPr>
          <a:xfrm>
            <a:off x="7483732" y="805390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此下數節，正面是明如來說法之義，而骨裏卻是教菩薩應如何離念。所謂言在此而意在彼也。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486405F-70E2-B5A9-E368-40B3D0E2EB0D}"/>
              </a:ext>
            </a:extLst>
          </p:cNvPr>
          <p:cNvSpPr txBox="1"/>
          <p:nvPr/>
        </p:nvSpPr>
        <p:spPr>
          <a:xfrm>
            <a:off x="9607390" y="805390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「須菩提。汝勿謂如來作是念。我當有所說法。莫作是念。」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87A969B0-2EDC-325A-3565-3E0644E851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22240" y="693490"/>
            <a:ext cx="705614" cy="5390795"/>
          </a:xfrm>
          <a:prstGeom prst="rect">
            <a:avLst/>
          </a:prstGeom>
        </p:spPr>
      </p:pic>
      <p:sp>
        <p:nvSpPr>
          <p:cNvPr id="10" name="文字方塊 9">
            <a:extLst>
              <a:ext uri="{FF2B5EF4-FFF2-40B4-BE49-F238E27FC236}">
                <a16:creationId xmlns:a16="http://schemas.microsoft.com/office/drawing/2014/main" id="{59059D2E-6D3D-E2AD-6BB1-414C51925B49}"/>
              </a:ext>
            </a:extLst>
          </p:cNvPr>
          <p:cNvSpPr txBox="1"/>
          <p:nvPr/>
        </p:nvSpPr>
        <p:spPr>
          <a:xfrm>
            <a:off x="118542" y="846297"/>
            <a:ext cx="7263527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科題上，就是這一大段，說明無法可說。這個意思很深很廣。我曾經跟同修們說，佛的經論沒有意思；如果有意思，那就佛有法可說了。沒有意思，正是透露出佛是無法可說。可是對機就說了，經典雖然沒有意思，對機意思就來了。機，千差萬別，於是它的意思也就無量無邊，對什麼人，有怎麼個說法，對什麼時代的人，有什麼時代的說法，活的，不是死的。</a:t>
            </a:r>
          </a:p>
        </p:txBody>
      </p:sp>
    </p:spTree>
    <p:extLst>
      <p:ext uri="{BB962C8B-B14F-4D97-AF65-F5344CB8AC3E}">
        <p14:creationId xmlns:p14="http://schemas.microsoft.com/office/powerpoint/2010/main" val="12337690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F17A9F9B-824B-ED9B-B27E-30492755F514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70F92D95-CDD5-587A-2147-D7DBD906AC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8538548D-00A4-5733-1223-13E671A287C6}"/>
              </a:ext>
            </a:extLst>
          </p:cNvPr>
          <p:cNvSpPr txBox="1"/>
          <p:nvPr/>
        </p:nvSpPr>
        <p:spPr>
          <a:xfrm>
            <a:off x="5159102" y="854151"/>
            <a:ext cx="535531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所以佛經難就難在這個地方，難在它是活的，它不是死板板的。古來大德們的註解，我們可不可以看？可以看。可不可以用？可以用。但是你要記住，要活用不能死用，死用是死在註解之中，那就錯了，那就不是般若，沒有智慧了，要懂得活用。</a:t>
            </a:r>
          </a:p>
        </p:txBody>
      </p:sp>
    </p:spTree>
    <p:extLst>
      <p:ext uri="{BB962C8B-B14F-4D97-AF65-F5344CB8AC3E}">
        <p14:creationId xmlns:p14="http://schemas.microsoft.com/office/powerpoint/2010/main" val="8645359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7F9F3910-FD7A-31EF-9BC2-F1512EB0F6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5F9458C2-4BB4-7778-446E-53D2B201E37B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08595E75-81A0-2E1F-4890-C86E34DB9D5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2C13FB41-093B-222F-456F-FE2E1B95443F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B7B4A351-75E7-3DBF-40C4-AD717FDAF545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D380AEF8-2098-1C87-0061-CDFF600B6402}"/>
              </a:ext>
            </a:extLst>
          </p:cNvPr>
          <p:cNvSpPr/>
          <p:nvPr/>
        </p:nvSpPr>
        <p:spPr>
          <a:xfrm>
            <a:off x="379095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A6861A81-693F-8B15-C56D-9B90F5EC310F}"/>
              </a:ext>
            </a:extLst>
          </p:cNvPr>
          <p:cNvSpPr/>
          <p:nvPr/>
        </p:nvSpPr>
        <p:spPr>
          <a:xfrm>
            <a:off x="4295006" y="47979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47A1F2E9-1D98-5155-CD92-E14DF9BD61D7}"/>
              </a:ext>
            </a:extLst>
          </p:cNvPr>
          <p:cNvSpPr/>
          <p:nvPr/>
        </p:nvSpPr>
        <p:spPr>
          <a:xfrm>
            <a:off x="4006974" y="5950074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863718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EA63E28-3B05-A103-39BE-E4C729DF35D0}"/>
              </a:ext>
            </a:extLst>
          </p:cNvPr>
          <p:cNvSpPr txBox="1"/>
          <p:nvPr/>
        </p:nvSpPr>
        <p:spPr>
          <a:xfrm>
            <a:off x="3718942" y="803953"/>
            <a:ext cx="470898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有所說法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，謂心中存有所說之法，即「作念我當」之意。一說此言，其罪甚大。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即為謗佛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。如來空寂性中，那得有念，那復有我。凡作念我當如何，是妄想執我之凡夫。視如來同凡夫，非謗而何。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BFD6A3BA-9D45-8CA3-CE36-F54BE022C620}"/>
              </a:ext>
            </a:extLst>
          </p:cNvPr>
          <p:cNvSpPr txBox="1"/>
          <p:nvPr/>
        </p:nvSpPr>
        <p:spPr>
          <a:xfrm>
            <a:off x="406574" y="821471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圓初住就可以稱如來，因為他見性了，從那一分真性上說，就稱之為如來。空寂性中，圓初住菩薩就證得，四相四見完全離開了，所以他沒有念，他也不著相。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B2D4A6D-53CA-F5AD-1C71-C366E806EF3F}"/>
              </a:ext>
            </a:extLst>
          </p:cNvPr>
          <p:cNvSpPr txBox="1"/>
          <p:nvPr/>
        </p:nvSpPr>
        <p:spPr>
          <a:xfrm>
            <a:off x="8471470" y="714599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「何以故。若人言如來有所說法。即為謗佛。不能解我所說故。」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996F4FFC-4254-1002-962B-3E1B52C932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77578" y="874844"/>
            <a:ext cx="731675" cy="2986997"/>
          </a:xfrm>
          <a:prstGeom prst="rect">
            <a:avLst/>
          </a:prstGeom>
        </p:spPr>
      </p:pic>
      <p:sp>
        <p:nvSpPr>
          <p:cNvPr id="11" name="匾額 10" descr="佛學概要十四講表 習講">
            <a:extLst>
              <a:ext uri="{FF2B5EF4-FFF2-40B4-BE49-F238E27FC236}">
                <a16:creationId xmlns:a16="http://schemas.microsoft.com/office/drawing/2014/main" id="{7216C821-5008-284B-C7BF-42661CC899A8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71D2CF16-E039-CD4D-AF3F-0EFF73F30E8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19845158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753B676-4ADC-69BF-5FBA-E92470906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13A4F295-8220-A718-5623-5934DA325729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8D1F9A24-0ECC-9C38-5165-B0F99423A4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CDF93F8A-41E1-C9A2-2346-71624203275F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D10B9FF-D763-11D2-E588-67CF564FAC1D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D3EB0E4-6C5A-76C2-10F0-71F8469E724F}"/>
              </a:ext>
            </a:extLst>
          </p:cNvPr>
          <p:cNvSpPr/>
          <p:nvPr/>
        </p:nvSpPr>
        <p:spPr>
          <a:xfrm>
            <a:off x="379095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70CF712-627D-BEA2-2FA7-710CB240632A}"/>
              </a:ext>
            </a:extLst>
          </p:cNvPr>
          <p:cNvSpPr/>
          <p:nvPr/>
        </p:nvSpPr>
        <p:spPr>
          <a:xfrm>
            <a:off x="3502918" y="4941962"/>
            <a:ext cx="504056" cy="72008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41776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1992770-8731-B0A9-8D85-2F15B5535AD5}"/>
              </a:ext>
            </a:extLst>
          </p:cNvPr>
          <p:cNvSpPr txBox="1"/>
          <p:nvPr/>
        </p:nvSpPr>
        <p:spPr>
          <a:xfrm>
            <a:off x="5929232" y="711073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無法可說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，意顯本無可說。何以「本無可說」，以本來無法故。既本無法，那有可說。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5B74E428-78DF-9EC7-1A4D-07283BAF0C6A}"/>
              </a:ext>
            </a:extLst>
          </p:cNvPr>
          <p:cNvSpPr txBox="1"/>
          <p:nvPr/>
        </p:nvSpPr>
        <p:spPr>
          <a:xfrm>
            <a:off x="2661349" y="711073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佛沒有說法，眾生以為佛說法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佛本來沒有相，眾生以為佛現相。這個事與理愈說愈深了，但是全都是事實真相，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369C22F0-28D4-0E46-8300-60CFCA7D1728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707E49A8-B7F6-1E57-2226-9A0A1230C6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05BDDCBE-2154-150E-217C-C9DED95439F7}"/>
              </a:ext>
            </a:extLst>
          </p:cNvPr>
          <p:cNvSpPr txBox="1"/>
          <p:nvPr/>
        </p:nvSpPr>
        <p:spPr>
          <a:xfrm>
            <a:off x="8289596" y="714599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「須菩提。說法者。無法可說。是名說法。」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8A649158-A5DD-8756-54B9-3E04E2BDC45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003630" y="837506"/>
            <a:ext cx="717984" cy="294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96699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D51012CA-4155-2A4C-0A2E-4841AA051187}"/>
              </a:ext>
            </a:extLst>
          </p:cNvPr>
          <p:cNvSpPr txBox="1"/>
          <p:nvPr/>
        </p:nvSpPr>
        <p:spPr>
          <a:xfrm>
            <a:off x="1630710" y="714481"/>
            <a:ext cx="535531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從緣上看，有；緣現相，有相。從相上看，有；從性上看，沒有。從相上看，有。「非無法」就是有法，「非無說」是有說，「非無說者」，有說法的人。可是你要曉得，這是從相上說的，相是緣生，剎那生滅，當體即空，了不可得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C87698B2-978E-AC2B-560B-699782A8C8C6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C6A2AE38-7612-2F26-0A14-BA68A92EA0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D4BFA9B1-EB89-1315-B0F6-2B0A56D54646}"/>
              </a:ext>
            </a:extLst>
          </p:cNvPr>
          <p:cNvSpPr txBox="1"/>
          <p:nvPr/>
        </p:nvSpPr>
        <p:spPr>
          <a:xfrm>
            <a:off x="7374506" y="714482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法是緣生，說亦緣生，說法者亦是緣生。既曰緣生，非無法、非無說、非無說者也。然緣生無性，當體即空。故雖儼然有說法，即復了不可得。言其說即無說也。</a:t>
            </a:r>
          </a:p>
        </p:txBody>
      </p:sp>
    </p:spTree>
    <p:extLst>
      <p:ext uri="{BB962C8B-B14F-4D97-AF65-F5344CB8AC3E}">
        <p14:creationId xmlns:p14="http://schemas.microsoft.com/office/powerpoint/2010/main" val="15484928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3CFE29EF-3883-F970-6157-5087B90DA9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EC6A9A12-E664-2CA6-A44A-55E12A7B26F0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FD55171-ADFB-3A6F-6E6A-46303C3269A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3400C717-FAE7-4D59-E95E-64EF9CCCF352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2831445B-B2D4-2B33-D5C3-AD3E8927162D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A2FDCDB5-7D93-CD3B-AD6E-89BA4D05D9DE}"/>
              </a:ext>
            </a:extLst>
          </p:cNvPr>
          <p:cNvSpPr/>
          <p:nvPr/>
        </p:nvSpPr>
        <p:spPr>
          <a:xfrm>
            <a:off x="2494806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07366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BFA11769-39B3-92DE-70F0-0E8D0937D6CB}"/>
              </a:ext>
            </a:extLst>
          </p:cNvPr>
          <p:cNvSpPr txBox="1"/>
          <p:nvPr/>
        </p:nvSpPr>
        <p:spPr>
          <a:xfrm>
            <a:off x="7001107" y="1557586"/>
            <a:ext cx="830997" cy="315418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元魏菩提流支譯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540CBCE8-0DF4-FAA2-2046-290E8D4AFF08}"/>
              </a:ext>
            </a:extLst>
          </p:cNvPr>
          <p:cNvSpPr txBox="1"/>
          <p:nvPr/>
        </p:nvSpPr>
        <p:spPr>
          <a:xfrm>
            <a:off x="7034884" y="714598"/>
            <a:ext cx="406265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此一段經文（一四五 </a:t>
            </a:r>
            <a:r>
              <a:rPr lang="en-US" altLang="zh-CN" sz="2800" b="1" dirty="0">
                <a:solidFill>
                  <a:schemeClr val="bg1"/>
                </a:solidFill>
              </a:rPr>
              <a:t>--</a:t>
            </a:r>
            <a:r>
              <a:rPr lang="zh-TW" altLang="en-US" sz="2800" b="1" dirty="0">
                <a:solidFill>
                  <a:schemeClr val="bg1"/>
                </a:solidFill>
              </a:rPr>
              <a:t>一四七節 ），羅什大師譯本所無，乃後人據魏譯加入者。什師有意略去，別顯能所雙亡之義。然有此一段文，經義更為圓滿，故江校本依之。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29D4451B-624D-B7E9-2C03-6930098751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17737" y="888642"/>
            <a:ext cx="638109" cy="3228306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B6E1A633-2A5D-6351-514F-953DF5726D21}"/>
              </a:ext>
            </a:extLst>
          </p:cNvPr>
          <p:cNvSpPr txBox="1"/>
          <p:nvPr/>
        </p:nvSpPr>
        <p:spPr>
          <a:xfrm>
            <a:off x="207283" y="712224"/>
            <a:ext cx="667362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「什師有意略去」，羅什大師並不是翻經翻漏了，他是有意的，認為這段經文沒有必要，全經經義還是貫通的。因為古時候的中國人喜歡簡單，在言語文字都講求「簡要詳明」。他省略的意思，「別顯能所雙亡之義」，羅什大師意思用意很深，但是那要上根的人才能夠領悟。所以後來的大德把這段文補進去，對我們來講幫助很大，經義更為圓滿。</a:t>
            </a:r>
          </a:p>
        </p:txBody>
      </p:sp>
      <p:cxnSp>
        <p:nvCxnSpPr>
          <p:cNvPr id="13" name="直線接點 12">
            <a:extLst>
              <a:ext uri="{FF2B5EF4-FFF2-40B4-BE49-F238E27FC236}">
                <a16:creationId xmlns:a16="http://schemas.microsoft.com/office/drawing/2014/main" id="{B15CCA13-BA0B-BB14-AE1F-4F82C121F328}"/>
              </a:ext>
            </a:extLst>
          </p:cNvPr>
          <p:cNvCxnSpPr>
            <a:cxnSpLocks/>
          </p:cNvCxnSpPr>
          <p:nvPr/>
        </p:nvCxnSpPr>
        <p:spPr>
          <a:xfrm>
            <a:off x="7607374" y="2502795"/>
            <a:ext cx="1425058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7454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>
            <a:extLst>
              <a:ext uri="{FF2B5EF4-FFF2-40B4-BE49-F238E27FC236}">
                <a16:creationId xmlns:a16="http://schemas.microsoft.com/office/drawing/2014/main" id="{4C16EB04-DAC0-12F6-12E0-378E910CF492}"/>
              </a:ext>
            </a:extLst>
          </p:cNvPr>
          <p:cNvSpPr txBox="1"/>
          <p:nvPr/>
        </p:nvSpPr>
        <p:spPr>
          <a:xfrm>
            <a:off x="9958496" y="692525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清達天師作</a:t>
            </a:r>
            <a:r>
              <a:rPr lang="en-US" altLang="zh-TW" sz="2800" b="1" dirty="0">
                <a:solidFill>
                  <a:schemeClr val="bg1"/>
                </a:solidFill>
              </a:rPr>
              <a:t>《</a:t>
            </a:r>
            <a:r>
              <a:rPr lang="zh-TW" altLang="en-US" sz="2800" b="1" dirty="0">
                <a:solidFill>
                  <a:schemeClr val="bg1"/>
                </a:solidFill>
              </a:rPr>
              <a:t>新眼疏</a:t>
            </a:r>
            <a:r>
              <a:rPr lang="en-US" altLang="zh-TW" sz="2800" b="1" dirty="0">
                <a:solidFill>
                  <a:schemeClr val="bg1"/>
                </a:solidFill>
              </a:rPr>
              <a:t>》</a:t>
            </a:r>
            <a:r>
              <a:rPr lang="zh-TW" altLang="en-US" sz="2800" b="1" dirty="0">
                <a:solidFill>
                  <a:schemeClr val="bg1"/>
                </a:solidFill>
              </a:rPr>
              <a:t>，分經文為信解行證四分。以經文明明具有此義故也。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BA01533B-DEDA-DDAB-C868-8C32A205911D}"/>
              </a:ext>
            </a:extLst>
          </p:cNvPr>
          <p:cNvSpPr txBox="1"/>
          <p:nvPr/>
        </p:nvSpPr>
        <p:spPr>
          <a:xfrm>
            <a:off x="6162392" y="692525"/>
            <a:ext cx="3724096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  <a:spcBef>
                <a:spcPts val="1800"/>
              </a:spcBef>
            </a:pPr>
            <a:r>
              <a:rPr lang="zh-TW" altLang="en-US" sz="2800" b="1" dirty="0">
                <a:solidFill>
                  <a:schemeClr val="bg1"/>
                </a:solidFill>
              </a:rPr>
              <a:t>如</a:t>
            </a:r>
            <a:r>
              <a:rPr lang="zh-TW" altLang="en-US" sz="2800" b="1" u="sng" dirty="0">
                <a:solidFill>
                  <a:schemeClr val="bg1"/>
                </a:solidFill>
              </a:rPr>
              <a:t>生信文</a:t>
            </a:r>
            <a:r>
              <a:rPr lang="zh-TW" altLang="en-US" sz="2800" b="1" dirty="0">
                <a:solidFill>
                  <a:schemeClr val="bg1"/>
                </a:solidFill>
              </a:rPr>
              <a:t>中，長老問：「頗有眾生，生實信不。」答曰：「有持戒修福者，能生信心。」末後結曰：「佛及無上菩提法，皆從此經出。」示學人當由此入。信為入道之門，結顯此意。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9B26DBA6-8996-D8D8-9F48-832D8EC3C6AD}"/>
              </a:ext>
            </a:extLst>
          </p:cNvPr>
          <p:cNvSpPr txBox="1"/>
          <p:nvPr/>
        </p:nvSpPr>
        <p:spPr>
          <a:xfrm>
            <a:off x="3571240" y="694064"/>
            <a:ext cx="2544286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  <a:spcBef>
                <a:spcPts val="1800"/>
              </a:spcBef>
            </a:pPr>
            <a:r>
              <a:rPr lang="zh-TW" altLang="en-US" sz="2800" b="1" u="sng" dirty="0">
                <a:solidFill>
                  <a:schemeClr val="bg1"/>
                </a:solidFill>
              </a:rPr>
              <a:t>開解文</a:t>
            </a:r>
            <a:r>
              <a:rPr lang="zh-TW" altLang="en-US" sz="2800" b="1" dirty="0">
                <a:solidFill>
                  <a:schemeClr val="bg1"/>
                </a:solidFill>
              </a:rPr>
              <a:t>中，長老自陳深解義趣。示人當如是深解。末後結曰：「當知經義果報，皆不可思議。」當知，當解也，結深解之義。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C3203C69-9DC4-2F3C-C962-A1EB5B30FEFC}"/>
              </a:ext>
            </a:extLst>
          </p:cNvPr>
          <p:cNvSpPr txBox="1"/>
          <p:nvPr/>
        </p:nvSpPr>
        <p:spPr>
          <a:xfrm>
            <a:off x="-241498" y="692526"/>
            <a:ext cx="3724096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600"/>
              </a:lnSpc>
              <a:spcBef>
                <a:spcPts val="1800"/>
              </a:spcBef>
            </a:pPr>
            <a:r>
              <a:rPr lang="zh-TW" altLang="en-US" sz="2800" b="1" u="sng" dirty="0">
                <a:solidFill>
                  <a:schemeClr val="bg1"/>
                </a:solidFill>
              </a:rPr>
              <a:t>進修文</a:t>
            </a:r>
            <a:r>
              <a:rPr lang="zh-TW" altLang="en-US" sz="2800" b="1" dirty="0">
                <a:solidFill>
                  <a:schemeClr val="bg1"/>
                </a:solidFill>
              </a:rPr>
              <a:t>中，明發心無法。繼令開佛知見。佛見，是不執一異。佛知，是三心不可得。一切法本無生。末後結曰：「以無我人眾壽，修一切善法，則得阿耨菩提。</a:t>
            </a:r>
          </a:p>
        </p:txBody>
      </p:sp>
    </p:spTree>
    <p:extLst>
      <p:ext uri="{BB962C8B-B14F-4D97-AF65-F5344CB8AC3E}">
        <p14:creationId xmlns:p14="http://schemas.microsoft.com/office/powerpoint/2010/main" val="24094493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文字方塊 7">
            <a:extLst>
              <a:ext uri="{FF2B5EF4-FFF2-40B4-BE49-F238E27FC236}">
                <a16:creationId xmlns:a16="http://schemas.microsoft.com/office/drawing/2014/main" id="{41CD61B1-3E32-89D8-DF79-EA183DB54EFA}"/>
              </a:ext>
            </a:extLst>
          </p:cNvPr>
          <p:cNvSpPr txBox="1"/>
          <p:nvPr/>
        </p:nvSpPr>
        <p:spPr>
          <a:xfrm>
            <a:off x="8824545" y="765498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其示學人應通達內心外境，即有即空，不執一異，無我無法，以為唯一之修功。必修無我無法之因，方證平等法界之果。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EBFBABC7-151B-ADD0-E078-64A6559429D7}"/>
              </a:ext>
            </a:extLst>
          </p:cNvPr>
          <p:cNvSpPr txBox="1"/>
          <p:nvPr/>
        </p:nvSpPr>
        <p:spPr>
          <a:xfrm>
            <a:off x="622598" y="747834"/>
            <a:ext cx="470898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chemeClr val="bg1"/>
                </a:solidFill>
              </a:rPr>
              <a:t>《</a:t>
            </a:r>
            <a:r>
              <a:rPr lang="zh-TW" altLang="en-US" sz="2800" b="1" dirty="0">
                <a:solidFill>
                  <a:schemeClr val="bg1"/>
                </a:solidFill>
              </a:rPr>
              <a:t>講義</a:t>
            </a:r>
            <a:r>
              <a:rPr lang="en-US" altLang="zh-TW" sz="2800" b="1" dirty="0">
                <a:solidFill>
                  <a:schemeClr val="bg1"/>
                </a:solidFill>
              </a:rPr>
              <a:t>》</a:t>
            </a:r>
            <a:r>
              <a:rPr lang="zh-TW" altLang="en-US" sz="2800" b="1" dirty="0">
                <a:solidFill>
                  <a:schemeClr val="bg1"/>
                </a:solidFill>
              </a:rPr>
              <a:t>分段依</a:t>
            </a:r>
            <a:r>
              <a:rPr lang="en-US" altLang="zh-TW" sz="2800" b="1" dirty="0">
                <a:solidFill>
                  <a:schemeClr val="bg1"/>
                </a:solidFill>
              </a:rPr>
              <a:t>《</a:t>
            </a:r>
            <a:r>
              <a:rPr lang="zh-TW" altLang="en-US" sz="2800" b="1" dirty="0">
                <a:solidFill>
                  <a:schemeClr val="bg1"/>
                </a:solidFill>
              </a:rPr>
              <a:t>新眼疏</a:t>
            </a:r>
            <a:r>
              <a:rPr lang="en-US" altLang="zh-TW" sz="2800" b="1" dirty="0">
                <a:solidFill>
                  <a:schemeClr val="bg1"/>
                </a:solidFill>
              </a:rPr>
              <a:t>》</a:t>
            </a:r>
            <a:r>
              <a:rPr lang="zh-TW" altLang="en-US" sz="2800" b="1" dirty="0">
                <a:solidFill>
                  <a:schemeClr val="bg1"/>
                </a:solidFill>
              </a:rPr>
              <a:t>。但加標「約心明無住」，「約境明無住」兩大部分。使前後兩半部明義不同之處，一目了然。當知</a:t>
            </a:r>
            <a:r>
              <a:rPr lang="en-US" altLang="zh-TW" sz="2800" b="1" dirty="0">
                <a:solidFill>
                  <a:schemeClr val="bg1"/>
                </a:solidFill>
              </a:rPr>
              <a:t>《</a:t>
            </a:r>
            <a:r>
              <a:rPr lang="zh-TW" altLang="en-US" sz="2800" b="1" dirty="0">
                <a:solidFill>
                  <a:schemeClr val="bg1"/>
                </a:solidFill>
              </a:rPr>
              <a:t>華嚴</a:t>
            </a:r>
            <a:r>
              <a:rPr lang="en-US" altLang="zh-TW" sz="2800" b="1" dirty="0">
                <a:solidFill>
                  <a:schemeClr val="bg1"/>
                </a:solidFill>
              </a:rPr>
              <a:t>》</a:t>
            </a:r>
            <a:r>
              <a:rPr lang="zh-TW" altLang="en-US" sz="2800" b="1" dirty="0">
                <a:solidFill>
                  <a:schemeClr val="bg1"/>
                </a:solidFill>
              </a:rPr>
              <a:t>以信解行證，顯示圓融無礙之入道次第。其境界正是諸法一如，一切皆是。</a:t>
            </a:r>
          </a:p>
        </p:txBody>
      </p:sp>
      <p:sp>
        <p:nvSpPr>
          <p:cNvPr id="2" name="文字方塊 1">
            <a:extLst>
              <a:ext uri="{FF2B5EF4-FFF2-40B4-BE49-F238E27FC236}">
                <a16:creationId xmlns:a16="http://schemas.microsoft.com/office/drawing/2014/main" id="{425EE0F5-A198-5332-4042-E2AC65D02AB8}"/>
              </a:ext>
            </a:extLst>
          </p:cNvPr>
          <p:cNvSpPr txBox="1"/>
          <p:nvPr/>
        </p:nvSpPr>
        <p:spPr>
          <a:xfrm>
            <a:off x="3142878" y="792121"/>
            <a:ext cx="535531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zh-TW" altLang="en-US" sz="2800" b="1" u="sng" dirty="0">
                <a:solidFill>
                  <a:schemeClr val="bg1"/>
                </a:solidFill>
              </a:rPr>
              <a:t>成證文中</a:t>
            </a:r>
            <a:r>
              <a:rPr lang="zh-TW" altLang="en-US" sz="2800" b="1" dirty="0">
                <a:solidFill>
                  <a:schemeClr val="bg1"/>
                </a:solidFill>
              </a:rPr>
              <a:t>，明一切法無我，得成於忍。成忍，謂證也。其餘所說，皆是平等法界諸法空相之義。則皆成證之義也。</a:t>
            </a:r>
          </a:p>
        </p:txBody>
      </p:sp>
    </p:spTree>
    <p:extLst>
      <p:ext uri="{BB962C8B-B14F-4D97-AF65-F5344CB8AC3E}">
        <p14:creationId xmlns:p14="http://schemas.microsoft.com/office/powerpoint/2010/main" val="215390127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82AF4420-700F-83BD-9257-DC6580534AE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6D5CA9A6-8F7E-5919-2E33-C09F9DA9032A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1350431A-D440-29E7-9BEA-E39A91DAFCA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7D3B6E51-EBCC-6442-9949-3A7B2F4F8053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E17E08EA-78AB-6B1B-BD5E-0852F6CB9B7C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0C999FF0-EA56-4366-299F-C47456B4DC69}"/>
              </a:ext>
            </a:extLst>
          </p:cNvPr>
          <p:cNvSpPr/>
          <p:nvPr/>
        </p:nvSpPr>
        <p:spPr>
          <a:xfrm>
            <a:off x="2566814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4DAF20CF-9C70-F9FB-E1A0-62BBC33E9E9F}"/>
              </a:ext>
            </a:extLst>
          </p:cNvPr>
          <p:cNvSpPr/>
          <p:nvPr/>
        </p:nvSpPr>
        <p:spPr>
          <a:xfrm>
            <a:off x="2998862" y="4869954"/>
            <a:ext cx="504056" cy="50405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29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5CF389FC-9E83-C36C-105A-F1B8AAC85BAD}"/>
              </a:ext>
            </a:extLst>
          </p:cNvPr>
          <p:cNvSpPr txBox="1"/>
          <p:nvPr/>
        </p:nvSpPr>
        <p:spPr>
          <a:xfrm>
            <a:off x="3426043" y="714598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發心修行，必須依法。今云無法，且云說法者無法可說。然如是種種之說，莫非法也。末世眾生聞之，深恐狐疑。故問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聞說是法，生信心不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6E2BB080-99D9-21C4-8A88-3A723E30504C}"/>
              </a:ext>
            </a:extLst>
          </p:cNvPr>
          <p:cNvSpPr txBox="1"/>
          <p:nvPr/>
        </p:nvSpPr>
        <p:spPr>
          <a:xfrm>
            <a:off x="6749856" y="714599"/>
            <a:ext cx="2441694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我們在經文很明顯的看出，翻法不一樣，羅什大師翻的長老須菩提，此地是慧命須菩提，慧命跟長老是一個意思，意思相通。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A93C4CC-900F-462B-11B5-701D1D11757A}"/>
              </a:ext>
            </a:extLst>
          </p:cNvPr>
          <p:cNvSpPr txBox="1"/>
          <p:nvPr/>
        </p:nvSpPr>
        <p:spPr>
          <a:xfrm>
            <a:off x="9156124" y="714599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「爾時慧命須菩提白佛言。世尊。頗有眾生。於未來世。聞說是法。生信心不。」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D53C781-725B-1E14-51E9-DC1FE938C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05925" y="888641"/>
            <a:ext cx="693937" cy="4053321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96A89033-AEB1-E5C1-6CB1-40369DE62A68}"/>
              </a:ext>
            </a:extLst>
          </p:cNvPr>
          <p:cNvSpPr txBox="1"/>
          <p:nvPr/>
        </p:nvSpPr>
        <p:spPr>
          <a:xfrm>
            <a:off x="500977" y="714597"/>
            <a:ext cx="300595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這一段對我們來說是有必要補進去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略去是對上根利智人來講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可是中下根人，可能有這個疑問：既然說法無法可說，能說的人空，所說的法空，我們還學個什麼？</a:t>
            </a:r>
          </a:p>
        </p:txBody>
      </p:sp>
    </p:spTree>
    <p:extLst>
      <p:ext uri="{BB962C8B-B14F-4D97-AF65-F5344CB8AC3E}">
        <p14:creationId xmlns:p14="http://schemas.microsoft.com/office/powerpoint/2010/main" val="275247907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8ADAA93A-CB6D-A460-C7EC-E73EBE7E76A3}"/>
              </a:ext>
            </a:extLst>
          </p:cNvPr>
          <p:cNvSpPr txBox="1"/>
          <p:nvPr/>
        </p:nvSpPr>
        <p:spPr>
          <a:xfrm>
            <a:off x="837029" y="711072"/>
            <a:ext cx="7294305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無我就是不執著，執著就有我，所以無我兩個字裡面的內容，就是我、法都不執著。正如同本經教誨我們的，不執著四相，不執著四見，四相四見把世出世間所有一切法都包括盡了，只要離四相、離四見，他就證得無我法。我們功夫要在離相、離見，或者經上註解裡面講的離念；離念就是離見，離四見。修離相離念之行，就是精修無我之妙法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6C6755FB-C4BD-174B-2D79-80176933807D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1342647D-13A1-A749-57BF-5B4F5F0AC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AB0C77B0-BA36-C2CC-D1C9-28A180CB2241}"/>
              </a:ext>
            </a:extLst>
          </p:cNvPr>
          <p:cNvSpPr txBox="1"/>
          <p:nvPr/>
        </p:nvSpPr>
        <p:spPr>
          <a:xfrm>
            <a:off x="8149753" y="711073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當知如上所說，皆是於法不執，精修無我之妙法。長老問意，正是指示學人，應信此妙法，修無我行耳。</a:t>
            </a:r>
          </a:p>
        </p:txBody>
      </p:sp>
    </p:spTree>
    <p:extLst>
      <p:ext uri="{BB962C8B-B14F-4D97-AF65-F5344CB8AC3E}">
        <p14:creationId xmlns:p14="http://schemas.microsoft.com/office/powerpoint/2010/main" val="35620424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6CC70517-4900-077A-7F40-5FC45E5863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B7EEFE07-072E-1E0F-2B57-F83F07FECE8A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2616374-45B8-8A8D-D893-058F1E53BD0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CC1C0C3F-1D10-5AA4-E1FA-A6F671B99FC6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F783EB9-C0C3-EB8F-054B-13855AC0A77D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B44FF12B-D727-3D00-2A7A-FD7BA7FB8685}"/>
              </a:ext>
            </a:extLst>
          </p:cNvPr>
          <p:cNvSpPr/>
          <p:nvPr/>
        </p:nvSpPr>
        <p:spPr>
          <a:xfrm>
            <a:off x="2566814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8605B328-71F3-EBC9-6220-D1221E34C6F6}"/>
              </a:ext>
            </a:extLst>
          </p:cNvPr>
          <p:cNvSpPr/>
          <p:nvPr/>
        </p:nvSpPr>
        <p:spPr>
          <a:xfrm>
            <a:off x="2566814" y="4869954"/>
            <a:ext cx="504056" cy="50405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0752391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414BCB5-D311-18BE-BA11-0E343C9CA165}"/>
              </a:ext>
            </a:extLst>
          </p:cNvPr>
          <p:cNvSpPr txBox="1"/>
          <p:nvPr/>
        </p:nvSpPr>
        <p:spPr>
          <a:xfrm>
            <a:off x="2494806" y="679397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彼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，指聞法之眾生。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非眾生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，約性言。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非不眾生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，約相言。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D016C781-1C5C-E060-79E7-76B8297C6990}"/>
              </a:ext>
            </a:extLst>
          </p:cNvPr>
          <p:cNvSpPr txBox="1"/>
          <p:nvPr/>
        </p:nvSpPr>
        <p:spPr>
          <a:xfrm>
            <a:off x="4467467" y="714598"/>
            <a:ext cx="526297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尊者所問的，「頗有眾生，於未來世，聞說是法，生信心不？」而佛所答的，並沒有說後來世的眾生能不能相信；而答的是</a:t>
            </a:r>
            <a:r>
              <a:rPr lang="en-US" altLang="zh-TW" sz="2800" dirty="0">
                <a:solidFill>
                  <a:srgbClr val="FFFF00"/>
                </a:solidFill>
              </a:rPr>
              <a:t>『</a:t>
            </a:r>
            <a:r>
              <a:rPr lang="zh-TW" altLang="en-US" sz="2800" dirty="0">
                <a:solidFill>
                  <a:srgbClr val="FFFF00"/>
                </a:solidFill>
              </a:rPr>
              <a:t>眾生</a:t>
            </a:r>
            <a:r>
              <a:rPr lang="en-US" altLang="zh-TW" sz="2800" dirty="0">
                <a:solidFill>
                  <a:srgbClr val="FFFF00"/>
                </a:solidFill>
              </a:rPr>
              <a:t>』</a:t>
            </a:r>
            <a:r>
              <a:rPr lang="zh-TW" altLang="en-US" sz="2800" dirty="0">
                <a:solidFill>
                  <a:srgbClr val="FFFF00"/>
                </a:solidFill>
              </a:rPr>
              <a:t>，你以為後來的眾生，這叫從根本上解決問題。如果答未來眾生能不能信，那是枝葉上的事情，佛這個地方答覆是從根本上來解決，你以為還有眾生？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81026E5D-50C3-0105-3593-05F3C448A2F9}"/>
              </a:ext>
            </a:extLst>
          </p:cNvPr>
          <p:cNvSpPr txBox="1"/>
          <p:nvPr/>
        </p:nvSpPr>
        <p:spPr>
          <a:xfrm>
            <a:off x="9730446" y="714599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「佛言。須菩提。彼非眾生。非不眾生。」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3894E2B-A6E1-ED44-3C38-4E3F67F544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81877" y="900278"/>
            <a:ext cx="717985" cy="1953452"/>
          </a:xfrm>
          <a:prstGeom prst="rect">
            <a:avLst/>
          </a:prstGeom>
        </p:spPr>
      </p:pic>
      <p:sp>
        <p:nvSpPr>
          <p:cNvPr id="11" name="文字方塊 10">
            <a:extLst>
              <a:ext uri="{FF2B5EF4-FFF2-40B4-BE49-F238E27FC236}">
                <a16:creationId xmlns:a16="http://schemas.microsoft.com/office/drawing/2014/main" id="{2D64FF9E-085B-5825-D8C7-4CFD71AAC911}"/>
              </a:ext>
            </a:extLst>
          </p:cNvPr>
          <p:cNvSpPr txBox="1"/>
          <p:nvPr/>
        </p:nvSpPr>
        <p:spPr>
          <a:xfrm>
            <a:off x="162099" y="693490"/>
            <a:ext cx="233910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這個答的實在是太妙了！眾生非眾生，眾生也是緣生之法，也是有相無體，當體即空，了不可得。佛這個答覆，顯示這個意思。</a:t>
            </a:r>
          </a:p>
        </p:txBody>
      </p:sp>
    </p:spTree>
    <p:extLst>
      <p:ext uri="{BB962C8B-B14F-4D97-AF65-F5344CB8AC3E}">
        <p14:creationId xmlns:p14="http://schemas.microsoft.com/office/powerpoint/2010/main" val="21546492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E1770580-3A63-5372-5C80-DA3C23EE86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8FC94224-2D20-6071-D28A-5D170D41CF69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986A1B0C-1E6D-8E1E-2E42-F70B3CC1DE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BB0F443A-1702-3FA3-AD2D-EAFAC1F3505F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01BA9CA-F099-FB77-7E1F-A4B35A2FF02E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2A407BFC-38C1-6F96-D514-184C282FA88B}"/>
              </a:ext>
            </a:extLst>
          </p:cNvPr>
          <p:cNvSpPr/>
          <p:nvPr/>
        </p:nvSpPr>
        <p:spPr>
          <a:xfrm>
            <a:off x="2566814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1F1F81B9-630B-52B0-AC15-C2E7B0591F0C}"/>
              </a:ext>
            </a:extLst>
          </p:cNvPr>
          <p:cNvSpPr/>
          <p:nvPr/>
        </p:nvSpPr>
        <p:spPr>
          <a:xfrm>
            <a:off x="2062758" y="4869954"/>
            <a:ext cx="504056" cy="50405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999557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EF49D1D-593E-3227-6CC4-892A4C288FA2}"/>
              </a:ext>
            </a:extLst>
          </p:cNvPr>
          <p:cNvSpPr txBox="1"/>
          <p:nvPr/>
        </p:nvSpPr>
        <p:spPr>
          <a:xfrm>
            <a:off x="6266087" y="789013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眾生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重言者，承上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非眾生非不眾生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說也。本具佛性，非眾生也。故曰彼非眾生。但約名相，則是眾生。故曰彼非不眾生。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05186295-44F6-435E-CDAE-605B247E11CD}"/>
              </a:ext>
            </a:extLst>
          </p:cNvPr>
          <p:cNvSpPr txBox="1"/>
          <p:nvPr/>
        </p:nvSpPr>
        <p:spPr>
          <a:xfrm>
            <a:off x="631272" y="789012"/>
            <a:ext cx="535531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佛這個答覆的意思就顯示出來了。尊者擔憂這樣深的大法，後來的眾生能不能懂？能不能信？而佛的答覆：你不必去憂慮這些事情，一切眾生皆有佛性。我這個講法，大家就好懂了，一切眾生皆有佛性。既有佛性，哪有不懂的道理，哪有不相信的道理！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922850F0-887B-5420-C3FE-08CA78A23CAC}"/>
              </a:ext>
            </a:extLst>
          </p:cNvPr>
          <p:cNvSpPr txBox="1"/>
          <p:nvPr/>
        </p:nvSpPr>
        <p:spPr>
          <a:xfrm>
            <a:off x="9285571" y="705859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「何以故。須菩提。眾生眾生者。如來說非眾生。是名眾生。」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FB3A92AB-64FA-AB58-E6A5-FD2B664E1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12394" y="819862"/>
            <a:ext cx="627428" cy="20338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3481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419AC25F-F747-5AFD-45F4-1EAE313CE5F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0630" y="0"/>
            <a:ext cx="9289032" cy="6859588"/>
          </a:xfrm>
          <a:prstGeom prst="rect">
            <a:avLst/>
          </a:prstGeom>
        </p:spPr>
      </p:pic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C9984415-0222-E7BB-37B9-EEA6C596217D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4E57957A-8CFC-DF2C-3DC5-AE06770F798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4BEEDDD5-58D3-88D3-B1A5-F17B255C077B}"/>
              </a:ext>
            </a:extLst>
          </p:cNvPr>
          <p:cNvSpPr/>
          <p:nvPr/>
        </p:nvSpPr>
        <p:spPr>
          <a:xfrm>
            <a:off x="4655046" y="119754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0A6795B5-43ED-B45C-29F6-C6F85555ED2D}"/>
              </a:ext>
            </a:extLst>
          </p:cNvPr>
          <p:cNvSpPr/>
          <p:nvPr/>
        </p:nvSpPr>
        <p:spPr>
          <a:xfrm>
            <a:off x="2494806" y="2421682"/>
            <a:ext cx="504056" cy="1008112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44BFE170-3ED4-3D07-C902-17B3365A7E5E}"/>
              </a:ext>
            </a:extLst>
          </p:cNvPr>
          <p:cNvSpPr/>
          <p:nvPr/>
        </p:nvSpPr>
        <p:spPr>
          <a:xfrm>
            <a:off x="1270670" y="3717826"/>
            <a:ext cx="504056" cy="864096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865655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05251C4D-AFA8-263D-4A26-A1A1C3CAC144}"/>
              </a:ext>
            </a:extLst>
          </p:cNvPr>
          <p:cNvSpPr txBox="1"/>
          <p:nvPr/>
        </p:nvSpPr>
        <p:spPr>
          <a:xfrm>
            <a:off x="5631468" y="711073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佛現具足身相，既原為說法度生。而佛之所說，原說其所得，所謂「如語」。今知莫非緣生，當體是空。得即非得，佛即非佛，一絲不掛，空寂之性，竟體呈露矣。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F09F811F-609D-C9F9-BD4C-7131E8AEDF31}"/>
              </a:ext>
            </a:extLst>
          </p:cNvPr>
          <p:cNvSpPr txBox="1"/>
          <p:nvPr/>
        </p:nvSpPr>
        <p:spPr>
          <a:xfrm>
            <a:off x="224127" y="734990"/>
            <a:ext cx="526297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這是把如來修行證果到最極圓滿的境界，為我們顯示出來。世出世法都是緣生，佛在世間出現是緣生，說一切法是緣生，度一切眾生也是緣生。既然是緣生，</a:t>
            </a:r>
            <a:r>
              <a:rPr lang="zh-CN" altLang="en-US" sz="2800" dirty="0">
                <a:solidFill>
                  <a:srgbClr val="FFFF00"/>
                </a:solidFill>
              </a:rPr>
              <a:t>就是</a:t>
            </a:r>
            <a:r>
              <a:rPr lang="zh-TW" altLang="en-US" sz="2800" dirty="0">
                <a:solidFill>
                  <a:srgbClr val="FFFF00"/>
                </a:solidFill>
              </a:rPr>
              <a:t>當體即空，了不可得。所以如來所得，得即非得。他有沒有得？確實有得。他得到什麼？什麼也沒有。所得的是自性圓滿的開顯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CB39F839-68DB-162E-75BD-A6CA4797B3C7}"/>
              </a:ext>
            </a:extLst>
          </p:cNvPr>
          <p:cNvSpPr txBox="1"/>
          <p:nvPr/>
        </p:nvSpPr>
        <p:spPr>
          <a:xfrm>
            <a:off x="8940100" y="714599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「須菩提白佛言。世尊。佛得阿耨多羅三藐三菩提。為無所得耶。」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B8EACA2A-3DD5-92F9-1F5A-A97EF40725D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8211" y="890863"/>
            <a:ext cx="647635" cy="39998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892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46EA9E27-E62B-21B2-C07A-EC1EC7373B78}"/>
              </a:ext>
            </a:extLst>
          </p:cNvPr>
          <p:cNvSpPr txBox="1"/>
          <p:nvPr/>
        </p:nvSpPr>
        <p:spPr>
          <a:xfrm>
            <a:off x="4952657" y="714599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一切事莫非對待，有對待便有能所。有能所便有分別，有分別便有執著。少有分別，便是第六識，所謂我相是也。少有執著，便是第七識，所謂我見是也。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AA924309-C217-CD6E-D610-7AE4E7D358EE}"/>
              </a:ext>
            </a:extLst>
          </p:cNvPr>
          <p:cNvSpPr txBox="1"/>
          <p:nvPr/>
        </p:nvSpPr>
        <p:spPr>
          <a:xfrm>
            <a:off x="819748" y="702536"/>
            <a:ext cx="406265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見相兩分出來了。由此可知，前面講的對待、能所、分別，那是阿賴耶的細相、微細相。到第六識、第七識，這個相很明顯、很粗了，八個識的相顯示出來了。第六識是分別，第七識是執著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4D2232B-B68A-4034-0E9C-1B96F5587200}"/>
              </a:ext>
            </a:extLst>
          </p:cNvPr>
          <p:cNvSpPr txBox="1"/>
          <p:nvPr/>
        </p:nvSpPr>
        <p:spPr>
          <a:xfrm>
            <a:off x="8368977" y="714599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「如是如是。須菩提。我於阿耨多羅三藐三菩提。乃至無有少法可得。是名阿耨多羅三藐三菩提。」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729B761A-BFA7-9D0A-7C51-D43E4F8BB89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21305" y="888642"/>
            <a:ext cx="606549" cy="2233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1687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F84632F4-41B8-1F24-0787-8099E2BC56EA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18BF8F7-1A76-186A-8BC5-E1854B630FC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pic>
        <p:nvPicPr>
          <p:cNvPr id="7" name="圖片 6">
            <a:extLst>
              <a:ext uri="{FF2B5EF4-FFF2-40B4-BE49-F238E27FC236}">
                <a16:creationId xmlns:a16="http://schemas.microsoft.com/office/drawing/2014/main" id="{E118678F-1BA5-6D41-E903-93C5E0BBE92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38" y="0"/>
            <a:ext cx="9793088" cy="6859588"/>
          </a:xfrm>
          <a:prstGeom prst="rect">
            <a:avLst/>
          </a:prstGeom>
        </p:spPr>
      </p:pic>
      <p:sp>
        <p:nvSpPr>
          <p:cNvPr id="8" name="矩形 7">
            <a:extLst>
              <a:ext uri="{FF2B5EF4-FFF2-40B4-BE49-F238E27FC236}">
                <a16:creationId xmlns:a16="http://schemas.microsoft.com/office/drawing/2014/main" id="{8A345A21-6ACC-4397-0650-41FE69C8B2AE}"/>
              </a:ext>
            </a:extLst>
          </p:cNvPr>
          <p:cNvSpPr/>
          <p:nvPr/>
        </p:nvSpPr>
        <p:spPr>
          <a:xfrm>
            <a:off x="2710830" y="1629594"/>
            <a:ext cx="432048" cy="432048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65E3B998-6806-3F3C-C334-22A2C0AA3967}"/>
              </a:ext>
            </a:extLst>
          </p:cNvPr>
          <p:cNvSpPr/>
          <p:nvPr/>
        </p:nvSpPr>
        <p:spPr>
          <a:xfrm>
            <a:off x="3214886" y="2349674"/>
            <a:ext cx="432048" cy="72008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3339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7D364FE-B005-B827-926A-9FF1B4395C04}"/>
              </a:ext>
            </a:extLst>
          </p:cNvPr>
          <p:cNvSpPr txBox="1"/>
          <p:nvPr/>
        </p:nvSpPr>
        <p:spPr>
          <a:xfrm>
            <a:off x="3114417" y="714599"/>
            <a:ext cx="470898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如來所得無上菩提。於中無實無虛。諸法一如，是法平等。一切法皆是佛法，無有高下。法性既平等一如，有何可得，故曰「無實」。正當無有少法可得時，平等一如之法性，圓滿顯現，故曰「無虛」。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310888E8-F1E4-E5EA-BF74-1028D663834C}"/>
              </a:ext>
            </a:extLst>
          </p:cNvPr>
          <p:cNvSpPr txBox="1"/>
          <p:nvPr/>
        </p:nvSpPr>
        <p:spPr>
          <a:xfrm>
            <a:off x="-2185714" y="714598"/>
            <a:ext cx="526297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諸法一如，平等的意思，一切法皆是佛法，也是平等的意思，無有高下。所以，生佛平等。佛菩薩心裡面，他跟眾生是平等的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4DE3A3AD-3343-BCB6-BFF0-A1B43988261B}"/>
              </a:ext>
            </a:extLst>
          </p:cNvPr>
          <p:cNvSpPr txBox="1"/>
          <p:nvPr/>
        </p:nvSpPr>
        <p:spPr>
          <a:xfrm>
            <a:off x="7787972" y="714599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「復次。須菩提。是法平等。無有高下。是名阿耨多羅三藐三菩提。」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65E60A51-FF05-A131-7E59-AB7045FD80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29749" y="887264"/>
            <a:ext cx="717985" cy="3456384"/>
          </a:xfrm>
          <a:prstGeom prst="rect">
            <a:avLst/>
          </a:prstGeom>
        </p:spPr>
      </p:pic>
      <p:sp>
        <p:nvSpPr>
          <p:cNvPr id="11" name="匾額 10" descr="佛學概要十四講表 習講">
            <a:extLst>
              <a:ext uri="{FF2B5EF4-FFF2-40B4-BE49-F238E27FC236}">
                <a16:creationId xmlns:a16="http://schemas.microsoft.com/office/drawing/2014/main" id="{A0646034-79BD-C2E4-1F62-DDEE2CA2A1BC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93A00B0A-4808-828E-D2D0-70F90EC0B4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</p:spTree>
    <p:extLst>
      <p:ext uri="{BB962C8B-B14F-4D97-AF65-F5344CB8AC3E}">
        <p14:creationId xmlns:p14="http://schemas.microsoft.com/office/powerpoint/2010/main" val="32000008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D1DB0763-138C-CA50-68B3-68038A281C4E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FBF65563-E2F1-209D-D596-14C79D85AA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9" name="文字方塊 8">
            <a:extLst>
              <a:ext uri="{FF2B5EF4-FFF2-40B4-BE49-F238E27FC236}">
                <a16:creationId xmlns:a16="http://schemas.microsoft.com/office/drawing/2014/main" id="{2DF2E3A8-D336-92FE-F6E9-AD0D8F531F2A}"/>
              </a:ext>
            </a:extLst>
          </p:cNvPr>
          <p:cNvSpPr txBox="1"/>
          <p:nvPr/>
        </p:nvSpPr>
        <p:spPr>
          <a:xfrm>
            <a:off x="7735907" y="734866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這個經文義趣無窮，我們真正嘗到無上法味，</a:t>
            </a:r>
            <a:r>
              <a:rPr lang="zh-CN" altLang="en-US" sz="2800" dirty="0">
                <a:solidFill>
                  <a:srgbClr val="FFFF00"/>
                </a:solidFill>
              </a:rPr>
              <a:t>好比</a:t>
            </a:r>
            <a:r>
              <a:rPr lang="zh-TW" altLang="en-US" sz="2800" dirty="0">
                <a:solidFill>
                  <a:srgbClr val="FFFF00"/>
                </a:solidFill>
              </a:rPr>
              <a:t>「無上醍醐」。的示修功，的的確確指示我們修學的功夫，要從離相離念。</a:t>
            </a: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DFBA6691-1A66-1E13-02F4-29FE8DCF2624}"/>
              </a:ext>
            </a:extLst>
          </p:cNvPr>
          <p:cNvSpPr txBox="1"/>
          <p:nvPr/>
        </p:nvSpPr>
        <p:spPr>
          <a:xfrm>
            <a:off x="4432057" y="711073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CN" altLang="en-US" sz="2800" dirty="0">
                <a:solidFill>
                  <a:srgbClr val="FFFF00"/>
                </a:solidFill>
              </a:rPr>
              <a:t>「</a:t>
            </a:r>
            <a:r>
              <a:rPr lang="zh-TW" altLang="en-US" sz="2800" dirty="0">
                <a:solidFill>
                  <a:srgbClr val="FFFF00"/>
                </a:solidFill>
              </a:rPr>
              <a:t>是法平等</a:t>
            </a:r>
            <a:r>
              <a:rPr lang="zh-CN" altLang="en-US" sz="2800" dirty="0">
                <a:solidFill>
                  <a:srgbClr val="FFFF00"/>
                </a:solidFill>
              </a:rPr>
              <a:t>，</a:t>
            </a:r>
            <a:r>
              <a:rPr lang="zh-TW" altLang="en-US" sz="2800" dirty="0">
                <a:solidFill>
                  <a:srgbClr val="FFFF00"/>
                </a:solidFill>
              </a:rPr>
              <a:t>無有高下</a:t>
            </a:r>
            <a:r>
              <a:rPr lang="zh-CN" altLang="en-US" sz="2800" dirty="0">
                <a:solidFill>
                  <a:srgbClr val="FFFF00"/>
                </a:solidFill>
              </a:rPr>
              <a:t>」</a:t>
            </a:r>
            <a:r>
              <a:rPr lang="zh-TW" altLang="en-US" sz="2800" dirty="0">
                <a:solidFill>
                  <a:srgbClr val="FFFF00"/>
                </a:solidFill>
              </a:rPr>
              <a:t>八個字確實幫助大家開悟，教下所謂大開圓解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能向這八字去體會，你就入佛知見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328880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7F327969-1A2F-9E1F-26C0-0468F1297D55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45C8FC55-2718-3B99-3906-B7C489B05BD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5FB503EF-9645-9E84-ADE5-1D260611FE4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38" y="0"/>
            <a:ext cx="9793088" cy="685958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6D96F696-EBC2-B7CB-1DDB-31FE5407AC73}"/>
              </a:ext>
            </a:extLst>
          </p:cNvPr>
          <p:cNvSpPr/>
          <p:nvPr/>
        </p:nvSpPr>
        <p:spPr>
          <a:xfrm>
            <a:off x="2710830" y="1629594"/>
            <a:ext cx="432048" cy="432048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3DCE9F60-FAC8-EE68-76FB-E442BBE13CAE}"/>
              </a:ext>
            </a:extLst>
          </p:cNvPr>
          <p:cNvSpPr/>
          <p:nvPr/>
        </p:nvSpPr>
        <p:spPr>
          <a:xfrm>
            <a:off x="2710830" y="2349674"/>
            <a:ext cx="432048" cy="72008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530250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D569A75F-979A-C201-B6B8-05AAA6F17CEC}"/>
              </a:ext>
            </a:extLst>
          </p:cNvPr>
          <p:cNvSpPr txBox="1"/>
          <p:nvPr/>
        </p:nvSpPr>
        <p:spPr>
          <a:xfrm>
            <a:off x="4655046" y="711073"/>
            <a:ext cx="470898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以無分別執著心，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修一切善法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。則合於諸法如義，成法身之因也。福慧雙嚴，成報身之因也。圓修一切，得方便智，成應化身之因也。既是稱性圓修，故能性德圓明，三身顯現，而成無上正等覺。故曰</a:t>
            </a:r>
            <a:r>
              <a:rPr lang="en-US" altLang="zh-TW" sz="2800" b="1" dirty="0">
                <a:solidFill>
                  <a:schemeClr val="bg1"/>
                </a:solidFill>
              </a:rPr>
              <a:t>『</a:t>
            </a:r>
            <a:r>
              <a:rPr lang="zh-TW" altLang="en-US" sz="2800" b="1" dirty="0">
                <a:solidFill>
                  <a:schemeClr val="bg1"/>
                </a:solidFill>
              </a:rPr>
              <a:t>得</a:t>
            </a:r>
            <a:r>
              <a:rPr lang="en-US" altLang="zh-TW" sz="2800" b="1" dirty="0">
                <a:solidFill>
                  <a:schemeClr val="bg1"/>
                </a:solidFill>
              </a:rPr>
              <a:t>』</a:t>
            </a:r>
            <a:r>
              <a:rPr lang="zh-TW" altLang="en-US" sz="2800" b="1" dirty="0">
                <a:solidFill>
                  <a:schemeClr val="bg1"/>
                </a:solidFill>
              </a:rPr>
              <a:t>也。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147CEEA-E34E-6D77-31CC-B169DE864C6C}"/>
              </a:ext>
            </a:extLst>
          </p:cNvPr>
          <p:cNvSpPr txBox="1"/>
          <p:nvPr/>
        </p:nvSpPr>
        <p:spPr>
          <a:xfrm>
            <a:off x="9156124" y="682237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「以無我無人無眾生無壽者。修一切善法。則得阿耨多羅三藐三菩提。」</a:t>
            </a:r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A1ACFB49-473D-5E7D-55C3-77714F2030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79782" y="900564"/>
            <a:ext cx="720080" cy="3289456"/>
          </a:xfrm>
          <a:prstGeom prst="rect">
            <a:avLst/>
          </a:prstGeom>
        </p:spPr>
      </p:pic>
      <p:sp>
        <p:nvSpPr>
          <p:cNvPr id="15" name="文字方塊 14">
            <a:extLst>
              <a:ext uri="{FF2B5EF4-FFF2-40B4-BE49-F238E27FC236}">
                <a16:creationId xmlns:a16="http://schemas.microsoft.com/office/drawing/2014/main" id="{8EA7A2C2-B506-0905-F1EF-E0880456EB80}"/>
              </a:ext>
            </a:extLst>
          </p:cNvPr>
          <p:cNvSpPr txBox="1"/>
          <p:nvPr/>
        </p:nvSpPr>
        <p:spPr>
          <a:xfrm>
            <a:off x="-129" y="711073"/>
            <a:ext cx="4698722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CN" altLang="en-US" sz="2800" dirty="0">
                <a:solidFill>
                  <a:srgbClr val="FFFF00"/>
                </a:solidFill>
              </a:rPr>
              <a:t>這</a:t>
            </a:r>
            <a:r>
              <a:rPr lang="zh-TW" altLang="en-US" sz="2800" dirty="0">
                <a:solidFill>
                  <a:srgbClr val="FFFF00"/>
                </a:solidFill>
              </a:rPr>
              <a:t>段完全落實在事相上修行，也就是在日常生活當中修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r>
              <a:rPr lang="zh-TW" altLang="en-US" sz="2800" dirty="0">
                <a:solidFill>
                  <a:srgbClr val="FFFF00"/>
                </a:solidFill>
              </a:rPr>
              <a:t>金剛般若的特色就是離相離念，所以無分別執著是非常重要的。「以無我無人無眾生無壽者」，合起來說就是離一切分別執著。修一切善法，只要是利益一切眾生之事，都是善法。</a:t>
            </a:r>
          </a:p>
        </p:txBody>
      </p:sp>
    </p:spTree>
    <p:extLst>
      <p:ext uri="{BB962C8B-B14F-4D97-AF65-F5344CB8AC3E}">
        <p14:creationId xmlns:p14="http://schemas.microsoft.com/office/powerpoint/2010/main" val="20193932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5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366C141B-7911-1489-D453-64A9726CE34D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556087D4-03A4-FDEC-89F0-B3EF0A6FCD5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46A1F182-E1AF-F6A1-BD2A-528835C230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38" y="0"/>
            <a:ext cx="9793088" cy="685958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7A71BB9F-C1C0-6307-8FF4-D47D2138CA3C}"/>
              </a:ext>
            </a:extLst>
          </p:cNvPr>
          <p:cNvSpPr/>
          <p:nvPr/>
        </p:nvSpPr>
        <p:spPr>
          <a:xfrm>
            <a:off x="2710830" y="1629594"/>
            <a:ext cx="432048" cy="432048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7110CE7-9307-186B-AD71-4E0DD4A926A9}"/>
              </a:ext>
            </a:extLst>
          </p:cNvPr>
          <p:cNvSpPr/>
          <p:nvPr/>
        </p:nvSpPr>
        <p:spPr>
          <a:xfrm>
            <a:off x="2206774" y="2349674"/>
            <a:ext cx="432048" cy="72008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21668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D869322-15CE-A0C9-09B9-99A5DD203074}"/>
              </a:ext>
            </a:extLst>
          </p:cNvPr>
          <p:cNvSpPr txBox="1"/>
          <p:nvPr/>
        </p:nvSpPr>
        <p:spPr>
          <a:xfrm>
            <a:off x="6279286" y="621482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以無我修一切善法。是約能修邊遣。非善名善，是約所修邊遣。有能有所，便是分別執著。我相我見仍在。故當遣之罄盡。要用無分別執著之心去修，便得菩提。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866896BD-E2C5-6E15-0F6A-F53C0341C8DB}"/>
              </a:ext>
            </a:extLst>
          </p:cNvPr>
          <p:cNvSpPr txBox="1"/>
          <p:nvPr/>
        </p:nvSpPr>
        <p:spPr>
          <a:xfrm>
            <a:off x="-14159" y="605644"/>
            <a:ext cx="6109365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2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分別執著有粗細不同</a:t>
            </a:r>
            <a:r>
              <a:rPr lang="zh-CN" altLang="en-US" sz="2800" dirty="0">
                <a:solidFill>
                  <a:srgbClr val="FFFF00"/>
                </a:solidFill>
              </a:rPr>
              <a:t>：</a:t>
            </a:r>
            <a:r>
              <a:rPr lang="zh-TW" altLang="en-US" sz="2800" dirty="0">
                <a:solidFill>
                  <a:srgbClr val="FFFF00"/>
                </a:solidFill>
              </a:rPr>
              <a:t>六道凡夫分別執著非常粗。</a:t>
            </a:r>
            <a:r>
              <a:rPr lang="zh-CN" altLang="en-US" sz="2800" dirty="0">
                <a:solidFill>
                  <a:srgbClr val="FFFF00"/>
                </a:solidFill>
              </a:rPr>
              <a:t>阿</a:t>
            </a:r>
            <a:r>
              <a:rPr lang="zh-TW" altLang="en-US" sz="2800" dirty="0">
                <a:solidFill>
                  <a:srgbClr val="FFFF00"/>
                </a:solidFill>
              </a:rPr>
              <a:t>羅漢、辟支佛見思煩惱斷了，我執破了，超越三界，</a:t>
            </a:r>
            <a:r>
              <a:rPr lang="zh-CN" altLang="en-US" sz="2800" dirty="0">
                <a:solidFill>
                  <a:srgbClr val="FFFF00"/>
                </a:solidFill>
              </a:rPr>
              <a:t>但</a:t>
            </a:r>
            <a:r>
              <a:rPr lang="zh-TW" altLang="en-US" sz="2800" dirty="0">
                <a:solidFill>
                  <a:srgbClr val="FFFF00"/>
                </a:solidFill>
              </a:rPr>
              <a:t>他們沒見性</a:t>
            </a:r>
            <a:r>
              <a:rPr lang="zh-CN" altLang="en-US" sz="2800" dirty="0">
                <a:solidFill>
                  <a:srgbClr val="FFFF00"/>
                </a:solidFill>
              </a:rPr>
              <a:t>，因為</a:t>
            </a:r>
            <a:r>
              <a:rPr lang="zh-TW" altLang="en-US" sz="2800" dirty="0">
                <a:solidFill>
                  <a:srgbClr val="FFFF00"/>
                </a:solidFill>
              </a:rPr>
              <a:t>法執未破。我們要問：「他法執沒破，誰執著法執？」那還是有個我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如果沒有我，誰執著法執？可見得還有微細的我執沒破。所以無明有界內、界外</a:t>
            </a:r>
            <a:r>
              <a:rPr lang="zh-CN" altLang="en-US" sz="2800" dirty="0">
                <a:solidFill>
                  <a:srgbClr val="FFFF00"/>
                </a:solidFill>
              </a:rPr>
              <a:t>；</a:t>
            </a:r>
            <a:r>
              <a:rPr lang="zh-TW" altLang="en-US" sz="2800" dirty="0">
                <a:solidFill>
                  <a:srgbClr val="FFFF00"/>
                </a:solidFill>
              </a:rPr>
              <a:t>三界內的無明他斷了，三界以外的無明他還存在。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A8E29383-5A5C-D0A7-70DB-92C2956AFFB1}"/>
              </a:ext>
            </a:extLst>
          </p:cNvPr>
          <p:cNvSpPr txBox="1"/>
          <p:nvPr/>
        </p:nvSpPr>
        <p:spPr>
          <a:xfrm>
            <a:off x="9730446" y="621482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「須菩提。所言善法者。如來說非善法。是名善法。」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197C4D1-95FD-B34F-CA79-F5771E7B6F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07774" y="795524"/>
            <a:ext cx="792088" cy="2706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751410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27B6E00C-9CC5-B28C-4DA0-E016BD4C9F2F}"/>
              </a:ext>
            </a:extLst>
          </p:cNvPr>
          <p:cNvSpPr txBox="1"/>
          <p:nvPr/>
        </p:nvSpPr>
        <p:spPr>
          <a:xfrm>
            <a:off x="8183438" y="846297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此經最初「發大願、行大行」兩段，是開章明義。以後約略計之，結示已有五次。前後自有其淺深次第。</a:t>
            </a:r>
          </a:p>
        </p:txBody>
      </p:sp>
      <p:sp>
        <p:nvSpPr>
          <p:cNvPr id="9" name="匾額 8" descr="佛學概要十四講表 習講">
            <a:extLst>
              <a:ext uri="{FF2B5EF4-FFF2-40B4-BE49-F238E27FC236}">
                <a16:creationId xmlns:a16="http://schemas.microsoft.com/office/drawing/2014/main" id="{7CE8669F-1308-3CBA-9375-798582069785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47F934B3-80C9-5B22-C215-C81961289B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6354961F-2801-7767-ADA3-7625378857C3}"/>
              </a:ext>
            </a:extLst>
          </p:cNvPr>
          <p:cNvSpPr txBox="1"/>
          <p:nvPr/>
        </p:nvSpPr>
        <p:spPr>
          <a:xfrm>
            <a:off x="6064652" y="839518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chemeClr val="bg1"/>
                </a:solidFill>
              </a:rPr>
              <a:t>第一次（三</a:t>
            </a:r>
            <a:r>
              <a:rPr lang="zh-CN" altLang="en-US" sz="2800" b="1" dirty="0">
                <a:solidFill>
                  <a:schemeClr val="bg1"/>
                </a:solidFill>
              </a:rPr>
              <a:t>〇</a:t>
            </a:r>
            <a:r>
              <a:rPr lang="en-US" altLang="zh-TW" sz="2800" b="1" dirty="0">
                <a:solidFill>
                  <a:schemeClr val="bg1"/>
                </a:solidFill>
              </a:rPr>
              <a:t> </a:t>
            </a:r>
            <a:r>
              <a:rPr lang="zh-TW" altLang="en-US" sz="2800" b="1" dirty="0">
                <a:solidFill>
                  <a:schemeClr val="bg1"/>
                </a:solidFill>
              </a:rPr>
              <a:t>節），「不應取法，不應取非法」。結度生不住相，布施不住相之義。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CF1EB21-CA50-4492-950A-ED04353C02F4}"/>
              </a:ext>
            </a:extLst>
          </p:cNvPr>
          <p:cNvSpPr txBox="1"/>
          <p:nvPr/>
        </p:nvSpPr>
        <p:spPr>
          <a:xfrm>
            <a:off x="3156457" y="832062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chemeClr val="bg1"/>
                </a:solidFill>
              </a:rPr>
              <a:t>第二次（五一節），「應如是生清淨心」一段。結廣行六度應無所住。為令空有不著，俾如實空如實不空之自性清淨心現前耳。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9033D7CF-3F63-52D8-C4D0-DE62452CE6E3}"/>
              </a:ext>
            </a:extLst>
          </p:cNvPr>
          <p:cNvSpPr txBox="1"/>
          <p:nvPr/>
        </p:nvSpPr>
        <p:spPr>
          <a:xfrm>
            <a:off x="317365" y="832061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chemeClr val="bg1"/>
                </a:solidFill>
              </a:rPr>
              <a:t>第三次（八六節），「應離一切相發菩提心」一大段。結離相方是發菩提心。不但二邊不著，並不著亦不應著。</a:t>
            </a:r>
          </a:p>
        </p:txBody>
      </p:sp>
    </p:spTree>
    <p:extLst>
      <p:ext uri="{BB962C8B-B14F-4D97-AF65-F5344CB8AC3E}">
        <p14:creationId xmlns:p14="http://schemas.microsoft.com/office/powerpoint/2010/main" val="14829999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文字方塊 8">
            <a:extLst>
              <a:ext uri="{FF2B5EF4-FFF2-40B4-BE49-F238E27FC236}">
                <a16:creationId xmlns:a16="http://schemas.microsoft.com/office/drawing/2014/main" id="{8A8A5C7C-FFAE-6EA9-0B71-78B92B6E96A8}"/>
              </a:ext>
            </a:extLst>
          </p:cNvPr>
          <p:cNvSpPr txBox="1"/>
          <p:nvPr/>
        </p:nvSpPr>
        <p:spPr>
          <a:xfrm>
            <a:off x="5985992" y="854151"/>
            <a:ext cx="4708981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第四次（一二 </a:t>
            </a:r>
            <a:r>
              <a:rPr lang="zh-CN" altLang="en-US" sz="2800" b="1" dirty="0">
                <a:solidFill>
                  <a:schemeClr val="bg1"/>
                </a:solidFill>
              </a:rPr>
              <a:t>〇 </a:t>
            </a:r>
            <a:r>
              <a:rPr lang="en-US" altLang="zh-CN" sz="2800" b="1" dirty="0">
                <a:solidFill>
                  <a:schemeClr val="bg1"/>
                </a:solidFill>
              </a:rPr>
              <a:t>--</a:t>
            </a:r>
            <a:r>
              <a:rPr lang="zh-TW" altLang="en-US" sz="2800" b="1" dirty="0">
                <a:solidFill>
                  <a:schemeClr val="bg1"/>
                </a:solidFill>
              </a:rPr>
              <a:t>一二三節），「諸法如義，無實無虛，一切皆是等」一大段。結約果位，以示證得清淨心者之境界，是一法不住的、法法皆如的、是無我的。一塵不立，將微細之分別執著遣除淨盡，乃能證佛所證耳。</a:t>
            </a:r>
          </a:p>
        </p:txBody>
      </p:sp>
      <p:sp>
        <p:nvSpPr>
          <p:cNvPr id="10" name="匾額 9" descr="佛學概要十四講表 習講">
            <a:extLst>
              <a:ext uri="{FF2B5EF4-FFF2-40B4-BE49-F238E27FC236}">
                <a16:creationId xmlns:a16="http://schemas.microsoft.com/office/drawing/2014/main" id="{9A60A604-4D20-087A-0D2C-5F6DB16608C1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11" name="圖片 10">
            <a:extLst>
              <a:ext uri="{FF2B5EF4-FFF2-40B4-BE49-F238E27FC236}">
                <a16:creationId xmlns:a16="http://schemas.microsoft.com/office/drawing/2014/main" id="{2A521A51-69F6-747D-38A1-1DDF4FE5E4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2" name="文字方塊 1">
            <a:extLst>
              <a:ext uri="{FF2B5EF4-FFF2-40B4-BE49-F238E27FC236}">
                <a16:creationId xmlns:a16="http://schemas.microsoft.com/office/drawing/2014/main" id="{A68921D5-5647-F1FF-7DC1-4399EBA75842}"/>
              </a:ext>
            </a:extLst>
          </p:cNvPr>
          <p:cNvSpPr txBox="1"/>
          <p:nvPr/>
        </p:nvSpPr>
        <p:spPr>
          <a:xfrm>
            <a:off x="2134766" y="854151"/>
            <a:ext cx="3416320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Bef>
                <a:spcPts val="2400"/>
              </a:spcBef>
            </a:pPr>
            <a:r>
              <a:rPr lang="zh-TW" altLang="en-US" sz="2800" b="1" dirty="0">
                <a:solidFill>
                  <a:schemeClr val="bg1"/>
                </a:solidFill>
              </a:rPr>
              <a:t>第五次（一五 </a:t>
            </a:r>
            <a:r>
              <a:rPr lang="zh-CN" altLang="en-US" sz="2800" b="1" dirty="0">
                <a:solidFill>
                  <a:schemeClr val="bg1"/>
                </a:solidFill>
              </a:rPr>
              <a:t>〇</a:t>
            </a:r>
            <a:r>
              <a:rPr lang="en-US" altLang="zh-TW" sz="2800" b="1" dirty="0">
                <a:solidFill>
                  <a:schemeClr val="bg1"/>
                </a:solidFill>
              </a:rPr>
              <a:t>  --</a:t>
            </a:r>
            <a:r>
              <a:rPr lang="zh-TW" altLang="en-US" sz="2800" b="1" dirty="0">
                <a:solidFill>
                  <a:schemeClr val="bg1"/>
                </a:solidFill>
              </a:rPr>
              <a:t>一五二節），今次乃是明白開示，一切法性本來平等，無有高下。故一一法皆不可分別執著。菩提法如是，一切善法亦如是。</a:t>
            </a:r>
          </a:p>
        </p:txBody>
      </p:sp>
    </p:spTree>
    <p:extLst>
      <p:ext uri="{BB962C8B-B14F-4D97-AF65-F5344CB8AC3E}">
        <p14:creationId xmlns:p14="http://schemas.microsoft.com/office/powerpoint/2010/main" val="352849950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599E9CD6-6C46-9DEF-882C-C39EEE5073EA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B15A2058-A018-8FF6-071A-F909D34525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pic>
        <p:nvPicPr>
          <p:cNvPr id="6" name="圖片 5">
            <a:extLst>
              <a:ext uri="{FF2B5EF4-FFF2-40B4-BE49-F238E27FC236}">
                <a16:creationId xmlns:a16="http://schemas.microsoft.com/office/drawing/2014/main" id="{37D5FEAD-BB3A-E823-67FC-685728D71EA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2638" y="0"/>
            <a:ext cx="9793088" cy="6859588"/>
          </a:xfrm>
          <a:prstGeom prst="rect">
            <a:avLst/>
          </a:prstGeom>
        </p:spPr>
      </p:pic>
      <p:sp>
        <p:nvSpPr>
          <p:cNvPr id="7" name="矩形 6">
            <a:extLst>
              <a:ext uri="{FF2B5EF4-FFF2-40B4-BE49-F238E27FC236}">
                <a16:creationId xmlns:a16="http://schemas.microsoft.com/office/drawing/2014/main" id="{F3B35BC8-18C3-3D62-41FE-FBF8D373D46B}"/>
              </a:ext>
            </a:extLst>
          </p:cNvPr>
          <p:cNvSpPr/>
          <p:nvPr/>
        </p:nvSpPr>
        <p:spPr>
          <a:xfrm>
            <a:off x="1342678" y="693490"/>
            <a:ext cx="504056" cy="720080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361235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4F69E01-7739-5447-0936-0F2239CED93A}"/>
              </a:ext>
            </a:extLst>
          </p:cNvPr>
          <p:cNvSpPr txBox="1"/>
          <p:nvPr/>
        </p:nvSpPr>
        <p:spPr>
          <a:xfrm>
            <a:off x="6087569" y="738107"/>
            <a:ext cx="147732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此引喻以顯，受持廣說此經之福德更大也。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DB6F129-9F23-FFBD-3CE5-258EF19CB488}"/>
              </a:ext>
            </a:extLst>
          </p:cNvPr>
          <p:cNvSpPr txBox="1"/>
          <p:nvPr/>
        </p:nvSpPr>
        <p:spPr>
          <a:xfrm>
            <a:off x="3862958" y="681771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dirty="0">
                <a:solidFill>
                  <a:srgbClr val="FFFF00"/>
                </a:solidFill>
              </a:rPr>
              <a:t>後面這段經文是顯勝結勸，也是第四卷最後的一段，是行門裡面的總結。</a:t>
            </a:r>
          </a:p>
        </p:txBody>
      </p:sp>
      <p:sp>
        <p:nvSpPr>
          <p:cNvPr id="6" name="匾額 5" descr="佛學概要十四講表 習講">
            <a:extLst>
              <a:ext uri="{FF2B5EF4-FFF2-40B4-BE49-F238E27FC236}">
                <a16:creationId xmlns:a16="http://schemas.microsoft.com/office/drawing/2014/main" id="{E88A98B8-20D7-9572-9FC3-A88EE4197F1B}"/>
              </a:ext>
            </a:extLst>
          </p:cNvPr>
          <p:cNvSpPr/>
          <p:nvPr/>
        </p:nvSpPr>
        <p:spPr>
          <a:xfrm>
            <a:off x="11268162" y="117426"/>
            <a:ext cx="717985" cy="5760640"/>
          </a:xfrm>
          <a:prstGeom prst="plaque">
            <a:avLst/>
          </a:prstGeom>
          <a:effectLst>
            <a:glow rad="139700">
              <a:schemeClr val="bg1">
                <a:alpha val="69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中國佛典研究二</a:t>
            </a:r>
            <a:endParaRPr lang="en-US" altLang="zh-CN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en-US" altLang="zh-CN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  </a:t>
            </a:r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：</a:t>
            </a:r>
            <a:r>
              <a:rPr lang="zh-TW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金剛經</a:t>
            </a:r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endParaRPr lang="en-US" altLang="zh-TW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  <a:p>
            <a:pPr algn="ctr"/>
            <a:r>
              <a:rPr lang="zh-CN" altLang="en-US" dirty="0">
                <a:effectLst>
                  <a:glow>
                    <a:schemeClr val="bg1">
                      <a:alpha val="61000"/>
                    </a:schemeClr>
                  </a:glow>
                </a:effectLst>
              </a:rPr>
              <a:t>第十九講</a:t>
            </a:r>
            <a:endParaRPr lang="zh-TW" altLang="en-US" dirty="0">
              <a:effectLst>
                <a:glow>
                  <a:schemeClr val="bg1">
                    <a:alpha val="61000"/>
                  </a:schemeClr>
                </a:glow>
              </a:effectLst>
            </a:endParaRP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A026A2C3-5EAA-780C-8E92-6D77C8F91E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468" b="97110" l="9346" r="89720">
                        <a14:foregroundMark x1="49533" y1="43353" x2="49533" y2="43353"/>
                        <a14:foregroundMark x1="51402" y1="44509" x2="51402" y2="44509"/>
                        <a14:foregroundMark x1="71963" y1="32370" x2="71963" y2="32370"/>
                        <a14:foregroundMark x1="50467" y1="19653" x2="50467" y2="19653"/>
                        <a14:foregroundMark x1="55140" y1="56069" x2="55140" y2="56069"/>
                        <a14:foregroundMark x1="37383" y1="60694" x2="37383" y2="60694"/>
                        <a14:foregroundMark x1="13084" y1="67630" x2="13084" y2="67630"/>
                        <a14:foregroundMark x1="88785" y1="66474" x2="88785" y2="66474"/>
                        <a14:foregroundMark x1="49533" y1="93642" x2="49533" y2="93642"/>
                        <a14:foregroundMark x1="47664" y1="97110" x2="47664" y2="97110"/>
                        <a14:foregroundMark x1="56075" y1="15029" x2="56075" y2="15029"/>
                        <a14:foregroundMark x1="55140" y1="13873" x2="55140" y2="13873"/>
                        <a14:foregroundMark x1="50467" y1="5202" x2="50467" y2="5202"/>
                        <a14:foregroundMark x1="50467" y1="3468" x2="50467" y2="3468"/>
                        <a14:foregroundMark x1="52336" y1="5202" x2="52336" y2="5202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51790" y="6021144"/>
            <a:ext cx="490484" cy="793026"/>
          </a:xfrm>
          <a:prstGeom prst="rect">
            <a:avLst/>
          </a:prstGeom>
          <a:effectLst>
            <a:glow rad="50800">
              <a:schemeClr val="bg1"/>
            </a:glow>
          </a:effectLst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CA2FCFFD-F034-A0CF-6E1C-8B303D97D6B5}"/>
              </a:ext>
            </a:extLst>
          </p:cNvPr>
          <p:cNvSpPr txBox="1"/>
          <p:nvPr/>
        </p:nvSpPr>
        <p:spPr>
          <a:xfrm>
            <a:off x="7805346" y="738107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「須菩提。若三千大千世界中所有諸須彌山王。如是等七寶聚。有人持用布施。」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FCD71458-7C85-924D-B0BD-281525FC75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69454" y="888642"/>
            <a:ext cx="717984" cy="436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25845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37C3139B-D3DD-F5A5-9850-585447C640D7}"/>
              </a:ext>
            </a:extLst>
          </p:cNvPr>
          <p:cNvSpPr txBox="1"/>
          <p:nvPr/>
        </p:nvSpPr>
        <p:spPr>
          <a:xfrm>
            <a:off x="6132481" y="692070"/>
            <a:ext cx="2123658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意顯持經說經，能令自他同證法身。視彼報身，如同身外之財，何足校哉。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7724E59C-9604-DF88-EE0B-A08F49671545}"/>
              </a:ext>
            </a:extLst>
          </p:cNvPr>
          <p:cNvSpPr txBox="1"/>
          <p:nvPr/>
        </p:nvSpPr>
        <p:spPr>
          <a:xfrm>
            <a:off x="262558" y="685184"/>
            <a:ext cx="5827236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400"/>
              </a:lnSpc>
            </a:pPr>
            <a:r>
              <a:rPr lang="zh-CN" altLang="en-US" sz="2800" dirty="0">
                <a:solidFill>
                  <a:srgbClr val="FFFF00"/>
                </a:solidFill>
              </a:rPr>
              <a:t>本經</a:t>
            </a:r>
            <a:r>
              <a:rPr lang="zh-TW" altLang="en-US" sz="2800" dirty="0">
                <a:solidFill>
                  <a:srgbClr val="FFFF00"/>
                </a:solidFill>
              </a:rPr>
              <a:t>前面，如來就自身來做比喻，以佛的報身，佛的報身有無量相，相有無量好，人家也沒放在心上，若無其事。這是給我們講，真正放得下。諸佛在果地上，依正莊嚴他都無住，他在虛空法界與一切眾生感應道交，隨類現身而為說法，那是佛菩薩的生心，無住生心他真的做到了，做給我們看。果地上依正莊嚴都能放下</a:t>
            </a:r>
            <a:r>
              <a:rPr lang="zh-CN" altLang="en-US" sz="2800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4D1E8968-C7EC-0F78-C49C-7FFE97BBA4CB}"/>
              </a:ext>
            </a:extLst>
          </p:cNvPr>
          <p:cNvSpPr txBox="1"/>
          <p:nvPr/>
        </p:nvSpPr>
        <p:spPr>
          <a:xfrm>
            <a:off x="8389983" y="692070"/>
            <a:ext cx="2769989" cy="516699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>
            <a:defPPr>
              <a:defRPr lang="zh-CN"/>
            </a:defPPr>
            <a:lvl1pPr marL="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「若人以此般若波羅蜜經。乃至四句偈等。受持。為他人說。於前福德。百分不及一。百千萬億分。乃至算數譬喻所不能及。」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AC183CC8-83CD-8020-626B-A95702F361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36394" y="923124"/>
            <a:ext cx="619452" cy="2521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331922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33959</TotalTime>
  <Words>5146</Words>
  <Application>Microsoft Office PowerPoint</Application>
  <PresentationFormat>自訂</PresentationFormat>
  <Paragraphs>211</Paragraphs>
  <Slides>47</Slides>
  <Notes>2</Notes>
  <HiddenSlides>0</HiddenSlides>
  <MMClips>0</MMClips>
  <ScaleCrop>false</ScaleCrop>
  <HeadingPairs>
    <vt:vector size="6" baseType="variant">
      <vt:variant>
        <vt:lpstr>使用字型</vt:lpstr>
      </vt:variant>
      <vt:variant>
        <vt:i4>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47</vt:i4>
      </vt:variant>
    </vt:vector>
  </HeadingPairs>
  <TitlesOfParts>
    <vt:vector size="50" baseType="lpstr">
      <vt:lpstr>Arial</vt:lpstr>
      <vt:lpstr>Calibri</vt:lpstr>
      <vt:lpstr>Office 主题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</cp:lastModifiedBy>
  <cp:revision>804</cp:revision>
  <dcterms:created xsi:type="dcterms:W3CDTF">2019-12-17T19:51:00Z</dcterms:created>
  <dcterms:modified xsi:type="dcterms:W3CDTF">2025-05-16T13:45:29Z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