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6" r:id="rId2"/>
    <p:sldId id="257" r:id="rId3"/>
    <p:sldId id="259" r:id="rId4"/>
  </p:sldIdLst>
  <p:sldSz cx="14687550" cy="6911975"/>
  <p:notesSz cx="6858000" cy="9144000"/>
  <p:defaultTextStyle>
    <a:defPPr>
      <a:defRPr lang="en-US"/>
    </a:defPPr>
    <a:lvl1pPr marL="0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1pPr>
    <a:lvl2pPr marL="459623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2pPr>
    <a:lvl3pPr marL="919246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3pPr>
    <a:lvl4pPr marL="1378869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4pPr>
    <a:lvl5pPr marL="1838493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5pPr>
    <a:lvl6pPr marL="2298116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6pPr>
    <a:lvl7pPr marL="2757739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7pPr>
    <a:lvl8pPr marL="3217362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8pPr>
    <a:lvl9pPr marL="3676985" algn="l" defTabSz="919246" rtl="0" eaLnBrk="1" latinLnBrk="0" hangingPunct="1">
      <a:defRPr sz="181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F6FD"/>
    <a:srgbClr val="FCE0F6"/>
    <a:srgbClr val="DAD3F5"/>
    <a:srgbClr val="F7CCBF"/>
    <a:srgbClr val="FFE07D"/>
    <a:srgbClr val="F6AC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58" d="100"/>
          <a:sy n="58" d="100"/>
        </p:scale>
        <p:origin x="5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3EAD60-6EAA-4C41-B3B9-867DCBA6BC1D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50813" y="1143000"/>
            <a:ext cx="65563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173F44-9672-4689-9507-90E2F3C59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159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1pPr>
    <a:lvl2pPr marL="459623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2pPr>
    <a:lvl3pPr marL="919246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3pPr>
    <a:lvl4pPr marL="1378869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4pPr>
    <a:lvl5pPr marL="1838493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5pPr>
    <a:lvl6pPr marL="2298116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6pPr>
    <a:lvl7pPr marL="2757739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7pPr>
    <a:lvl8pPr marL="3217362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8pPr>
    <a:lvl9pPr marL="3676985" algn="l" defTabSz="919246" rtl="0" eaLnBrk="1" latinLnBrk="0" hangingPunct="1">
      <a:defRPr sz="120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73F44-9672-4689-9507-90E2F3C592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02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50813" y="1143000"/>
            <a:ext cx="655637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73F44-9672-4689-9507-90E2F3C592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874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5944" y="1131197"/>
            <a:ext cx="11015663" cy="2406391"/>
          </a:xfrm>
        </p:spPr>
        <p:txBody>
          <a:bodyPr anchor="b"/>
          <a:lstStyle>
            <a:lvl1pPr algn="ctr">
              <a:defRPr sz="60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35944" y="3630388"/>
            <a:ext cx="11015663" cy="1668793"/>
          </a:xfrm>
        </p:spPr>
        <p:txBody>
          <a:bodyPr/>
          <a:lstStyle>
            <a:lvl1pPr marL="0" indent="0" algn="ctr">
              <a:buNone/>
              <a:defRPr sz="2419"/>
            </a:lvl1pPr>
            <a:lvl2pPr marL="460812" indent="0" algn="ctr">
              <a:buNone/>
              <a:defRPr sz="2016"/>
            </a:lvl2pPr>
            <a:lvl3pPr marL="921624" indent="0" algn="ctr">
              <a:buNone/>
              <a:defRPr sz="1814"/>
            </a:lvl3pPr>
            <a:lvl4pPr marL="1382436" indent="0" algn="ctr">
              <a:buNone/>
              <a:defRPr sz="1613"/>
            </a:lvl4pPr>
            <a:lvl5pPr marL="1843248" indent="0" algn="ctr">
              <a:buNone/>
              <a:defRPr sz="1613"/>
            </a:lvl5pPr>
            <a:lvl6pPr marL="2304059" indent="0" algn="ctr">
              <a:buNone/>
              <a:defRPr sz="1613"/>
            </a:lvl6pPr>
            <a:lvl7pPr marL="2764871" indent="0" algn="ctr">
              <a:buNone/>
              <a:defRPr sz="1613"/>
            </a:lvl7pPr>
            <a:lvl8pPr marL="3225683" indent="0" algn="ctr">
              <a:buNone/>
              <a:defRPr sz="1613"/>
            </a:lvl8pPr>
            <a:lvl9pPr marL="3686495" indent="0" algn="ctr">
              <a:buNone/>
              <a:defRPr sz="161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5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58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2119" y="1723195"/>
            <a:ext cx="12668012" cy="2875189"/>
          </a:xfrm>
        </p:spPr>
        <p:txBody>
          <a:bodyPr anchor="b"/>
          <a:lstStyle>
            <a:lvl1pPr>
              <a:defRPr sz="60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2119" y="4625584"/>
            <a:ext cx="12668012" cy="1511994"/>
          </a:xfrm>
        </p:spPr>
        <p:txBody>
          <a:bodyPr/>
          <a:lstStyle>
            <a:lvl1pPr marL="0" indent="0">
              <a:buNone/>
              <a:defRPr sz="2419">
                <a:solidFill>
                  <a:schemeClr val="tx1">
                    <a:tint val="75000"/>
                  </a:schemeClr>
                </a:solidFill>
              </a:defRPr>
            </a:lvl1pPr>
            <a:lvl2pPr marL="460812" indent="0">
              <a:buNone/>
              <a:defRPr sz="2016">
                <a:solidFill>
                  <a:schemeClr val="tx1">
                    <a:tint val="75000"/>
                  </a:schemeClr>
                </a:solidFill>
              </a:defRPr>
            </a:lvl2pPr>
            <a:lvl3pPr marL="921624" indent="0">
              <a:buNone/>
              <a:defRPr sz="1814">
                <a:solidFill>
                  <a:schemeClr val="tx1">
                    <a:tint val="75000"/>
                  </a:schemeClr>
                </a:solidFill>
              </a:defRPr>
            </a:lvl3pPr>
            <a:lvl4pPr marL="1382436" indent="0">
              <a:buNone/>
              <a:defRPr sz="1613">
                <a:solidFill>
                  <a:schemeClr val="tx1">
                    <a:tint val="75000"/>
                  </a:schemeClr>
                </a:solidFill>
              </a:defRPr>
            </a:lvl4pPr>
            <a:lvl5pPr marL="1843248" indent="0">
              <a:buNone/>
              <a:defRPr sz="1613">
                <a:solidFill>
                  <a:schemeClr val="tx1">
                    <a:tint val="75000"/>
                  </a:schemeClr>
                </a:solidFill>
              </a:defRPr>
            </a:lvl5pPr>
            <a:lvl6pPr marL="2304059" indent="0">
              <a:buNone/>
              <a:defRPr sz="1613">
                <a:solidFill>
                  <a:schemeClr val="tx1">
                    <a:tint val="75000"/>
                  </a:schemeClr>
                </a:solidFill>
              </a:defRPr>
            </a:lvl6pPr>
            <a:lvl7pPr marL="2764871" indent="0">
              <a:buNone/>
              <a:defRPr sz="1613">
                <a:solidFill>
                  <a:schemeClr val="tx1">
                    <a:tint val="75000"/>
                  </a:schemeClr>
                </a:solidFill>
              </a:defRPr>
            </a:lvl7pPr>
            <a:lvl8pPr marL="3225683" indent="0">
              <a:buNone/>
              <a:defRPr sz="1613">
                <a:solidFill>
                  <a:schemeClr val="tx1">
                    <a:tint val="75000"/>
                  </a:schemeClr>
                </a:solidFill>
              </a:defRPr>
            </a:lvl8pPr>
            <a:lvl9pPr marL="3686495" indent="0">
              <a:buNone/>
              <a:defRPr sz="1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861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769" y="1839993"/>
            <a:ext cx="6242209" cy="43855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35572" y="1839993"/>
            <a:ext cx="6242209" cy="43855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49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682" y="367999"/>
            <a:ext cx="12668012" cy="13359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682" y="1694395"/>
            <a:ext cx="6213522" cy="830396"/>
          </a:xfrm>
        </p:spPr>
        <p:txBody>
          <a:bodyPr anchor="b"/>
          <a:lstStyle>
            <a:lvl1pPr marL="0" indent="0">
              <a:buNone/>
              <a:defRPr sz="2419" b="1"/>
            </a:lvl1pPr>
            <a:lvl2pPr marL="460812" indent="0">
              <a:buNone/>
              <a:defRPr sz="2016" b="1"/>
            </a:lvl2pPr>
            <a:lvl3pPr marL="921624" indent="0">
              <a:buNone/>
              <a:defRPr sz="1814" b="1"/>
            </a:lvl3pPr>
            <a:lvl4pPr marL="1382436" indent="0">
              <a:buNone/>
              <a:defRPr sz="1613" b="1"/>
            </a:lvl4pPr>
            <a:lvl5pPr marL="1843248" indent="0">
              <a:buNone/>
              <a:defRPr sz="1613" b="1"/>
            </a:lvl5pPr>
            <a:lvl6pPr marL="2304059" indent="0">
              <a:buNone/>
              <a:defRPr sz="1613" b="1"/>
            </a:lvl6pPr>
            <a:lvl7pPr marL="2764871" indent="0">
              <a:buNone/>
              <a:defRPr sz="1613" b="1"/>
            </a:lvl7pPr>
            <a:lvl8pPr marL="3225683" indent="0">
              <a:buNone/>
              <a:defRPr sz="1613" b="1"/>
            </a:lvl8pPr>
            <a:lvl9pPr marL="3686495" indent="0">
              <a:buNone/>
              <a:defRPr sz="161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1682" y="2524791"/>
            <a:ext cx="6213522" cy="371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35572" y="1694395"/>
            <a:ext cx="6244122" cy="830396"/>
          </a:xfrm>
        </p:spPr>
        <p:txBody>
          <a:bodyPr anchor="b"/>
          <a:lstStyle>
            <a:lvl1pPr marL="0" indent="0">
              <a:buNone/>
              <a:defRPr sz="2419" b="1"/>
            </a:lvl1pPr>
            <a:lvl2pPr marL="460812" indent="0">
              <a:buNone/>
              <a:defRPr sz="2016" b="1"/>
            </a:lvl2pPr>
            <a:lvl3pPr marL="921624" indent="0">
              <a:buNone/>
              <a:defRPr sz="1814" b="1"/>
            </a:lvl3pPr>
            <a:lvl4pPr marL="1382436" indent="0">
              <a:buNone/>
              <a:defRPr sz="1613" b="1"/>
            </a:lvl4pPr>
            <a:lvl5pPr marL="1843248" indent="0">
              <a:buNone/>
              <a:defRPr sz="1613" b="1"/>
            </a:lvl5pPr>
            <a:lvl6pPr marL="2304059" indent="0">
              <a:buNone/>
              <a:defRPr sz="1613" b="1"/>
            </a:lvl6pPr>
            <a:lvl7pPr marL="2764871" indent="0">
              <a:buNone/>
              <a:defRPr sz="1613" b="1"/>
            </a:lvl7pPr>
            <a:lvl8pPr marL="3225683" indent="0">
              <a:buNone/>
              <a:defRPr sz="1613" b="1"/>
            </a:lvl8pPr>
            <a:lvl9pPr marL="3686495" indent="0">
              <a:buNone/>
              <a:defRPr sz="161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35572" y="2524791"/>
            <a:ext cx="6244122" cy="371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907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743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655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683" y="460798"/>
            <a:ext cx="4737117" cy="1612794"/>
          </a:xfrm>
        </p:spPr>
        <p:txBody>
          <a:bodyPr anchor="b"/>
          <a:lstStyle>
            <a:lvl1pPr>
              <a:defRPr sz="322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44122" y="995197"/>
            <a:ext cx="7435572" cy="4911982"/>
          </a:xfrm>
        </p:spPr>
        <p:txBody>
          <a:bodyPr/>
          <a:lstStyle>
            <a:lvl1pPr>
              <a:defRPr sz="3225"/>
            </a:lvl1pPr>
            <a:lvl2pPr>
              <a:defRPr sz="2822"/>
            </a:lvl2pPr>
            <a:lvl3pPr>
              <a:defRPr sz="2419"/>
            </a:lvl3pPr>
            <a:lvl4pPr>
              <a:defRPr sz="2016"/>
            </a:lvl4pPr>
            <a:lvl5pPr>
              <a:defRPr sz="2016"/>
            </a:lvl5pPr>
            <a:lvl6pPr>
              <a:defRPr sz="2016"/>
            </a:lvl6pPr>
            <a:lvl7pPr>
              <a:defRPr sz="2016"/>
            </a:lvl7pPr>
            <a:lvl8pPr>
              <a:defRPr sz="2016"/>
            </a:lvl8pPr>
            <a:lvl9pPr>
              <a:defRPr sz="201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1683" y="2073592"/>
            <a:ext cx="4737117" cy="3841587"/>
          </a:xfrm>
        </p:spPr>
        <p:txBody>
          <a:bodyPr/>
          <a:lstStyle>
            <a:lvl1pPr marL="0" indent="0">
              <a:buNone/>
              <a:defRPr sz="1613"/>
            </a:lvl1pPr>
            <a:lvl2pPr marL="460812" indent="0">
              <a:buNone/>
              <a:defRPr sz="1411"/>
            </a:lvl2pPr>
            <a:lvl3pPr marL="921624" indent="0">
              <a:buNone/>
              <a:defRPr sz="1209"/>
            </a:lvl3pPr>
            <a:lvl4pPr marL="1382436" indent="0">
              <a:buNone/>
              <a:defRPr sz="1008"/>
            </a:lvl4pPr>
            <a:lvl5pPr marL="1843248" indent="0">
              <a:buNone/>
              <a:defRPr sz="1008"/>
            </a:lvl5pPr>
            <a:lvl6pPr marL="2304059" indent="0">
              <a:buNone/>
              <a:defRPr sz="1008"/>
            </a:lvl6pPr>
            <a:lvl7pPr marL="2764871" indent="0">
              <a:buNone/>
              <a:defRPr sz="1008"/>
            </a:lvl7pPr>
            <a:lvl8pPr marL="3225683" indent="0">
              <a:buNone/>
              <a:defRPr sz="1008"/>
            </a:lvl8pPr>
            <a:lvl9pPr marL="3686495" indent="0">
              <a:buNone/>
              <a:defRPr sz="100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88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683" y="460798"/>
            <a:ext cx="4737117" cy="1612794"/>
          </a:xfrm>
        </p:spPr>
        <p:txBody>
          <a:bodyPr anchor="b"/>
          <a:lstStyle>
            <a:lvl1pPr>
              <a:defRPr sz="322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44122" y="995197"/>
            <a:ext cx="7435572" cy="4911982"/>
          </a:xfrm>
        </p:spPr>
        <p:txBody>
          <a:bodyPr anchor="t"/>
          <a:lstStyle>
            <a:lvl1pPr marL="0" indent="0">
              <a:buNone/>
              <a:defRPr sz="3225"/>
            </a:lvl1pPr>
            <a:lvl2pPr marL="460812" indent="0">
              <a:buNone/>
              <a:defRPr sz="2822"/>
            </a:lvl2pPr>
            <a:lvl3pPr marL="921624" indent="0">
              <a:buNone/>
              <a:defRPr sz="2419"/>
            </a:lvl3pPr>
            <a:lvl4pPr marL="1382436" indent="0">
              <a:buNone/>
              <a:defRPr sz="2016"/>
            </a:lvl4pPr>
            <a:lvl5pPr marL="1843248" indent="0">
              <a:buNone/>
              <a:defRPr sz="2016"/>
            </a:lvl5pPr>
            <a:lvl6pPr marL="2304059" indent="0">
              <a:buNone/>
              <a:defRPr sz="2016"/>
            </a:lvl6pPr>
            <a:lvl7pPr marL="2764871" indent="0">
              <a:buNone/>
              <a:defRPr sz="2016"/>
            </a:lvl7pPr>
            <a:lvl8pPr marL="3225683" indent="0">
              <a:buNone/>
              <a:defRPr sz="2016"/>
            </a:lvl8pPr>
            <a:lvl9pPr marL="3686495" indent="0">
              <a:buNone/>
              <a:defRPr sz="201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1683" y="2073592"/>
            <a:ext cx="4737117" cy="3841587"/>
          </a:xfrm>
        </p:spPr>
        <p:txBody>
          <a:bodyPr/>
          <a:lstStyle>
            <a:lvl1pPr marL="0" indent="0">
              <a:buNone/>
              <a:defRPr sz="1613"/>
            </a:lvl1pPr>
            <a:lvl2pPr marL="460812" indent="0">
              <a:buNone/>
              <a:defRPr sz="1411"/>
            </a:lvl2pPr>
            <a:lvl3pPr marL="921624" indent="0">
              <a:buNone/>
              <a:defRPr sz="1209"/>
            </a:lvl3pPr>
            <a:lvl4pPr marL="1382436" indent="0">
              <a:buNone/>
              <a:defRPr sz="1008"/>
            </a:lvl4pPr>
            <a:lvl5pPr marL="1843248" indent="0">
              <a:buNone/>
              <a:defRPr sz="1008"/>
            </a:lvl5pPr>
            <a:lvl6pPr marL="2304059" indent="0">
              <a:buNone/>
              <a:defRPr sz="1008"/>
            </a:lvl6pPr>
            <a:lvl7pPr marL="2764871" indent="0">
              <a:buNone/>
              <a:defRPr sz="1008"/>
            </a:lvl7pPr>
            <a:lvl8pPr marL="3225683" indent="0">
              <a:buNone/>
              <a:defRPr sz="1008"/>
            </a:lvl8pPr>
            <a:lvl9pPr marL="3686495" indent="0">
              <a:buNone/>
              <a:defRPr sz="100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576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510778" y="367999"/>
            <a:ext cx="3167003" cy="58575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769" y="367999"/>
            <a:ext cx="9317415" cy="58575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595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769" y="367999"/>
            <a:ext cx="12668012" cy="13359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769" y="1839993"/>
            <a:ext cx="12668012" cy="4385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9769" y="6406377"/>
            <a:ext cx="3304699" cy="367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2B603E-A70E-4916-B4C7-EA5408D92C0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65251" y="6406377"/>
            <a:ext cx="4957048" cy="367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73082" y="6406377"/>
            <a:ext cx="3304699" cy="367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3C539-67E2-4DBE-97E9-1ECAC3077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23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21624" rtl="0" eaLnBrk="1" latinLnBrk="0" hangingPunct="1">
        <a:lnSpc>
          <a:spcPct val="90000"/>
        </a:lnSpc>
        <a:spcBef>
          <a:spcPct val="0"/>
        </a:spcBef>
        <a:buNone/>
        <a:defRPr sz="443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30406" indent="-230406" algn="l" defTabSz="921624" rtl="0" eaLnBrk="1" latinLnBrk="0" hangingPunct="1">
        <a:lnSpc>
          <a:spcPct val="90000"/>
        </a:lnSpc>
        <a:spcBef>
          <a:spcPts val="1008"/>
        </a:spcBef>
        <a:buFont typeface="Arial" panose="020B0604020202020204" pitchFamily="34" charset="0"/>
        <a:buChar char="•"/>
        <a:defRPr sz="2822" kern="1200">
          <a:solidFill>
            <a:schemeClr val="tx1"/>
          </a:solidFill>
          <a:latin typeface="+mn-lt"/>
          <a:ea typeface="+mn-ea"/>
          <a:cs typeface="+mn-cs"/>
        </a:defRPr>
      </a:lvl1pPr>
      <a:lvl2pPr marL="691218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2419" kern="1200">
          <a:solidFill>
            <a:schemeClr val="tx1"/>
          </a:solidFill>
          <a:latin typeface="+mn-lt"/>
          <a:ea typeface="+mn-ea"/>
          <a:cs typeface="+mn-cs"/>
        </a:defRPr>
      </a:lvl2pPr>
      <a:lvl3pPr marL="1152030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2016" kern="1200">
          <a:solidFill>
            <a:schemeClr val="tx1"/>
          </a:solidFill>
          <a:latin typeface="+mn-lt"/>
          <a:ea typeface="+mn-ea"/>
          <a:cs typeface="+mn-cs"/>
        </a:defRPr>
      </a:lvl3pPr>
      <a:lvl4pPr marL="1612842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4pPr>
      <a:lvl5pPr marL="2073653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5pPr>
      <a:lvl6pPr marL="2534465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6pPr>
      <a:lvl7pPr marL="2995277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7pPr>
      <a:lvl8pPr marL="3456089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8pPr>
      <a:lvl9pPr marL="3916901" indent="-230406" algn="l" defTabSz="921624" rtl="0" eaLnBrk="1" latinLnBrk="0" hangingPunct="1">
        <a:lnSpc>
          <a:spcPct val="90000"/>
        </a:lnSpc>
        <a:spcBef>
          <a:spcPts val="504"/>
        </a:spcBef>
        <a:buFont typeface="Arial" panose="020B0604020202020204" pitchFamily="34" charset="0"/>
        <a:buChar char="•"/>
        <a:defRPr sz="181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1pPr>
      <a:lvl2pPr marL="460812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2pPr>
      <a:lvl3pPr marL="921624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3pPr>
      <a:lvl4pPr marL="1382436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4pPr>
      <a:lvl5pPr marL="1843248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5pPr>
      <a:lvl6pPr marL="2304059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6pPr>
      <a:lvl7pPr marL="2764871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7pPr>
      <a:lvl8pPr marL="3225683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8pPr>
      <a:lvl9pPr marL="3686495" algn="l" defTabSz="921624" rtl="0" eaLnBrk="1" latinLnBrk="0" hangingPunct="1">
        <a:defRPr sz="181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brainsci1501008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6876" y="140170"/>
            <a:ext cx="2834131" cy="10892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Rounded Rectangle 4"/>
          <p:cNvSpPr/>
          <p:nvPr/>
        </p:nvSpPr>
        <p:spPr>
          <a:xfrm>
            <a:off x="2135292" y="1370192"/>
            <a:ext cx="10617297" cy="532534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IN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Asho Hassan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Number:2333642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Psychological Classifications and Provisions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BMHP6029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Neale  Haddon and Kennedy </a:t>
            </a:r>
            <a:r>
              <a:rPr lang="en-GB" sz="1917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Obohwemu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917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917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Component 1: Individual Presentation (Academic Poster)</a:t>
            </a:r>
          </a:p>
          <a:p>
            <a:pPr algn="ctr"/>
            <a:endParaRPr lang="en-GB" sz="1917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917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Poster Title: Schizophrenia Disorder</a:t>
            </a:r>
          </a:p>
        </p:txBody>
      </p:sp>
    </p:spTree>
    <p:extLst>
      <p:ext uri="{BB962C8B-B14F-4D97-AF65-F5344CB8AC3E}">
        <p14:creationId xmlns:p14="http://schemas.microsoft.com/office/powerpoint/2010/main" val="2623497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6297"/>
            <a:ext cx="1468755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Disorder</a:t>
            </a:r>
            <a:endParaRPr lang="en-GB" sz="2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nip Diagonal Corner Rectangle 4"/>
          <p:cNvSpPr/>
          <p:nvPr/>
        </p:nvSpPr>
        <p:spPr>
          <a:xfrm>
            <a:off x="61611" y="485805"/>
            <a:ext cx="4134858" cy="1697837"/>
          </a:xfrm>
          <a:prstGeom prst="snip2Diag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  <a:endParaRPr lang="en-IN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is a mental disorder that belongs to Chapter 06 in ICD-11 and includes disorders of perception, cognition, emotions, behaviour, and experiences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(Langguth </a:t>
            </a:r>
            <a:r>
              <a:rPr lang="en-IN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2025)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The disease schizophrenia is characterised by positive symptoms, negative symptoms, and cognitive impairments.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77" y="2270090"/>
            <a:ext cx="3720663" cy="6726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Rectangle 10"/>
          <p:cNvSpPr/>
          <p:nvPr/>
        </p:nvSpPr>
        <p:spPr>
          <a:xfrm>
            <a:off x="278862" y="3010933"/>
            <a:ext cx="3697286" cy="26829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Figure: Signs and Symptoms of schizophrenia</a:t>
            </a:r>
            <a:endParaRPr lang="en-IN" sz="9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Nightingale Hospital, 2025)</a:t>
            </a:r>
            <a:endParaRPr lang="en-IN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ound Diagonal Corner Rectangle 1"/>
          <p:cNvSpPr/>
          <p:nvPr/>
        </p:nvSpPr>
        <p:spPr>
          <a:xfrm>
            <a:off x="51234" y="3314504"/>
            <a:ext cx="4105065" cy="3597471"/>
          </a:xfrm>
          <a:prstGeom prst="round2DiagRect">
            <a:avLst/>
          </a:prstGeom>
          <a:solidFill>
            <a:srgbClr val="D5F6FD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6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sz="1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Historical and contemporary</a:t>
            </a:r>
            <a:r>
              <a:rPr lang="en-IN" sz="1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1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of the condition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Initially, the emergence of psychiatric medicine, any behavioural tendencies displayed by patients with schizophrenia were understood either spiritually or morally (WHO, 2025). 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currently involves the use of the biopsychosocial model because biological risks associated with the condition involve psychological and social factors (Fiorillo and Giordano, 2022). 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current method of the NHS entails early interventions, collaboration between professionals and recovery-oriented treatment approaches (NHS, 2023). </a:t>
            </a: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ound Diagonal Corner Rectangle 11"/>
          <p:cNvSpPr/>
          <p:nvPr/>
        </p:nvSpPr>
        <p:spPr>
          <a:xfrm>
            <a:off x="4255009" y="467962"/>
            <a:ext cx="4393723" cy="3289338"/>
          </a:xfrm>
          <a:prstGeom prst="round2Diag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Evolution of Attitudes, Practices and Policies</a:t>
            </a:r>
            <a:endParaRPr lang="en-IN" sz="14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1544" indent="-181544" algn="just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Attitudes: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Attitudes towards schizophrenia in the UK have altered greatly (</a:t>
            </a:r>
            <a:r>
              <a:rPr lang="en-GB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Crellin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2022). This attitude resulted in discrimination against them. </a:t>
            </a:r>
          </a:p>
          <a:p>
            <a:pPr marL="181544" indent="-181544" algn="just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Practices: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From restrictive hospital treatment to recovery-oriented and evidence-based clinical practices, a lot has changed in the evolution of the treatment process. The present-day practice entails a combination of drug treatment and psychological therapy (NHS, 2022). </a:t>
            </a:r>
          </a:p>
          <a:p>
            <a:pPr marL="181544" indent="-181544" algn="just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Policies: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recent years, the UK has embraced mental health policies that emphasise de-institutionalisation and early intervention approaches (</a:t>
            </a:r>
            <a:r>
              <a:rPr lang="en-GB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Fleischhacker</a:t>
            </a:r>
            <a:r>
              <a:rPr lang="en-GB" sz="1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2024). </a:t>
            </a:r>
            <a:endParaRPr lang="en-IN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ound Diagonal Corner Rectangle 13"/>
          <p:cNvSpPr/>
          <p:nvPr/>
        </p:nvSpPr>
        <p:spPr>
          <a:xfrm>
            <a:off x="4173071" y="3792284"/>
            <a:ext cx="4472569" cy="2998653"/>
          </a:xfrm>
          <a:prstGeom prst="round2DiagRect">
            <a:avLst/>
          </a:prstGeom>
          <a:solidFill>
            <a:srgbClr val="FCE0F6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Social, Cultural and Political Influences</a:t>
            </a:r>
            <a:endParaRPr lang="en-GB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influence: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are very effective in helping to shape experiences for patients who suffer from schizophrenia (Kruse and </a:t>
            </a:r>
            <a:r>
              <a:rPr lang="en-GB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Dodell-Feder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2025). 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Influence: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some cultures, signs of schizophrenia could be explained spiritually and morally, leading to delayed intervention from professionals (</a:t>
            </a:r>
            <a:r>
              <a:rPr lang="en-GB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Antić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2026). 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 Influence: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UK has made efforts to incorporate early intervention approaches and community care in addition to involving the clients in the process (</a:t>
            </a:r>
            <a:r>
              <a:rPr lang="en-GB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Fleischhacker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2024). </a:t>
            </a:r>
            <a:endParaRPr lang="en-IN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04168" y="521770"/>
            <a:ext cx="3083025" cy="2084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Rectangle 15"/>
          <p:cNvSpPr/>
          <p:nvPr/>
        </p:nvSpPr>
        <p:spPr>
          <a:xfrm>
            <a:off x="11464119" y="2890876"/>
            <a:ext cx="3223074" cy="33812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Figure: Social Influence of Schizophrenia</a:t>
            </a:r>
            <a:endParaRPr lang="en-IN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Kruse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Dodell-Feder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IN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Flowchart: Alternate Process 19"/>
          <p:cNvSpPr/>
          <p:nvPr/>
        </p:nvSpPr>
        <p:spPr>
          <a:xfrm>
            <a:off x="8707272" y="492281"/>
            <a:ext cx="2838356" cy="6298656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IN" sz="1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Recommendations for Future Policy and Practice</a:t>
            </a:r>
          </a:p>
          <a:p>
            <a:pPr lvl="0" algn="just"/>
            <a:endParaRPr lang="en-GB" sz="1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sz="14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Strengthen Early Intervention Services</a:t>
            </a: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Investing in early detection and intervention for psychosis to ensure that patients receive treatment at the earliest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(NICE, 2024)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This will help in ensuring better health conditions for the patient and reduce the chances of hospitalisation. Although this needs to be supported by workforce planning.</a:t>
            </a:r>
          </a:p>
          <a:p>
            <a:pPr algn="just"/>
            <a:r>
              <a:rPr lang="en-GB" sz="14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Expand Community-Based Mental Health Care</a:t>
            </a: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programs will develop further to cover both aspects of mental health care: clinical and social (Mueller-</a:t>
            </a:r>
            <a:r>
              <a:rPr lang="en-GB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Stierlin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2025). Community programs guarantee independence from organisational settings, although some differences exist in the implementation of programs by regions.</a:t>
            </a:r>
            <a:endParaRPr lang="en-IN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endParaRPr lang="en-IN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11604168" y="3314504"/>
            <a:ext cx="3083025" cy="347643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Conclusion </a:t>
            </a:r>
          </a:p>
          <a:p>
            <a:pPr algn="just"/>
            <a:r>
              <a:rPr lang="en-IN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conclusion, it can be stated that Schizophrenia shows much understanding and approaches to mental illness have changed through time. Traditional treatment was based on institutionalisation and a lack of patients' rights, while modern-day treatment in the UK encourages recovery-based approaches and a community-focused strategy. </a:t>
            </a:r>
          </a:p>
        </p:txBody>
      </p:sp>
    </p:spTree>
    <p:extLst>
      <p:ext uri="{BB962C8B-B14F-4D97-AF65-F5344CB8AC3E}">
        <p14:creationId xmlns:p14="http://schemas.microsoft.com/office/powerpoint/2010/main" val="3002702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orizontal Scroll 4"/>
          <p:cNvSpPr/>
          <p:nvPr/>
        </p:nvSpPr>
        <p:spPr>
          <a:xfrm>
            <a:off x="4144120" y="-7987"/>
            <a:ext cx="6594076" cy="577613"/>
          </a:xfrm>
          <a:prstGeom prst="horizontalScroll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719527"/>
            <a:ext cx="14514128" cy="586314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Antić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(2026) ‘Measuring emotions: schizophrenia and family across cultural boundaries’,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Medical History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70(1), pp. 141–163. Available at: https://doi.org/10.1017/mdh.2025.10047.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Crellin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N.E.,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Priebe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Morant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Lewis, G., Freemantle, N., Johnson, S., Horne, R., Pinfold, V., Kent, L., Smith, R.,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Darton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Cooper, R.E., Long, M., Thompson, J.,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Gruenwald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Freudenthal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Stansfeld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J.L. and Moncrieff, J. (2022) ‘An analysis of views about supported reduction or discontinuation of antipsychotic treatment among people with schizophrenia and other psychotic disorders’,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Psychiatry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22(1), pp. 23–87. Available at: https://doi.org/10.1186/s12888-022-03822-5.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Fiorillo, A. and Giordano, A. (2022) ‘The biopsychosocial model of schizophrenia and cancer: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unraveling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etiopathogenesis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complex diseases’,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Psychiatry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65(1), pp. 1–5. Available at: https://doi.org/10.1192/j.eurpsy.2022.2349.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Fleischhacker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W.W.,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Arango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Arteel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Barnes, T.R.E., Carpenter, W., Duckworth, K.,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Galderisi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Halpern, L., Knapp, M.,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Marder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S.R., Moller, M., Sartorius, N. and Woodruff, P. (2024) ‘Schizophrenia--Time to Commit to Policy Change’,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Bulletin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40(3), pp. 165–194. Available at: https://doi.org/10.1093/schbul/sbu006.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Kruse, E.A. and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Dodell-Feder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(2025) ‘Schizophrenia spectrum stigma in healthcare: a systematic review’,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Psychiatry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16(8), pp. 34–67. Available at: https://doi.org/10.3389/fpsyt.2025.1648957.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Langguth, B.,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Landgrebe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Ridder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D.D. (2025) ‘Perceptual Disturbances and Disorders in the ICD-11: An Overview and a Proposal for Systematic Classification’,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 Sciences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15(1), pp. 81–81. Available at: </a:t>
            </a:r>
            <a:r>
              <a:rPr lang="en-GB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https://doi.org/10.3390/brainsci15010081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Mueller-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Stierlin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A.S., Becker, T., Greve, N.,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Hänsel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Herder, K.,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Kohlmann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Lehle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Majewsky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U.,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Meixner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Prestin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Pouwels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Puschner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Reuter, S., Schumacher, M.,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Wöhler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Kilian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(2025) ‘Results from a randomized controlled trial investigating effectiveness of a community-based intervention on empowerment of people with severe mental illness’,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Psychiatry and Psychiatric Epidemiology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60(8), pp. 2135–2147. Available at: https://doi.org/10.1007/s00127-025-02879-3.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(2022)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Awareness Day: ‘Believe in what you can do and believe in yourself’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Hpft.nhs.uk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HPFT website. Available at: https://www.hpft.nhs.uk/news/schizophrenia-awareness-day-believe-in-what-you-can-do-and-believe-in-yourself/ (Accessed: 3 June 2026).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(2023)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Treatment - Schizophrenia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https://www.nhs.uk/mental-health/conditions/schizophrenia/treatment/ (Accessed: 3 June 2026).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NICE (2024)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Psychosis and Schizophrenia in adults: Prevention and Management | Guidance | NICE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Nice.org.uk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NICE. Available at: https://www.nice.org.uk/guidance/cg178 (Accessed: 22 June 2026).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Nightingalehospital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| Nightingale Hospital London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Nightingalehospital.co.uk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https://www.nightingalehospital.co.uk/schizophrenia/ (Accessed: 3 June 2026).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(2025)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ICD-11 for Mortality and Morbidity Statistics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Who.int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https://icd.who.int/browse/2025-01/mms/en?utm_source=chatgpt.com#405565289 (Accessed: 3 June 2026).</a:t>
            </a: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492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341</TotalTime>
  <Words>1360</Words>
  <Application>Microsoft Office PowerPoint</Application>
  <PresentationFormat>Custom</PresentationFormat>
  <Paragraphs>81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Asho Hassan (2333642)</cp:lastModifiedBy>
  <cp:revision>27</cp:revision>
  <dcterms:created xsi:type="dcterms:W3CDTF">2026-06-03T09:44:43Z</dcterms:created>
  <dcterms:modified xsi:type="dcterms:W3CDTF">2026-07-06T11:15:30Z</dcterms:modified>
</cp:coreProperties>
</file>