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41.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4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Default Extension="gif" ContentType="image/gif"/>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8"/>
  </p:notesMasterIdLst>
  <p:handoutMasterIdLst>
    <p:handoutMasterId r:id="rId59"/>
  </p:handoutMasterIdLst>
  <p:sldIdLst>
    <p:sldId id="308" r:id="rId2"/>
    <p:sldId id="280" r:id="rId3"/>
    <p:sldId id="360" r:id="rId4"/>
    <p:sldId id="366" r:id="rId5"/>
    <p:sldId id="310" r:id="rId6"/>
    <p:sldId id="309" r:id="rId7"/>
    <p:sldId id="381" r:id="rId8"/>
    <p:sldId id="382" r:id="rId9"/>
    <p:sldId id="383" r:id="rId10"/>
    <p:sldId id="384" r:id="rId11"/>
    <p:sldId id="385" r:id="rId12"/>
    <p:sldId id="319" r:id="rId13"/>
    <p:sldId id="320" r:id="rId14"/>
    <p:sldId id="322" r:id="rId15"/>
    <p:sldId id="348" r:id="rId16"/>
    <p:sldId id="349" r:id="rId17"/>
    <p:sldId id="350" r:id="rId18"/>
    <p:sldId id="352" r:id="rId19"/>
    <p:sldId id="359" r:id="rId20"/>
    <p:sldId id="354" r:id="rId21"/>
    <p:sldId id="353" r:id="rId22"/>
    <p:sldId id="367" r:id="rId23"/>
    <p:sldId id="355" r:id="rId24"/>
    <p:sldId id="323" r:id="rId25"/>
    <p:sldId id="324" r:id="rId26"/>
    <p:sldId id="327" r:id="rId27"/>
    <p:sldId id="326" r:id="rId28"/>
    <p:sldId id="329" r:id="rId29"/>
    <p:sldId id="328" r:id="rId30"/>
    <p:sldId id="365" r:id="rId31"/>
    <p:sldId id="375" r:id="rId32"/>
    <p:sldId id="330" r:id="rId33"/>
    <p:sldId id="331" r:id="rId34"/>
    <p:sldId id="332" r:id="rId35"/>
    <p:sldId id="356" r:id="rId36"/>
    <p:sldId id="333" r:id="rId37"/>
    <p:sldId id="357" r:id="rId38"/>
    <p:sldId id="377" r:id="rId39"/>
    <p:sldId id="334" r:id="rId40"/>
    <p:sldId id="335" r:id="rId41"/>
    <p:sldId id="336" r:id="rId42"/>
    <p:sldId id="337" r:id="rId43"/>
    <p:sldId id="338" r:id="rId44"/>
    <p:sldId id="339" r:id="rId45"/>
    <p:sldId id="343" r:id="rId46"/>
    <p:sldId id="340" r:id="rId47"/>
    <p:sldId id="342" r:id="rId48"/>
    <p:sldId id="344" r:id="rId49"/>
    <p:sldId id="341" r:id="rId50"/>
    <p:sldId id="380" r:id="rId51"/>
    <p:sldId id="386" r:id="rId52"/>
    <p:sldId id="389" r:id="rId53"/>
    <p:sldId id="390" r:id="rId54"/>
    <p:sldId id="387" r:id="rId55"/>
    <p:sldId id="370" r:id="rId56"/>
    <p:sldId id="372" r:id="rId57"/>
  </p:sldIdLst>
  <p:sldSz cx="9144000" cy="6858000" type="screen4x3"/>
  <p:notesSz cx="6797675" cy="9926638"/>
  <p:defaultTex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clrMru>
    <a:srgbClr val="C8CACA"/>
    <a:srgbClr val="C6CBCC"/>
    <a:srgbClr val="D1D1D1"/>
    <a:srgbClr val="C0C0C0"/>
    <a:srgbClr val="DDDDDD"/>
    <a:srgbClr val="FF0000"/>
    <a:srgbClr val="0000FF"/>
    <a:srgbClr val="008000"/>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833" autoAdjust="0"/>
    <p:restoredTop sz="92439" autoAdjust="0"/>
  </p:normalViewPr>
  <p:slideViewPr>
    <p:cSldViewPr>
      <p:cViewPr varScale="1">
        <p:scale>
          <a:sx n="67" d="100"/>
          <a:sy n="67" d="100"/>
        </p:scale>
        <p:origin x="-1506" y="-10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162" name="Rectangle 2"/>
          <p:cNvSpPr>
            <a:spLocks noGrp="1" noChangeArrowheads="1"/>
          </p:cNvSpPr>
          <p:nvPr>
            <p:ph type="hdr" sz="quarter"/>
          </p:nvPr>
        </p:nvSpPr>
        <p:spPr bwMode="auto">
          <a:xfrm>
            <a:off x="0" y="0"/>
            <a:ext cx="2945659" cy="496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GB"/>
          </a:p>
        </p:txBody>
      </p:sp>
      <p:sp>
        <p:nvSpPr>
          <p:cNvPr id="92163" name="Rectangle 3"/>
          <p:cNvSpPr>
            <a:spLocks noGrp="1" noChangeArrowheads="1"/>
          </p:cNvSpPr>
          <p:nvPr>
            <p:ph type="dt" sz="quarter" idx="1"/>
          </p:nvPr>
        </p:nvSpPr>
        <p:spPr bwMode="auto">
          <a:xfrm>
            <a:off x="3850443" y="0"/>
            <a:ext cx="2945659" cy="496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GB"/>
          </a:p>
        </p:txBody>
      </p:sp>
      <p:sp>
        <p:nvSpPr>
          <p:cNvPr id="92164" name="Rectangle 4"/>
          <p:cNvSpPr>
            <a:spLocks noGrp="1" noChangeArrowheads="1"/>
          </p:cNvSpPr>
          <p:nvPr>
            <p:ph type="ftr" sz="quarter" idx="2"/>
          </p:nvPr>
        </p:nvSpPr>
        <p:spPr bwMode="auto">
          <a:xfrm>
            <a:off x="0" y="9428583"/>
            <a:ext cx="2945659" cy="4963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GB"/>
          </a:p>
        </p:txBody>
      </p:sp>
      <p:sp>
        <p:nvSpPr>
          <p:cNvPr id="92165" name="Rectangle 5"/>
          <p:cNvSpPr>
            <a:spLocks noGrp="1" noChangeArrowheads="1"/>
          </p:cNvSpPr>
          <p:nvPr>
            <p:ph type="sldNum" sz="quarter" idx="3"/>
          </p:nvPr>
        </p:nvSpPr>
        <p:spPr bwMode="auto">
          <a:xfrm>
            <a:off x="3850443" y="9428583"/>
            <a:ext cx="2945659" cy="4963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A7173B7E-6803-4BBF-853A-B9C08EC2F0B3}" type="slidenum">
              <a:rPr lang="en-GB"/>
              <a:pPr/>
              <a:t>‹#›</a:t>
            </a:fld>
            <a:endParaRPr lang="en-GB"/>
          </a:p>
        </p:txBody>
      </p:sp>
    </p:spTree>
    <p:extLst>
      <p:ext uri="{BB962C8B-B14F-4D97-AF65-F5344CB8AC3E}">
        <p14:creationId xmlns="" xmlns:p14="http://schemas.microsoft.com/office/powerpoint/2010/main" val="42016253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338" name="Rectangle 2"/>
          <p:cNvSpPr>
            <a:spLocks noGrp="1" noChangeArrowheads="1"/>
          </p:cNvSpPr>
          <p:nvPr>
            <p:ph type="hdr" sz="quarter"/>
          </p:nvPr>
        </p:nvSpPr>
        <p:spPr bwMode="auto">
          <a:xfrm>
            <a:off x="0" y="0"/>
            <a:ext cx="2945659" cy="496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GB"/>
          </a:p>
        </p:txBody>
      </p:sp>
      <p:sp>
        <p:nvSpPr>
          <p:cNvPr id="14339" name="Rectangle 3"/>
          <p:cNvSpPr>
            <a:spLocks noGrp="1" noChangeArrowheads="1"/>
          </p:cNvSpPr>
          <p:nvPr>
            <p:ph type="dt" idx="1"/>
          </p:nvPr>
        </p:nvSpPr>
        <p:spPr bwMode="auto">
          <a:xfrm>
            <a:off x="3850443" y="0"/>
            <a:ext cx="2945659" cy="496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GB"/>
          </a:p>
        </p:txBody>
      </p:sp>
      <p:sp>
        <p:nvSpPr>
          <p:cNvPr id="14340" name="Rectangle 4"/>
          <p:cNvSpPr>
            <a:spLocks noGrp="1" noRot="1" noChangeAspect="1" noChangeArrowheads="1" noTextEdit="1"/>
          </p:cNvSpPr>
          <p:nvPr>
            <p:ph type="sldImg" idx="2"/>
          </p:nvPr>
        </p:nvSpPr>
        <p:spPr bwMode="auto">
          <a:xfrm>
            <a:off x="917575" y="744538"/>
            <a:ext cx="4962525" cy="3722687"/>
          </a:xfrm>
          <a:prstGeom prst="rect">
            <a:avLst/>
          </a:prstGeom>
          <a:noFill/>
          <a:ln w="9525">
            <a:solidFill>
              <a:srgbClr val="000000"/>
            </a:solidFill>
            <a:miter lim="800000"/>
            <a:headEnd/>
            <a:tailEnd/>
          </a:ln>
          <a:effectLst/>
        </p:spPr>
      </p:sp>
      <p:sp>
        <p:nvSpPr>
          <p:cNvPr id="14341" name="Rectangle 5"/>
          <p:cNvSpPr>
            <a:spLocks noGrp="1" noChangeArrowheads="1"/>
          </p:cNvSpPr>
          <p:nvPr>
            <p:ph type="body" sz="quarter" idx="3"/>
          </p:nvPr>
        </p:nvSpPr>
        <p:spPr bwMode="auto">
          <a:xfrm>
            <a:off x="679768" y="4715153"/>
            <a:ext cx="5438140" cy="446698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14342" name="Rectangle 6"/>
          <p:cNvSpPr>
            <a:spLocks noGrp="1" noChangeArrowheads="1"/>
          </p:cNvSpPr>
          <p:nvPr>
            <p:ph type="ftr" sz="quarter" idx="4"/>
          </p:nvPr>
        </p:nvSpPr>
        <p:spPr bwMode="auto">
          <a:xfrm>
            <a:off x="0" y="9428583"/>
            <a:ext cx="2945659" cy="4963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GB"/>
          </a:p>
        </p:txBody>
      </p:sp>
      <p:sp>
        <p:nvSpPr>
          <p:cNvPr id="14343" name="Rectangle 7"/>
          <p:cNvSpPr>
            <a:spLocks noGrp="1" noChangeArrowheads="1"/>
          </p:cNvSpPr>
          <p:nvPr>
            <p:ph type="sldNum" sz="quarter" idx="5"/>
          </p:nvPr>
        </p:nvSpPr>
        <p:spPr bwMode="auto">
          <a:xfrm>
            <a:off x="3850443" y="9428583"/>
            <a:ext cx="2945659" cy="4963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E4D7AA07-0CA7-4701-BC03-0E473C1F2DA9}" type="slidenum">
              <a:rPr lang="en-GB"/>
              <a:pPr/>
              <a:t>‹#›</a:t>
            </a:fld>
            <a:endParaRPr lang="en-GB"/>
          </a:p>
        </p:txBody>
      </p:sp>
    </p:spTree>
    <p:extLst>
      <p:ext uri="{BB962C8B-B14F-4D97-AF65-F5344CB8AC3E}">
        <p14:creationId xmlns="" xmlns:p14="http://schemas.microsoft.com/office/powerpoint/2010/main" val="1233983033"/>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Arial" charset="0"/>
      </a:defRPr>
    </a:lvl1pPr>
    <a:lvl2pPr marL="457200" algn="l" rtl="0" fontAlgn="base">
      <a:spcBef>
        <a:spcPct val="30000"/>
      </a:spcBef>
      <a:spcAft>
        <a:spcPct val="0"/>
      </a:spcAft>
      <a:defRPr sz="1200" kern="1200">
        <a:solidFill>
          <a:schemeClr val="tx1"/>
        </a:solidFill>
        <a:latin typeface="Arial" charset="0"/>
        <a:ea typeface="+mn-ea"/>
        <a:cs typeface="Arial" charset="0"/>
      </a:defRPr>
    </a:lvl2pPr>
    <a:lvl3pPr marL="914400" algn="l" rtl="0" fontAlgn="base">
      <a:spcBef>
        <a:spcPct val="30000"/>
      </a:spcBef>
      <a:spcAft>
        <a:spcPct val="0"/>
      </a:spcAft>
      <a:defRPr sz="1200" kern="1200">
        <a:solidFill>
          <a:schemeClr val="tx1"/>
        </a:solidFill>
        <a:latin typeface="Arial" charset="0"/>
        <a:ea typeface="+mn-ea"/>
        <a:cs typeface="Arial" charset="0"/>
      </a:defRPr>
    </a:lvl3pPr>
    <a:lvl4pPr marL="1371600" algn="l" rtl="0" fontAlgn="base">
      <a:spcBef>
        <a:spcPct val="30000"/>
      </a:spcBef>
      <a:spcAft>
        <a:spcPct val="0"/>
      </a:spcAft>
      <a:defRPr sz="1200" kern="1200">
        <a:solidFill>
          <a:schemeClr val="tx1"/>
        </a:solidFill>
        <a:latin typeface="Arial" charset="0"/>
        <a:ea typeface="+mn-ea"/>
        <a:cs typeface="Arial" charset="0"/>
      </a:defRPr>
    </a:lvl4pPr>
    <a:lvl5pPr marL="1828800" algn="l" rtl="0" fontAlgn="base">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A8650C59-32C6-4564-93F4-5EA38B6D4504}" type="slidenum">
              <a:rPr lang="en-GB" smtClean="0"/>
              <a:pPr/>
              <a:t>1</a:t>
            </a:fld>
            <a:endParaRPr lang="en-GB"/>
          </a:p>
        </p:txBody>
      </p:sp>
    </p:spTree>
    <p:extLst>
      <p:ext uri="{BB962C8B-B14F-4D97-AF65-F5344CB8AC3E}">
        <p14:creationId xmlns="" xmlns:p14="http://schemas.microsoft.com/office/powerpoint/2010/main" val="31179813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EE2692D-E62E-44BB-8925-C0B7E3B7C8F0}" type="slidenum">
              <a:rPr lang="en-US"/>
              <a:pPr/>
              <a:t>3</a:t>
            </a:fld>
            <a:endParaRPr lang="en-US"/>
          </a:p>
        </p:txBody>
      </p:sp>
      <p:sp>
        <p:nvSpPr>
          <p:cNvPr id="33794" name="Rectangle 2"/>
          <p:cNvSpPr>
            <a:spLocks noGrp="1" noRot="1" noChangeAspect="1" noChangeArrowheads="1" noTextEdit="1"/>
          </p:cNvSpPr>
          <p:nvPr>
            <p:ph type="sldImg"/>
          </p:nvPr>
        </p:nvSpPr>
        <p:spPr>
          <a:ln/>
        </p:spPr>
      </p:sp>
      <p:sp>
        <p:nvSpPr>
          <p:cNvPr id="33795" name="Rectangle 3"/>
          <p:cNvSpPr>
            <a:spLocks noGrp="1" noChangeArrowheads="1"/>
          </p:cNvSpPr>
          <p:nvPr>
            <p:ph type="body" idx="1"/>
          </p:nvPr>
        </p:nvSpPr>
        <p:spPr/>
        <p:txBody>
          <a:bodyPr/>
          <a:lstStyle/>
          <a:p>
            <a:endParaRPr lang="en-US"/>
          </a:p>
        </p:txBody>
      </p:sp>
    </p:spTree>
    <p:extLst>
      <p:ext uri="{BB962C8B-B14F-4D97-AF65-F5344CB8AC3E}">
        <p14:creationId xmlns="" xmlns:p14="http://schemas.microsoft.com/office/powerpoint/2010/main" val="7629210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EE2692D-E62E-44BB-8925-C0B7E3B7C8F0}" type="slidenum">
              <a:rPr lang="en-US"/>
              <a:pPr/>
              <a:t>4</a:t>
            </a:fld>
            <a:endParaRPr lang="en-US"/>
          </a:p>
        </p:txBody>
      </p:sp>
      <p:sp>
        <p:nvSpPr>
          <p:cNvPr id="33794" name="Rectangle 2"/>
          <p:cNvSpPr>
            <a:spLocks noGrp="1" noRot="1" noChangeAspect="1" noChangeArrowheads="1" noTextEdit="1"/>
          </p:cNvSpPr>
          <p:nvPr>
            <p:ph type="sldImg"/>
          </p:nvPr>
        </p:nvSpPr>
        <p:spPr>
          <a:ln/>
        </p:spPr>
      </p:sp>
      <p:sp>
        <p:nvSpPr>
          <p:cNvPr id="33795" name="Rectangle 3"/>
          <p:cNvSpPr>
            <a:spLocks noGrp="1" noChangeArrowheads="1"/>
          </p:cNvSpPr>
          <p:nvPr>
            <p:ph type="body" idx="1"/>
          </p:nvPr>
        </p:nvSpPr>
        <p:spPr/>
        <p:txBody>
          <a:bodyPr/>
          <a:lstStyle/>
          <a:p>
            <a:endParaRPr lang="en-US"/>
          </a:p>
        </p:txBody>
      </p:sp>
    </p:spTree>
    <p:extLst>
      <p:ext uri="{BB962C8B-B14F-4D97-AF65-F5344CB8AC3E}">
        <p14:creationId xmlns="" xmlns:p14="http://schemas.microsoft.com/office/powerpoint/2010/main" val="29624731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Arial" charset="0"/>
                <a:ea typeface="+mn-ea"/>
                <a:cs typeface="Arial" charset="0"/>
              </a:rPr>
              <a:t>The essential feature of investment decisions, irrespective of who is to make the decision, is </a:t>
            </a:r>
            <a:r>
              <a:rPr lang="en-GB" sz="1200" i="1" kern="1200" dirty="0" smtClean="0">
                <a:solidFill>
                  <a:schemeClr val="tx1"/>
                </a:solidFill>
                <a:effectLst/>
                <a:latin typeface="Arial" charset="0"/>
                <a:ea typeface="+mn-ea"/>
                <a:cs typeface="Arial" charset="0"/>
              </a:rPr>
              <a:t>time</a:t>
            </a:r>
            <a:r>
              <a:rPr lang="en-GB" sz="1200" kern="1200" dirty="0" smtClean="0">
                <a:solidFill>
                  <a:schemeClr val="tx1"/>
                </a:solidFill>
                <a:effectLst/>
                <a:latin typeface="Arial" charset="0"/>
                <a:ea typeface="+mn-ea"/>
                <a:cs typeface="Arial" charset="0"/>
              </a:rPr>
              <a:t>.  Investment involves making an outlay of something of economic value, usually cash, at one point in time which is expected to yield economic benefits to the investor at some other point in time.  Typically, the outlay precedes the benefits.  Also, the outlay is typically a single large amount and the benefits arrive in a stream of smaller amounts over a fairly protracted period.   </a:t>
            </a:r>
          </a:p>
          <a:p>
            <a:r>
              <a:rPr lang="en-GB" sz="1200" kern="1200" dirty="0" smtClean="0">
                <a:solidFill>
                  <a:schemeClr val="tx1"/>
                </a:solidFill>
                <a:effectLst/>
                <a:latin typeface="Arial" charset="0"/>
                <a:ea typeface="+mn-ea"/>
                <a:cs typeface="Arial" charset="0"/>
              </a:rPr>
              <a:t>Investment decisions tend to be of crucial importance to the investor for the following reasons:</a:t>
            </a:r>
          </a:p>
          <a:p>
            <a:r>
              <a:rPr lang="en-GB" sz="1200" kern="1200" dirty="0" smtClean="0">
                <a:solidFill>
                  <a:schemeClr val="tx1"/>
                </a:solidFill>
                <a:effectLst/>
                <a:latin typeface="Arial" charset="0"/>
                <a:ea typeface="+mn-ea"/>
                <a:cs typeface="Arial" charset="0"/>
              </a:rPr>
              <a:t> </a:t>
            </a:r>
            <a:r>
              <a:rPr lang="en-GB" sz="1200" i="1" kern="1200" dirty="0" smtClean="0">
                <a:solidFill>
                  <a:schemeClr val="tx1"/>
                </a:solidFill>
                <a:effectLst/>
                <a:latin typeface="Arial" charset="0"/>
                <a:ea typeface="+mn-ea"/>
                <a:cs typeface="Arial" charset="0"/>
              </a:rPr>
              <a:t>Large amounts of resources are often involved</a:t>
            </a:r>
            <a:r>
              <a:rPr lang="en-GB" sz="1200" kern="1200" dirty="0" smtClean="0">
                <a:solidFill>
                  <a:schemeClr val="tx1"/>
                </a:solidFill>
                <a:effectLst/>
                <a:latin typeface="Arial" charset="0"/>
                <a:ea typeface="+mn-ea"/>
                <a:cs typeface="Arial" charset="0"/>
              </a:rPr>
              <a:t>.  Many investments made by a business involve committing a significant proportion of its total resources.  If the wrong decision is made, the effects on the business could be significant, if not catastrophic. </a:t>
            </a:r>
          </a:p>
          <a:p>
            <a:pPr lvl="0"/>
            <a:r>
              <a:rPr lang="en-GB" sz="1200" i="1" kern="1200" dirty="0" smtClean="0">
                <a:solidFill>
                  <a:schemeClr val="tx1"/>
                </a:solidFill>
                <a:effectLst/>
                <a:latin typeface="Arial" charset="0"/>
                <a:ea typeface="+mn-ea"/>
                <a:cs typeface="Arial" charset="0"/>
              </a:rPr>
              <a:t>It is often difficult and/or expensive to ‘bail out’ of an investment once it has been undertaken</a:t>
            </a:r>
            <a:r>
              <a:rPr lang="en-GB" sz="1200" kern="1200" dirty="0" smtClean="0">
                <a:solidFill>
                  <a:schemeClr val="tx1"/>
                </a:solidFill>
                <a:effectLst/>
                <a:latin typeface="Arial" charset="0"/>
                <a:ea typeface="+mn-ea"/>
                <a:cs typeface="Arial" charset="0"/>
              </a:rPr>
              <a:t>.  It is often the case that investments made by a business are specific to its needs.  For example, a manufacturing business may have a factory built which has been designed to accommodate its particular flow of production.  This may make the factory of little value to other potential users with different needs.  If the business found, after having made the investment, that the product which is being produced in the factory is not selling as well as expected, the only course of action may be to close down production and sell the factory at a significant loss.</a:t>
            </a:r>
          </a:p>
          <a:p>
            <a:endParaRPr lang="en-GB" dirty="0"/>
          </a:p>
        </p:txBody>
      </p:sp>
      <p:sp>
        <p:nvSpPr>
          <p:cNvPr id="4" name="Slide Number Placeholder 3"/>
          <p:cNvSpPr>
            <a:spLocks noGrp="1"/>
          </p:cNvSpPr>
          <p:nvPr>
            <p:ph type="sldNum" sz="quarter" idx="10"/>
          </p:nvPr>
        </p:nvSpPr>
        <p:spPr/>
        <p:txBody>
          <a:bodyPr/>
          <a:lstStyle/>
          <a:p>
            <a:fld id="{E4D7AA07-0CA7-4701-BC03-0E473C1F2DA9}" type="slidenum">
              <a:rPr lang="en-GB" smtClean="0"/>
              <a:pPr/>
              <a:t>5</a:t>
            </a:fld>
            <a:endParaRPr lang="en-GB"/>
          </a:p>
        </p:txBody>
      </p:sp>
    </p:spTree>
    <p:extLst>
      <p:ext uri="{BB962C8B-B14F-4D97-AF65-F5344CB8AC3E}">
        <p14:creationId xmlns="" xmlns:p14="http://schemas.microsoft.com/office/powerpoint/2010/main" val="1649599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Arial" charset="0"/>
                <a:ea typeface="+mn-ea"/>
                <a:cs typeface="Arial" charset="0"/>
              </a:rPr>
              <a:t>Given the importance of investment decisions to investors, it is vital that proper screening of investment proposals takes place.  An important part of this screening process is to ensure that appropriate methods of evaluating the profitability of investment projects are employed.</a:t>
            </a:r>
          </a:p>
          <a:p>
            <a:r>
              <a:rPr lang="en-GB" sz="1200" kern="1200" dirty="0" smtClean="0">
                <a:solidFill>
                  <a:schemeClr val="tx1"/>
                </a:solidFill>
                <a:effectLst/>
                <a:latin typeface="Arial" charset="0"/>
                <a:ea typeface="+mn-ea"/>
                <a:cs typeface="Arial" charset="0"/>
              </a:rPr>
              <a:t> </a:t>
            </a:r>
          </a:p>
          <a:p>
            <a:r>
              <a:rPr lang="en-GB" sz="1200" kern="1200" dirty="0" smtClean="0">
                <a:solidFill>
                  <a:schemeClr val="tx1"/>
                </a:solidFill>
                <a:effectLst/>
                <a:latin typeface="Arial" charset="0"/>
                <a:ea typeface="+mn-ea"/>
                <a:cs typeface="Arial" charset="0"/>
              </a:rPr>
              <a:t>Research shows that there are basically four methods used in practice by businesses in the UK (and elsewhere in the world) to evaluate investment opportunities. </a:t>
            </a:r>
          </a:p>
          <a:p>
            <a:r>
              <a:rPr lang="en-GB" sz="1200" kern="1200" dirty="0" smtClean="0">
                <a:solidFill>
                  <a:schemeClr val="tx1"/>
                </a:solidFill>
                <a:effectLst/>
                <a:latin typeface="Arial" charset="0"/>
                <a:ea typeface="+mn-ea"/>
                <a:cs typeface="Arial" charset="0"/>
              </a:rPr>
              <a:t>HANDOUT</a:t>
            </a:r>
            <a:endParaRPr lang="en-GB" dirty="0"/>
          </a:p>
        </p:txBody>
      </p:sp>
      <p:sp>
        <p:nvSpPr>
          <p:cNvPr id="4" name="Slide Number Placeholder 3"/>
          <p:cNvSpPr>
            <a:spLocks noGrp="1"/>
          </p:cNvSpPr>
          <p:nvPr>
            <p:ph type="sldNum" sz="quarter" idx="10"/>
          </p:nvPr>
        </p:nvSpPr>
        <p:spPr/>
        <p:txBody>
          <a:bodyPr/>
          <a:lstStyle/>
          <a:p>
            <a:fld id="{E4D7AA07-0CA7-4701-BC03-0E473C1F2DA9}" type="slidenum">
              <a:rPr lang="en-GB" smtClean="0"/>
              <a:pPr/>
              <a:t>6</a:t>
            </a:fld>
            <a:endParaRPr lang="en-GB"/>
          </a:p>
        </p:txBody>
      </p:sp>
    </p:spTree>
    <p:extLst>
      <p:ext uri="{BB962C8B-B14F-4D97-AF65-F5344CB8AC3E}">
        <p14:creationId xmlns="" xmlns:p14="http://schemas.microsoft.com/office/powerpoint/2010/main" val="7443684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D7AA07-0CA7-4701-BC03-0E473C1F2DA9}" type="slidenum">
              <a:rPr lang="en-GB" smtClean="0"/>
              <a:pPr/>
              <a:t>7</a:t>
            </a:fld>
            <a:endParaRPr lang="en-GB"/>
          </a:p>
        </p:txBody>
      </p:sp>
    </p:spTree>
    <p:extLst>
      <p:ext uri="{BB962C8B-B14F-4D97-AF65-F5344CB8AC3E}">
        <p14:creationId xmlns="" xmlns:p14="http://schemas.microsoft.com/office/powerpoint/2010/main" val="3569214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D7AA07-0CA7-4701-BC03-0E473C1F2DA9}" type="slidenum">
              <a:rPr lang="en-GB" smtClean="0"/>
              <a:pPr/>
              <a:t>8</a:t>
            </a:fld>
            <a:endParaRPr lang="en-GB"/>
          </a:p>
        </p:txBody>
      </p:sp>
    </p:spTree>
    <p:extLst>
      <p:ext uri="{BB962C8B-B14F-4D97-AF65-F5344CB8AC3E}">
        <p14:creationId xmlns="" xmlns:p14="http://schemas.microsoft.com/office/powerpoint/2010/main" val="21590834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D7AA07-0CA7-4701-BC03-0E473C1F2DA9}" type="slidenum">
              <a:rPr lang="en-GB" smtClean="0"/>
              <a:pPr/>
              <a:t>9</a:t>
            </a:fld>
            <a:endParaRPr lang="en-GB"/>
          </a:p>
        </p:txBody>
      </p:sp>
    </p:spTree>
    <p:extLst>
      <p:ext uri="{BB962C8B-B14F-4D97-AF65-F5344CB8AC3E}">
        <p14:creationId xmlns="" xmlns:p14="http://schemas.microsoft.com/office/powerpoint/2010/main" val="10751090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D7AA07-0CA7-4701-BC03-0E473C1F2DA9}" type="slidenum">
              <a:rPr lang="en-GB" smtClean="0"/>
              <a:pPr/>
              <a:t>10</a:t>
            </a:fld>
            <a:endParaRPr lang="en-GB"/>
          </a:p>
        </p:txBody>
      </p:sp>
    </p:spTree>
    <p:extLst>
      <p:ext uri="{BB962C8B-B14F-4D97-AF65-F5344CB8AC3E}">
        <p14:creationId xmlns="" xmlns:p14="http://schemas.microsoft.com/office/powerpoint/2010/main" val="30305208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D7AA07-0CA7-4701-BC03-0E473C1F2DA9}" type="slidenum">
              <a:rPr lang="en-GB" smtClean="0"/>
              <a:pPr/>
              <a:t>11</a:t>
            </a:fld>
            <a:endParaRPr lang="en-GB"/>
          </a:p>
        </p:txBody>
      </p:sp>
    </p:spTree>
    <p:extLst>
      <p:ext uri="{BB962C8B-B14F-4D97-AF65-F5344CB8AC3E}">
        <p14:creationId xmlns="" xmlns:p14="http://schemas.microsoft.com/office/powerpoint/2010/main" val="35927554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D7AA07-0CA7-4701-BC03-0E473C1F2DA9}" type="slidenum">
              <a:rPr lang="en-GB" smtClean="0"/>
              <a:pPr/>
              <a:t>12</a:t>
            </a:fld>
            <a:endParaRPr lang="en-GB"/>
          </a:p>
        </p:txBody>
      </p:sp>
    </p:spTree>
    <p:extLst>
      <p:ext uri="{BB962C8B-B14F-4D97-AF65-F5344CB8AC3E}">
        <p14:creationId xmlns="" xmlns:p14="http://schemas.microsoft.com/office/powerpoint/2010/main" val="7974007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D7AA07-0CA7-4701-BC03-0E473C1F2DA9}" type="slidenum">
              <a:rPr lang="en-GB" smtClean="0"/>
              <a:pPr/>
              <a:t>13</a:t>
            </a:fld>
            <a:endParaRPr lang="en-GB"/>
          </a:p>
        </p:txBody>
      </p:sp>
    </p:spTree>
    <p:extLst>
      <p:ext uri="{BB962C8B-B14F-4D97-AF65-F5344CB8AC3E}">
        <p14:creationId xmlns="" xmlns:p14="http://schemas.microsoft.com/office/powerpoint/2010/main" val="39003589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D7AA07-0CA7-4701-BC03-0E473C1F2DA9}" type="slidenum">
              <a:rPr lang="en-GB" smtClean="0"/>
              <a:pPr/>
              <a:t>14</a:t>
            </a:fld>
            <a:endParaRPr lang="en-GB"/>
          </a:p>
        </p:txBody>
      </p:sp>
    </p:spTree>
    <p:extLst>
      <p:ext uri="{BB962C8B-B14F-4D97-AF65-F5344CB8AC3E}">
        <p14:creationId xmlns="" xmlns:p14="http://schemas.microsoft.com/office/powerpoint/2010/main" val="34757080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D7AA07-0CA7-4701-BC03-0E473C1F2DA9}" type="slidenum">
              <a:rPr lang="en-GB" smtClean="0"/>
              <a:pPr/>
              <a:t>15</a:t>
            </a:fld>
            <a:endParaRPr lang="en-GB"/>
          </a:p>
        </p:txBody>
      </p:sp>
    </p:spTree>
    <p:extLst>
      <p:ext uri="{BB962C8B-B14F-4D97-AF65-F5344CB8AC3E}">
        <p14:creationId xmlns="" xmlns:p14="http://schemas.microsoft.com/office/powerpoint/2010/main" val="28989904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D7AA07-0CA7-4701-BC03-0E473C1F2DA9}" type="slidenum">
              <a:rPr lang="en-GB" smtClean="0"/>
              <a:pPr/>
              <a:t>16</a:t>
            </a:fld>
            <a:endParaRPr lang="en-GB"/>
          </a:p>
        </p:txBody>
      </p:sp>
    </p:spTree>
    <p:extLst>
      <p:ext uri="{BB962C8B-B14F-4D97-AF65-F5344CB8AC3E}">
        <p14:creationId xmlns="" xmlns:p14="http://schemas.microsoft.com/office/powerpoint/2010/main" val="24632918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D7AA07-0CA7-4701-BC03-0E473C1F2DA9}" type="slidenum">
              <a:rPr lang="en-GB" smtClean="0"/>
              <a:pPr/>
              <a:t>17</a:t>
            </a:fld>
            <a:endParaRPr lang="en-GB"/>
          </a:p>
        </p:txBody>
      </p:sp>
    </p:spTree>
    <p:extLst>
      <p:ext uri="{BB962C8B-B14F-4D97-AF65-F5344CB8AC3E}">
        <p14:creationId xmlns="" xmlns:p14="http://schemas.microsoft.com/office/powerpoint/2010/main" val="172710042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D7AA07-0CA7-4701-BC03-0E473C1F2DA9}" type="slidenum">
              <a:rPr lang="en-GB" smtClean="0"/>
              <a:pPr/>
              <a:t>18</a:t>
            </a:fld>
            <a:endParaRPr lang="en-GB"/>
          </a:p>
        </p:txBody>
      </p:sp>
    </p:spTree>
    <p:extLst>
      <p:ext uri="{BB962C8B-B14F-4D97-AF65-F5344CB8AC3E}">
        <p14:creationId xmlns="" xmlns:p14="http://schemas.microsoft.com/office/powerpoint/2010/main" val="213386715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D7AA07-0CA7-4701-BC03-0E473C1F2DA9}" type="slidenum">
              <a:rPr lang="en-GB" smtClean="0"/>
              <a:pPr/>
              <a:t>19</a:t>
            </a:fld>
            <a:endParaRPr lang="en-GB"/>
          </a:p>
        </p:txBody>
      </p:sp>
    </p:spTree>
    <p:extLst>
      <p:ext uri="{BB962C8B-B14F-4D97-AF65-F5344CB8AC3E}">
        <p14:creationId xmlns="" xmlns:p14="http://schemas.microsoft.com/office/powerpoint/2010/main" val="23006938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D7AA07-0CA7-4701-BC03-0E473C1F2DA9}" type="slidenum">
              <a:rPr lang="en-GB" smtClean="0"/>
              <a:pPr/>
              <a:t>20</a:t>
            </a:fld>
            <a:endParaRPr lang="en-GB"/>
          </a:p>
        </p:txBody>
      </p:sp>
    </p:spTree>
    <p:extLst>
      <p:ext uri="{BB962C8B-B14F-4D97-AF65-F5344CB8AC3E}">
        <p14:creationId xmlns="" xmlns:p14="http://schemas.microsoft.com/office/powerpoint/2010/main" val="142302766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D7AA07-0CA7-4701-BC03-0E473C1F2DA9}" type="slidenum">
              <a:rPr lang="en-GB" smtClean="0"/>
              <a:pPr/>
              <a:t>21</a:t>
            </a:fld>
            <a:endParaRPr lang="en-GB"/>
          </a:p>
        </p:txBody>
      </p:sp>
    </p:spTree>
    <p:extLst>
      <p:ext uri="{BB962C8B-B14F-4D97-AF65-F5344CB8AC3E}">
        <p14:creationId xmlns="" xmlns:p14="http://schemas.microsoft.com/office/powerpoint/2010/main" val="1580994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D7AA07-0CA7-4701-BC03-0E473C1F2DA9}" type="slidenum">
              <a:rPr lang="en-GB" smtClean="0"/>
              <a:pPr/>
              <a:t>22</a:t>
            </a:fld>
            <a:endParaRPr lang="en-GB"/>
          </a:p>
        </p:txBody>
      </p:sp>
    </p:spTree>
    <p:extLst>
      <p:ext uri="{BB962C8B-B14F-4D97-AF65-F5344CB8AC3E}">
        <p14:creationId xmlns="" xmlns:p14="http://schemas.microsoft.com/office/powerpoint/2010/main" val="27224772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D7AA07-0CA7-4701-BC03-0E473C1F2DA9}" type="slidenum">
              <a:rPr lang="en-GB" smtClean="0"/>
              <a:pPr/>
              <a:t>23</a:t>
            </a:fld>
            <a:endParaRPr lang="en-GB"/>
          </a:p>
        </p:txBody>
      </p:sp>
    </p:spTree>
    <p:extLst>
      <p:ext uri="{BB962C8B-B14F-4D97-AF65-F5344CB8AC3E}">
        <p14:creationId xmlns="" xmlns:p14="http://schemas.microsoft.com/office/powerpoint/2010/main" val="171188548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D7AA07-0CA7-4701-BC03-0E473C1F2DA9}" type="slidenum">
              <a:rPr lang="en-GB" smtClean="0"/>
              <a:pPr/>
              <a:t>24</a:t>
            </a:fld>
            <a:endParaRPr lang="en-GB"/>
          </a:p>
        </p:txBody>
      </p:sp>
    </p:spTree>
    <p:extLst>
      <p:ext uri="{BB962C8B-B14F-4D97-AF65-F5344CB8AC3E}">
        <p14:creationId xmlns="" xmlns:p14="http://schemas.microsoft.com/office/powerpoint/2010/main" val="358739482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D7AA07-0CA7-4701-BC03-0E473C1F2DA9}" type="slidenum">
              <a:rPr lang="en-GB" smtClean="0"/>
              <a:pPr/>
              <a:t>25</a:t>
            </a:fld>
            <a:endParaRPr lang="en-GB"/>
          </a:p>
        </p:txBody>
      </p:sp>
    </p:spTree>
    <p:extLst>
      <p:ext uri="{BB962C8B-B14F-4D97-AF65-F5344CB8AC3E}">
        <p14:creationId xmlns="" xmlns:p14="http://schemas.microsoft.com/office/powerpoint/2010/main" val="203424971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D7AA07-0CA7-4701-BC03-0E473C1F2DA9}" type="slidenum">
              <a:rPr lang="en-GB" smtClean="0"/>
              <a:pPr/>
              <a:t>26</a:t>
            </a:fld>
            <a:endParaRPr lang="en-GB"/>
          </a:p>
        </p:txBody>
      </p:sp>
    </p:spTree>
    <p:extLst>
      <p:ext uri="{BB962C8B-B14F-4D97-AF65-F5344CB8AC3E}">
        <p14:creationId xmlns="" xmlns:p14="http://schemas.microsoft.com/office/powerpoint/2010/main" val="168564977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D7AA07-0CA7-4701-BC03-0E473C1F2DA9}" type="slidenum">
              <a:rPr lang="en-GB" smtClean="0"/>
              <a:pPr/>
              <a:t>27</a:t>
            </a:fld>
            <a:endParaRPr lang="en-GB"/>
          </a:p>
        </p:txBody>
      </p:sp>
    </p:spTree>
    <p:extLst>
      <p:ext uri="{BB962C8B-B14F-4D97-AF65-F5344CB8AC3E}">
        <p14:creationId xmlns="" xmlns:p14="http://schemas.microsoft.com/office/powerpoint/2010/main" val="84224228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D7AA07-0CA7-4701-BC03-0E473C1F2DA9}" type="slidenum">
              <a:rPr lang="en-GB" smtClean="0"/>
              <a:pPr/>
              <a:t>28</a:t>
            </a:fld>
            <a:endParaRPr lang="en-GB"/>
          </a:p>
        </p:txBody>
      </p:sp>
    </p:spTree>
    <p:extLst>
      <p:ext uri="{BB962C8B-B14F-4D97-AF65-F5344CB8AC3E}">
        <p14:creationId xmlns="" xmlns:p14="http://schemas.microsoft.com/office/powerpoint/2010/main" val="229838888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D7AA07-0CA7-4701-BC03-0E473C1F2DA9}" type="slidenum">
              <a:rPr lang="en-GB" smtClean="0"/>
              <a:pPr/>
              <a:t>29</a:t>
            </a:fld>
            <a:endParaRPr lang="en-GB"/>
          </a:p>
        </p:txBody>
      </p:sp>
    </p:spTree>
    <p:extLst>
      <p:ext uri="{BB962C8B-B14F-4D97-AF65-F5344CB8AC3E}">
        <p14:creationId xmlns="" xmlns:p14="http://schemas.microsoft.com/office/powerpoint/2010/main" val="84624562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D7AA07-0CA7-4701-BC03-0E473C1F2DA9}" type="slidenum">
              <a:rPr lang="en-GB" smtClean="0"/>
              <a:pPr/>
              <a:t>30</a:t>
            </a:fld>
            <a:endParaRPr lang="en-GB"/>
          </a:p>
        </p:txBody>
      </p:sp>
    </p:spTree>
    <p:extLst>
      <p:ext uri="{BB962C8B-B14F-4D97-AF65-F5344CB8AC3E}">
        <p14:creationId xmlns="" xmlns:p14="http://schemas.microsoft.com/office/powerpoint/2010/main" val="208148521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D7AA07-0CA7-4701-BC03-0E473C1F2DA9}" type="slidenum">
              <a:rPr lang="en-GB" smtClean="0"/>
              <a:pPr/>
              <a:t>31</a:t>
            </a:fld>
            <a:endParaRPr lang="en-GB"/>
          </a:p>
        </p:txBody>
      </p:sp>
    </p:spTree>
    <p:extLst>
      <p:ext uri="{BB962C8B-B14F-4D97-AF65-F5344CB8AC3E}">
        <p14:creationId xmlns="" xmlns:p14="http://schemas.microsoft.com/office/powerpoint/2010/main" val="92946067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D7AA07-0CA7-4701-BC03-0E473C1F2DA9}" type="slidenum">
              <a:rPr lang="en-GB" smtClean="0"/>
              <a:pPr/>
              <a:t>32</a:t>
            </a:fld>
            <a:endParaRPr lang="en-GB"/>
          </a:p>
        </p:txBody>
      </p:sp>
    </p:spTree>
    <p:extLst>
      <p:ext uri="{BB962C8B-B14F-4D97-AF65-F5344CB8AC3E}">
        <p14:creationId xmlns="" xmlns:p14="http://schemas.microsoft.com/office/powerpoint/2010/main" val="254285934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D7AA07-0CA7-4701-BC03-0E473C1F2DA9}" type="slidenum">
              <a:rPr lang="en-GB" smtClean="0"/>
              <a:pPr/>
              <a:t>33</a:t>
            </a:fld>
            <a:endParaRPr lang="en-GB"/>
          </a:p>
        </p:txBody>
      </p:sp>
    </p:spTree>
    <p:extLst>
      <p:ext uri="{BB962C8B-B14F-4D97-AF65-F5344CB8AC3E}">
        <p14:creationId xmlns="" xmlns:p14="http://schemas.microsoft.com/office/powerpoint/2010/main" val="10792860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D7AA07-0CA7-4701-BC03-0E473C1F2DA9}" type="slidenum">
              <a:rPr lang="en-GB" smtClean="0"/>
              <a:pPr/>
              <a:t>34</a:t>
            </a:fld>
            <a:endParaRPr lang="en-GB"/>
          </a:p>
        </p:txBody>
      </p:sp>
    </p:spTree>
    <p:extLst>
      <p:ext uri="{BB962C8B-B14F-4D97-AF65-F5344CB8AC3E}">
        <p14:creationId xmlns="" xmlns:p14="http://schemas.microsoft.com/office/powerpoint/2010/main" val="342329475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D7AA07-0CA7-4701-BC03-0E473C1F2DA9}" type="slidenum">
              <a:rPr lang="en-GB" smtClean="0"/>
              <a:pPr/>
              <a:t>35</a:t>
            </a:fld>
            <a:endParaRPr lang="en-GB"/>
          </a:p>
        </p:txBody>
      </p:sp>
    </p:spTree>
    <p:extLst>
      <p:ext uri="{BB962C8B-B14F-4D97-AF65-F5344CB8AC3E}">
        <p14:creationId xmlns="" xmlns:p14="http://schemas.microsoft.com/office/powerpoint/2010/main" val="420234748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D7AA07-0CA7-4701-BC03-0E473C1F2DA9}" type="slidenum">
              <a:rPr lang="en-GB" smtClean="0"/>
              <a:pPr/>
              <a:t>36</a:t>
            </a:fld>
            <a:endParaRPr lang="en-GB"/>
          </a:p>
        </p:txBody>
      </p:sp>
    </p:spTree>
    <p:extLst>
      <p:ext uri="{BB962C8B-B14F-4D97-AF65-F5344CB8AC3E}">
        <p14:creationId xmlns="" xmlns:p14="http://schemas.microsoft.com/office/powerpoint/2010/main" val="230175696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D7AA07-0CA7-4701-BC03-0E473C1F2DA9}" type="slidenum">
              <a:rPr lang="en-GB" smtClean="0"/>
              <a:pPr/>
              <a:t>37</a:t>
            </a:fld>
            <a:endParaRPr lang="en-GB"/>
          </a:p>
        </p:txBody>
      </p:sp>
    </p:spTree>
    <p:extLst>
      <p:ext uri="{BB962C8B-B14F-4D97-AF65-F5344CB8AC3E}">
        <p14:creationId xmlns="" xmlns:p14="http://schemas.microsoft.com/office/powerpoint/2010/main" val="106032764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D7AA07-0CA7-4701-BC03-0E473C1F2DA9}" type="slidenum">
              <a:rPr lang="en-GB" smtClean="0"/>
              <a:pPr/>
              <a:t>38</a:t>
            </a:fld>
            <a:endParaRPr lang="en-GB"/>
          </a:p>
        </p:txBody>
      </p:sp>
    </p:spTree>
    <p:extLst>
      <p:ext uri="{BB962C8B-B14F-4D97-AF65-F5344CB8AC3E}">
        <p14:creationId xmlns="" xmlns:p14="http://schemas.microsoft.com/office/powerpoint/2010/main" val="348496306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D7AA07-0CA7-4701-BC03-0E473C1F2DA9}" type="slidenum">
              <a:rPr lang="en-GB" smtClean="0"/>
              <a:pPr/>
              <a:t>39</a:t>
            </a:fld>
            <a:endParaRPr lang="en-GB"/>
          </a:p>
        </p:txBody>
      </p:sp>
    </p:spTree>
    <p:extLst>
      <p:ext uri="{BB962C8B-B14F-4D97-AF65-F5344CB8AC3E}">
        <p14:creationId xmlns="" xmlns:p14="http://schemas.microsoft.com/office/powerpoint/2010/main" val="130209229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D7AA07-0CA7-4701-BC03-0E473C1F2DA9}" type="slidenum">
              <a:rPr lang="en-GB" smtClean="0"/>
              <a:pPr/>
              <a:t>40</a:t>
            </a:fld>
            <a:endParaRPr lang="en-GB"/>
          </a:p>
        </p:txBody>
      </p:sp>
    </p:spTree>
    <p:extLst>
      <p:ext uri="{BB962C8B-B14F-4D97-AF65-F5344CB8AC3E}">
        <p14:creationId xmlns="" xmlns:p14="http://schemas.microsoft.com/office/powerpoint/2010/main" val="268327867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D7AA07-0CA7-4701-BC03-0E473C1F2DA9}" type="slidenum">
              <a:rPr lang="en-GB" smtClean="0"/>
              <a:pPr/>
              <a:t>41</a:t>
            </a:fld>
            <a:endParaRPr lang="en-GB"/>
          </a:p>
        </p:txBody>
      </p:sp>
    </p:spTree>
    <p:extLst>
      <p:ext uri="{BB962C8B-B14F-4D97-AF65-F5344CB8AC3E}">
        <p14:creationId xmlns="" xmlns:p14="http://schemas.microsoft.com/office/powerpoint/2010/main" val="237916239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4D7AA07-0CA7-4701-BC03-0E473C1F2DA9}" type="slidenum">
              <a:rPr lang="en-GB" smtClean="0"/>
              <a:pPr/>
              <a:t>42</a:t>
            </a:fld>
            <a:endParaRPr lang="en-GB"/>
          </a:p>
        </p:txBody>
      </p:sp>
    </p:spTree>
    <p:extLst>
      <p:ext uri="{BB962C8B-B14F-4D97-AF65-F5344CB8AC3E}">
        <p14:creationId xmlns="" xmlns:p14="http://schemas.microsoft.com/office/powerpoint/2010/main" val="269253270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With multiple period capital rationing, neither of these methods takes into account the restriction in finance in future periods – this needs linear programming where there</a:t>
            </a:r>
            <a:r>
              <a:rPr lang="en-GB" baseline="0" dirty="0" smtClean="0"/>
              <a:t> are 2 variables shown graphically. If more then need a computer programme.</a:t>
            </a:r>
            <a:endParaRPr lang="en-GB" dirty="0"/>
          </a:p>
        </p:txBody>
      </p:sp>
      <p:sp>
        <p:nvSpPr>
          <p:cNvPr id="4" name="Slide Number Placeholder 3"/>
          <p:cNvSpPr>
            <a:spLocks noGrp="1"/>
          </p:cNvSpPr>
          <p:nvPr>
            <p:ph type="sldNum" sz="quarter" idx="10"/>
          </p:nvPr>
        </p:nvSpPr>
        <p:spPr/>
        <p:txBody>
          <a:bodyPr/>
          <a:lstStyle/>
          <a:p>
            <a:fld id="{E4D7AA07-0CA7-4701-BC03-0E473C1F2DA9}" type="slidenum">
              <a:rPr lang="en-GB" smtClean="0"/>
              <a:pPr/>
              <a:t>50</a:t>
            </a:fld>
            <a:endParaRPr lang="en-GB"/>
          </a:p>
        </p:txBody>
      </p:sp>
    </p:spTree>
    <p:extLst>
      <p:ext uri="{BB962C8B-B14F-4D97-AF65-F5344CB8AC3E}">
        <p14:creationId xmlns="" xmlns:p14="http://schemas.microsoft.com/office/powerpoint/2010/main" val="28605121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r>
              <a:rPr lang="en-GB" smtClean="0"/>
              <a:t>Financial Management</a:t>
            </a:r>
            <a:endParaRPr lang="en-GB"/>
          </a:p>
        </p:txBody>
      </p:sp>
      <p:sp>
        <p:nvSpPr>
          <p:cNvPr id="6" name="Slide Number Placeholder 5"/>
          <p:cNvSpPr>
            <a:spLocks noGrp="1"/>
          </p:cNvSpPr>
          <p:nvPr>
            <p:ph type="sldNum" sz="quarter" idx="12"/>
          </p:nvPr>
        </p:nvSpPr>
        <p:spPr/>
        <p:txBody>
          <a:bodyPr/>
          <a:lstStyle>
            <a:lvl1pPr>
              <a:defRPr/>
            </a:lvl1pPr>
          </a:lstStyle>
          <a:p>
            <a:fld id="{CC63678F-4DD5-4825-8116-ABF73A0019CD}" type="slidenum">
              <a:rPr lang="en-GB"/>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r>
              <a:rPr lang="en-GB" smtClean="0"/>
              <a:t>Financial Management</a:t>
            </a:r>
            <a:endParaRPr lang="en-GB"/>
          </a:p>
        </p:txBody>
      </p:sp>
      <p:sp>
        <p:nvSpPr>
          <p:cNvPr id="6" name="Slide Number Placeholder 5"/>
          <p:cNvSpPr>
            <a:spLocks noGrp="1"/>
          </p:cNvSpPr>
          <p:nvPr>
            <p:ph type="sldNum" sz="quarter" idx="12"/>
          </p:nvPr>
        </p:nvSpPr>
        <p:spPr/>
        <p:txBody>
          <a:bodyPr/>
          <a:lstStyle>
            <a:lvl1pPr>
              <a:defRPr/>
            </a:lvl1pPr>
          </a:lstStyle>
          <a:p>
            <a:fld id="{906DD0DA-9AFE-4431-A050-313750B2E3BB}" type="slidenum">
              <a:rPr lang="en-GB"/>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r>
              <a:rPr lang="en-GB" smtClean="0"/>
              <a:t>Financial Management</a:t>
            </a:r>
            <a:endParaRPr lang="en-GB"/>
          </a:p>
        </p:txBody>
      </p:sp>
      <p:sp>
        <p:nvSpPr>
          <p:cNvPr id="6" name="Slide Number Placeholder 5"/>
          <p:cNvSpPr>
            <a:spLocks noGrp="1"/>
          </p:cNvSpPr>
          <p:nvPr>
            <p:ph type="sldNum" sz="quarter" idx="12"/>
          </p:nvPr>
        </p:nvSpPr>
        <p:spPr/>
        <p:txBody>
          <a:bodyPr/>
          <a:lstStyle>
            <a:lvl1pPr>
              <a:defRPr/>
            </a:lvl1pPr>
          </a:lstStyle>
          <a:p>
            <a:fld id="{D22608CC-EA41-4D97-8CDE-2653CB941866}" type="slidenum">
              <a:rPr lang="en-GB"/>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r>
              <a:rPr lang="en-GB" smtClean="0"/>
              <a:t>Financial Management</a:t>
            </a:r>
            <a:endParaRPr lang="en-GB"/>
          </a:p>
        </p:txBody>
      </p:sp>
      <p:sp>
        <p:nvSpPr>
          <p:cNvPr id="7" name="Slide Number Placeholder 6"/>
          <p:cNvSpPr>
            <a:spLocks noGrp="1"/>
          </p:cNvSpPr>
          <p:nvPr>
            <p:ph type="sldNum" sz="quarter" idx="12"/>
          </p:nvPr>
        </p:nvSpPr>
        <p:spPr/>
        <p:txBody>
          <a:bodyPr/>
          <a:lstStyle>
            <a:lvl1pPr>
              <a:defRPr/>
            </a:lvl1pPr>
          </a:lstStyle>
          <a:p>
            <a:fld id="{0E457F2D-C6C6-4061-8E1A-735F162BAA89}" type="slidenum">
              <a:rPr lang="en-GB"/>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lvl1pPr>
              <a:defRPr/>
            </a:lvl1pPr>
          </a:lstStyle>
          <a:p>
            <a:endParaRPr lang="en-GB"/>
          </a:p>
        </p:txBody>
      </p:sp>
      <p:sp>
        <p:nvSpPr>
          <p:cNvPr id="8" name="Footer Placeholder 7"/>
          <p:cNvSpPr>
            <a:spLocks noGrp="1"/>
          </p:cNvSpPr>
          <p:nvPr>
            <p:ph type="ftr" sz="quarter" idx="11"/>
          </p:nvPr>
        </p:nvSpPr>
        <p:spPr/>
        <p:txBody>
          <a:bodyPr/>
          <a:lstStyle>
            <a:lvl1pPr>
              <a:defRPr/>
            </a:lvl1pPr>
          </a:lstStyle>
          <a:p>
            <a:r>
              <a:rPr lang="en-GB" smtClean="0"/>
              <a:t>Financial Management</a:t>
            </a:r>
            <a:endParaRPr lang="en-GB"/>
          </a:p>
        </p:txBody>
      </p:sp>
      <p:sp>
        <p:nvSpPr>
          <p:cNvPr id="9" name="Slide Number Placeholder 8"/>
          <p:cNvSpPr>
            <a:spLocks noGrp="1"/>
          </p:cNvSpPr>
          <p:nvPr>
            <p:ph type="sldNum" sz="quarter" idx="12"/>
          </p:nvPr>
        </p:nvSpPr>
        <p:spPr/>
        <p:txBody>
          <a:bodyPr/>
          <a:lstStyle>
            <a:lvl1pPr>
              <a:defRPr/>
            </a:lvl1pPr>
          </a:lstStyle>
          <a:p>
            <a:fld id="{12CCFA29-C418-4CFC-AC3B-6ED2731C240B}" type="slidenum">
              <a:rPr lang="en-GB"/>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lvl1pPr>
              <a:defRPr/>
            </a:lvl1pPr>
          </a:lstStyle>
          <a:p>
            <a:endParaRPr lang="en-GB"/>
          </a:p>
        </p:txBody>
      </p:sp>
      <p:sp>
        <p:nvSpPr>
          <p:cNvPr id="4" name="Footer Placeholder 3"/>
          <p:cNvSpPr>
            <a:spLocks noGrp="1"/>
          </p:cNvSpPr>
          <p:nvPr>
            <p:ph type="ftr" sz="quarter" idx="11"/>
          </p:nvPr>
        </p:nvSpPr>
        <p:spPr/>
        <p:txBody>
          <a:bodyPr/>
          <a:lstStyle>
            <a:lvl1pPr>
              <a:defRPr/>
            </a:lvl1pPr>
          </a:lstStyle>
          <a:p>
            <a:r>
              <a:rPr lang="en-GB" smtClean="0"/>
              <a:t>Financial Management</a:t>
            </a:r>
            <a:endParaRPr lang="en-GB"/>
          </a:p>
        </p:txBody>
      </p:sp>
      <p:sp>
        <p:nvSpPr>
          <p:cNvPr id="5" name="Slide Number Placeholder 4"/>
          <p:cNvSpPr>
            <a:spLocks noGrp="1"/>
          </p:cNvSpPr>
          <p:nvPr>
            <p:ph type="sldNum" sz="quarter" idx="12"/>
          </p:nvPr>
        </p:nvSpPr>
        <p:spPr/>
        <p:txBody>
          <a:bodyPr/>
          <a:lstStyle>
            <a:lvl1pPr>
              <a:defRPr/>
            </a:lvl1pPr>
          </a:lstStyle>
          <a:p>
            <a:fld id="{461E257D-B68A-4BA8-9D29-AE56E1CFC6A0}" type="slidenum">
              <a:rPr lang="en-GB"/>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GB"/>
          </a:p>
        </p:txBody>
      </p:sp>
      <p:sp>
        <p:nvSpPr>
          <p:cNvPr id="3" name="Footer Placeholder 2"/>
          <p:cNvSpPr>
            <a:spLocks noGrp="1"/>
          </p:cNvSpPr>
          <p:nvPr>
            <p:ph type="ftr" sz="quarter" idx="11"/>
          </p:nvPr>
        </p:nvSpPr>
        <p:spPr/>
        <p:txBody>
          <a:bodyPr/>
          <a:lstStyle>
            <a:lvl1pPr>
              <a:defRPr/>
            </a:lvl1pPr>
          </a:lstStyle>
          <a:p>
            <a:r>
              <a:rPr lang="en-GB" smtClean="0"/>
              <a:t>Financial Management</a:t>
            </a:r>
            <a:endParaRPr lang="en-GB"/>
          </a:p>
        </p:txBody>
      </p:sp>
      <p:sp>
        <p:nvSpPr>
          <p:cNvPr id="4" name="Slide Number Placeholder 3"/>
          <p:cNvSpPr>
            <a:spLocks noGrp="1"/>
          </p:cNvSpPr>
          <p:nvPr>
            <p:ph type="sldNum" sz="quarter" idx="12"/>
          </p:nvPr>
        </p:nvSpPr>
        <p:spPr/>
        <p:txBody>
          <a:bodyPr/>
          <a:lstStyle>
            <a:lvl1pPr>
              <a:defRPr/>
            </a:lvl1pPr>
          </a:lstStyle>
          <a:p>
            <a:fld id="{4E49A5EA-5380-4765-B0CD-EEFB68473FF9}" type="slidenum">
              <a:rPr lang="en-GB"/>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r>
              <a:rPr lang="en-GB" smtClean="0"/>
              <a:t>Financial Management</a:t>
            </a:r>
            <a:endParaRPr lang="en-GB"/>
          </a:p>
        </p:txBody>
      </p:sp>
      <p:sp>
        <p:nvSpPr>
          <p:cNvPr id="7" name="Slide Number Placeholder 6"/>
          <p:cNvSpPr>
            <a:spLocks noGrp="1"/>
          </p:cNvSpPr>
          <p:nvPr>
            <p:ph type="sldNum" sz="quarter" idx="12"/>
          </p:nvPr>
        </p:nvSpPr>
        <p:spPr/>
        <p:txBody>
          <a:bodyPr/>
          <a:lstStyle>
            <a:lvl1pPr>
              <a:defRPr/>
            </a:lvl1pPr>
          </a:lstStyle>
          <a:p>
            <a:fld id="{2C740211-C3C0-4FBD-BBC1-4A18790DD383}" type="slidenum">
              <a:rPr lang="en-GB"/>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r>
              <a:rPr lang="en-GB" smtClean="0"/>
              <a:t>Financial Management</a:t>
            </a:r>
            <a:endParaRPr lang="en-GB"/>
          </a:p>
        </p:txBody>
      </p:sp>
      <p:sp>
        <p:nvSpPr>
          <p:cNvPr id="7" name="Slide Number Placeholder 6"/>
          <p:cNvSpPr>
            <a:spLocks noGrp="1"/>
          </p:cNvSpPr>
          <p:nvPr>
            <p:ph type="sldNum" sz="quarter" idx="12"/>
          </p:nvPr>
        </p:nvSpPr>
        <p:spPr/>
        <p:txBody>
          <a:bodyPr/>
          <a:lstStyle>
            <a:lvl1pPr>
              <a:defRPr/>
            </a:lvl1pPr>
          </a:lstStyle>
          <a:p>
            <a:fld id="{628310AD-D344-43F0-A4D6-D442012539B4}" type="slidenum">
              <a:rPr lang="en-GB"/>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r>
              <a:rPr lang="en-GB" smtClean="0"/>
              <a:t>Financial Management</a:t>
            </a:r>
            <a:endParaRPr lang="en-GB"/>
          </a:p>
        </p:txBody>
      </p:sp>
      <p:sp>
        <p:nvSpPr>
          <p:cNvPr id="6" name="Slide Number Placeholder 5"/>
          <p:cNvSpPr>
            <a:spLocks noGrp="1"/>
          </p:cNvSpPr>
          <p:nvPr>
            <p:ph type="sldNum" sz="quarter" idx="12"/>
          </p:nvPr>
        </p:nvSpPr>
        <p:spPr/>
        <p:txBody>
          <a:bodyPr/>
          <a:lstStyle>
            <a:lvl1pPr>
              <a:defRPr/>
            </a:lvl1pPr>
          </a:lstStyle>
          <a:p>
            <a:fld id="{5EF428B4-4C45-4893-AAB7-06447CFE697D}" type="slidenum">
              <a:rPr lang="en-GB"/>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r>
              <a:rPr lang="en-GB" smtClean="0"/>
              <a:t>Financial Management</a:t>
            </a:r>
            <a:endParaRPr lang="en-GB"/>
          </a:p>
        </p:txBody>
      </p:sp>
      <p:sp>
        <p:nvSpPr>
          <p:cNvPr id="6" name="Slide Number Placeholder 5"/>
          <p:cNvSpPr>
            <a:spLocks noGrp="1"/>
          </p:cNvSpPr>
          <p:nvPr>
            <p:ph type="sldNum" sz="quarter" idx="12"/>
          </p:nvPr>
        </p:nvSpPr>
        <p:spPr/>
        <p:txBody>
          <a:bodyPr/>
          <a:lstStyle>
            <a:lvl1pPr>
              <a:defRPr/>
            </a:lvl1pPr>
          </a:lstStyle>
          <a:p>
            <a:fld id="{4197D4BB-A45C-4FBE-9634-86F2562DFFB1}" type="slidenum">
              <a:rPr lang="en-GB"/>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GB"/>
          </a:p>
        </p:txBody>
      </p:sp>
      <p:sp>
        <p:nvSpPr>
          <p:cNvPr id="3" name="Table Placeholder 2"/>
          <p:cNvSpPr>
            <a:spLocks noGrp="1"/>
          </p:cNvSpPr>
          <p:nvPr>
            <p:ph type="tbl" idx="1"/>
          </p:nvPr>
        </p:nvSpPr>
        <p:spPr>
          <a:xfrm>
            <a:off x="457200" y="1600200"/>
            <a:ext cx="8229600" cy="4525963"/>
          </a:xfrm>
        </p:spPr>
        <p:txBody>
          <a:bodyPr/>
          <a:lstStyle/>
          <a:p>
            <a:endParaRPr lang="en-GB"/>
          </a:p>
        </p:txBody>
      </p:sp>
      <p:sp>
        <p:nvSpPr>
          <p:cNvPr id="4" name="Date Placeholder 3"/>
          <p:cNvSpPr>
            <a:spLocks noGrp="1"/>
          </p:cNvSpPr>
          <p:nvPr>
            <p:ph type="dt" sz="half" idx="10"/>
          </p:nvPr>
        </p:nvSpPr>
        <p:spPr>
          <a:xfrm>
            <a:off x="457200" y="6245225"/>
            <a:ext cx="2133600" cy="476250"/>
          </a:xfrm>
        </p:spPr>
        <p:txBody>
          <a:bodyPr/>
          <a:lstStyle>
            <a:lvl1pPr>
              <a:defRPr/>
            </a:lvl1pPr>
          </a:lstStyle>
          <a:p>
            <a:endParaRPr lang="en-GB"/>
          </a:p>
        </p:txBody>
      </p:sp>
      <p:sp>
        <p:nvSpPr>
          <p:cNvPr id="5" name="Footer Placeholder 4"/>
          <p:cNvSpPr>
            <a:spLocks noGrp="1"/>
          </p:cNvSpPr>
          <p:nvPr>
            <p:ph type="ftr" sz="quarter" idx="11"/>
          </p:nvPr>
        </p:nvSpPr>
        <p:spPr>
          <a:xfrm>
            <a:off x="3124200" y="6245225"/>
            <a:ext cx="2895600" cy="476250"/>
          </a:xfrm>
        </p:spPr>
        <p:txBody>
          <a:bodyPr/>
          <a:lstStyle>
            <a:lvl1pPr>
              <a:defRPr/>
            </a:lvl1pPr>
          </a:lstStyle>
          <a:p>
            <a:r>
              <a:rPr lang="en-GB" smtClean="0"/>
              <a:t>Financial Management</a:t>
            </a:r>
            <a:endParaRPr lang="en-GB"/>
          </a:p>
        </p:txBody>
      </p:sp>
      <p:sp>
        <p:nvSpPr>
          <p:cNvPr id="6" name="Slide Number Placeholder 5"/>
          <p:cNvSpPr>
            <a:spLocks noGrp="1"/>
          </p:cNvSpPr>
          <p:nvPr>
            <p:ph type="sldNum" sz="quarter" idx="12"/>
          </p:nvPr>
        </p:nvSpPr>
        <p:spPr>
          <a:xfrm>
            <a:off x="6553200" y="6245225"/>
            <a:ext cx="2133600" cy="476250"/>
          </a:xfrm>
        </p:spPr>
        <p:txBody>
          <a:bodyPr/>
          <a:lstStyle>
            <a:lvl1pPr>
              <a:defRPr/>
            </a:lvl1pPr>
          </a:lstStyle>
          <a:p>
            <a:fld id="{D045DB1D-7684-438E-A983-3F1183F6A1A2}" type="slidenum">
              <a:rPr lang="en-GB"/>
              <a:pPr/>
              <a:t>‹#›</a:t>
            </a:fld>
            <a:endParaRPr lang="en-GB"/>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a:xfrm>
            <a:off x="457200" y="6245225"/>
            <a:ext cx="2133600" cy="476250"/>
          </a:xfrm>
        </p:spPr>
        <p:txBody>
          <a:bodyPr/>
          <a:lstStyle>
            <a:lvl1pPr>
              <a:defRPr/>
            </a:lvl1pPr>
          </a:lstStyle>
          <a:p>
            <a:endParaRPr lang="en-GB"/>
          </a:p>
        </p:txBody>
      </p:sp>
      <p:sp>
        <p:nvSpPr>
          <p:cNvPr id="6" name="Footer Placeholder 5"/>
          <p:cNvSpPr>
            <a:spLocks noGrp="1"/>
          </p:cNvSpPr>
          <p:nvPr>
            <p:ph type="ftr" sz="quarter" idx="11"/>
          </p:nvPr>
        </p:nvSpPr>
        <p:spPr>
          <a:xfrm>
            <a:off x="3124200" y="6245225"/>
            <a:ext cx="2895600" cy="476250"/>
          </a:xfrm>
        </p:spPr>
        <p:txBody>
          <a:bodyPr/>
          <a:lstStyle>
            <a:lvl1pPr>
              <a:defRPr/>
            </a:lvl1pPr>
          </a:lstStyle>
          <a:p>
            <a:r>
              <a:rPr lang="en-GB" smtClean="0"/>
              <a:t>Financial Management</a:t>
            </a:r>
            <a:endParaRPr lang="en-GB"/>
          </a:p>
        </p:txBody>
      </p:sp>
      <p:sp>
        <p:nvSpPr>
          <p:cNvPr id="7" name="Slide Number Placeholder 6"/>
          <p:cNvSpPr>
            <a:spLocks noGrp="1"/>
          </p:cNvSpPr>
          <p:nvPr>
            <p:ph type="sldNum" sz="quarter" idx="12"/>
          </p:nvPr>
        </p:nvSpPr>
        <p:spPr>
          <a:xfrm>
            <a:off x="6553200" y="6245225"/>
            <a:ext cx="2133600" cy="476250"/>
          </a:xfrm>
        </p:spPr>
        <p:txBody>
          <a:bodyPr/>
          <a:lstStyle>
            <a:lvl1pPr>
              <a:defRPr/>
            </a:lvl1pPr>
          </a:lstStyle>
          <a:p>
            <a:fld id="{F67F62B7-0D5C-4E03-AC50-A87A584D59C9}" type="slidenum">
              <a:rPr lang="en-GB"/>
              <a:pPr/>
              <a:t>‹#›</a:t>
            </a:fld>
            <a:endParaRPr lang="en-GB"/>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3" name="Date Placeholder 2"/>
          <p:cNvSpPr>
            <a:spLocks noGrp="1"/>
          </p:cNvSpPr>
          <p:nvPr>
            <p:ph type="dt" sz="half" idx="10"/>
          </p:nvPr>
        </p:nvSpPr>
        <p:spPr>
          <a:xfrm>
            <a:off x="457200" y="6245225"/>
            <a:ext cx="2133600" cy="476250"/>
          </a:xfrm>
        </p:spPr>
        <p:txBody>
          <a:bodyPr/>
          <a:lstStyle>
            <a:lvl1pPr>
              <a:defRPr/>
            </a:lvl1pPr>
          </a:lstStyle>
          <a:p>
            <a:endParaRPr lang="en-GB"/>
          </a:p>
        </p:txBody>
      </p:sp>
      <p:sp>
        <p:nvSpPr>
          <p:cNvPr id="4" name="Footer Placeholder 3"/>
          <p:cNvSpPr>
            <a:spLocks noGrp="1"/>
          </p:cNvSpPr>
          <p:nvPr>
            <p:ph type="ftr" sz="quarter" idx="11"/>
          </p:nvPr>
        </p:nvSpPr>
        <p:spPr>
          <a:xfrm>
            <a:off x="3124200" y="6245225"/>
            <a:ext cx="2895600" cy="476250"/>
          </a:xfrm>
        </p:spPr>
        <p:txBody>
          <a:bodyPr/>
          <a:lstStyle>
            <a:lvl1pPr>
              <a:defRPr/>
            </a:lvl1pPr>
          </a:lstStyle>
          <a:p>
            <a:r>
              <a:rPr lang="en-GB" smtClean="0"/>
              <a:t>Financial Management</a:t>
            </a:r>
            <a:endParaRPr lang="en-GB"/>
          </a:p>
        </p:txBody>
      </p:sp>
      <p:sp>
        <p:nvSpPr>
          <p:cNvPr id="5" name="Slide Number Placeholder 4"/>
          <p:cNvSpPr>
            <a:spLocks noGrp="1"/>
          </p:cNvSpPr>
          <p:nvPr>
            <p:ph type="sldNum" sz="quarter" idx="12"/>
          </p:nvPr>
        </p:nvSpPr>
        <p:spPr>
          <a:xfrm>
            <a:off x="6553200" y="6245225"/>
            <a:ext cx="2133600" cy="476250"/>
          </a:xfrm>
        </p:spPr>
        <p:txBody>
          <a:bodyPr/>
          <a:lstStyle>
            <a:lvl1pPr>
              <a:defRPr/>
            </a:lvl1pPr>
          </a:lstStyle>
          <a:p>
            <a:fld id="{D1056DE0-876B-44DE-A092-C0A658A4E01F}" type="slidenum">
              <a:rPr lang="en-GB"/>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GB"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n-GB"/>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r>
              <a:rPr lang="en-GB" smtClean="0"/>
              <a:t>Financial Management</a:t>
            </a:r>
            <a:endParaRPr lang="en-GB"/>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ACFCD4BE-FA75-4CC9-B9D4-B034B0092379}" type="slidenum">
              <a:rPr lang="en-GB"/>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hf hdr="0" dt="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en.wikipedia.org/wiki/Capital_structure" TargetMode="External"/><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7.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42.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3" name="Text Box 5"/>
          <p:cNvSpPr txBox="1">
            <a:spLocks noChangeArrowheads="1"/>
          </p:cNvSpPr>
          <p:nvPr/>
        </p:nvSpPr>
        <p:spPr bwMode="auto">
          <a:xfrm>
            <a:off x="827088" y="620713"/>
            <a:ext cx="7705725" cy="366712"/>
          </a:xfrm>
          <a:prstGeom prst="rect">
            <a:avLst/>
          </a:prstGeom>
          <a:noFill/>
          <a:ln w="9525">
            <a:noFill/>
            <a:miter lim="800000"/>
            <a:headEnd/>
            <a:tailEnd/>
          </a:ln>
          <a:effectLst/>
        </p:spPr>
        <p:txBody>
          <a:bodyPr>
            <a:spAutoFit/>
          </a:bodyPr>
          <a:lstStyle/>
          <a:p>
            <a:pPr>
              <a:spcBef>
                <a:spcPct val="50000"/>
              </a:spcBef>
            </a:pPr>
            <a:endParaRPr lang="en-US"/>
          </a:p>
        </p:txBody>
      </p:sp>
      <p:sp>
        <p:nvSpPr>
          <p:cNvPr id="2058" name="Rectangle 10"/>
          <p:cNvSpPr>
            <a:spLocks noGrp="1" noChangeArrowheads="1"/>
          </p:cNvSpPr>
          <p:nvPr>
            <p:ph type="title"/>
          </p:nvPr>
        </p:nvSpPr>
        <p:spPr>
          <a:xfrm>
            <a:off x="467544" y="260648"/>
            <a:ext cx="8229600" cy="431800"/>
          </a:xfrm>
        </p:spPr>
        <p:txBody>
          <a:bodyPr/>
          <a:lstStyle/>
          <a:p>
            <a:r>
              <a:rPr lang="en-GB" sz="4000" dirty="0" smtClean="0"/>
              <a:t>Financial Management</a:t>
            </a:r>
            <a:endParaRPr lang="en-GB" sz="4000" dirty="0"/>
          </a:p>
        </p:txBody>
      </p:sp>
      <p:sp>
        <p:nvSpPr>
          <p:cNvPr id="2059" name="Rectangle 11"/>
          <p:cNvSpPr>
            <a:spLocks noGrp="1" noChangeArrowheads="1"/>
          </p:cNvSpPr>
          <p:nvPr>
            <p:ph type="body" idx="1"/>
          </p:nvPr>
        </p:nvSpPr>
        <p:spPr>
          <a:xfrm>
            <a:off x="467544" y="908720"/>
            <a:ext cx="8229600" cy="4929188"/>
          </a:xfrm>
        </p:spPr>
        <p:txBody>
          <a:bodyPr/>
          <a:lstStyle/>
          <a:p>
            <a:pPr>
              <a:lnSpc>
                <a:spcPct val="90000"/>
              </a:lnSpc>
              <a:buFontTx/>
              <a:buNone/>
            </a:pPr>
            <a:endParaRPr lang="en-GB" sz="2400" dirty="0"/>
          </a:p>
          <a:p>
            <a:pPr algn="ctr">
              <a:buNone/>
            </a:pPr>
            <a:r>
              <a:rPr lang="en-GB" b="1" dirty="0" smtClean="0"/>
              <a:t>Capital Investment Appraisal</a:t>
            </a:r>
          </a:p>
          <a:p>
            <a:pPr>
              <a:lnSpc>
                <a:spcPct val="80000"/>
              </a:lnSpc>
            </a:pPr>
            <a:endParaRPr lang="en-GB" sz="2400" b="1" dirty="0" smtClean="0"/>
          </a:p>
          <a:p>
            <a:pPr lvl="1">
              <a:buFont typeface="Wingdings" pitchFamily="2" charset="2"/>
              <a:buChar char="§"/>
            </a:pPr>
            <a:r>
              <a:rPr lang="en-GB" sz="2400" dirty="0" smtClean="0"/>
              <a:t>Making capital investment decisions</a:t>
            </a:r>
          </a:p>
          <a:p>
            <a:pPr lvl="1">
              <a:buFont typeface="Wingdings" pitchFamily="2" charset="2"/>
              <a:buChar char="§"/>
            </a:pPr>
            <a:endParaRPr lang="en-GB" sz="2400" dirty="0" smtClean="0"/>
          </a:p>
          <a:p>
            <a:pPr lvl="1">
              <a:buFont typeface="Wingdings" pitchFamily="2" charset="2"/>
              <a:buChar char="§"/>
            </a:pPr>
            <a:r>
              <a:rPr lang="en-GB" sz="2400" dirty="0" smtClean="0"/>
              <a:t>Methods of investment appraisal</a:t>
            </a:r>
          </a:p>
          <a:p>
            <a:pPr lvl="1">
              <a:buFont typeface="Wingdings" pitchFamily="2" charset="2"/>
              <a:buChar char="§"/>
            </a:pPr>
            <a:endParaRPr lang="en-GB" sz="2400" dirty="0" smtClean="0"/>
          </a:p>
          <a:p>
            <a:pPr lvl="1">
              <a:buFont typeface="Wingdings" pitchFamily="2" charset="2"/>
              <a:buChar char="§"/>
            </a:pPr>
            <a:r>
              <a:rPr lang="en-GB" sz="2400" dirty="0" smtClean="0"/>
              <a:t>Capital rationing</a:t>
            </a:r>
          </a:p>
          <a:p>
            <a:pPr>
              <a:lnSpc>
                <a:spcPct val="90000"/>
              </a:lnSpc>
            </a:pPr>
            <a:endParaRPr lang="en-GB" dirty="0"/>
          </a:p>
          <a:p>
            <a:pPr>
              <a:lnSpc>
                <a:spcPct val="90000"/>
              </a:lnSpc>
            </a:pPr>
            <a:endParaRPr lang="en-GB" dirty="0">
              <a:solidFill>
                <a:schemeClr val="accent2"/>
              </a:solidFill>
            </a:endParaRPr>
          </a:p>
          <a:p>
            <a:pPr>
              <a:lnSpc>
                <a:spcPct val="90000"/>
              </a:lnSpc>
            </a:pPr>
            <a:endParaRPr lang="en-GB" dirty="0"/>
          </a:p>
          <a:p>
            <a:pPr>
              <a:lnSpc>
                <a:spcPct val="90000"/>
              </a:lnSpc>
            </a:pPr>
            <a:endParaRPr lang="en-GB" dirty="0"/>
          </a:p>
        </p:txBody>
      </p:sp>
      <p:sp>
        <p:nvSpPr>
          <p:cNvPr id="8" name="Slide Number Placeholder 7"/>
          <p:cNvSpPr>
            <a:spLocks noGrp="1"/>
          </p:cNvSpPr>
          <p:nvPr>
            <p:ph type="sldNum" sz="quarter" idx="12"/>
          </p:nvPr>
        </p:nvSpPr>
        <p:spPr/>
        <p:txBody>
          <a:bodyPr/>
          <a:lstStyle/>
          <a:p>
            <a:fld id="{906DD0DA-9AFE-4431-A050-313750B2E3BB}" type="slidenum">
              <a:rPr lang="en-GB" smtClean="0"/>
              <a:pPr/>
              <a:t>1</a:t>
            </a:fld>
            <a:endParaRPr lang="en-GB"/>
          </a:p>
        </p:txBody>
      </p:sp>
      <p:sp>
        <p:nvSpPr>
          <p:cNvPr id="9" name="Footer Placeholder 8"/>
          <p:cNvSpPr>
            <a:spLocks noGrp="1"/>
          </p:cNvSpPr>
          <p:nvPr>
            <p:ph type="ftr" sz="quarter" idx="11"/>
          </p:nvPr>
        </p:nvSpPr>
        <p:spPr/>
        <p:txBody>
          <a:bodyPr/>
          <a:lstStyle/>
          <a:p>
            <a:r>
              <a:rPr lang="en-GB" smtClean="0"/>
              <a:t>Financial Management</a:t>
            </a:r>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59">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059">
                                            <p:txEl>
                                              <p:pRg st="5" end="5"/>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059">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p:txBody>
          <a:bodyPr/>
          <a:lstStyle/>
          <a:p>
            <a:r>
              <a:rPr lang="en-GB" sz="2800" b="1"/>
              <a:t/>
            </a:r>
            <a:br>
              <a:rPr lang="en-GB" sz="2800" b="1"/>
            </a:br>
            <a:r>
              <a:rPr lang="en-GB" sz="2800" b="1"/>
              <a:t/>
            </a:r>
            <a:br>
              <a:rPr lang="en-GB" sz="2800" b="1"/>
            </a:br>
            <a:endParaRPr lang="en-GB" sz="2800"/>
          </a:p>
        </p:txBody>
      </p:sp>
      <p:sp>
        <p:nvSpPr>
          <p:cNvPr id="56323" name="Rectangle 3"/>
          <p:cNvSpPr>
            <a:spLocks noGrp="1" noChangeArrowheads="1"/>
          </p:cNvSpPr>
          <p:nvPr>
            <p:ph type="body" idx="1"/>
          </p:nvPr>
        </p:nvSpPr>
        <p:spPr>
          <a:xfrm>
            <a:off x="395288" y="836712"/>
            <a:ext cx="8229600" cy="4525962"/>
          </a:xfrm>
        </p:spPr>
        <p:txBody>
          <a:bodyPr/>
          <a:lstStyle/>
          <a:p>
            <a:pPr>
              <a:buFontTx/>
              <a:buNone/>
            </a:pPr>
            <a:r>
              <a:rPr lang="en-GB" sz="2800" b="1" dirty="0">
                <a:latin typeface="+mj-lt"/>
              </a:rPr>
              <a:t>At the end of this session you will be able to</a:t>
            </a:r>
            <a:r>
              <a:rPr lang="en-GB" sz="2800" dirty="0" smtClean="0">
                <a:latin typeface="+mj-lt"/>
              </a:rPr>
              <a:t>:</a:t>
            </a:r>
          </a:p>
          <a:p>
            <a:pPr>
              <a:buFontTx/>
              <a:buNone/>
            </a:pPr>
            <a:endParaRPr lang="en-GB" sz="2800" dirty="0" smtClean="0"/>
          </a:p>
          <a:p>
            <a:r>
              <a:rPr lang="en-GB" sz="2400" b="1" dirty="0" smtClean="0">
                <a:latin typeface="Arial" charset="0"/>
              </a:rPr>
              <a:t>explain the nature and importance of investment decision making</a:t>
            </a:r>
          </a:p>
          <a:p>
            <a:r>
              <a:rPr lang="en-GB" sz="2400" b="1" dirty="0" smtClean="0">
                <a:latin typeface="Arial" charset="0"/>
              </a:rPr>
              <a:t>identify three main investment appraisal methods used in practice</a:t>
            </a:r>
          </a:p>
          <a:p>
            <a:r>
              <a:rPr lang="en-GB" sz="2400" b="1" dirty="0" smtClean="0">
                <a:latin typeface="Arial" charset="0"/>
              </a:rPr>
              <a:t>use each method to reach a decision on a particular practical investment opportunity</a:t>
            </a:r>
          </a:p>
          <a:p>
            <a:r>
              <a:rPr lang="en-GB" sz="2400" b="1" dirty="0" smtClean="0">
                <a:latin typeface="Arial" charset="0"/>
              </a:rPr>
              <a:t>discuss the attributes of each of the methods</a:t>
            </a:r>
          </a:p>
          <a:p>
            <a:endParaRPr lang="en-GB" sz="2800" dirty="0" smtClean="0"/>
          </a:p>
          <a:p>
            <a:pPr>
              <a:buFontTx/>
              <a:buNone/>
            </a:pPr>
            <a:endParaRPr lang="en-GB" sz="2800" b="1" dirty="0"/>
          </a:p>
        </p:txBody>
      </p:sp>
      <p:sp>
        <p:nvSpPr>
          <p:cNvPr id="6" name="Slide Number Placeholder 5"/>
          <p:cNvSpPr>
            <a:spLocks noGrp="1"/>
          </p:cNvSpPr>
          <p:nvPr>
            <p:ph type="sldNum" sz="quarter" idx="12"/>
          </p:nvPr>
        </p:nvSpPr>
        <p:spPr/>
        <p:txBody>
          <a:bodyPr/>
          <a:lstStyle/>
          <a:p>
            <a:fld id="{906DD0DA-9AFE-4431-A050-313750B2E3BB}" type="slidenum">
              <a:rPr lang="en-GB" smtClean="0"/>
              <a:pPr/>
              <a:t>2</a:t>
            </a:fld>
            <a:endParaRPr lang="en-GB"/>
          </a:p>
        </p:txBody>
      </p:sp>
      <p:sp>
        <p:nvSpPr>
          <p:cNvPr id="7" name="Footer Placeholder 6"/>
          <p:cNvSpPr>
            <a:spLocks noGrp="1"/>
          </p:cNvSpPr>
          <p:nvPr>
            <p:ph type="ftr" sz="quarter" idx="11"/>
          </p:nvPr>
        </p:nvSpPr>
        <p:spPr/>
        <p:txBody>
          <a:bodyPr/>
          <a:lstStyle/>
          <a:p>
            <a:r>
              <a:rPr lang="en-GB" smtClean="0"/>
              <a:t>Financial Management</a:t>
            </a:r>
            <a:endParaRPr lang="en-GB"/>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5"/>
          <p:cNvSpPr>
            <a:spLocks noGrp="1"/>
          </p:cNvSpPr>
          <p:nvPr>
            <p:ph type="sldNum" sz="quarter" idx="12"/>
          </p:nvPr>
        </p:nvSpPr>
        <p:spPr/>
        <p:txBody>
          <a:bodyPr/>
          <a:lstStyle/>
          <a:p>
            <a:fld id="{50413CD2-878C-4B8B-A5BC-CFC3B93AF1DB}" type="slidenum">
              <a:rPr lang="en-GB"/>
              <a:pPr/>
              <a:t>3</a:t>
            </a:fld>
            <a:endParaRPr lang="en-GB"/>
          </a:p>
        </p:txBody>
      </p:sp>
      <p:sp>
        <p:nvSpPr>
          <p:cNvPr id="17410" name="Rectangle 1026"/>
          <p:cNvSpPr>
            <a:spLocks noGrp="1" noChangeArrowheads="1"/>
          </p:cNvSpPr>
          <p:nvPr>
            <p:ph type="title"/>
          </p:nvPr>
        </p:nvSpPr>
        <p:spPr>
          <a:xfrm>
            <a:off x="72008" y="332656"/>
            <a:ext cx="8964488" cy="1143000"/>
          </a:xfrm>
        </p:spPr>
        <p:txBody>
          <a:bodyPr/>
          <a:lstStyle/>
          <a:p>
            <a:r>
              <a:rPr lang="en-GB" sz="3200" b="1" dirty="0" smtClean="0"/>
              <a:t>What is capital appraisal and rationing?</a:t>
            </a:r>
            <a:endParaRPr lang="en-GB" sz="3200" b="1" dirty="0"/>
          </a:p>
        </p:txBody>
      </p:sp>
      <p:sp>
        <p:nvSpPr>
          <p:cNvPr id="17411" name="Rectangle 1027"/>
          <p:cNvSpPr>
            <a:spLocks noGrp="1" noChangeArrowheads="1"/>
          </p:cNvSpPr>
          <p:nvPr>
            <p:ph type="body" idx="1"/>
          </p:nvPr>
        </p:nvSpPr>
        <p:spPr>
          <a:xfrm>
            <a:off x="395536" y="1484784"/>
            <a:ext cx="8435280" cy="4525963"/>
          </a:xfrm>
        </p:spPr>
        <p:txBody>
          <a:bodyPr/>
          <a:lstStyle/>
          <a:p>
            <a:r>
              <a:rPr lang="en-GB" sz="2400" dirty="0" smtClean="0"/>
              <a:t>Capital appraisal is the determination of whether investment projects to acquire new assets (equipment, buildings employees etc.) are worth pursuing, by assessing return on investment using various recognised methods of appraisal</a:t>
            </a:r>
          </a:p>
          <a:p>
            <a:endParaRPr lang="en-GB" sz="2400" dirty="0" smtClean="0"/>
          </a:p>
          <a:p>
            <a:r>
              <a:rPr lang="en-GB" sz="2400" dirty="0" smtClean="0"/>
              <a:t>Following completion of the appraisal process to determine viable projects, capital rationing is the determination of which project, or projects, to pursue based on the amount of funds available for investment</a:t>
            </a:r>
          </a:p>
          <a:p>
            <a:pPr>
              <a:buNone/>
            </a:pPr>
            <a:endParaRPr lang="en-GB" sz="2400"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411">
                                            <p:txEl>
                                              <p:pRg st="0" end="0"/>
                                            </p:txEl>
                                          </p:spTgt>
                                        </p:tgtEl>
                                        <p:attrNameLst>
                                          <p:attrName>style.visibility</p:attrName>
                                        </p:attrNameLst>
                                      </p:cBhvr>
                                      <p:to>
                                        <p:strVal val="visible"/>
                                      </p:to>
                                    </p:set>
                                    <p:animEffect transition="in" filter="fade">
                                      <p:cBhvr>
                                        <p:cTn id="7" dur="500"/>
                                        <p:tgtEl>
                                          <p:spTgt spid="174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7411">
                                            <p:txEl>
                                              <p:pRg st="2" end="2"/>
                                            </p:txEl>
                                          </p:spTgt>
                                        </p:tgtEl>
                                        <p:attrNameLst>
                                          <p:attrName>style.visibility</p:attrName>
                                        </p:attrNameLst>
                                      </p:cBhvr>
                                      <p:to>
                                        <p:strVal val="visible"/>
                                      </p:to>
                                    </p:set>
                                    <p:animEffect transition="in" filter="fade">
                                      <p:cBhvr>
                                        <p:cTn id="12" dur="500"/>
                                        <p:tgtEl>
                                          <p:spTgt spid="1741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5"/>
          <p:cNvSpPr>
            <a:spLocks noGrp="1"/>
          </p:cNvSpPr>
          <p:nvPr>
            <p:ph type="sldNum" sz="quarter" idx="12"/>
          </p:nvPr>
        </p:nvSpPr>
        <p:spPr/>
        <p:txBody>
          <a:bodyPr/>
          <a:lstStyle/>
          <a:p>
            <a:fld id="{50413CD2-878C-4B8B-A5BC-CFC3B93AF1DB}" type="slidenum">
              <a:rPr lang="en-GB"/>
              <a:pPr/>
              <a:t>4</a:t>
            </a:fld>
            <a:endParaRPr lang="en-GB"/>
          </a:p>
        </p:txBody>
      </p:sp>
      <p:sp>
        <p:nvSpPr>
          <p:cNvPr id="17410" name="Rectangle 1026"/>
          <p:cNvSpPr>
            <a:spLocks noGrp="1" noChangeArrowheads="1"/>
          </p:cNvSpPr>
          <p:nvPr>
            <p:ph type="title"/>
          </p:nvPr>
        </p:nvSpPr>
        <p:spPr>
          <a:xfrm>
            <a:off x="72008" y="332656"/>
            <a:ext cx="8964488" cy="1143000"/>
          </a:xfrm>
        </p:spPr>
        <p:txBody>
          <a:bodyPr/>
          <a:lstStyle/>
          <a:p>
            <a:r>
              <a:rPr lang="en-GB" sz="3200" b="1" dirty="0" smtClean="0"/>
              <a:t>Potential reasons for </a:t>
            </a:r>
            <a:r>
              <a:rPr lang="en-GB" sz="3200" b="1" dirty="0"/>
              <a:t>capital investment</a:t>
            </a:r>
          </a:p>
        </p:txBody>
      </p:sp>
      <p:sp>
        <p:nvSpPr>
          <p:cNvPr id="17411" name="Rectangle 1027"/>
          <p:cNvSpPr>
            <a:spLocks noGrp="1" noChangeArrowheads="1"/>
          </p:cNvSpPr>
          <p:nvPr>
            <p:ph type="body" idx="1"/>
          </p:nvPr>
        </p:nvSpPr>
        <p:spPr>
          <a:xfrm>
            <a:off x="467544" y="1412776"/>
            <a:ext cx="8435280" cy="4525963"/>
          </a:xfrm>
        </p:spPr>
        <p:txBody>
          <a:bodyPr/>
          <a:lstStyle/>
          <a:p>
            <a:endParaRPr lang="en-GB" dirty="0"/>
          </a:p>
          <a:p>
            <a:r>
              <a:rPr lang="en-GB" sz="2400" dirty="0"/>
              <a:t>Replacement of </a:t>
            </a:r>
            <a:r>
              <a:rPr lang="en-GB" sz="2400" dirty="0" smtClean="0"/>
              <a:t>expired or obsolete </a:t>
            </a:r>
            <a:r>
              <a:rPr lang="en-GB" sz="2400" dirty="0"/>
              <a:t>assets</a:t>
            </a:r>
          </a:p>
          <a:p>
            <a:r>
              <a:rPr lang="en-GB" sz="2400" dirty="0" smtClean="0"/>
              <a:t>Expansion requiring new assets e.g. buildings or equipment</a:t>
            </a:r>
          </a:p>
          <a:p>
            <a:r>
              <a:rPr lang="en-GB" sz="2400" dirty="0" smtClean="0"/>
              <a:t>Cost reduction e.g. introduction of automation</a:t>
            </a:r>
            <a:endParaRPr lang="en-GB" sz="2400" dirty="0"/>
          </a:p>
          <a:p>
            <a:r>
              <a:rPr lang="en-GB" sz="2400" dirty="0"/>
              <a:t>Strategic proposal: improve </a:t>
            </a:r>
            <a:r>
              <a:rPr lang="en-GB" sz="2400" dirty="0" smtClean="0"/>
              <a:t>customer service or </a:t>
            </a:r>
            <a:r>
              <a:rPr lang="en-GB" sz="2400" dirty="0"/>
              <a:t>staff </a:t>
            </a:r>
            <a:r>
              <a:rPr lang="en-GB" sz="2400" dirty="0" smtClean="0"/>
              <a:t> training</a:t>
            </a:r>
            <a:endParaRPr lang="en-GB" sz="2400" dirty="0"/>
          </a:p>
          <a:p>
            <a:r>
              <a:rPr lang="en-GB" sz="2400" dirty="0" smtClean="0"/>
              <a:t>Product or service diversification </a:t>
            </a:r>
            <a:r>
              <a:rPr lang="en-GB" sz="2400" dirty="0"/>
              <a:t>for risk </a:t>
            </a:r>
            <a:r>
              <a:rPr lang="en-GB" sz="2400" dirty="0" smtClean="0"/>
              <a:t>mitigation</a:t>
            </a:r>
            <a:endParaRPr lang="en-GB" sz="2400"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7411">
                                            <p:txEl>
                                              <p:pRg st="1" end="1"/>
                                            </p:txEl>
                                          </p:spTgt>
                                        </p:tgtEl>
                                        <p:attrNameLst>
                                          <p:attrName>style.visibility</p:attrName>
                                        </p:attrNameLst>
                                      </p:cBhvr>
                                      <p:to>
                                        <p:strVal val="visible"/>
                                      </p:to>
                                    </p:set>
                                    <p:anim calcmode="lin" valueType="num">
                                      <p:cBhvr additive="base">
                                        <p:cTn id="7" dur="500" fill="hold"/>
                                        <p:tgtEl>
                                          <p:spTgt spid="17411">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741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7411">
                                            <p:txEl>
                                              <p:pRg st="2" end="2"/>
                                            </p:txEl>
                                          </p:spTgt>
                                        </p:tgtEl>
                                        <p:attrNameLst>
                                          <p:attrName>style.visibility</p:attrName>
                                        </p:attrNameLst>
                                      </p:cBhvr>
                                      <p:to>
                                        <p:strVal val="visible"/>
                                      </p:to>
                                    </p:set>
                                    <p:anim calcmode="lin" valueType="num">
                                      <p:cBhvr additive="base">
                                        <p:cTn id="13" dur="500" fill="hold"/>
                                        <p:tgtEl>
                                          <p:spTgt spid="17411">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741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7411">
                                            <p:txEl>
                                              <p:pRg st="3" end="3"/>
                                            </p:txEl>
                                          </p:spTgt>
                                        </p:tgtEl>
                                        <p:attrNameLst>
                                          <p:attrName>style.visibility</p:attrName>
                                        </p:attrNameLst>
                                      </p:cBhvr>
                                      <p:to>
                                        <p:strVal val="visible"/>
                                      </p:to>
                                    </p:set>
                                    <p:anim calcmode="lin" valueType="num">
                                      <p:cBhvr additive="base">
                                        <p:cTn id="19" dur="500" fill="hold"/>
                                        <p:tgtEl>
                                          <p:spTgt spid="17411">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741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7411">
                                            <p:txEl>
                                              <p:pRg st="4" end="4"/>
                                            </p:txEl>
                                          </p:spTgt>
                                        </p:tgtEl>
                                        <p:attrNameLst>
                                          <p:attrName>style.visibility</p:attrName>
                                        </p:attrNameLst>
                                      </p:cBhvr>
                                      <p:to>
                                        <p:strVal val="visible"/>
                                      </p:to>
                                    </p:set>
                                    <p:anim calcmode="lin" valueType="num">
                                      <p:cBhvr additive="base">
                                        <p:cTn id="25" dur="500" fill="hold"/>
                                        <p:tgtEl>
                                          <p:spTgt spid="17411">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7411">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7411">
                                            <p:txEl>
                                              <p:pRg st="5" end="5"/>
                                            </p:txEl>
                                          </p:spTgt>
                                        </p:tgtEl>
                                        <p:attrNameLst>
                                          <p:attrName>style.visibility</p:attrName>
                                        </p:attrNameLst>
                                      </p:cBhvr>
                                      <p:to>
                                        <p:strVal val="visible"/>
                                      </p:to>
                                    </p:set>
                                    <p:anim calcmode="lin" valueType="num">
                                      <p:cBhvr additive="base">
                                        <p:cTn id="31" dur="500" fill="hold"/>
                                        <p:tgtEl>
                                          <p:spTgt spid="17411">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7411">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88640"/>
            <a:ext cx="8229600" cy="1143000"/>
          </a:xfrm>
        </p:spPr>
        <p:txBody>
          <a:bodyPr/>
          <a:lstStyle/>
          <a:p>
            <a:r>
              <a:rPr lang="en-GB" sz="3600" dirty="0" smtClean="0"/>
              <a:t>Making capital investment decisions</a:t>
            </a:r>
            <a:endParaRPr lang="en-GB" sz="3600" dirty="0"/>
          </a:p>
        </p:txBody>
      </p:sp>
      <p:sp>
        <p:nvSpPr>
          <p:cNvPr id="3" name="Content Placeholder 2"/>
          <p:cNvSpPr>
            <a:spLocks noGrp="1"/>
          </p:cNvSpPr>
          <p:nvPr>
            <p:ph idx="1"/>
          </p:nvPr>
        </p:nvSpPr>
        <p:spPr>
          <a:xfrm>
            <a:off x="251520" y="1484784"/>
            <a:ext cx="8507288" cy="4525963"/>
          </a:xfrm>
        </p:spPr>
        <p:txBody>
          <a:bodyPr/>
          <a:lstStyle/>
          <a:p>
            <a:r>
              <a:rPr lang="en-GB" sz="2400" dirty="0" smtClean="0"/>
              <a:t>Essential feature is time</a:t>
            </a:r>
          </a:p>
          <a:p>
            <a:r>
              <a:rPr lang="en-GB" sz="2400" dirty="0" smtClean="0"/>
              <a:t>Outlay of investment precedes benefits</a:t>
            </a:r>
          </a:p>
          <a:p>
            <a:r>
              <a:rPr lang="en-GB" sz="2400" dirty="0" smtClean="0"/>
              <a:t>Outlay is typically a single large amount of investment</a:t>
            </a:r>
          </a:p>
          <a:p>
            <a:r>
              <a:rPr lang="en-GB" sz="2400" dirty="0" smtClean="0"/>
              <a:t>Benefits are typically a stream of revenues over a period of time</a:t>
            </a:r>
          </a:p>
          <a:p>
            <a:r>
              <a:rPr lang="en-GB" sz="2400" dirty="0" smtClean="0"/>
              <a:t>Wrong investment decisions can be catastrophic</a:t>
            </a:r>
          </a:p>
          <a:p>
            <a:r>
              <a:rPr lang="en-GB" sz="2400" dirty="0" smtClean="0"/>
              <a:t>Difficult to withdraw once investment is made</a:t>
            </a:r>
          </a:p>
          <a:p>
            <a:r>
              <a:rPr lang="en-GB" sz="2400" dirty="0" smtClean="0"/>
              <a:t>Companies may use combination of appraisal methods while some use ‘gut feel’ only</a:t>
            </a:r>
            <a:endParaRPr lang="en-GB" sz="2400" dirty="0"/>
          </a:p>
        </p:txBody>
      </p:sp>
      <p:sp>
        <p:nvSpPr>
          <p:cNvPr id="6" name="Slide Number Placeholder 5"/>
          <p:cNvSpPr>
            <a:spLocks noGrp="1"/>
          </p:cNvSpPr>
          <p:nvPr>
            <p:ph type="sldNum" sz="quarter" idx="12"/>
          </p:nvPr>
        </p:nvSpPr>
        <p:spPr/>
        <p:txBody>
          <a:bodyPr/>
          <a:lstStyle/>
          <a:p>
            <a:fld id="{906DD0DA-9AFE-4431-A050-313750B2E3BB}" type="slidenum">
              <a:rPr lang="en-GB" smtClean="0"/>
              <a:pPr/>
              <a:t>5</a:t>
            </a:fld>
            <a:endParaRPr lang="en-GB"/>
          </a:p>
        </p:txBody>
      </p:sp>
      <p:sp>
        <p:nvSpPr>
          <p:cNvPr id="7" name="Footer Placeholder 6"/>
          <p:cNvSpPr>
            <a:spLocks noGrp="1"/>
          </p:cNvSpPr>
          <p:nvPr>
            <p:ph type="ftr" sz="quarter" idx="11"/>
          </p:nvPr>
        </p:nvSpPr>
        <p:spPr/>
        <p:txBody>
          <a:bodyPr/>
          <a:lstStyle/>
          <a:p>
            <a:r>
              <a:rPr lang="en-GB" smtClean="0"/>
              <a:t>Financial Management</a:t>
            </a:r>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Methods of appraisal</a:t>
            </a:r>
            <a:endParaRPr lang="en-GB" dirty="0"/>
          </a:p>
        </p:txBody>
      </p:sp>
      <p:sp>
        <p:nvSpPr>
          <p:cNvPr id="3" name="Content Placeholder 2"/>
          <p:cNvSpPr>
            <a:spLocks noGrp="1"/>
          </p:cNvSpPr>
          <p:nvPr>
            <p:ph idx="1"/>
          </p:nvPr>
        </p:nvSpPr>
        <p:spPr>
          <a:xfrm>
            <a:off x="467544" y="1844824"/>
            <a:ext cx="8229600" cy="2908920"/>
          </a:xfrm>
        </p:spPr>
        <p:txBody>
          <a:bodyPr/>
          <a:lstStyle/>
          <a:p>
            <a:r>
              <a:rPr lang="en-GB" dirty="0">
                <a:solidFill>
                  <a:schemeClr val="bg1">
                    <a:lumMod val="65000"/>
                  </a:schemeClr>
                </a:solidFill>
              </a:rPr>
              <a:t>Accounting Rate of Return (ARR)</a:t>
            </a:r>
          </a:p>
          <a:p>
            <a:r>
              <a:rPr lang="en-GB" dirty="0"/>
              <a:t>Payback Period (incl. Discounted option)</a:t>
            </a:r>
          </a:p>
          <a:p>
            <a:r>
              <a:rPr lang="en-GB" dirty="0" smtClean="0"/>
              <a:t>Net Present Value (NPV)</a:t>
            </a:r>
          </a:p>
          <a:p>
            <a:r>
              <a:rPr lang="en-GB" dirty="0" smtClean="0"/>
              <a:t>Internal Rate of Return (IRR)</a:t>
            </a:r>
          </a:p>
          <a:p>
            <a:pPr>
              <a:buNone/>
            </a:pPr>
            <a:endParaRPr lang="en-GB" dirty="0"/>
          </a:p>
        </p:txBody>
      </p:sp>
      <p:sp>
        <p:nvSpPr>
          <p:cNvPr id="6" name="Slide Number Placeholder 5"/>
          <p:cNvSpPr>
            <a:spLocks noGrp="1"/>
          </p:cNvSpPr>
          <p:nvPr>
            <p:ph type="sldNum" sz="quarter" idx="12"/>
          </p:nvPr>
        </p:nvSpPr>
        <p:spPr/>
        <p:txBody>
          <a:bodyPr/>
          <a:lstStyle/>
          <a:p>
            <a:fld id="{906DD0DA-9AFE-4431-A050-313750B2E3BB}" type="slidenum">
              <a:rPr lang="en-GB" smtClean="0"/>
              <a:pPr/>
              <a:t>6</a:t>
            </a:fld>
            <a:endParaRPr lang="en-GB"/>
          </a:p>
        </p:txBody>
      </p:sp>
      <p:sp>
        <p:nvSpPr>
          <p:cNvPr id="7" name="Footer Placeholder 6"/>
          <p:cNvSpPr>
            <a:spLocks noGrp="1"/>
          </p:cNvSpPr>
          <p:nvPr>
            <p:ph type="ftr" sz="quarter" idx="11"/>
          </p:nvPr>
        </p:nvSpPr>
        <p:spPr/>
        <p:txBody>
          <a:bodyPr/>
          <a:lstStyle/>
          <a:p>
            <a:r>
              <a:rPr lang="en-GB" smtClean="0"/>
              <a:t>Financial Management</a:t>
            </a:r>
            <a:endParaRPr lang="en-GB"/>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Payback period</a:t>
            </a:r>
          </a:p>
        </p:txBody>
      </p:sp>
      <p:sp>
        <p:nvSpPr>
          <p:cNvPr id="3" name="Content Placeholder 2"/>
          <p:cNvSpPr>
            <a:spLocks noGrp="1"/>
          </p:cNvSpPr>
          <p:nvPr>
            <p:ph idx="1"/>
          </p:nvPr>
        </p:nvSpPr>
        <p:spPr/>
        <p:txBody>
          <a:bodyPr/>
          <a:lstStyle/>
          <a:p>
            <a:pPr>
              <a:buNone/>
            </a:pPr>
            <a:r>
              <a:rPr lang="en-GB" dirty="0" smtClean="0"/>
              <a:t>Payback period is:</a:t>
            </a:r>
          </a:p>
          <a:p>
            <a:pPr>
              <a:buNone/>
            </a:pPr>
            <a:endParaRPr lang="en-GB" dirty="0" smtClean="0"/>
          </a:p>
          <a:p>
            <a:pPr indent="0">
              <a:buNone/>
            </a:pPr>
            <a:r>
              <a:rPr lang="en-GB" dirty="0" smtClean="0"/>
              <a:t>the length of time it takes for the initial investment to be recouped from the net cash inflows from the project</a:t>
            </a:r>
          </a:p>
          <a:p>
            <a:pPr>
              <a:buNone/>
            </a:pPr>
            <a:endParaRPr lang="en-GB" dirty="0" smtClean="0"/>
          </a:p>
          <a:p>
            <a:pPr>
              <a:buNone/>
            </a:pPr>
            <a:endParaRPr lang="en-GB" sz="2800" dirty="0"/>
          </a:p>
        </p:txBody>
      </p:sp>
      <p:sp>
        <p:nvSpPr>
          <p:cNvPr id="6" name="Slide Number Placeholder 5"/>
          <p:cNvSpPr>
            <a:spLocks noGrp="1"/>
          </p:cNvSpPr>
          <p:nvPr>
            <p:ph type="sldNum" sz="quarter" idx="12"/>
          </p:nvPr>
        </p:nvSpPr>
        <p:spPr/>
        <p:txBody>
          <a:bodyPr/>
          <a:lstStyle/>
          <a:p>
            <a:fld id="{906DD0DA-9AFE-4431-A050-313750B2E3BB}" type="slidenum">
              <a:rPr lang="en-GB" smtClean="0"/>
              <a:pPr/>
              <a:t>7</a:t>
            </a:fld>
            <a:endParaRPr lang="en-GB"/>
          </a:p>
        </p:txBody>
      </p:sp>
      <p:sp>
        <p:nvSpPr>
          <p:cNvPr id="7" name="Footer Placeholder 6"/>
          <p:cNvSpPr>
            <a:spLocks noGrp="1"/>
          </p:cNvSpPr>
          <p:nvPr>
            <p:ph type="ftr" sz="quarter" idx="11"/>
          </p:nvPr>
        </p:nvSpPr>
        <p:spPr/>
        <p:txBody>
          <a:bodyPr/>
          <a:lstStyle/>
          <a:p>
            <a:r>
              <a:rPr lang="en-GB" smtClean="0"/>
              <a:t>Financial Management</a:t>
            </a:r>
            <a:endParaRPr lang="en-GB"/>
          </a:p>
        </p:txBody>
      </p:sp>
    </p:spTree>
    <p:extLst>
      <p:ext uri="{BB962C8B-B14F-4D97-AF65-F5344CB8AC3E}">
        <p14:creationId xmlns="" xmlns:p14="http://schemas.microsoft.com/office/powerpoint/2010/main" val="1206617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Payback period</a:t>
            </a:r>
            <a:br>
              <a:rPr lang="en-GB" dirty="0" smtClean="0"/>
            </a:br>
            <a:r>
              <a:rPr lang="en-GB" dirty="0" smtClean="0"/>
              <a:t>Decision rule</a:t>
            </a:r>
            <a:endParaRPr lang="en-GB" dirty="0"/>
          </a:p>
        </p:txBody>
      </p:sp>
      <p:sp>
        <p:nvSpPr>
          <p:cNvPr id="3" name="Content Placeholder 2"/>
          <p:cNvSpPr>
            <a:spLocks noGrp="1"/>
          </p:cNvSpPr>
          <p:nvPr>
            <p:ph idx="1"/>
          </p:nvPr>
        </p:nvSpPr>
        <p:spPr/>
        <p:txBody>
          <a:bodyPr/>
          <a:lstStyle/>
          <a:p>
            <a:endParaRPr lang="en-GB" dirty="0" smtClean="0"/>
          </a:p>
          <a:p>
            <a:r>
              <a:rPr lang="en-GB" sz="2800" dirty="0" smtClean="0"/>
              <a:t>For a project to be accepted </a:t>
            </a:r>
            <a:r>
              <a:rPr lang="en-GB" sz="2800" dirty="0" smtClean="0">
                <a:latin typeface="Arial" charset="0"/>
              </a:rPr>
              <a:t>it should have a shorter payback period than the maximum payback period set by the business</a:t>
            </a:r>
            <a:endParaRPr lang="en-GB" sz="2800" dirty="0" smtClean="0"/>
          </a:p>
          <a:p>
            <a:r>
              <a:rPr lang="en-GB" sz="2800" dirty="0" smtClean="0"/>
              <a:t>For competing projects that have payback periods</a:t>
            </a:r>
            <a:r>
              <a:rPr lang="en-GB" sz="2800" b="1" dirty="0" smtClean="0">
                <a:latin typeface="Arial" charset="0"/>
              </a:rPr>
              <a:t> </a:t>
            </a:r>
            <a:r>
              <a:rPr lang="en-GB" sz="2800" dirty="0" smtClean="0">
                <a:latin typeface="Arial" charset="0"/>
              </a:rPr>
              <a:t>shorter than the maximum payback period, the project(s) with the shorter or shortest payback period should be chosen</a:t>
            </a:r>
            <a:endParaRPr lang="en-GB" sz="2800" dirty="0"/>
          </a:p>
        </p:txBody>
      </p:sp>
      <p:sp>
        <p:nvSpPr>
          <p:cNvPr id="6" name="Slide Number Placeholder 5"/>
          <p:cNvSpPr>
            <a:spLocks noGrp="1"/>
          </p:cNvSpPr>
          <p:nvPr>
            <p:ph type="sldNum" sz="quarter" idx="12"/>
          </p:nvPr>
        </p:nvSpPr>
        <p:spPr/>
        <p:txBody>
          <a:bodyPr/>
          <a:lstStyle/>
          <a:p>
            <a:fld id="{906DD0DA-9AFE-4431-A050-313750B2E3BB}" type="slidenum">
              <a:rPr lang="en-GB" smtClean="0"/>
              <a:pPr/>
              <a:t>8</a:t>
            </a:fld>
            <a:endParaRPr lang="en-GB"/>
          </a:p>
        </p:txBody>
      </p:sp>
      <p:sp>
        <p:nvSpPr>
          <p:cNvPr id="7" name="Footer Placeholder 6"/>
          <p:cNvSpPr>
            <a:spLocks noGrp="1"/>
          </p:cNvSpPr>
          <p:nvPr>
            <p:ph type="ftr" sz="quarter" idx="11"/>
          </p:nvPr>
        </p:nvSpPr>
        <p:spPr/>
        <p:txBody>
          <a:bodyPr/>
          <a:lstStyle/>
          <a:p>
            <a:r>
              <a:rPr lang="en-GB" smtClean="0"/>
              <a:t>Financial Management</a:t>
            </a:r>
            <a:endParaRPr lang="en-GB"/>
          </a:p>
        </p:txBody>
      </p:sp>
    </p:spTree>
    <p:extLst>
      <p:ext uri="{BB962C8B-B14F-4D97-AF65-F5344CB8AC3E}">
        <p14:creationId xmlns="" xmlns:p14="http://schemas.microsoft.com/office/powerpoint/2010/main" val="279630562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8"/>
          <p:cNvGrpSpPr>
            <a:grpSpLocks/>
          </p:cNvGrpSpPr>
          <p:nvPr/>
        </p:nvGrpSpPr>
        <p:grpSpPr bwMode="auto">
          <a:xfrm>
            <a:off x="292100" y="796950"/>
            <a:ext cx="8559800" cy="5440362"/>
            <a:chOff x="144" y="497"/>
            <a:chExt cx="5392" cy="3427"/>
          </a:xfrm>
        </p:grpSpPr>
        <p:sp>
          <p:nvSpPr>
            <p:cNvPr id="8" name="AutoShape 4"/>
            <p:cNvSpPr>
              <a:spLocks noChangeArrowheads="1"/>
            </p:cNvSpPr>
            <p:nvPr/>
          </p:nvSpPr>
          <p:spPr bwMode="auto">
            <a:xfrm>
              <a:off x="1026" y="622"/>
              <a:ext cx="924" cy="2488"/>
            </a:xfrm>
            <a:prstGeom prst="roundRect">
              <a:avLst>
                <a:gd name="adj" fmla="val 7847"/>
              </a:avLst>
            </a:prstGeom>
            <a:solidFill>
              <a:srgbClr val="E0C0A0"/>
            </a:solidFill>
            <a:ln w="9525">
              <a:noFill/>
              <a:round/>
              <a:headEnd/>
              <a:tailEnd/>
            </a:ln>
          </p:spPr>
          <p:txBody>
            <a:bodyPr wrap="none" anchor="ctr"/>
            <a:lstStyle/>
            <a:p>
              <a:endParaRPr lang="en-GB"/>
            </a:p>
          </p:txBody>
        </p:sp>
        <p:sp>
          <p:nvSpPr>
            <p:cNvPr id="9" name="AutoShape 5"/>
            <p:cNvSpPr>
              <a:spLocks noChangeArrowheads="1"/>
            </p:cNvSpPr>
            <p:nvPr/>
          </p:nvSpPr>
          <p:spPr bwMode="auto">
            <a:xfrm>
              <a:off x="236" y="1148"/>
              <a:ext cx="675" cy="479"/>
            </a:xfrm>
            <a:prstGeom prst="cube">
              <a:avLst>
                <a:gd name="adj" fmla="val 12708"/>
              </a:avLst>
            </a:prstGeom>
            <a:solidFill>
              <a:srgbClr val="FFCC99"/>
            </a:solidFill>
            <a:ln w="9525">
              <a:noFill/>
              <a:miter lim="800000"/>
              <a:headEnd/>
              <a:tailEnd/>
            </a:ln>
          </p:spPr>
          <p:txBody>
            <a:bodyPr wrap="none" anchor="ctr"/>
            <a:lstStyle/>
            <a:p>
              <a:endParaRPr lang="en-GB"/>
            </a:p>
          </p:txBody>
        </p:sp>
        <p:sp>
          <p:nvSpPr>
            <p:cNvPr id="10" name="Text Box 6"/>
            <p:cNvSpPr txBox="1">
              <a:spLocks noChangeArrowheads="1"/>
            </p:cNvSpPr>
            <p:nvPr/>
          </p:nvSpPr>
          <p:spPr bwMode="auto">
            <a:xfrm>
              <a:off x="144" y="1291"/>
              <a:ext cx="808"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Project 1</a:t>
              </a:r>
            </a:p>
          </p:txBody>
        </p:sp>
        <p:sp>
          <p:nvSpPr>
            <p:cNvPr id="11" name="AutoShape 8"/>
            <p:cNvSpPr>
              <a:spLocks noChangeArrowheads="1"/>
            </p:cNvSpPr>
            <p:nvPr/>
          </p:nvSpPr>
          <p:spPr bwMode="auto">
            <a:xfrm>
              <a:off x="235" y="2666"/>
              <a:ext cx="676" cy="479"/>
            </a:xfrm>
            <a:prstGeom prst="cube">
              <a:avLst>
                <a:gd name="adj" fmla="val 12708"/>
              </a:avLst>
            </a:prstGeom>
            <a:solidFill>
              <a:srgbClr val="FFCC99"/>
            </a:solidFill>
            <a:ln w="9525">
              <a:noFill/>
              <a:miter lim="800000"/>
              <a:headEnd/>
              <a:tailEnd/>
            </a:ln>
          </p:spPr>
          <p:txBody>
            <a:bodyPr wrap="none" anchor="ctr"/>
            <a:lstStyle/>
            <a:p>
              <a:endParaRPr lang="en-GB"/>
            </a:p>
          </p:txBody>
        </p:sp>
        <p:sp>
          <p:nvSpPr>
            <p:cNvPr id="12" name="Text Box 9"/>
            <p:cNvSpPr txBox="1">
              <a:spLocks noChangeArrowheads="1"/>
            </p:cNvSpPr>
            <p:nvPr/>
          </p:nvSpPr>
          <p:spPr bwMode="auto">
            <a:xfrm>
              <a:off x="144" y="2810"/>
              <a:ext cx="808"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Project 3</a:t>
              </a:r>
            </a:p>
          </p:txBody>
        </p:sp>
        <p:sp>
          <p:nvSpPr>
            <p:cNvPr id="13" name="AutoShape 11"/>
            <p:cNvSpPr>
              <a:spLocks noChangeArrowheads="1"/>
            </p:cNvSpPr>
            <p:nvPr/>
          </p:nvSpPr>
          <p:spPr bwMode="auto">
            <a:xfrm>
              <a:off x="235" y="1916"/>
              <a:ext cx="676" cy="479"/>
            </a:xfrm>
            <a:prstGeom prst="cube">
              <a:avLst>
                <a:gd name="adj" fmla="val 12708"/>
              </a:avLst>
            </a:prstGeom>
            <a:solidFill>
              <a:srgbClr val="FFCC99"/>
            </a:solidFill>
            <a:ln w="9525">
              <a:noFill/>
              <a:miter lim="800000"/>
              <a:headEnd/>
              <a:tailEnd/>
            </a:ln>
          </p:spPr>
          <p:txBody>
            <a:bodyPr wrap="none" anchor="ctr"/>
            <a:lstStyle/>
            <a:p>
              <a:endParaRPr lang="en-GB"/>
            </a:p>
          </p:txBody>
        </p:sp>
        <p:sp>
          <p:nvSpPr>
            <p:cNvPr id="14" name="Text Box 12"/>
            <p:cNvSpPr txBox="1">
              <a:spLocks noChangeArrowheads="1"/>
            </p:cNvSpPr>
            <p:nvPr/>
          </p:nvSpPr>
          <p:spPr bwMode="auto">
            <a:xfrm>
              <a:off x="144" y="2060"/>
              <a:ext cx="808"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Project 2</a:t>
              </a:r>
            </a:p>
          </p:txBody>
        </p:sp>
        <p:sp>
          <p:nvSpPr>
            <p:cNvPr id="15" name="Text Box 13"/>
            <p:cNvSpPr txBox="1">
              <a:spLocks noChangeArrowheads="1"/>
            </p:cNvSpPr>
            <p:nvPr/>
          </p:nvSpPr>
          <p:spPr bwMode="auto">
            <a:xfrm>
              <a:off x="913" y="1985"/>
              <a:ext cx="243" cy="288"/>
            </a:xfrm>
            <a:prstGeom prst="rect">
              <a:avLst/>
            </a:prstGeom>
            <a:noFill/>
            <a:ln w="9525">
              <a:noFill/>
              <a:miter lim="800000"/>
              <a:headEnd/>
              <a:tailEnd/>
            </a:ln>
          </p:spPr>
          <p:txBody>
            <a:bodyPr>
              <a:spAutoFit/>
            </a:bodyPr>
            <a:lstStyle/>
            <a:p>
              <a:pPr algn="ctr">
                <a:spcBef>
                  <a:spcPct val="50000"/>
                </a:spcBef>
              </a:pPr>
              <a:r>
                <a:rPr lang="en-GB" sz="1200" b="1">
                  <a:solidFill>
                    <a:srgbClr val="FFCC99"/>
                  </a:solidFill>
                  <a:latin typeface="Arial" charset="0"/>
                </a:rPr>
                <a:t>Yr  1</a:t>
              </a:r>
            </a:p>
          </p:txBody>
        </p:sp>
        <p:sp>
          <p:nvSpPr>
            <p:cNvPr id="16" name="AutoShape 14"/>
            <p:cNvSpPr>
              <a:spLocks noChangeArrowheads="1"/>
            </p:cNvSpPr>
            <p:nvPr/>
          </p:nvSpPr>
          <p:spPr bwMode="auto">
            <a:xfrm>
              <a:off x="853" y="3420"/>
              <a:ext cx="4683" cy="504"/>
            </a:xfrm>
            <a:prstGeom prst="cube">
              <a:avLst>
                <a:gd name="adj" fmla="val 8931"/>
              </a:avLst>
            </a:prstGeom>
            <a:solidFill>
              <a:srgbClr val="FFCC99"/>
            </a:solidFill>
            <a:ln w="9525">
              <a:noFill/>
              <a:miter lim="800000"/>
              <a:headEnd/>
              <a:tailEnd/>
            </a:ln>
          </p:spPr>
          <p:txBody>
            <a:bodyPr wrap="none" anchor="ctr"/>
            <a:lstStyle/>
            <a:p>
              <a:endParaRPr lang="en-GB"/>
            </a:p>
          </p:txBody>
        </p:sp>
        <p:sp>
          <p:nvSpPr>
            <p:cNvPr id="17" name="Text Box 15"/>
            <p:cNvSpPr txBox="1">
              <a:spLocks noChangeArrowheads="1"/>
            </p:cNvSpPr>
            <p:nvPr/>
          </p:nvSpPr>
          <p:spPr bwMode="auto">
            <a:xfrm>
              <a:off x="3636" y="3681"/>
              <a:ext cx="1766" cy="231"/>
            </a:xfrm>
            <a:prstGeom prst="rect">
              <a:avLst/>
            </a:prstGeom>
            <a:noFill/>
            <a:ln w="9525">
              <a:noFill/>
              <a:miter lim="800000"/>
              <a:headEnd/>
              <a:tailEnd/>
            </a:ln>
          </p:spPr>
          <p:txBody>
            <a:bodyPr>
              <a:spAutoFit/>
            </a:bodyPr>
            <a:lstStyle/>
            <a:p>
              <a:pPr algn="r">
                <a:spcBef>
                  <a:spcPct val="50000"/>
                </a:spcBef>
              </a:pPr>
              <a:r>
                <a:rPr lang="en-GB" sz="1800" b="1" dirty="0">
                  <a:latin typeface="Arial" charset="0"/>
                </a:rPr>
                <a:t>Cash flows </a:t>
              </a:r>
              <a:r>
                <a:rPr lang="en-GB" sz="1800" b="1" dirty="0" smtClean="0">
                  <a:latin typeface="Arial" charset="0"/>
                </a:rPr>
                <a:t>(£000</a:t>
              </a:r>
              <a:r>
                <a:rPr lang="en-GB" sz="1800" b="1" dirty="0">
                  <a:latin typeface="Arial" charset="0"/>
                </a:rPr>
                <a:t>)</a:t>
              </a:r>
            </a:p>
          </p:txBody>
        </p:sp>
        <p:sp>
          <p:nvSpPr>
            <p:cNvPr id="18" name="Text Box 16"/>
            <p:cNvSpPr txBox="1">
              <a:spLocks noChangeArrowheads="1"/>
            </p:cNvSpPr>
            <p:nvPr/>
          </p:nvSpPr>
          <p:spPr bwMode="auto">
            <a:xfrm>
              <a:off x="1703" y="3461"/>
              <a:ext cx="410"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200</a:t>
              </a:r>
            </a:p>
          </p:txBody>
        </p:sp>
        <p:sp>
          <p:nvSpPr>
            <p:cNvPr id="19" name="Text Box 17"/>
            <p:cNvSpPr txBox="1">
              <a:spLocks noChangeArrowheads="1"/>
            </p:cNvSpPr>
            <p:nvPr/>
          </p:nvSpPr>
          <p:spPr bwMode="auto">
            <a:xfrm>
              <a:off x="4605" y="3463"/>
              <a:ext cx="410"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800</a:t>
              </a:r>
            </a:p>
          </p:txBody>
        </p:sp>
        <p:sp>
          <p:nvSpPr>
            <p:cNvPr id="20" name="Text Box 18"/>
            <p:cNvSpPr txBox="1">
              <a:spLocks noChangeArrowheads="1"/>
            </p:cNvSpPr>
            <p:nvPr/>
          </p:nvSpPr>
          <p:spPr bwMode="auto">
            <a:xfrm>
              <a:off x="3646" y="3466"/>
              <a:ext cx="413"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600</a:t>
              </a:r>
            </a:p>
          </p:txBody>
        </p:sp>
        <p:sp>
          <p:nvSpPr>
            <p:cNvPr id="21" name="Text Box 19"/>
            <p:cNvSpPr txBox="1">
              <a:spLocks noChangeArrowheads="1"/>
            </p:cNvSpPr>
            <p:nvPr/>
          </p:nvSpPr>
          <p:spPr bwMode="auto">
            <a:xfrm>
              <a:off x="2671" y="3466"/>
              <a:ext cx="410"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400</a:t>
              </a:r>
            </a:p>
          </p:txBody>
        </p:sp>
        <p:sp>
          <p:nvSpPr>
            <p:cNvPr id="22" name="Text Box 20"/>
            <p:cNvSpPr txBox="1">
              <a:spLocks noChangeArrowheads="1"/>
            </p:cNvSpPr>
            <p:nvPr/>
          </p:nvSpPr>
          <p:spPr bwMode="auto">
            <a:xfrm>
              <a:off x="5076" y="3463"/>
              <a:ext cx="408"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900</a:t>
              </a:r>
            </a:p>
          </p:txBody>
        </p:sp>
        <p:sp>
          <p:nvSpPr>
            <p:cNvPr id="23" name="AutoShape 21"/>
            <p:cNvSpPr>
              <a:spLocks noChangeArrowheads="1"/>
            </p:cNvSpPr>
            <p:nvPr/>
          </p:nvSpPr>
          <p:spPr bwMode="auto">
            <a:xfrm>
              <a:off x="1820" y="3343"/>
              <a:ext cx="217" cy="134"/>
            </a:xfrm>
            <a:prstGeom prst="cube">
              <a:avLst>
                <a:gd name="adj" fmla="val 27519"/>
              </a:avLst>
            </a:prstGeom>
            <a:solidFill>
              <a:srgbClr val="FFCC99"/>
            </a:solidFill>
            <a:ln w="9525">
              <a:noFill/>
              <a:miter lim="800000"/>
              <a:headEnd/>
              <a:tailEnd/>
            </a:ln>
          </p:spPr>
          <p:txBody>
            <a:bodyPr wrap="none" anchor="ctr"/>
            <a:lstStyle/>
            <a:p>
              <a:endParaRPr lang="en-GB"/>
            </a:p>
          </p:txBody>
        </p:sp>
        <p:sp>
          <p:nvSpPr>
            <p:cNvPr id="24" name="AutoShape 22"/>
            <p:cNvSpPr>
              <a:spLocks noChangeArrowheads="1"/>
            </p:cNvSpPr>
            <p:nvPr/>
          </p:nvSpPr>
          <p:spPr bwMode="auto">
            <a:xfrm>
              <a:off x="2304" y="3343"/>
              <a:ext cx="217" cy="134"/>
            </a:xfrm>
            <a:prstGeom prst="cube">
              <a:avLst>
                <a:gd name="adj" fmla="val 30199"/>
              </a:avLst>
            </a:prstGeom>
            <a:solidFill>
              <a:srgbClr val="FFCC99"/>
            </a:solidFill>
            <a:ln w="9525">
              <a:noFill/>
              <a:miter lim="800000"/>
              <a:headEnd/>
              <a:tailEnd/>
            </a:ln>
          </p:spPr>
          <p:txBody>
            <a:bodyPr wrap="none" anchor="ctr"/>
            <a:lstStyle/>
            <a:p>
              <a:endParaRPr lang="en-GB"/>
            </a:p>
          </p:txBody>
        </p:sp>
        <p:sp>
          <p:nvSpPr>
            <p:cNvPr id="25" name="AutoShape 23"/>
            <p:cNvSpPr>
              <a:spLocks noChangeArrowheads="1"/>
            </p:cNvSpPr>
            <p:nvPr/>
          </p:nvSpPr>
          <p:spPr bwMode="auto">
            <a:xfrm>
              <a:off x="5191" y="3343"/>
              <a:ext cx="218" cy="134"/>
            </a:xfrm>
            <a:prstGeom prst="cube">
              <a:avLst>
                <a:gd name="adj" fmla="val 30199"/>
              </a:avLst>
            </a:prstGeom>
            <a:solidFill>
              <a:srgbClr val="FFCC99"/>
            </a:solidFill>
            <a:ln w="9525">
              <a:noFill/>
              <a:miter lim="800000"/>
              <a:headEnd/>
              <a:tailEnd/>
            </a:ln>
          </p:spPr>
          <p:txBody>
            <a:bodyPr wrap="none" anchor="ctr"/>
            <a:lstStyle/>
            <a:p>
              <a:endParaRPr lang="en-GB"/>
            </a:p>
          </p:txBody>
        </p:sp>
        <p:sp>
          <p:nvSpPr>
            <p:cNvPr id="26" name="AutoShape 24"/>
            <p:cNvSpPr>
              <a:spLocks noChangeArrowheads="1"/>
            </p:cNvSpPr>
            <p:nvPr/>
          </p:nvSpPr>
          <p:spPr bwMode="auto">
            <a:xfrm>
              <a:off x="3273" y="3343"/>
              <a:ext cx="218" cy="134"/>
            </a:xfrm>
            <a:prstGeom prst="cube">
              <a:avLst>
                <a:gd name="adj" fmla="val 30199"/>
              </a:avLst>
            </a:prstGeom>
            <a:solidFill>
              <a:srgbClr val="FFCC99"/>
            </a:solidFill>
            <a:ln w="9525">
              <a:noFill/>
              <a:miter lim="800000"/>
              <a:headEnd/>
              <a:tailEnd/>
            </a:ln>
          </p:spPr>
          <p:txBody>
            <a:bodyPr wrap="none" anchor="ctr"/>
            <a:lstStyle/>
            <a:p>
              <a:endParaRPr lang="en-GB"/>
            </a:p>
          </p:txBody>
        </p:sp>
        <p:sp>
          <p:nvSpPr>
            <p:cNvPr id="27" name="AutoShape 25"/>
            <p:cNvSpPr>
              <a:spLocks noChangeArrowheads="1"/>
            </p:cNvSpPr>
            <p:nvPr/>
          </p:nvSpPr>
          <p:spPr bwMode="auto">
            <a:xfrm>
              <a:off x="4715" y="3340"/>
              <a:ext cx="217" cy="133"/>
            </a:xfrm>
            <a:prstGeom prst="cube">
              <a:avLst>
                <a:gd name="adj" fmla="val 30199"/>
              </a:avLst>
            </a:prstGeom>
            <a:solidFill>
              <a:srgbClr val="FFCC99"/>
            </a:solidFill>
            <a:ln w="9525">
              <a:noFill/>
              <a:miter lim="800000"/>
              <a:headEnd/>
              <a:tailEnd/>
            </a:ln>
          </p:spPr>
          <p:txBody>
            <a:bodyPr wrap="none" anchor="ctr"/>
            <a:lstStyle/>
            <a:p>
              <a:endParaRPr lang="en-GB"/>
            </a:p>
          </p:txBody>
        </p:sp>
        <p:sp>
          <p:nvSpPr>
            <p:cNvPr id="28" name="AutoShape 26"/>
            <p:cNvSpPr>
              <a:spLocks noChangeArrowheads="1"/>
            </p:cNvSpPr>
            <p:nvPr/>
          </p:nvSpPr>
          <p:spPr bwMode="auto">
            <a:xfrm>
              <a:off x="852" y="3343"/>
              <a:ext cx="218" cy="134"/>
            </a:xfrm>
            <a:prstGeom prst="cube">
              <a:avLst>
                <a:gd name="adj" fmla="val 30199"/>
              </a:avLst>
            </a:prstGeom>
            <a:solidFill>
              <a:srgbClr val="FFCC99"/>
            </a:solidFill>
            <a:ln w="9525">
              <a:noFill/>
              <a:miter lim="800000"/>
              <a:headEnd/>
              <a:tailEnd/>
            </a:ln>
          </p:spPr>
          <p:txBody>
            <a:bodyPr wrap="none" anchor="ctr"/>
            <a:lstStyle/>
            <a:p>
              <a:endParaRPr lang="en-GB"/>
            </a:p>
          </p:txBody>
        </p:sp>
        <p:sp>
          <p:nvSpPr>
            <p:cNvPr id="29" name="Text Box 27"/>
            <p:cNvSpPr txBox="1">
              <a:spLocks noChangeArrowheads="1"/>
            </p:cNvSpPr>
            <p:nvPr/>
          </p:nvSpPr>
          <p:spPr bwMode="auto">
            <a:xfrm>
              <a:off x="811" y="3461"/>
              <a:ext cx="259"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0</a:t>
              </a:r>
            </a:p>
          </p:txBody>
        </p:sp>
        <p:sp>
          <p:nvSpPr>
            <p:cNvPr id="30" name="AutoShape 28"/>
            <p:cNvSpPr>
              <a:spLocks noChangeArrowheads="1"/>
            </p:cNvSpPr>
            <p:nvPr/>
          </p:nvSpPr>
          <p:spPr bwMode="auto">
            <a:xfrm>
              <a:off x="1333" y="3343"/>
              <a:ext cx="219" cy="134"/>
            </a:xfrm>
            <a:prstGeom prst="cube">
              <a:avLst>
                <a:gd name="adj" fmla="val 27519"/>
              </a:avLst>
            </a:prstGeom>
            <a:solidFill>
              <a:srgbClr val="FFCC99"/>
            </a:solidFill>
            <a:ln w="9525">
              <a:noFill/>
              <a:miter lim="800000"/>
              <a:headEnd/>
              <a:tailEnd/>
            </a:ln>
          </p:spPr>
          <p:txBody>
            <a:bodyPr wrap="none" anchor="ctr"/>
            <a:lstStyle/>
            <a:p>
              <a:endParaRPr lang="en-GB"/>
            </a:p>
          </p:txBody>
        </p:sp>
        <p:sp>
          <p:nvSpPr>
            <p:cNvPr id="31" name="AutoShape 29"/>
            <p:cNvSpPr>
              <a:spLocks noChangeArrowheads="1"/>
            </p:cNvSpPr>
            <p:nvPr/>
          </p:nvSpPr>
          <p:spPr bwMode="auto">
            <a:xfrm>
              <a:off x="2792" y="3343"/>
              <a:ext cx="217" cy="134"/>
            </a:xfrm>
            <a:prstGeom prst="cube">
              <a:avLst>
                <a:gd name="adj" fmla="val 27519"/>
              </a:avLst>
            </a:prstGeom>
            <a:solidFill>
              <a:srgbClr val="FFCC99"/>
            </a:solidFill>
            <a:ln w="9525">
              <a:noFill/>
              <a:miter lim="800000"/>
              <a:headEnd/>
              <a:tailEnd/>
            </a:ln>
          </p:spPr>
          <p:txBody>
            <a:bodyPr wrap="none" anchor="ctr"/>
            <a:lstStyle/>
            <a:p>
              <a:endParaRPr lang="en-GB"/>
            </a:p>
          </p:txBody>
        </p:sp>
        <p:sp>
          <p:nvSpPr>
            <p:cNvPr id="32" name="AutoShape 30"/>
            <p:cNvSpPr>
              <a:spLocks noChangeArrowheads="1"/>
            </p:cNvSpPr>
            <p:nvPr/>
          </p:nvSpPr>
          <p:spPr bwMode="auto">
            <a:xfrm>
              <a:off x="3757" y="3343"/>
              <a:ext cx="217" cy="134"/>
            </a:xfrm>
            <a:prstGeom prst="cube">
              <a:avLst>
                <a:gd name="adj" fmla="val 27519"/>
              </a:avLst>
            </a:prstGeom>
            <a:solidFill>
              <a:srgbClr val="FFCC99"/>
            </a:solidFill>
            <a:ln w="9525">
              <a:noFill/>
              <a:miter lim="800000"/>
              <a:headEnd/>
              <a:tailEnd/>
            </a:ln>
          </p:spPr>
          <p:txBody>
            <a:bodyPr wrap="none" anchor="ctr"/>
            <a:lstStyle/>
            <a:p>
              <a:endParaRPr lang="en-GB"/>
            </a:p>
          </p:txBody>
        </p:sp>
        <p:sp>
          <p:nvSpPr>
            <p:cNvPr id="33" name="AutoShape 31"/>
            <p:cNvSpPr>
              <a:spLocks noChangeArrowheads="1"/>
            </p:cNvSpPr>
            <p:nvPr/>
          </p:nvSpPr>
          <p:spPr bwMode="auto">
            <a:xfrm>
              <a:off x="4236" y="3343"/>
              <a:ext cx="217" cy="134"/>
            </a:xfrm>
            <a:prstGeom prst="cube">
              <a:avLst>
                <a:gd name="adj" fmla="val 27519"/>
              </a:avLst>
            </a:prstGeom>
            <a:solidFill>
              <a:srgbClr val="FFCC99"/>
            </a:solidFill>
            <a:ln w="9525">
              <a:noFill/>
              <a:miter lim="800000"/>
              <a:headEnd/>
              <a:tailEnd/>
            </a:ln>
          </p:spPr>
          <p:txBody>
            <a:bodyPr wrap="none" anchor="ctr"/>
            <a:lstStyle/>
            <a:p>
              <a:endParaRPr lang="en-GB"/>
            </a:p>
          </p:txBody>
        </p:sp>
        <p:sp>
          <p:nvSpPr>
            <p:cNvPr id="34" name="Text Box 32"/>
            <p:cNvSpPr txBox="1">
              <a:spLocks noChangeArrowheads="1"/>
            </p:cNvSpPr>
            <p:nvPr/>
          </p:nvSpPr>
          <p:spPr bwMode="auto">
            <a:xfrm>
              <a:off x="3155" y="3463"/>
              <a:ext cx="411"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500</a:t>
              </a:r>
            </a:p>
          </p:txBody>
        </p:sp>
        <p:sp>
          <p:nvSpPr>
            <p:cNvPr id="35" name="Text Box 33"/>
            <p:cNvSpPr txBox="1">
              <a:spLocks noChangeArrowheads="1"/>
            </p:cNvSpPr>
            <p:nvPr/>
          </p:nvSpPr>
          <p:spPr bwMode="auto">
            <a:xfrm>
              <a:off x="2191" y="3463"/>
              <a:ext cx="409"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300</a:t>
              </a:r>
            </a:p>
          </p:txBody>
        </p:sp>
        <p:sp>
          <p:nvSpPr>
            <p:cNvPr id="36" name="Text Box 34"/>
            <p:cNvSpPr txBox="1">
              <a:spLocks noChangeArrowheads="1"/>
            </p:cNvSpPr>
            <p:nvPr/>
          </p:nvSpPr>
          <p:spPr bwMode="auto">
            <a:xfrm>
              <a:off x="1197" y="3461"/>
              <a:ext cx="408"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100</a:t>
              </a:r>
            </a:p>
          </p:txBody>
        </p:sp>
        <p:sp>
          <p:nvSpPr>
            <p:cNvPr id="37" name="Text Box 35"/>
            <p:cNvSpPr txBox="1">
              <a:spLocks noChangeArrowheads="1"/>
            </p:cNvSpPr>
            <p:nvPr/>
          </p:nvSpPr>
          <p:spPr bwMode="auto">
            <a:xfrm>
              <a:off x="4117" y="3463"/>
              <a:ext cx="409"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700</a:t>
              </a:r>
            </a:p>
          </p:txBody>
        </p:sp>
        <p:sp>
          <p:nvSpPr>
            <p:cNvPr id="38" name="AutoShape 36"/>
            <p:cNvSpPr>
              <a:spLocks noChangeArrowheads="1"/>
            </p:cNvSpPr>
            <p:nvPr/>
          </p:nvSpPr>
          <p:spPr bwMode="auto">
            <a:xfrm>
              <a:off x="971" y="1910"/>
              <a:ext cx="128" cy="475"/>
            </a:xfrm>
            <a:prstGeom prst="cube">
              <a:avLst>
                <a:gd name="adj" fmla="val 35199"/>
              </a:avLst>
            </a:prstGeom>
            <a:solidFill>
              <a:srgbClr val="CC0000"/>
            </a:solidFill>
            <a:ln w="9525">
              <a:noFill/>
              <a:miter lim="800000"/>
              <a:headEnd/>
              <a:tailEnd/>
            </a:ln>
          </p:spPr>
          <p:txBody>
            <a:bodyPr wrap="none" anchor="ctr"/>
            <a:lstStyle/>
            <a:p>
              <a:endParaRPr lang="en-GB"/>
            </a:p>
          </p:txBody>
        </p:sp>
        <p:sp>
          <p:nvSpPr>
            <p:cNvPr id="39" name="AutoShape 37"/>
            <p:cNvSpPr>
              <a:spLocks noChangeArrowheads="1"/>
            </p:cNvSpPr>
            <p:nvPr/>
          </p:nvSpPr>
          <p:spPr bwMode="auto">
            <a:xfrm>
              <a:off x="1086" y="1910"/>
              <a:ext cx="127" cy="477"/>
            </a:xfrm>
            <a:prstGeom prst="cube">
              <a:avLst>
                <a:gd name="adj" fmla="val 35000"/>
              </a:avLst>
            </a:prstGeom>
            <a:solidFill>
              <a:srgbClr val="CC0000"/>
            </a:solidFill>
            <a:ln w="9525">
              <a:noFill/>
              <a:miter lim="800000"/>
              <a:headEnd/>
              <a:tailEnd/>
            </a:ln>
          </p:spPr>
          <p:txBody>
            <a:bodyPr wrap="none" anchor="ctr"/>
            <a:lstStyle/>
            <a:p>
              <a:endParaRPr lang="en-GB"/>
            </a:p>
          </p:txBody>
        </p:sp>
        <p:sp>
          <p:nvSpPr>
            <p:cNvPr id="40" name="Text Box 38"/>
            <p:cNvSpPr txBox="1">
              <a:spLocks noChangeArrowheads="1"/>
            </p:cNvSpPr>
            <p:nvPr/>
          </p:nvSpPr>
          <p:spPr bwMode="auto">
            <a:xfrm>
              <a:off x="985" y="2017"/>
              <a:ext cx="304" cy="288"/>
            </a:xfrm>
            <a:prstGeom prst="rect">
              <a:avLst/>
            </a:prstGeom>
            <a:noFill/>
            <a:ln w="9525">
              <a:noFill/>
              <a:miter lim="800000"/>
              <a:headEnd/>
              <a:tailEnd/>
            </a:ln>
          </p:spPr>
          <p:txBody>
            <a:bodyPr>
              <a:spAutoFit/>
            </a:bodyPr>
            <a:lstStyle/>
            <a:p>
              <a:pPr algn="ctr">
                <a:spcBef>
                  <a:spcPct val="50000"/>
                </a:spcBef>
              </a:pPr>
              <a:r>
                <a:rPr lang="en-GB" sz="1200" b="1">
                  <a:solidFill>
                    <a:srgbClr val="FFCC99"/>
                  </a:solidFill>
                  <a:latin typeface="Arial" charset="0"/>
                </a:rPr>
                <a:t>Yr  2</a:t>
              </a:r>
            </a:p>
          </p:txBody>
        </p:sp>
        <p:sp>
          <p:nvSpPr>
            <p:cNvPr id="41" name="AutoShape 39"/>
            <p:cNvSpPr>
              <a:spLocks noChangeArrowheads="1"/>
            </p:cNvSpPr>
            <p:nvPr/>
          </p:nvSpPr>
          <p:spPr bwMode="auto">
            <a:xfrm>
              <a:off x="1207" y="1910"/>
              <a:ext cx="785" cy="475"/>
            </a:xfrm>
            <a:prstGeom prst="cube">
              <a:avLst>
                <a:gd name="adj" fmla="val 10968"/>
              </a:avLst>
            </a:prstGeom>
            <a:solidFill>
              <a:srgbClr val="CC0000"/>
            </a:solidFill>
            <a:ln w="9525">
              <a:noFill/>
              <a:miter lim="800000"/>
              <a:headEnd/>
              <a:tailEnd/>
            </a:ln>
          </p:spPr>
          <p:txBody>
            <a:bodyPr wrap="none" anchor="ctr"/>
            <a:lstStyle/>
            <a:p>
              <a:endParaRPr lang="en-GB"/>
            </a:p>
          </p:txBody>
        </p:sp>
        <p:sp>
          <p:nvSpPr>
            <p:cNvPr id="42" name="Text Box 40"/>
            <p:cNvSpPr txBox="1">
              <a:spLocks noChangeArrowheads="1"/>
            </p:cNvSpPr>
            <p:nvPr/>
          </p:nvSpPr>
          <p:spPr bwMode="auto">
            <a:xfrm>
              <a:off x="1460" y="1989"/>
              <a:ext cx="275" cy="366"/>
            </a:xfrm>
            <a:prstGeom prst="rect">
              <a:avLst/>
            </a:prstGeom>
            <a:noFill/>
            <a:ln w="9525">
              <a:noFill/>
              <a:miter lim="800000"/>
              <a:headEnd/>
              <a:tailEnd/>
            </a:ln>
          </p:spPr>
          <p:txBody>
            <a:bodyPr>
              <a:spAutoFit/>
            </a:bodyPr>
            <a:lstStyle/>
            <a:p>
              <a:pPr algn="ctr">
                <a:spcBef>
                  <a:spcPct val="50000"/>
                </a:spcBef>
              </a:pPr>
              <a:r>
                <a:rPr lang="en-GB" sz="1600" b="1">
                  <a:solidFill>
                    <a:srgbClr val="FFCC99"/>
                  </a:solidFill>
                  <a:latin typeface="Arial" charset="0"/>
                </a:rPr>
                <a:t>Yr  3</a:t>
              </a:r>
            </a:p>
          </p:txBody>
        </p:sp>
        <p:sp>
          <p:nvSpPr>
            <p:cNvPr id="43" name="AutoShape 41"/>
            <p:cNvSpPr>
              <a:spLocks noChangeArrowheads="1"/>
            </p:cNvSpPr>
            <p:nvPr/>
          </p:nvSpPr>
          <p:spPr bwMode="auto">
            <a:xfrm>
              <a:off x="971" y="1149"/>
              <a:ext cx="383" cy="474"/>
            </a:xfrm>
            <a:prstGeom prst="cube">
              <a:avLst>
                <a:gd name="adj" fmla="val 13880"/>
              </a:avLst>
            </a:prstGeom>
            <a:solidFill>
              <a:srgbClr val="CC0000"/>
            </a:solidFill>
            <a:ln w="9525">
              <a:noFill/>
              <a:miter lim="800000"/>
              <a:headEnd/>
              <a:tailEnd/>
            </a:ln>
          </p:spPr>
          <p:txBody>
            <a:bodyPr wrap="none" anchor="ctr"/>
            <a:lstStyle/>
            <a:p>
              <a:endParaRPr lang="en-GB"/>
            </a:p>
          </p:txBody>
        </p:sp>
        <p:sp>
          <p:nvSpPr>
            <p:cNvPr id="44" name="Text Box 42"/>
            <p:cNvSpPr txBox="1">
              <a:spLocks noChangeArrowheads="1"/>
            </p:cNvSpPr>
            <p:nvPr/>
          </p:nvSpPr>
          <p:spPr bwMode="auto">
            <a:xfrm>
              <a:off x="995" y="1219"/>
              <a:ext cx="267" cy="366"/>
            </a:xfrm>
            <a:prstGeom prst="rect">
              <a:avLst/>
            </a:prstGeom>
            <a:noFill/>
            <a:ln w="9525">
              <a:noFill/>
              <a:miter lim="800000"/>
              <a:headEnd/>
              <a:tailEnd/>
            </a:ln>
          </p:spPr>
          <p:txBody>
            <a:bodyPr>
              <a:spAutoFit/>
            </a:bodyPr>
            <a:lstStyle/>
            <a:p>
              <a:pPr algn="ctr">
                <a:spcBef>
                  <a:spcPct val="50000"/>
                </a:spcBef>
              </a:pPr>
              <a:r>
                <a:rPr lang="en-GB" sz="1600" b="1">
                  <a:solidFill>
                    <a:srgbClr val="FFCC99"/>
                  </a:solidFill>
                  <a:latin typeface="Arial" charset="0"/>
                </a:rPr>
                <a:t>Yr  1</a:t>
              </a:r>
            </a:p>
          </p:txBody>
        </p:sp>
        <p:sp>
          <p:nvSpPr>
            <p:cNvPr id="45" name="AutoShape 43"/>
            <p:cNvSpPr>
              <a:spLocks noChangeArrowheads="1"/>
            </p:cNvSpPr>
            <p:nvPr/>
          </p:nvSpPr>
          <p:spPr bwMode="auto">
            <a:xfrm>
              <a:off x="1333" y="1149"/>
              <a:ext cx="343" cy="472"/>
            </a:xfrm>
            <a:prstGeom prst="cube">
              <a:avLst>
                <a:gd name="adj" fmla="val 12537"/>
              </a:avLst>
            </a:prstGeom>
            <a:solidFill>
              <a:srgbClr val="CC0000"/>
            </a:solidFill>
            <a:ln w="9525">
              <a:noFill/>
              <a:miter lim="800000"/>
              <a:headEnd/>
              <a:tailEnd/>
            </a:ln>
          </p:spPr>
          <p:txBody>
            <a:bodyPr wrap="none" anchor="ctr"/>
            <a:lstStyle/>
            <a:p>
              <a:endParaRPr lang="en-GB"/>
            </a:p>
          </p:txBody>
        </p:sp>
        <p:sp>
          <p:nvSpPr>
            <p:cNvPr id="46" name="Text Box 44"/>
            <p:cNvSpPr txBox="1">
              <a:spLocks noChangeArrowheads="1"/>
            </p:cNvSpPr>
            <p:nvPr/>
          </p:nvSpPr>
          <p:spPr bwMode="auto">
            <a:xfrm>
              <a:off x="1353" y="1219"/>
              <a:ext cx="259" cy="366"/>
            </a:xfrm>
            <a:prstGeom prst="rect">
              <a:avLst/>
            </a:prstGeom>
            <a:noFill/>
            <a:ln w="9525">
              <a:noFill/>
              <a:miter lim="800000"/>
              <a:headEnd/>
              <a:tailEnd/>
            </a:ln>
          </p:spPr>
          <p:txBody>
            <a:bodyPr>
              <a:spAutoFit/>
            </a:bodyPr>
            <a:lstStyle/>
            <a:p>
              <a:pPr algn="ctr">
                <a:spcBef>
                  <a:spcPct val="50000"/>
                </a:spcBef>
              </a:pPr>
              <a:r>
                <a:rPr lang="en-GB" sz="1600" b="1">
                  <a:solidFill>
                    <a:srgbClr val="FFCC99"/>
                  </a:solidFill>
                  <a:latin typeface="Arial" charset="0"/>
                </a:rPr>
                <a:t>Yr  2</a:t>
              </a:r>
            </a:p>
          </p:txBody>
        </p:sp>
        <p:sp>
          <p:nvSpPr>
            <p:cNvPr id="47" name="AutoShape 45"/>
            <p:cNvSpPr>
              <a:spLocks noChangeArrowheads="1"/>
            </p:cNvSpPr>
            <p:nvPr/>
          </p:nvSpPr>
          <p:spPr bwMode="auto">
            <a:xfrm>
              <a:off x="971" y="2667"/>
              <a:ext cx="356" cy="475"/>
            </a:xfrm>
            <a:prstGeom prst="cube">
              <a:avLst>
                <a:gd name="adj" fmla="val 15838"/>
              </a:avLst>
            </a:prstGeom>
            <a:solidFill>
              <a:srgbClr val="CC0000"/>
            </a:solidFill>
            <a:ln w="9525">
              <a:noFill/>
              <a:miter lim="800000"/>
              <a:headEnd/>
              <a:tailEnd/>
            </a:ln>
          </p:spPr>
          <p:txBody>
            <a:bodyPr wrap="none" anchor="ctr"/>
            <a:lstStyle/>
            <a:p>
              <a:endParaRPr lang="en-GB"/>
            </a:p>
          </p:txBody>
        </p:sp>
        <p:sp>
          <p:nvSpPr>
            <p:cNvPr id="48" name="Text Box 46"/>
            <p:cNvSpPr txBox="1">
              <a:spLocks noChangeArrowheads="1"/>
            </p:cNvSpPr>
            <p:nvPr/>
          </p:nvSpPr>
          <p:spPr bwMode="auto">
            <a:xfrm>
              <a:off x="1002" y="2751"/>
              <a:ext cx="262" cy="366"/>
            </a:xfrm>
            <a:prstGeom prst="rect">
              <a:avLst/>
            </a:prstGeom>
            <a:noFill/>
            <a:ln w="9525">
              <a:noFill/>
              <a:miter lim="800000"/>
              <a:headEnd/>
              <a:tailEnd/>
            </a:ln>
          </p:spPr>
          <p:txBody>
            <a:bodyPr>
              <a:spAutoFit/>
            </a:bodyPr>
            <a:lstStyle/>
            <a:p>
              <a:pPr algn="ctr">
                <a:spcBef>
                  <a:spcPct val="50000"/>
                </a:spcBef>
              </a:pPr>
              <a:r>
                <a:rPr lang="en-GB" sz="1600" b="1">
                  <a:solidFill>
                    <a:srgbClr val="FFCC99"/>
                  </a:solidFill>
                  <a:latin typeface="Arial" charset="0"/>
                </a:rPr>
                <a:t>Yr  1</a:t>
              </a:r>
            </a:p>
          </p:txBody>
        </p:sp>
        <p:sp>
          <p:nvSpPr>
            <p:cNvPr id="49" name="AutoShape 47"/>
            <p:cNvSpPr>
              <a:spLocks noChangeArrowheads="1"/>
            </p:cNvSpPr>
            <p:nvPr/>
          </p:nvSpPr>
          <p:spPr bwMode="auto">
            <a:xfrm>
              <a:off x="1303" y="2667"/>
              <a:ext cx="491" cy="475"/>
            </a:xfrm>
            <a:prstGeom prst="cube">
              <a:avLst>
                <a:gd name="adj" fmla="val 11829"/>
              </a:avLst>
            </a:prstGeom>
            <a:solidFill>
              <a:srgbClr val="CC0000"/>
            </a:solidFill>
            <a:ln w="9525">
              <a:noFill/>
              <a:miter lim="800000"/>
              <a:headEnd/>
              <a:tailEnd/>
            </a:ln>
          </p:spPr>
          <p:txBody>
            <a:bodyPr wrap="none" anchor="ctr"/>
            <a:lstStyle/>
            <a:p>
              <a:endParaRPr lang="en-GB"/>
            </a:p>
          </p:txBody>
        </p:sp>
        <p:sp>
          <p:nvSpPr>
            <p:cNvPr id="50" name="Text Box 48"/>
            <p:cNvSpPr txBox="1">
              <a:spLocks noChangeArrowheads="1"/>
            </p:cNvSpPr>
            <p:nvPr/>
          </p:nvSpPr>
          <p:spPr bwMode="auto">
            <a:xfrm>
              <a:off x="1350" y="2751"/>
              <a:ext cx="349" cy="366"/>
            </a:xfrm>
            <a:prstGeom prst="rect">
              <a:avLst/>
            </a:prstGeom>
            <a:noFill/>
            <a:ln w="9525">
              <a:noFill/>
              <a:miter lim="800000"/>
              <a:headEnd/>
              <a:tailEnd/>
            </a:ln>
          </p:spPr>
          <p:txBody>
            <a:bodyPr>
              <a:spAutoFit/>
            </a:bodyPr>
            <a:lstStyle/>
            <a:p>
              <a:pPr algn="ctr">
                <a:spcBef>
                  <a:spcPct val="50000"/>
                </a:spcBef>
              </a:pPr>
              <a:r>
                <a:rPr lang="en-GB" sz="1600" b="1">
                  <a:solidFill>
                    <a:srgbClr val="FFCC99"/>
                  </a:solidFill>
                  <a:latin typeface="Arial" charset="0"/>
                </a:rPr>
                <a:t>Yr   2</a:t>
              </a:r>
            </a:p>
          </p:txBody>
        </p:sp>
        <p:sp>
          <p:nvSpPr>
            <p:cNvPr id="51" name="AutoShape 49"/>
            <p:cNvSpPr>
              <a:spLocks noChangeArrowheads="1"/>
            </p:cNvSpPr>
            <p:nvPr/>
          </p:nvSpPr>
          <p:spPr bwMode="auto">
            <a:xfrm>
              <a:off x="1770" y="2667"/>
              <a:ext cx="210" cy="477"/>
            </a:xfrm>
            <a:prstGeom prst="cube">
              <a:avLst>
                <a:gd name="adj" fmla="val 30769"/>
              </a:avLst>
            </a:prstGeom>
            <a:solidFill>
              <a:srgbClr val="CC0000"/>
            </a:solidFill>
            <a:ln w="9525">
              <a:noFill/>
              <a:miter lim="800000"/>
              <a:headEnd/>
              <a:tailEnd/>
            </a:ln>
          </p:spPr>
          <p:txBody>
            <a:bodyPr wrap="none" anchor="ctr"/>
            <a:lstStyle/>
            <a:p>
              <a:endParaRPr lang="en-GB"/>
            </a:p>
          </p:txBody>
        </p:sp>
        <p:sp>
          <p:nvSpPr>
            <p:cNvPr id="52" name="Text Box 50"/>
            <p:cNvSpPr txBox="1">
              <a:spLocks noChangeArrowheads="1"/>
            </p:cNvSpPr>
            <p:nvPr/>
          </p:nvSpPr>
          <p:spPr bwMode="auto">
            <a:xfrm>
              <a:off x="1685" y="2751"/>
              <a:ext cx="304" cy="366"/>
            </a:xfrm>
            <a:prstGeom prst="rect">
              <a:avLst/>
            </a:prstGeom>
            <a:noFill/>
            <a:ln w="9525">
              <a:noFill/>
              <a:miter lim="800000"/>
              <a:headEnd/>
              <a:tailEnd/>
            </a:ln>
          </p:spPr>
          <p:txBody>
            <a:bodyPr>
              <a:spAutoFit/>
            </a:bodyPr>
            <a:lstStyle/>
            <a:p>
              <a:pPr algn="ctr">
                <a:spcBef>
                  <a:spcPct val="50000"/>
                </a:spcBef>
              </a:pPr>
              <a:r>
                <a:rPr lang="en-GB" sz="1600" b="1">
                  <a:solidFill>
                    <a:srgbClr val="FFCC99"/>
                  </a:solidFill>
                  <a:latin typeface="Arial" charset="0"/>
                </a:rPr>
                <a:t>Yr   3</a:t>
              </a:r>
            </a:p>
          </p:txBody>
        </p:sp>
        <p:grpSp>
          <p:nvGrpSpPr>
            <p:cNvPr id="3" name="Group 51"/>
            <p:cNvGrpSpPr>
              <a:grpSpLocks/>
            </p:cNvGrpSpPr>
            <p:nvPr/>
          </p:nvGrpSpPr>
          <p:grpSpPr bwMode="auto">
            <a:xfrm>
              <a:off x="1954" y="2667"/>
              <a:ext cx="996" cy="475"/>
              <a:chOff x="2134" y="1927"/>
              <a:chExt cx="898" cy="428"/>
            </a:xfrm>
          </p:grpSpPr>
          <p:sp>
            <p:nvSpPr>
              <p:cNvPr id="72" name="AutoShape 52"/>
              <p:cNvSpPr>
                <a:spLocks noChangeArrowheads="1"/>
              </p:cNvSpPr>
              <p:nvPr/>
            </p:nvSpPr>
            <p:spPr bwMode="auto">
              <a:xfrm>
                <a:off x="2134" y="1927"/>
                <a:ext cx="898" cy="428"/>
              </a:xfrm>
              <a:prstGeom prst="cube">
                <a:avLst>
                  <a:gd name="adj" fmla="val 11917"/>
                </a:avLst>
              </a:prstGeom>
              <a:solidFill>
                <a:srgbClr val="CC0000"/>
              </a:solidFill>
              <a:ln w="9525">
                <a:noFill/>
                <a:miter lim="800000"/>
                <a:headEnd/>
                <a:tailEnd/>
              </a:ln>
            </p:spPr>
            <p:txBody>
              <a:bodyPr wrap="none" anchor="ctr"/>
              <a:lstStyle/>
              <a:p>
                <a:endParaRPr lang="en-GB"/>
              </a:p>
            </p:txBody>
          </p:sp>
          <p:sp>
            <p:nvSpPr>
              <p:cNvPr id="73" name="Text Box 53"/>
              <p:cNvSpPr txBox="1">
                <a:spLocks noChangeArrowheads="1"/>
              </p:cNvSpPr>
              <p:nvPr/>
            </p:nvSpPr>
            <p:spPr bwMode="auto">
              <a:xfrm>
                <a:off x="2380" y="2003"/>
                <a:ext cx="303" cy="329"/>
              </a:xfrm>
              <a:prstGeom prst="rect">
                <a:avLst/>
              </a:prstGeom>
              <a:noFill/>
              <a:ln w="9525">
                <a:noFill/>
                <a:miter lim="800000"/>
                <a:headEnd/>
                <a:tailEnd/>
              </a:ln>
            </p:spPr>
            <p:txBody>
              <a:bodyPr>
                <a:spAutoFit/>
              </a:bodyPr>
              <a:lstStyle/>
              <a:p>
                <a:pPr algn="ctr">
                  <a:spcBef>
                    <a:spcPct val="50000"/>
                  </a:spcBef>
                </a:pPr>
                <a:r>
                  <a:rPr lang="en-GB" sz="1600" b="1">
                    <a:solidFill>
                      <a:srgbClr val="FFCC99"/>
                    </a:solidFill>
                    <a:latin typeface="Arial" charset="0"/>
                  </a:rPr>
                  <a:t>Yr   4</a:t>
                </a:r>
              </a:p>
            </p:txBody>
          </p:sp>
        </p:grpSp>
        <p:sp>
          <p:nvSpPr>
            <p:cNvPr id="54" name="AutoShape 54"/>
            <p:cNvSpPr>
              <a:spLocks noChangeArrowheads="1"/>
            </p:cNvSpPr>
            <p:nvPr/>
          </p:nvSpPr>
          <p:spPr bwMode="auto">
            <a:xfrm>
              <a:off x="2926" y="2667"/>
              <a:ext cx="2240" cy="475"/>
            </a:xfrm>
            <a:prstGeom prst="cube">
              <a:avLst>
                <a:gd name="adj" fmla="val 11917"/>
              </a:avLst>
            </a:prstGeom>
            <a:solidFill>
              <a:srgbClr val="CC0000"/>
            </a:solidFill>
            <a:ln w="9525">
              <a:noFill/>
              <a:miter lim="800000"/>
              <a:headEnd/>
              <a:tailEnd/>
            </a:ln>
          </p:spPr>
          <p:txBody>
            <a:bodyPr wrap="none" anchor="ctr"/>
            <a:lstStyle/>
            <a:p>
              <a:endParaRPr lang="en-GB"/>
            </a:p>
          </p:txBody>
        </p:sp>
        <p:sp>
          <p:nvSpPr>
            <p:cNvPr id="55" name="Text Box 55"/>
            <p:cNvSpPr txBox="1">
              <a:spLocks noChangeArrowheads="1"/>
            </p:cNvSpPr>
            <p:nvPr/>
          </p:nvSpPr>
          <p:spPr bwMode="auto">
            <a:xfrm>
              <a:off x="4030" y="2770"/>
              <a:ext cx="336" cy="366"/>
            </a:xfrm>
            <a:prstGeom prst="rect">
              <a:avLst/>
            </a:prstGeom>
            <a:noFill/>
            <a:ln w="9525">
              <a:noFill/>
              <a:miter lim="800000"/>
              <a:headEnd/>
              <a:tailEnd/>
            </a:ln>
          </p:spPr>
          <p:txBody>
            <a:bodyPr>
              <a:spAutoFit/>
            </a:bodyPr>
            <a:lstStyle/>
            <a:p>
              <a:pPr algn="ctr">
                <a:spcBef>
                  <a:spcPct val="50000"/>
                </a:spcBef>
              </a:pPr>
              <a:r>
                <a:rPr lang="en-GB" sz="1600" b="1">
                  <a:solidFill>
                    <a:srgbClr val="FFCC99"/>
                  </a:solidFill>
                  <a:latin typeface="Arial" charset="0"/>
                </a:rPr>
                <a:t>Yr   5</a:t>
              </a:r>
            </a:p>
          </p:txBody>
        </p:sp>
        <p:sp>
          <p:nvSpPr>
            <p:cNvPr id="56" name="Text Box 56"/>
            <p:cNvSpPr txBox="1">
              <a:spLocks noChangeArrowheads="1"/>
            </p:cNvSpPr>
            <p:nvPr/>
          </p:nvSpPr>
          <p:spPr bwMode="auto">
            <a:xfrm>
              <a:off x="911" y="2011"/>
              <a:ext cx="219" cy="288"/>
            </a:xfrm>
            <a:prstGeom prst="rect">
              <a:avLst/>
            </a:prstGeom>
            <a:noFill/>
            <a:ln w="9525">
              <a:noFill/>
              <a:miter lim="800000"/>
              <a:headEnd/>
              <a:tailEnd/>
            </a:ln>
          </p:spPr>
          <p:txBody>
            <a:bodyPr>
              <a:spAutoFit/>
            </a:bodyPr>
            <a:lstStyle/>
            <a:p>
              <a:pPr algn="ctr">
                <a:spcBef>
                  <a:spcPct val="50000"/>
                </a:spcBef>
              </a:pPr>
              <a:r>
                <a:rPr lang="en-GB" sz="1200" b="1">
                  <a:solidFill>
                    <a:srgbClr val="FFCC99"/>
                  </a:solidFill>
                  <a:latin typeface="Arial" charset="0"/>
                </a:rPr>
                <a:t>Yr1</a:t>
              </a:r>
            </a:p>
          </p:txBody>
        </p:sp>
        <p:sp>
          <p:nvSpPr>
            <p:cNvPr id="57" name="Text Box 57"/>
            <p:cNvSpPr txBox="1">
              <a:spLocks noChangeArrowheads="1"/>
            </p:cNvSpPr>
            <p:nvPr/>
          </p:nvSpPr>
          <p:spPr bwMode="auto">
            <a:xfrm>
              <a:off x="1082" y="634"/>
              <a:ext cx="811" cy="384"/>
            </a:xfrm>
            <a:prstGeom prst="rect">
              <a:avLst/>
            </a:prstGeom>
            <a:noFill/>
            <a:ln w="9525">
              <a:noFill/>
              <a:miter lim="800000"/>
              <a:headEnd/>
              <a:tailEnd/>
            </a:ln>
          </p:spPr>
          <p:txBody>
            <a:bodyPr>
              <a:spAutoFit/>
            </a:bodyPr>
            <a:lstStyle/>
            <a:p>
              <a:pPr algn="ctr">
                <a:spcBef>
                  <a:spcPct val="50000"/>
                </a:spcBef>
              </a:pPr>
              <a:r>
                <a:rPr lang="en-GB" sz="1700" b="1" i="1">
                  <a:latin typeface="Arial" charset="0"/>
                </a:rPr>
                <a:t>Payback period</a:t>
              </a:r>
            </a:p>
          </p:txBody>
        </p:sp>
        <p:sp>
          <p:nvSpPr>
            <p:cNvPr id="58" name="AutoShape 58"/>
            <p:cNvSpPr>
              <a:spLocks noChangeArrowheads="1"/>
            </p:cNvSpPr>
            <p:nvPr/>
          </p:nvSpPr>
          <p:spPr bwMode="auto">
            <a:xfrm>
              <a:off x="2267" y="497"/>
              <a:ext cx="914" cy="289"/>
            </a:xfrm>
            <a:prstGeom prst="roundRect">
              <a:avLst>
                <a:gd name="adj" fmla="val 16667"/>
              </a:avLst>
            </a:prstGeom>
            <a:solidFill>
              <a:srgbClr val="E0C0A0"/>
            </a:solidFill>
            <a:ln w="9525">
              <a:noFill/>
              <a:round/>
              <a:headEnd/>
              <a:tailEnd/>
            </a:ln>
          </p:spPr>
          <p:txBody>
            <a:bodyPr wrap="none" anchor="ctr"/>
            <a:lstStyle/>
            <a:p>
              <a:endParaRPr lang="en-GB"/>
            </a:p>
          </p:txBody>
        </p:sp>
        <p:sp>
          <p:nvSpPr>
            <p:cNvPr id="59" name="Text Box 59"/>
            <p:cNvSpPr txBox="1">
              <a:spLocks noChangeArrowheads="1"/>
            </p:cNvSpPr>
            <p:nvPr/>
          </p:nvSpPr>
          <p:spPr bwMode="auto">
            <a:xfrm>
              <a:off x="2214" y="535"/>
              <a:ext cx="1027" cy="212"/>
            </a:xfrm>
            <a:prstGeom prst="rect">
              <a:avLst/>
            </a:prstGeom>
            <a:noFill/>
            <a:ln w="9525">
              <a:noFill/>
              <a:miter lim="800000"/>
              <a:headEnd/>
              <a:tailEnd/>
            </a:ln>
          </p:spPr>
          <p:txBody>
            <a:bodyPr>
              <a:spAutoFit/>
            </a:bodyPr>
            <a:lstStyle/>
            <a:p>
              <a:pPr algn="ctr">
                <a:spcBef>
                  <a:spcPct val="50000"/>
                </a:spcBef>
              </a:pPr>
              <a:r>
                <a:rPr lang="en-GB" sz="1600" b="1" i="1">
                  <a:latin typeface="Arial" charset="0"/>
                </a:rPr>
                <a:t>Initial outlay</a:t>
              </a:r>
            </a:p>
          </p:txBody>
        </p:sp>
        <p:sp>
          <p:nvSpPr>
            <p:cNvPr id="60" name="AutoShape 60"/>
            <p:cNvSpPr>
              <a:spLocks noChangeArrowheads="1"/>
            </p:cNvSpPr>
            <p:nvPr/>
          </p:nvSpPr>
          <p:spPr bwMode="auto">
            <a:xfrm>
              <a:off x="1965" y="518"/>
              <a:ext cx="306" cy="262"/>
            </a:xfrm>
            <a:prstGeom prst="leftArrow">
              <a:avLst>
                <a:gd name="adj1" fmla="val 49620"/>
                <a:gd name="adj2" fmla="val 38547"/>
              </a:avLst>
            </a:prstGeom>
            <a:solidFill>
              <a:srgbClr val="E0C0A0"/>
            </a:solidFill>
            <a:ln w="9525">
              <a:noFill/>
              <a:miter lim="800000"/>
              <a:headEnd/>
              <a:tailEnd/>
            </a:ln>
          </p:spPr>
          <p:txBody>
            <a:bodyPr wrap="none" anchor="ctr"/>
            <a:lstStyle/>
            <a:p>
              <a:endParaRPr lang="en-GB"/>
            </a:p>
          </p:txBody>
        </p:sp>
        <p:sp>
          <p:nvSpPr>
            <p:cNvPr id="61" name="AutoShape 61"/>
            <p:cNvSpPr>
              <a:spLocks noChangeArrowheads="1"/>
            </p:cNvSpPr>
            <p:nvPr/>
          </p:nvSpPr>
          <p:spPr bwMode="auto">
            <a:xfrm>
              <a:off x="1665" y="1145"/>
              <a:ext cx="328" cy="476"/>
            </a:xfrm>
            <a:prstGeom prst="cube">
              <a:avLst>
                <a:gd name="adj" fmla="val 11778"/>
              </a:avLst>
            </a:prstGeom>
            <a:solidFill>
              <a:srgbClr val="CC0000"/>
            </a:solidFill>
            <a:ln w="9525">
              <a:noFill/>
              <a:miter lim="800000"/>
              <a:headEnd/>
              <a:tailEnd/>
            </a:ln>
          </p:spPr>
          <p:txBody>
            <a:bodyPr wrap="none" anchor="ctr"/>
            <a:lstStyle/>
            <a:p>
              <a:endParaRPr lang="en-GB"/>
            </a:p>
          </p:txBody>
        </p:sp>
        <p:sp>
          <p:nvSpPr>
            <p:cNvPr id="62" name="Line 62"/>
            <p:cNvSpPr>
              <a:spLocks noChangeShapeType="1"/>
            </p:cNvSpPr>
            <p:nvPr/>
          </p:nvSpPr>
          <p:spPr bwMode="auto">
            <a:xfrm flipV="1">
              <a:off x="1957" y="499"/>
              <a:ext cx="0" cy="2855"/>
            </a:xfrm>
            <a:prstGeom prst="line">
              <a:avLst/>
            </a:prstGeom>
            <a:noFill/>
            <a:ln w="57150">
              <a:solidFill>
                <a:schemeClr val="tx1"/>
              </a:solidFill>
              <a:prstDash val="sysDot"/>
              <a:round/>
              <a:headEnd/>
              <a:tailEnd/>
            </a:ln>
          </p:spPr>
          <p:txBody>
            <a:bodyPr/>
            <a:lstStyle/>
            <a:p>
              <a:endParaRPr lang="en-GB"/>
            </a:p>
          </p:txBody>
        </p:sp>
        <p:sp>
          <p:nvSpPr>
            <p:cNvPr id="63" name="Text Box 63"/>
            <p:cNvSpPr txBox="1">
              <a:spLocks noChangeArrowheads="1"/>
            </p:cNvSpPr>
            <p:nvPr/>
          </p:nvSpPr>
          <p:spPr bwMode="auto">
            <a:xfrm>
              <a:off x="1677" y="1224"/>
              <a:ext cx="267" cy="366"/>
            </a:xfrm>
            <a:prstGeom prst="rect">
              <a:avLst/>
            </a:prstGeom>
            <a:noFill/>
            <a:ln w="9525">
              <a:noFill/>
              <a:miter lim="800000"/>
              <a:headEnd/>
              <a:tailEnd/>
            </a:ln>
          </p:spPr>
          <p:txBody>
            <a:bodyPr>
              <a:spAutoFit/>
            </a:bodyPr>
            <a:lstStyle/>
            <a:p>
              <a:pPr algn="ctr">
                <a:spcBef>
                  <a:spcPct val="50000"/>
                </a:spcBef>
              </a:pPr>
              <a:r>
                <a:rPr lang="en-GB" sz="1600" b="1">
                  <a:solidFill>
                    <a:srgbClr val="FFCC99"/>
                  </a:solidFill>
                  <a:latin typeface="Arial" charset="0"/>
                </a:rPr>
                <a:t>Yr  3</a:t>
              </a:r>
            </a:p>
          </p:txBody>
        </p:sp>
        <p:sp>
          <p:nvSpPr>
            <p:cNvPr id="64" name="AutoShape 64"/>
            <p:cNvSpPr>
              <a:spLocks noChangeArrowheads="1"/>
            </p:cNvSpPr>
            <p:nvPr/>
          </p:nvSpPr>
          <p:spPr bwMode="auto">
            <a:xfrm>
              <a:off x="1987" y="1145"/>
              <a:ext cx="441" cy="478"/>
            </a:xfrm>
            <a:prstGeom prst="cube">
              <a:avLst>
                <a:gd name="adj" fmla="val 13380"/>
              </a:avLst>
            </a:prstGeom>
            <a:solidFill>
              <a:srgbClr val="CC0000"/>
            </a:solidFill>
            <a:ln w="9525">
              <a:noFill/>
              <a:miter lim="800000"/>
              <a:headEnd/>
              <a:tailEnd/>
            </a:ln>
          </p:spPr>
          <p:txBody>
            <a:bodyPr wrap="none" anchor="ctr"/>
            <a:lstStyle/>
            <a:p>
              <a:endParaRPr lang="en-GB"/>
            </a:p>
          </p:txBody>
        </p:sp>
        <p:sp>
          <p:nvSpPr>
            <p:cNvPr id="65" name="AutoShape 65"/>
            <p:cNvSpPr>
              <a:spLocks noChangeArrowheads="1"/>
            </p:cNvSpPr>
            <p:nvPr/>
          </p:nvSpPr>
          <p:spPr bwMode="auto">
            <a:xfrm>
              <a:off x="2415" y="1149"/>
              <a:ext cx="424" cy="474"/>
            </a:xfrm>
            <a:prstGeom prst="cube">
              <a:avLst>
                <a:gd name="adj" fmla="val 12981"/>
              </a:avLst>
            </a:prstGeom>
            <a:solidFill>
              <a:srgbClr val="CC0000"/>
            </a:solidFill>
            <a:ln w="9525">
              <a:noFill/>
              <a:miter lim="800000"/>
              <a:headEnd/>
              <a:tailEnd/>
            </a:ln>
          </p:spPr>
          <p:txBody>
            <a:bodyPr wrap="none" anchor="ctr"/>
            <a:lstStyle/>
            <a:p>
              <a:endParaRPr lang="en-GB"/>
            </a:p>
          </p:txBody>
        </p:sp>
        <p:sp>
          <p:nvSpPr>
            <p:cNvPr id="66" name="Text Box 66"/>
            <p:cNvSpPr txBox="1">
              <a:spLocks noChangeArrowheads="1"/>
            </p:cNvSpPr>
            <p:nvPr/>
          </p:nvSpPr>
          <p:spPr bwMode="auto">
            <a:xfrm>
              <a:off x="2039" y="1227"/>
              <a:ext cx="274" cy="366"/>
            </a:xfrm>
            <a:prstGeom prst="rect">
              <a:avLst/>
            </a:prstGeom>
            <a:noFill/>
            <a:ln w="9525">
              <a:noFill/>
              <a:miter lim="800000"/>
              <a:headEnd/>
              <a:tailEnd/>
            </a:ln>
          </p:spPr>
          <p:txBody>
            <a:bodyPr>
              <a:spAutoFit/>
            </a:bodyPr>
            <a:lstStyle/>
            <a:p>
              <a:pPr algn="ctr">
                <a:spcBef>
                  <a:spcPct val="50000"/>
                </a:spcBef>
              </a:pPr>
              <a:r>
                <a:rPr lang="en-GB" sz="1600" b="1">
                  <a:solidFill>
                    <a:srgbClr val="FFCC99"/>
                  </a:solidFill>
                  <a:latin typeface="Arial" charset="0"/>
                </a:rPr>
                <a:t>Yr  4</a:t>
              </a:r>
            </a:p>
          </p:txBody>
        </p:sp>
        <p:sp>
          <p:nvSpPr>
            <p:cNvPr id="67" name="Text Box 67"/>
            <p:cNvSpPr txBox="1">
              <a:spLocks noChangeArrowheads="1"/>
            </p:cNvSpPr>
            <p:nvPr/>
          </p:nvSpPr>
          <p:spPr bwMode="auto">
            <a:xfrm>
              <a:off x="2438" y="1226"/>
              <a:ext cx="336" cy="366"/>
            </a:xfrm>
            <a:prstGeom prst="rect">
              <a:avLst/>
            </a:prstGeom>
            <a:noFill/>
            <a:ln w="9525">
              <a:noFill/>
              <a:miter lim="800000"/>
              <a:headEnd/>
              <a:tailEnd/>
            </a:ln>
          </p:spPr>
          <p:txBody>
            <a:bodyPr>
              <a:spAutoFit/>
            </a:bodyPr>
            <a:lstStyle/>
            <a:p>
              <a:pPr algn="ctr">
                <a:spcBef>
                  <a:spcPct val="50000"/>
                </a:spcBef>
              </a:pPr>
              <a:r>
                <a:rPr lang="en-GB" sz="1600" b="1">
                  <a:solidFill>
                    <a:srgbClr val="FFCC99"/>
                  </a:solidFill>
                  <a:latin typeface="Arial" charset="0"/>
                </a:rPr>
                <a:t>Yr   5</a:t>
              </a:r>
            </a:p>
          </p:txBody>
        </p:sp>
        <p:sp>
          <p:nvSpPr>
            <p:cNvPr id="68" name="AutoShape 68"/>
            <p:cNvSpPr>
              <a:spLocks noChangeArrowheads="1"/>
            </p:cNvSpPr>
            <p:nvPr/>
          </p:nvSpPr>
          <p:spPr bwMode="auto">
            <a:xfrm>
              <a:off x="1980" y="1910"/>
              <a:ext cx="128" cy="475"/>
            </a:xfrm>
            <a:prstGeom prst="cube">
              <a:avLst>
                <a:gd name="adj" fmla="val 38398"/>
              </a:avLst>
            </a:prstGeom>
            <a:solidFill>
              <a:srgbClr val="CC0000"/>
            </a:solidFill>
            <a:ln w="9525">
              <a:noFill/>
              <a:miter lim="800000"/>
              <a:headEnd/>
              <a:tailEnd/>
            </a:ln>
          </p:spPr>
          <p:txBody>
            <a:bodyPr wrap="none" anchor="ctr"/>
            <a:lstStyle/>
            <a:p>
              <a:endParaRPr lang="en-GB"/>
            </a:p>
          </p:txBody>
        </p:sp>
        <p:sp>
          <p:nvSpPr>
            <p:cNvPr id="69" name="AutoShape 69"/>
            <p:cNvSpPr>
              <a:spLocks noChangeArrowheads="1"/>
            </p:cNvSpPr>
            <p:nvPr/>
          </p:nvSpPr>
          <p:spPr bwMode="auto">
            <a:xfrm>
              <a:off x="2095" y="1910"/>
              <a:ext cx="184" cy="477"/>
            </a:xfrm>
            <a:prstGeom prst="cube">
              <a:avLst>
                <a:gd name="adj" fmla="val 25000"/>
              </a:avLst>
            </a:prstGeom>
            <a:solidFill>
              <a:srgbClr val="CC0000"/>
            </a:solidFill>
            <a:ln w="9525">
              <a:noFill/>
              <a:miter lim="800000"/>
              <a:headEnd/>
              <a:tailEnd/>
            </a:ln>
          </p:spPr>
          <p:txBody>
            <a:bodyPr wrap="none" anchor="ctr"/>
            <a:lstStyle/>
            <a:p>
              <a:endParaRPr lang="en-GB"/>
            </a:p>
          </p:txBody>
        </p:sp>
        <p:sp>
          <p:nvSpPr>
            <p:cNvPr id="70" name="Text Box 70"/>
            <p:cNvSpPr txBox="1">
              <a:spLocks noChangeArrowheads="1"/>
            </p:cNvSpPr>
            <p:nvPr/>
          </p:nvSpPr>
          <p:spPr bwMode="auto">
            <a:xfrm>
              <a:off x="1982" y="2021"/>
              <a:ext cx="376" cy="288"/>
            </a:xfrm>
            <a:prstGeom prst="rect">
              <a:avLst/>
            </a:prstGeom>
            <a:noFill/>
            <a:ln w="9525">
              <a:noFill/>
              <a:miter lim="800000"/>
              <a:headEnd/>
              <a:tailEnd/>
            </a:ln>
          </p:spPr>
          <p:txBody>
            <a:bodyPr>
              <a:spAutoFit/>
            </a:bodyPr>
            <a:lstStyle/>
            <a:p>
              <a:pPr algn="ctr">
                <a:spcBef>
                  <a:spcPct val="50000"/>
                </a:spcBef>
              </a:pPr>
              <a:r>
                <a:rPr lang="en-GB" sz="1200" b="1">
                  <a:solidFill>
                    <a:srgbClr val="FFCC99"/>
                  </a:solidFill>
                  <a:latin typeface="Arial" charset="0"/>
                </a:rPr>
                <a:t>Yr </a:t>
              </a:r>
              <a:br>
                <a:rPr lang="en-GB" sz="1200" b="1">
                  <a:solidFill>
                    <a:srgbClr val="FFCC99"/>
                  </a:solidFill>
                  <a:latin typeface="Arial" charset="0"/>
                </a:rPr>
              </a:br>
              <a:r>
                <a:rPr lang="en-GB" sz="1200" b="1">
                  <a:solidFill>
                    <a:srgbClr val="FFCC99"/>
                  </a:solidFill>
                  <a:latin typeface="Arial" charset="0"/>
                </a:rPr>
                <a:t>5</a:t>
              </a:r>
            </a:p>
          </p:txBody>
        </p:sp>
        <p:sp>
          <p:nvSpPr>
            <p:cNvPr id="71" name="Text Box 71"/>
            <p:cNvSpPr txBox="1">
              <a:spLocks noChangeArrowheads="1"/>
            </p:cNvSpPr>
            <p:nvPr/>
          </p:nvSpPr>
          <p:spPr bwMode="auto">
            <a:xfrm>
              <a:off x="1884" y="2025"/>
              <a:ext cx="278" cy="288"/>
            </a:xfrm>
            <a:prstGeom prst="rect">
              <a:avLst/>
            </a:prstGeom>
            <a:noFill/>
            <a:ln w="9525">
              <a:noFill/>
              <a:miter lim="800000"/>
              <a:headEnd/>
              <a:tailEnd/>
            </a:ln>
          </p:spPr>
          <p:txBody>
            <a:bodyPr>
              <a:spAutoFit/>
            </a:bodyPr>
            <a:lstStyle/>
            <a:p>
              <a:pPr algn="ctr">
                <a:spcBef>
                  <a:spcPct val="50000"/>
                </a:spcBef>
              </a:pPr>
              <a:r>
                <a:rPr lang="en-GB" sz="1200" b="1">
                  <a:solidFill>
                    <a:srgbClr val="FFCC99"/>
                  </a:solidFill>
                  <a:latin typeface="Arial" charset="0"/>
                </a:rPr>
                <a:t>Yr</a:t>
              </a:r>
              <a:br>
                <a:rPr lang="en-GB" sz="1200" b="1">
                  <a:solidFill>
                    <a:srgbClr val="FFCC99"/>
                  </a:solidFill>
                  <a:latin typeface="Arial" charset="0"/>
                </a:rPr>
              </a:br>
              <a:r>
                <a:rPr lang="en-GB" sz="1200" b="1">
                  <a:solidFill>
                    <a:srgbClr val="FFCC99"/>
                  </a:solidFill>
                  <a:latin typeface="Arial" charset="0"/>
                </a:rPr>
                <a:t>4</a:t>
              </a:r>
            </a:p>
          </p:txBody>
        </p:sp>
      </p:grpSp>
      <p:sp>
        <p:nvSpPr>
          <p:cNvPr id="74" name="TextBox 73"/>
          <p:cNvSpPr txBox="1"/>
          <p:nvPr/>
        </p:nvSpPr>
        <p:spPr>
          <a:xfrm>
            <a:off x="323528" y="6381328"/>
            <a:ext cx="3528392" cy="215444"/>
          </a:xfrm>
          <a:prstGeom prst="rect">
            <a:avLst/>
          </a:prstGeom>
          <a:noFill/>
        </p:spPr>
        <p:txBody>
          <a:bodyPr wrap="square" rtlCol="0">
            <a:spAutoFit/>
          </a:bodyPr>
          <a:lstStyle/>
          <a:p>
            <a:r>
              <a:rPr lang="en-GB" sz="800" dirty="0" smtClean="0"/>
              <a:t>Source: </a:t>
            </a:r>
            <a:r>
              <a:rPr lang="en-GB" sz="800" dirty="0" err="1" smtClean="0"/>
              <a:t>Atrill</a:t>
            </a:r>
            <a:r>
              <a:rPr lang="en-GB" sz="800" dirty="0" smtClean="0"/>
              <a:t> &amp; </a:t>
            </a:r>
            <a:r>
              <a:rPr lang="en-GB" sz="800" dirty="0" err="1" smtClean="0"/>
              <a:t>McLaney</a:t>
            </a:r>
            <a:endParaRPr lang="en-GB" sz="800" dirty="0"/>
          </a:p>
        </p:txBody>
      </p:sp>
      <p:sp>
        <p:nvSpPr>
          <p:cNvPr id="75" name="Slide Number Placeholder 74"/>
          <p:cNvSpPr>
            <a:spLocks noGrp="1"/>
          </p:cNvSpPr>
          <p:nvPr>
            <p:ph type="sldNum" sz="quarter" idx="12"/>
          </p:nvPr>
        </p:nvSpPr>
        <p:spPr/>
        <p:txBody>
          <a:bodyPr/>
          <a:lstStyle/>
          <a:p>
            <a:fld id="{906DD0DA-9AFE-4431-A050-313750B2E3BB}" type="slidenum">
              <a:rPr lang="en-GB" smtClean="0"/>
              <a:pPr/>
              <a:t>9</a:t>
            </a:fld>
            <a:endParaRPr lang="en-GB"/>
          </a:p>
        </p:txBody>
      </p:sp>
      <p:sp>
        <p:nvSpPr>
          <p:cNvPr id="76" name="Footer Placeholder 75"/>
          <p:cNvSpPr>
            <a:spLocks noGrp="1"/>
          </p:cNvSpPr>
          <p:nvPr>
            <p:ph type="ftr" sz="quarter" idx="11"/>
          </p:nvPr>
        </p:nvSpPr>
        <p:spPr/>
        <p:txBody>
          <a:bodyPr/>
          <a:lstStyle/>
          <a:p>
            <a:r>
              <a:rPr lang="en-GB" smtClean="0"/>
              <a:t>Financial Management</a:t>
            </a:r>
            <a:endParaRPr lang="en-GB"/>
          </a:p>
        </p:txBody>
      </p:sp>
      <p:sp>
        <p:nvSpPr>
          <p:cNvPr id="77" name="Title 1"/>
          <p:cNvSpPr>
            <a:spLocks noGrp="1"/>
          </p:cNvSpPr>
          <p:nvPr>
            <p:ph type="title"/>
          </p:nvPr>
        </p:nvSpPr>
        <p:spPr>
          <a:xfrm>
            <a:off x="457200" y="188640"/>
            <a:ext cx="8229600" cy="360040"/>
          </a:xfrm>
        </p:spPr>
        <p:txBody>
          <a:bodyPr/>
          <a:lstStyle/>
          <a:p>
            <a:r>
              <a:rPr lang="en-GB" sz="2000" dirty="0" smtClean="0"/>
              <a:t>Comparisons of Payback Periods</a:t>
            </a:r>
            <a:endParaRPr lang="en-GB" sz="2000" dirty="0"/>
          </a:p>
        </p:txBody>
      </p:sp>
    </p:spTree>
    <p:extLst>
      <p:ext uri="{BB962C8B-B14F-4D97-AF65-F5344CB8AC3E}">
        <p14:creationId xmlns="" xmlns:p14="http://schemas.microsoft.com/office/powerpoint/2010/main" val="100373331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Drawbacks of using PP</a:t>
            </a:r>
            <a:endParaRPr lang="en-GB" dirty="0"/>
          </a:p>
        </p:txBody>
      </p:sp>
      <p:sp>
        <p:nvSpPr>
          <p:cNvPr id="3" name="Content Placeholder 2"/>
          <p:cNvSpPr>
            <a:spLocks noGrp="1"/>
          </p:cNvSpPr>
          <p:nvPr>
            <p:ph idx="1"/>
          </p:nvPr>
        </p:nvSpPr>
        <p:spPr/>
        <p:txBody>
          <a:bodyPr/>
          <a:lstStyle/>
          <a:p>
            <a:r>
              <a:rPr lang="en-GB" sz="2800" dirty="0" smtClean="0"/>
              <a:t>PP sees all </a:t>
            </a:r>
            <a:r>
              <a:rPr lang="en-GB" sz="2800" u="sng" dirty="0" smtClean="0"/>
              <a:t>qualifying</a:t>
            </a:r>
            <a:r>
              <a:rPr lang="en-GB" sz="2800" dirty="0" smtClean="0"/>
              <a:t> projects as equally acceptable</a:t>
            </a:r>
          </a:p>
          <a:p>
            <a:r>
              <a:rPr lang="en-GB" sz="2800" dirty="0" smtClean="0"/>
              <a:t>It cannot distinguish between qualifying projects that payback a significant amount of investment early in the period</a:t>
            </a:r>
          </a:p>
          <a:p>
            <a:r>
              <a:rPr lang="en-GB" sz="2800" dirty="0" smtClean="0"/>
              <a:t>PP ignores cash flows after the payback period</a:t>
            </a:r>
          </a:p>
          <a:p>
            <a:r>
              <a:rPr lang="en-GB" sz="2800" dirty="0" smtClean="0"/>
              <a:t>PP is not concerned with profitability</a:t>
            </a:r>
          </a:p>
        </p:txBody>
      </p:sp>
      <p:sp>
        <p:nvSpPr>
          <p:cNvPr id="6" name="Slide Number Placeholder 5"/>
          <p:cNvSpPr>
            <a:spLocks noGrp="1"/>
          </p:cNvSpPr>
          <p:nvPr>
            <p:ph type="sldNum" sz="quarter" idx="12"/>
          </p:nvPr>
        </p:nvSpPr>
        <p:spPr/>
        <p:txBody>
          <a:bodyPr/>
          <a:lstStyle/>
          <a:p>
            <a:fld id="{906DD0DA-9AFE-4431-A050-313750B2E3BB}" type="slidenum">
              <a:rPr lang="en-GB" smtClean="0"/>
              <a:pPr/>
              <a:t>10</a:t>
            </a:fld>
            <a:endParaRPr lang="en-GB"/>
          </a:p>
        </p:txBody>
      </p:sp>
      <p:sp>
        <p:nvSpPr>
          <p:cNvPr id="7" name="Footer Placeholder 6"/>
          <p:cNvSpPr>
            <a:spLocks noGrp="1"/>
          </p:cNvSpPr>
          <p:nvPr>
            <p:ph type="ftr" sz="quarter" idx="11"/>
          </p:nvPr>
        </p:nvSpPr>
        <p:spPr/>
        <p:txBody>
          <a:bodyPr/>
          <a:lstStyle/>
          <a:p>
            <a:r>
              <a:rPr lang="en-GB" smtClean="0"/>
              <a:t>Financial Management</a:t>
            </a:r>
            <a:endParaRPr lang="en-GB"/>
          </a:p>
        </p:txBody>
      </p:sp>
    </p:spTree>
    <p:extLst>
      <p:ext uri="{BB962C8B-B14F-4D97-AF65-F5344CB8AC3E}">
        <p14:creationId xmlns="" xmlns:p14="http://schemas.microsoft.com/office/powerpoint/2010/main" val="194924044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1143000"/>
          </a:xfrm>
        </p:spPr>
        <p:txBody>
          <a:bodyPr/>
          <a:lstStyle/>
          <a:p>
            <a:r>
              <a:rPr lang="en-GB" sz="3200" dirty="0" smtClean="0"/>
              <a:t>Example of Payback Period project appraisal</a:t>
            </a:r>
            <a:endParaRPr lang="en-GB" sz="3200" dirty="0"/>
          </a:p>
        </p:txBody>
      </p:sp>
      <p:sp>
        <p:nvSpPr>
          <p:cNvPr id="6" name="Slide Number Placeholder 5"/>
          <p:cNvSpPr>
            <a:spLocks noGrp="1"/>
          </p:cNvSpPr>
          <p:nvPr>
            <p:ph type="sldNum" sz="quarter" idx="12"/>
          </p:nvPr>
        </p:nvSpPr>
        <p:spPr/>
        <p:txBody>
          <a:bodyPr/>
          <a:lstStyle/>
          <a:p>
            <a:fld id="{906DD0DA-9AFE-4431-A050-313750B2E3BB}" type="slidenum">
              <a:rPr lang="en-GB" smtClean="0"/>
              <a:pPr/>
              <a:t>11</a:t>
            </a:fld>
            <a:endParaRPr lang="en-GB"/>
          </a:p>
        </p:txBody>
      </p:sp>
      <p:sp>
        <p:nvSpPr>
          <p:cNvPr id="7" name="Footer Placeholder 6"/>
          <p:cNvSpPr>
            <a:spLocks noGrp="1"/>
          </p:cNvSpPr>
          <p:nvPr>
            <p:ph type="ftr" sz="quarter" idx="11"/>
          </p:nvPr>
        </p:nvSpPr>
        <p:spPr/>
        <p:txBody>
          <a:bodyPr/>
          <a:lstStyle/>
          <a:p>
            <a:r>
              <a:rPr lang="en-GB" dirty="0" smtClean="0"/>
              <a:t>Financial Management</a:t>
            </a:r>
            <a:endParaRPr lang="en-GB" dirty="0"/>
          </a:p>
        </p:txBody>
      </p:sp>
      <p:pic>
        <p:nvPicPr>
          <p:cNvPr id="5" name="Picture 4"/>
          <p:cNvPicPr>
            <a:picLocks noChangeAspect="1"/>
          </p:cNvPicPr>
          <p:nvPr/>
        </p:nvPicPr>
        <p:blipFill>
          <a:blip r:embed="rId3" cstate="print"/>
          <a:stretch>
            <a:fillRect/>
          </a:stretch>
        </p:blipFill>
        <p:spPr>
          <a:xfrm>
            <a:off x="1210948" y="1700808"/>
            <a:ext cx="6438900" cy="2771775"/>
          </a:xfrm>
          <a:prstGeom prst="rect">
            <a:avLst/>
          </a:prstGeom>
        </p:spPr>
      </p:pic>
      <p:pic>
        <p:nvPicPr>
          <p:cNvPr id="8" name="Picture 7"/>
          <p:cNvPicPr>
            <a:picLocks noChangeAspect="1"/>
          </p:cNvPicPr>
          <p:nvPr/>
        </p:nvPicPr>
        <p:blipFill>
          <a:blip r:embed="rId4" cstate="print"/>
          <a:stretch>
            <a:fillRect/>
          </a:stretch>
        </p:blipFill>
        <p:spPr>
          <a:xfrm>
            <a:off x="2339752" y="4472583"/>
            <a:ext cx="5505450" cy="1152525"/>
          </a:xfrm>
          <a:prstGeom prst="rect">
            <a:avLst/>
          </a:prstGeom>
        </p:spPr>
      </p:pic>
    </p:spTree>
    <p:extLst>
      <p:ext uri="{BB962C8B-B14F-4D97-AF65-F5344CB8AC3E}">
        <p14:creationId xmlns="" xmlns:p14="http://schemas.microsoft.com/office/powerpoint/2010/main" val="4039010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Net Present Value (NPV)</a:t>
            </a:r>
          </a:p>
        </p:txBody>
      </p:sp>
      <p:sp>
        <p:nvSpPr>
          <p:cNvPr id="3" name="Content Placeholder 2"/>
          <p:cNvSpPr>
            <a:spLocks noGrp="1"/>
          </p:cNvSpPr>
          <p:nvPr>
            <p:ph idx="1"/>
          </p:nvPr>
        </p:nvSpPr>
        <p:spPr>
          <a:xfrm>
            <a:off x="467544" y="1700808"/>
            <a:ext cx="8229600" cy="4525963"/>
          </a:xfrm>
        </p:spPr>
        <p:txBody>
          <a:bodyPr/>
          <a:lstStyle/>
          <a:p>
            <a:pPr>
              <a:buNone/>
            </a:pPr>
            <a:r>
              <a:rPr lang="en-GB" dirty="0" smtClean="0"/>
              <a:t>Net Present Value:</a:t>
            </a:r>
          </a:p>
          <a:p>
            <a:pPr>
              <a:buNone/>
            </a:pPr>
            <a:endParaRPr lang="en-GB" dirty="0" smtClean="0"/>
          </a:p>
          <a:p>
            <a:pPr indent="0">
              <a:buNone/>
            </a:pPr>
            <a:r>
              <a:rPr lang="en-GB" dirty="0" smtClean="0"/>
              <a:t>Accounts for all of the costs and benefits of each investment opportunity and makes a logical allowance for the </a:t>
            </a:r>
            <a:r>
              <a:rPr lang="en-GB" i="1" u="sng" dirty="0" smtClean="0">
                <a:effectLst>
                  <a:outerShdw blurRad="38100" dist="38100" dir="2700000" algn="tl">
                    <a:srgbClr val="000000">
                      <a:alpha val="43137"/>
                    </a:srgbClr>
                  </a:outerShdw>
                </a:effectLst>
              </a:rPr>
              <a:t>timing</a:t>
            </a:r>
            <a:r>
              <a:rPr lang="en-GB" dirty="0" smtClean="0"/>
              <a:t> of those costs and benefits</a:t>
            </a:r>
          </a:p>
          <a:p>
            <a:pPr>
              <a:buNone/>
            </a:pPr>
            <a:endParaRPr lang="en-GB" sz="2800" dirty="0"/>
          </a:p>
        </p:txBody>
      </p:sp>
      <p:sp>
        <p:nvSpPr>
          <p:cNvPr id="6" name="Slide Number Placeholder 5"/>
          <p:cNvSpPr>
            <a:spLocks noGrp="1"/>
          </p:cNvSpPr>
          <p:nvPr>
            <p:ph type="sldNum" sz="quarter" idx="12"/>
          </p:nvPr>
        </p:nvSpPr>
        <p:spPr/>
        <p:txBody>
          <a:bodyPr/>
          <a:lstStyle/>
          <a:p>
            <a:fld id="{906DD0DA-9AFE-4431-A050-313750B2E3BB}" type="slidenum">
              <a:rPr lang="en-GB" smtClean="0"/>
              <a:pPr/>
              <a:t>12</a:t>
            </a:fld>
            <a:endParaRPr lang="en-GB"/>
          </a:p>
        </p:txBody>
      </p:sp>
      <p:sp>
        <p:nvSpPr>
          <p:cNvPr id="7" name="Footer Placeholder 6"/>
          <p:cNvSpPr>
            <a:spLocks noGrp="1"/>
          </p:cNvSpPr>
          <p:nvPr>
            <p:ph type="ftr" sz="quarter" idx="11"/>
          </p:nvPr>
        </p:nvSpPr>
        <p:spPr/>
        <p:txBody>
          <a:bodyPr/>
          <a:lstStyle/>
          <a:p>
            <a:r>
              <a:rPr lang="en-GB" smtClean="0"/>
              <a:t>Financial Management</a:t>
            </a:r>
            <a:endParaRPr lang="en-GB"/>
          </a:p>
        </p:txBody>
      </p:sp>
      <p:pic>
        <p:nvPicPr>
          <p:cNvPr id="4" name="Picture 3"/>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5652120" y="4941168"/>
            <a:ext cx="1078880" cy="1148690"/>
          </a:xfrm>
          <a:prstGeom prst="rect">
            <a:avLst/>
          </a:prstGeom>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Net Present Value (NPV)</a:t>
            </a:r>
          </a:p>
        </p:txBody>
      </p:sp>
      <p:sp>
        <p:nvSpPr>
          <p:cNvPr id="3" name="Content Placeholder 2"/>
          <p:cNvSpPr>
            <a:spLocks noGrp="1"/>
          </p:cNvSpPr>
          <p:nvPr>
            <p:ph idx="1"/>
          </p:nvPr>
        </p:nvSpPr>
        <p:spPr/>
        <p:txBody>
          <a:bodyPr/>
          <a:lstStyle/>
          <a:p>
            <a:pPr>
              <a:buNone/>
            </a:pPr>
            <a:r>
              <a:rPr lang="en-GB" dirty="0" smtClean="0"/>
              <a:t>The timing element of NPV:</a:t>
            </a:r>
          </a:p>
          <a:p>
            <a:pPr>
              <a:buNone/>
            </a:pPr>
            <a:endParaRPr lang="en-GB" dirty="0" smtClean="0"/>
          </a:p>
          <a:p>
            <a:pPr indent="0">
              <a:buNone/>
            </a:pPr>
            <a:r>
              <a:rPr lang="en-GB" sz="2800" dirty="0" smtClean="0"/>
              <a:t>Would you prefer to have £1 paid to you now or in a year’s time?</a:t>
            </a:r>
          </a:p>
          <a:p>
            <a:pPr indent="0">
              <a:buNone/>
            </a:pPr>
            <a:endParaRPr lang="en-GB" sz="2800" dirty="0" smtClean="0"/>
          </a:p>
          <a:p>
            <a:pPr indent="0">
              <a:buNone/>
            </a:pPr>
            <a:r>
              <a:rPr lang="en-GB" sz="2800" dirty="0" smtClean="0"/>
              <a:t>The answer is NOW……..why?</a:t>
            </a:r>
          </a:p>
        </p:txBody>
      </p:sp>
      <p:sp>
        <p:nvSpPr>
          <p:cNvPr id="6" name="Slide Number Placeholder 5"/>
          <p:cNvSpPr>
            <a:spLocks noGrp="1"/>
          </p:cNvSpPr>
          <p:nvPr>
            <p:ph type="sldNum" sz="quarter" idx="12"/>
          </p:nvPr>
        </p:nvSpPr>
        <p:spPr/>
        <p:txBody>
          <a:bodyPr/>
          <a:lstStyle/>
          <a:p>
            <a:fld id="{906DD0DA-9AFE-4431-A050-313750B2E3BB}" type="slidenum">
              <a:rPr lang="en-GB" smtClean="0"/>
              <a:pPr/>
              <a:t>13</a:t>
            </a:fld>
            <a:endParaRPr lang="en-GB"/>
          </a:p>
        </p:txBody>
      </p:sp>
      <p:sp>
        <p:nvSpPr>
          <p:cNvPr id="7" name="Footer Placeholder 6"/>
          <p:cNvSpPr>
            <a:spLocks noGrp="1"/>
          </p:cNvSpPr>
          <p:nvPr>
            <p:ph type="ftr" sz="quarter" idx="11"/>
          </p:nvPr>
        </p:nvSpPr>
        <p:spPr/>
        <p:txBody>
          <a:bodyPr/>
          <a:lstStyle/>
          <a:p>
            <a:r>
              <a:rPr lang="en-GB" smtClean="0"/>
              <a:t>Financial Management</a:t>
            </a:r>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Net Present Value (NPV)</a:t>
            </a:r>
          </a:p>
        </p:txBody>
      </p:sp>
      <p:sp>
        <p:nvSpPr>
          <p:cNvPr id="3" name="Content Placeholder 2"/>
          <p:cNvSpPr>
            <a:spLocks noGrp="1"/>
          </p:cNvSpPr>
          <p:nvPr>
            <p:ph idx="1"/>
          </p:nvPr>
        </p:nvSpPr>
        <p:spPr/>
        <p:txBody>
          <a:bodyPr/>
          <a:lstStyle/>
          <a:p>
            <a:pPr>
              <a:buNone/>
            </a:pPr>
            <a:r>
              <a:rPr lang="en-GB" dirty="0" smtClean="0"/>
              <a:t>If £1 is paid to you in a year’s time then:</a:t>
            </a:r>
          </a:p>
          <a:p>
            <a:pPr>
              <a:buNone/>
            </a:pPr>
            <a:endParaRPr lang="en-GB" dirty="0" smtClean="0"/>
          </a:p>
          <a:p>
            <a:r>
              <a:rPr lang="en-GB" sz="2400" dirty="0" smtClean="0"/>
              <a:t>You </a:t>
            </a:r>
            <a:r>
              <a:rPr lang="en-GB" sz="2400" dirty="0" smtClean="0">
                <a:solidFill>
                  <a:srgbClr val="FF0000"/>
                </a:solidFill>
              </a:rPr>
              <a:t>lose interest </a:t>
            </a:r>
            <a:r>
              <a:rPr lang="en-GB" sz="2400" dirty="0" smtClean="0"/>
              <a:t>that you could have earned on it during that period*</a:t>
            </a:r>
          </a:p>
          <a:p>
            <a:r>
              <a:rPr lang="en-GB" sz="2400" dirty="0" smtClean="0"/>
              <a:t>There is a </a:t>
            </a:r>
            <a:r>
              <a:rPr lang="en-GB" sz="2400" dirty="0" smtClean="0">
                <a:solidFill>
                  <a:srgbClr val="FF0000"/>
                </a:solidFill>
              </a:rPr>
              <a:t>risk</a:t>
            </a:r>
            <a:r>
              <a:rPr lang="en-GB" sz="2400" dirty="0" smtClean="0"/>
              <a:t> you won’t receive it</a:t>
            </a:r>
          </a:p>
          <a:p>
            <a:r>
              <a:rPr lang="en-GB" sz="2400" dirty="0" smtClean="0">
                <a:solidFill>
                  <a:srgbClr val="FF0000"/>
                </a:solidFill>
              </a:rPr>
              <a:t>Inflation</a:t>
            </a:r>
            <a:r>
              <a:rPr lang="en-GB" sz="2400" dirty="0" smtClean="0"/>
              <a:t> would erode its value over the time period</a:t>
            </a:r>
          </a:p>
          <a:p>
            <a:pPr algn="ctr"/>
            <a:endParaRPr lang="en-GB" sz="2800" dirty="0" smtClean="0"/>
          </a:p>
          <a:p>
            <a:pPr algn="ctr">
              <a:buNone/>
            </a:pPr>
            <a:r>
              <a:rPr lang="en-GB" sz="2000" dirty="0" smtClean="0">
                <a:solidFill>
                  <a:srgbClr val="FF0000"/>
                </a:solidFill>
              </a:rPr>
              <a:t>Therefore its value in a year’s time is considered less than it is now!!</a:t>
            </a:r>
          </a:p>
          <a:p>
            <a:pPr algn="ctr">
              <a:buNone/>
            </a:pPr>
            <a:endParaRPr lang="en-GB" sz="2000" dirty="0" smtClean="0">
              <a:solidFill>
                <a:srgbClr val="FF0000"/>
              </a:solidFill>
            </a:endParaRPr>
          </a:p>
          <a:p>
            <a:pPr>
              <a:buNone/>
            </a:pPr>
            <a:r>
              <a:rPr lang="en-GB" sz="2000" dirty="0" smtClean="0"/>
              <a:t>* </a:t>
            </a:r>
            <a:r>
              <a:rPr lang="en-GB" sz="1600" dirty="0" smtClean="0"/>
              <a:t>By investing funds another way we are incurring an </a:t>
            </a:r>
            <a:r>
              <a:rPr lang="en-GB" sz="1600" i="1" dirty="0" smtClean="0"/>
              <a:t>opportunity cost</a:t>
            </a:r>
          </a:p>
        </p:txBody>
      </p:sp>
      <p:sp>
        <p:nvSpPr>
          <p:cNvPr id="6" name="Slide Number Placeholder 5"/>
          <p:cNvSpPr>
            <a:spLocks noGrp="1"/>
          </p:cNvSpPr>
          <p:nvPr>
            <p:ph type="sldNum" sz="quarter" idx="12"/>
          </p:nvPr>
        </p:nvSpPr>
        <p:spPr/>
        <p:txBody>
          <a:bodyPr/>
          <a:lstStyle/>
          <a:p>
            <a:fld id="{906DD0DA-9AFE-4431-A050-313750B2E3BB}" type="slidenum">
              <a:rPr lang="en-GB" smtClean="0"/>
              <a:pPr/>
              <a:t>14</a:t>
            </a:fld>
            <a:endParaRPr lang="en-GB"/>
          </a:p>
        </p:txBody>
      </p:sp>
      <p:sp>
        <p:nvSpPr>
          <p:cNvPr id="7" name="Footer Placeholder 6"/>
          <p:cNvSpPr>
            <a:spLocks noGrp="1"/>
          </p:cNvSpPr>
          <p:nvPr>
            <p:ph type="ftr" sz="quarter" idx="11"/>
          </p:nvPr>
        </p:nvSpPr>
        <p:spPr/>
        <p:txBody>
          <a:bodyPr/>
          <a:lstStyle/>
          <a:p>
            <a:r>
              <a:rPr lang="en-GB" smtClean="0"/>
              <a:t>Financial Management</a:t>
            </a:r>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Interest Lost &amp; Opportunity Cost</a:t>
            </a:r>
          </a:p>
        </p:txBody>
      </p:sp>
      <p:sp>
        <p:nvSpPr>
          <p:cNvPr id="3" name="Content Placeholder 2"/>
          <p:cNvSpPr>
            <a:spLocks noGrp="1"/>
          </p:cNvSpPr>
          <p:nvPr>
            <p:ph idx="1"/>
          </p:nvPr>
        </p:nvSpPr>
        <p:spPr/>
        <p:txBody>
          <a:bodyPr/>
          <a:lstStyle/>
          <a:p>
            <a:pPr indent="0">
              <a:buNone/>
            </a:pPr>
            <a:r>
              <a:rPr lang="en-GB" sz="2800" dirty="0" smtClean="0"/>
              <a:t>An </a:t>
            </a:r>
            <a:r>
              <a:rPr lang="en-GB" sz="2800" b="1" u="sng" dirty="0" smtClean="0"/>
              <a:t>opportunity cost </a:t>
            </a:r>
            <a:r>
              <a:rPr lang="en-GB" sz="2800" dirty="0" smtClean="0"/>
              <a:t>occurs where one course of action, e.g. making a business investment, deprives us of the </a:t>
            </a:r>
            <a:r>
              <a:rPr lang="en-GB" sz="2800" i="1" dirty="0" smtClean="0"/>
              <a:t>opportunity</a:t>
            </a:r>
            <a:r>
              <a:rPr lang="en-GB" sz="2800" dirty="0" smtClean="0"/>
              <a:t> to derive some benefit from an alternative action, e.g. putting money in the bank to earn interest.</a:t>
            </a:r>
          </a:p>
          <a:p>
            <a:pPr indent="0">
              <a:buNone/>
            </a:pPr>
            <a:endParaRPr lang="en-GB" sz="1400" dirty="0" smtClean="0"/>
          </a:p>
          <a:p>
            <a:pPr indent="0">
              <a:buNone/>
            </a:pPr>
            <a:r>
              <a:rPr lang="en-GB" sz="2800" dirty="0" smtClean="0"/>
              <a:t>Therefore, in the context of NPV, any investment opportunity must do better than the returns from the next best opportunity, i.e. putting the money on deposit to </a:t>
            </a:r>
            <a:r>
              <a:rPr lang="en-GB" sz="2800" u="sng" dirty="0" smtClean="0"/>
              <a:t>earn interest</a:t>
            </a:r>
            <a:r>
              <a:rPr lang="en-GB" sz="1400" dirty="0" smtClean="0"/>
              <a:t>.</a:t>
            </a:r>
          </a:p>
        </p:txBody>
      </p:sp>
      <p:sp>
        <p:nvSpPr>
          <p:cNvPr id="6" name="Slide Number Placeholder 5"/>
          <p:cNvSpPr>
            <a:spLocks noGrp="1"/>
          </p:cNvSpPr>
          <p:nvPr>
            <p:ph type="sldNum" sz="quarter" idx="12"/>
          </p:nvPr>
        </p:nvSpPr>
        <p:spPr/>
        <p:txBody>
          <a:bodyPr/>
          <a:lstStyle/>
          <a:p>
            <a:fld id="{906DD0DA-9AFE-4431-A050-313750B2E3BB}" type="slidenum">
              <a:rPr lang="en-GB" smtClean="0"/>
              <a:pPr/>
              <a:t>15</a:t>
            </a:fld>
            <a:endParaRPr lang="en-GB"/>
          </a:p>
        </p:txBody>
      </p:sp>
      <p:sp>
        <p:nvSpPr>
          <p:cNvPr id="7" name="Footer Placeholder 6"/>
          <p:cNvSpPr>
            <a:spLocks noGrp="1"/>
          </p:cNvSpPr>
          <p:nvPr>
            <p:ph type="ftr" sz="quarter" idx="11"/>
          </p:nvPr>
        </p:nvSpPr>
        <p:spPr/>
        <p:txBody>
          <a:bodyPr/>
          <a:lstStyle/>
          <a:p>
            <a:r>
              <a:rPr lang="en-GB" smtClean="0"/>
              <a:t>Financial Management</a:t>
            </a:r>
            <a:endParaRPr lang="en-GB"/>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Risk</a:t>
            </a:r>
          </a:p>
        </p:txBody>
      </p:sp>
      <p:sp>
        <p:nvSpPr>
          <p:cNvPr id="3" name="Content Placeholder 2"/>
          <p:cNvSpPr>
            <a:spLocks noGrp="1"/>
          </p:cNvSpPr>
          <p:nvPr>
            <p:ph idx="1"/>
          </p:nvPr>
        </p:nvSpPr>
        <p:spPr>
          <a:xfrm>
            <a:off x="467544" y="1268760"/>
            <a:ext cx="8229600" cy="4525963"/>
          </a:xfrm>
        </p:spPr>
        <p:txBody>
          <a:bodyPr/>
          <a:lstStyle/>
          <a:p>
            <a:pPr indent="0">
              <a:buNone/>
            </a:pPr>
            <a:r>
              <a:rPr lang="en-GB" sz="2400" dirty="0" smtClean="0"/>
              <a:t>Examples of risk that could affect returns:</a:t>
            </a:r>
          </a:p>
          <a:p>
            <a:pPr indent="0">
              <a:buNone/>
            </a:pPr>
            <a:endParaRPr lang="en-GB" sz="2400" dirty="0" smtClean="0"/>
          </a:p>
          <a:p>
            <a:pPr indent="0"/>
            <a:r>
              <a:rPr lang="en-GB" sz="2400" dirty="0" smtClean="0"/>
              <a:t> Sales of the product or service may not be as expected</a:t>
            </a:r>
          </a:p>
          <a:p>
            <a:pPr indent="0"/>
            <a:r>
              <a:rPr lang="en-GB" sz="2400" dirty="0" smtClean="0"/>
              <a:t> Equipment  that is key to supporting the project could malfunction </a:t>
            </a:r>
          </a:p>
          <a:p>
            <a:pPr indent="0"/>
            <a:r>
              <a:rPr lang="en-GB" sz="2400" dirty="0" smtClean="0"/>
              <a:t> Labour costs could be higher than expected</a:t>
            </a:r>
          </a:p>
          <a:p>
            <a:pPr indent="0"/>
            <a:r>
              <a:rPr lang="en-GB" sz="2400" dirty="0" smtClean="0"/>
              <a:t> Disposal income at the end of the term could be less than anticipated</a:t>
            </a:r>
          </a:p>
          <a:p>
            <a:pPr indent="0"/>
            <a:endParaRPr lang="en-GB" sz="2800" dirty="0" smtClean="0"/>
          </a:p>
          <a:p>
            <a:pPr marL="857250" indent="-514350">
              <a:buNone/>
            </a:pPr>
            <a:r>
              <a:rPr lang="en-GB" sz="2800" dirty="0" smtClean="0"/>
              <a:t>Other examples??</a:t>
            </a:r>
          </a:p>
          <a:p>
            <a:pPr indent="0">
              <a:buNone/>
            </a:pPr>
            <a:endParaRPr lang="en-GB" sz="1400" dirty="0" smtClean="0"/>
          </a:p>
        </p:txBody>
      </p:sp>
      <p:sp>
        <p:nvSpPr>
          <p:cNvPr id="6" name="Slide Number Placeholder 5"/>
          <p:cNvSpPr>
            <a:spLocks noGrp="1"/>
          </p:cNvSpPr>
          <p:nvPr>
            <p:ph type="sldNum" sz="quarter" idx="12"/>
          </p:nvPr>
        </p:nvSpPr>
        <p:spPr/>
        <p:txBody>
          <a:bodyPr/>
          <a:lstStyle/>
          <a:p>
            <a:fld id="{906DD0DA-9AFE-4431-A050-313750B2E3BB}" type="slidenum">
              <a:rPr lang="en-GB" smtClean="0"/>
              <a:pPr/>
              <a:t>16</a:t>
            </a:fld>
            <a:endParaRPr lang="en-GB"/>
          </a:p>
        </p:txBody>
      </p:sp>
      <p:sp>
        <p:nvSpPr>
          <p:cNvPr id="7" name="Footer Placeholder 6"/>
          <p:cNvSpPr>
            <a:spLocks noGrp="1"/>
          </p:cNvSpPr>
          <p:nvPr>
            <p:ph type="ftr" sz="quarter" idx="11"/>
          </p:nvPr>
        </p:nvSpPr>
        <p:spPr/>
        <p:txBody>
          <a:bodyPr/>
          <a:lstStyle/>
          <a:p>
            <a:r>
              <a:rPr lang="en-GB" smtClean="0"/>
              <a:t>Financial Management</a:t>
            </a:r>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Effects of Inflation</a:t>
            </a:r>
          </a:p>
        </p:txBody>
      </p:sp>
      <p:sp>
        <p:nvSpPr>
          <p:cNvPr id="3" name="Content Placeholder 2"/>
          <p:cNvSpPr>
            <a:spLocks noGrp="1"/>
          </p:cNvSpPr>
          <p:nvPr>
            <p:ph idx="1"/>
          </p:nvPr>
        </p:nvSpPr>
        <p:spPr>
          <a:xfrm>
            <a:off x="467544" y="1268760"/>
            <a:ext cx="8229600" cy="4525963"/>
          </a:xfrm>
        </p:spPr>
        <p:txBody>
          <a:bodyPr/>
          <a:lstStyle/>
          <a:p>
            <a:pPr indent="0">
              <a:buNone/>
            </a:pPr>
            <a:r>
              <a:rPr lang="en-GB" sz="2800" dirty="0" smtClean="0"/>
              <a:t>Examples of the effects of inflation:</a:t>
            </a:r>
          </a:p>
          <a:p>
            <a:pPr indent="0">
              <a:buNone/>
            </a:pPr>
            <a:endParaRPr lang="en-GB" sz="2800" dirty="0" smtClean="0"/>
          </a:p>
          <a:p>
            <a:pPr indent="0">
              <a:buNone/>
            </a:pPr>
            <a:r>
              <a:rPr lang="en-GB" sz="2800" dirty="0" smtClean="0"/>
              <a:t>Higher prices paid for raw materials</a:t>
            </a:r>
          </a:p>
          <a:p>
            <a:pPr indent="0">
              <a:buNone/>
            </a:pPr>
            <a:r>
              <a:rPr lang="en-GB" sz="2800" dirty="0" smtClean="0"/>
              <a:t>Higher overheads and labour costs incurred</a:t>
            </a:r>
          </a:p>
          <a:p>
            <a:pPr indent="0">
              <a:buNone/>
            </a:pPr>
            <a:r>
              <a:rPr lang="en-GB" sz="2800" dirty="0" smtClean="0"/>
              <a:t>Effects on demand for products and services that have higher prices imposed in order to cover increasing costs</a:t>
            </a:r>
          </a:p>
          <a:p>
            <a:pPr indent="0">
              <a:buNone/>
            </a:pPr>
            <a:r>
              <a:rPr lang="en-GB" sz="2800" dirty="0" smtClean="0"/>
              <a:t>Economic downturn leading to uncertainty on returns</a:t>
            </a:r>
          </a:p>
          <a:p>
            <a:pPr indent="0">
              <a:buNone/>
            </a:pPr>
            <a:endParaRPr lang="en-GB" sz="1400" dirty="0" smtClean="0"/>
          </a:p>
        </p:txBody>
      </p:sp>
      <p:sp>
        <p:nvSpPr>
          <p:cNvPr id="6" name="Slide Number Placeholder 5"/>
          <p:cNvSpPr>
            <a:spLocks noGrp="1"/>
          </p:cNvSpPr>
          <p:nvPr>
            <p:ph type="sldNum" sz="quarter" idx="12"/>
          </p:nvPr>
        </p:nvSpPr>
        <p:spPr/>
        <p:txBody>
          <a:bodyPr/>
          <a:lstStyle/>
          <a:p>
            <a:fld id="{906DD0DA-9AFE-4431-A050-313750B2E3BB}" type="slidenum">
              <a:rPr lang="en-GB" smtClean="0"/>
              <a:pPr/>
              <a:t>17</a:t>
            </a:fld>
            <a:endParaRPr lang="en-GB"/>
          </a:p>
        </p:txBody>
      </p:sp>
      <p:sp>
        <p:nvSpPr>
          <p:cNvPr id="7" name="Footer Placeholder 6"/>
          <p:cNvSpPr>
            <a:spLocks noGrp="1"/>
          </p:cNvSpPr>
          <p:nvPr>
            <p:ph type="ftr" sz="quarter" idx="11"/>
          </p:nvPr>
        </p:nvSpPr>
        <p:spPr/>
        <p:txBody>
          <a:bodyPr/>
          <a:lstStyle/>
          <a:p>
            <a:r>
              <a:rPr lang="en-GB" smtClean="0"/>
              <a:t>Financial Management</a:t>
            </a:r>
            <a:endParaRPr lang="en-GB"/>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0"/>
          <p:cNvGrpSpPr>
            <a:grpSpLocks/>
          </p:cNvGrpSpPr>
          <p:nvPr/>
        </p:nvGrpSpPr>
        <p:grpSpPr bwMode="auto">
          <a:xfrm>
            <a:off x="1973263" y="1668463"/>
            <a:ext cx="5208587" cy="3508375"/>
            <a:chOff x="1259" y="1115"/>
            <a:chExt cx="3281" cy="2210"/>
          </a:xfrm>
        </p:grpSpPr>
        <p:sp>
          <p:nvSpPr>
            <p:cNvPr id="10244" name="AutoShape 18"/>
            <p:cNvSpPr>
              <a:spLocks noChangeArrowheads="1"/>
            </p:cNvSpPr>
            <p:nvPr/>
          </p:nvSpPr>
          <p:spPr bwMode="auto">
            <a:xfrm>
              <a:off x="2439" y="2326"/>
              <a:ext cx="893" cy="999"/>
            </a:xfrm>
            <a:prstGeom prst="cube">
              <a:avLst>
                <a:gd name="adj" fmla="val 12579"/>
              </a:avLst>
            </a:prstGeom>
            <a:solidFill>
              <a:srgbClr val="FFCC99"/>
            </a:solidFill>
            <a:ln w="9525">
              <a:noFill/>
              <a:miter lim="800000"/>
              <a:headEnd/>
              <a:tailEnd/>
            </a:ln>
          </p:spPr>
          <p:txBody>
            <a:bodyPr wrap="none" anchor="ctr"/>
            <a:lstStyle/>
            <a:p>
              <a:endParaRPr lang="en-GB"/>
            </a:p>
          </p:txBody>
        </p:sp>
        <p:sp>
          <p:nvSpPr>
            <p:cNvPr id="10245" name="AutoShape 4"/>
            <p:cNvSpPr>
              <a:spLocks noChangeArrowheads="1"/>
            </p:cNvSpPr>
            <p:nvPr/>
          </p:nvSpPr>
          <p:spPr bwMode="auto">
            <a:xfrm>
              <a:off x="1269" y="1118"/>
              <a:ext cx="893" cy="1000"/>
            </a:xfrm>
            <a:prstGeom prst="cube">
              <a:avLst>
                <a:gd name="adj" fmla="val 12579"/>
              </a:avLst>
            </a:prstGeom>
            <a:solidFill>
              <a:srgbClr val="FFCC99"/>
            </a:solidFill>
            <a:ln w="9525">
              <a:noFill/>
              <a:miter lim="800000"/>
              <a:headEnd/>
              <a:tailEnd/>
            </a:ln>
          </p:spPr>
          <p:txBody>
            <a:bodyPr wrap="none" anchor="ctr"/>
            <a:lstStyle/>
            <a:p>
              <a:endParaRPr lang="en-GB"/>
            </a:p>
          </p:txBody>
        </p:sp>
        <p:sp>
          <p:nvSpPr>
            <p:cNvPr id="10246" name="Text Box 5"/>
            <p:cNvSpPr txBox="1">
              <a:spLocks noChangeArrowheads="1"/>
            </p:cNvSpPr>
            <p:nvPr/>
          </p:nvSpPr>
          <p:spPr bwMode="auto">
            <a:xfrm>
              <a:off x="1259" y="1424"/>
              <a:ext cx="819" cy="442"/>
            </a:xfrm>
            <a:prstGeom prst="rect">
              <a:avLst/>
            </a:prstGeom>
            <a:noFill/>
            <a:ln w="9525">
              <a:noFill/>
              <a:miter lim="800000"/>
              <a:headEnd/>
              <a:tailEnd/>
            </a:ln>
          </p:spPr>
          <p:txBody>
            <a:bodyPr>
              <a:spAutoFit/>
            </a:bodyPr>
            <a:lstStyle/>
            <a:p>
              <a:pPr algn="ctr">
                <a:spcBef>
                  <a:spcPct val="50000"/>
                </a:spcBef>
              </a:pPr>
              <a:r>
                <a:rPr lang="en-GB" sz="2000" b="1">
                  <a:latin typeface="Arial" charset="0"/>
                </a:rPr>
                <a:t>Interest foregone</a:t>
              </a:r>
            </a:p>
          </p:txBody>
        </p:sp>
        <p:sp>
          <p:nvSpPr>
            <p:cNvPr id="10247" name="AutoShape 7"/>
            <p:cNvSpPr>
              <a:spLocks noChangeArrowheads="1"/>
            </p:cNvSpPr>
            <p:nvPr/>
          </p:nvSpPr>
          <p:spPr bwMode="auto">
            <a:xfrm>
              <a:off x="3647" y="1123"/>
              <a:ext cx="893" cy="999"/>
            </a:xfrm>
            <a:prstGeom prst="cube">
              <a:avLst>
                <a:gd name="adj" fmla="val 12579"/>
              </a:avLst>
            </a:prstGeom>
            <a:solidFill>
              <a:srgbClr val="FFCC99"/>
            </a:solidFill>
            <a:ln w="9525">
              <a:noFill/>
              <a:miter lim="800000"/>
              <a:headEnd/>
              <a:tailEnd/>
            </a:ln>
          </p:spPr>
          <p:txBody>
            <a:bodyPr wrap="none" anchor="ctr"/>
            <a:lstStyle/>
            <a:p>
              <a:endParaRPr lang="en-GB"/>
            </a:p>
          </p:txBody>
        </p:sp>
        <p:sp>
          <p:nvSpPr>
            <p:cNvPr id="10248" name="Text Box 8"/>
            <p:cNvSpPr txBox="1">
              <a:spLocks noChangeArrowheads="1"/>
            </p:cNvSpPr>
            <p:nvPr/>
          </p:nvSpPr>
          <p:spPr bwMode="auto">
            <a:xfrm>
              <a:off x="3647" y="1517"/>
              <a:ext cx="804" cy="250"/>
            </a:xfrm>
            <a:prstGeom prst="rect">
              <a:avLst/>
            </a:prstGeom>
            <a:noFill/>
            <a:ln w="9525">
              <a:noFill/>
              <a:miter lim="800000"/>
              <a:headEnd/>
              <a:tailEnd/>
            </a:ln>
          </p:spPr>
          <p:txBody>
            <a:bodyPr>
              <a:spAutoFit/>
            </a:bodyPr>
            <a:lstStyle/>
            <a:p>
              <a:pPr algn="ctr">
                <a:spcBef>
                  <a:spcPct val="50000"/>
                </a:spcBef>
              </a:pPr>
              <a:r>
                <a:rPr lang="en-GB" sz="2000" b="1">
                  <a:latin typeface="Arial" charset="0"/>
                </a:rPr>
                <a:t>Inflation</a:t>
              </a:r>
            </a:p>
          </p:txBody>
        </p:sp>
        <p:sp>
          <p:nvSpPr>
            <p:cNvPr id="10249" name="AutoShape 9"/>
            <p:cNvSpPr>
              <a:spLocks noChangeArrowheads="1"/>
            </p:cNvSpPr>
            <p:nvPr/>
          </p:nvSpPr>
          <p:spPr bwMode="auto">
            <a:xfrm>
              <a:off x="2445" y="1115"/>
              <a:ext cx="893" cy="1000"/>
            </a:xfrm>
            <a:prstGeom prst="cube">
              <a:avLst>
                <a:gd name="adj" fmla="val 12579"/>
              </a:avLst>
            </a:prstGeom>
            <a:solidFill>
              <a:srgbClr val="CC0000"/>
            </a:solidFill>
            <a:ln w="9525">
              <a:noFill/>
              <a:miter lim="800000"/>
              <a:headEnd/>
              <a:tailEnd/>
            </a:ln>
          </p:spPr>
          <p:txBody>
            <a:bodyPr wrap="none" anchor="ctr"/>
            <a:lstStyle/>
            <a:p>
              <a:endParaRPr lang="en-GB"/>
            </a:p>
          </p:txBody>
        </p:sp>
        <p:sp>
          <p:nvSpPr>
            <p:cNvPr id="10250" name="Text Box 10"/>
            <p:cNvSpPr txBox="1">
              <a:spLocks noChangeArrowheads="1"/>
            </p:cNvSpPr>
            <p:nvPr/>
          </p:nvSpPr>
          <p:spPr bwMode="auto">
            <a:xfrm>
              <a:off x="2435" y="1437"/>
              <a:ext cx="826" cy="442"/>
            </a:xfrm>
            <a:prstGeom prst="rect">
              <a:avLst/>
            </a:prstGeom>
            <a:noFill/>
            <a:ln w="9525">
              <a:noFill/>
              <a:miter lim="800000"/>
              <a:headEnd/>
              <a:tailEnd/>
            </a:ln>
          </p:spPr>
          <p:txBody>
            <a:bodyPr>
              <a:spAutoFit/>
            </a:bodyPr>
            <a:lstStyle/>
            <a:p>
              <a:pPr algn="ctr">
                <a:spcBef>
                  <a:spcPct val="50000"/>
                </a:spcBef>
              </a:pPr>
              <a:r>
                <a:rPr lang="en-GB" sz="2000" b="1">
                  <a:solidFill>
                    <a:srgbClr val="FFCC99"/>
                  </a:solidFill>
                  <a:latin typeface="Arial" charset="0"/>
                </a:rPr>
                <a:t>Required return</a:t>
              </a:r>
            </a:p>
          </p:txBody>
        </p:sp>
        <p:sp>
          <p:nvSpPr>
            <p:cNvPr id="10251" name="Text Box 12"/>
            <p:cNvSpPr txBox="1">
              <a:spLocks noChangeArrowheads="1"/>
            </p:cNvSpPr>
            <p:nvPr/>
          </p:nvSpPr>
          <p:spPr bwMode="auto">
            <a:xfrm>
              <a:off x="2304" y="2617"/>
              <a:ext cx="1056" cy="442"/>
            </a:xfrm>
            <a:prstGeom prst="rect">
              <a:avLst/>
            </a:prstGeom>
            <a:noFill/>
            <a:ln w="9525">
              <a:noFill/>
              <a:miter lim="800000"/>
              <a:headEnd/>
              <a:tailEnd/>
            </a:ln>
          </p:spPr>
          <p:txBody>
            <a:bodyPr>
              <a:spAutoFit/>
            </a:bodyPr>
            <a:lstStyle/>
            <a:p>
              <a:pPr algn="ctr">
                <a:spcBef>
                  <a:spcPct val="50000"/>
                </a:spcBef>
              </a:pPr>
              <a:r>
                <a:rPr lang="en-GB" sz="2000" b="1">
                  <a:latin typeface="Arial" charset="0"/>
                </a:rPr>
                <a:t>Risk premium</a:t>
              </a:r>
            </a:p>
          </p:txBody>
        </p:sp>
        <p:sp>
          <p:nvSpPr>
            <p:cNvPr id="10252" name="AutoShape 13"/>
            <p:cNvSpPr>
              <a:spLocks noChangeArrowheads="1"/>
            </p:cNvSpPr>
            <p:nvPr/>
          </p:nvSpPr>
          <p:spPr bwMode="auto">
            <a:xfrm rot="5400000">
              <a:off x="2723" y="2078"/>
              <a:ext cx="269" cy="335"/>
            </a:xfrm>
            <a:prstGeom prst="leftArrow">
              <a:avLst>
                <a:gd name="adj1" fmla="val 51194"/>
                <a:gd name="adj2" fmla="val 28153"/>
              </a:avLst>
            </a:prstGeom>
            <a:solidFill>
              <a:srgbClr val="CC0000"/>
            </a:solidFill>
            <a:ln w="9525">
              <a:noFill/>
              <a:miter lim="800000"/>
              <a:headEnd/>
              <a:tailEnd/>
            </a:ln>
          </p:spPr>
          <p:txBody>
            <a:bodyPr wrap="none" anchor="ctr"/>
            <a:lstStyle/>
            <a:p>
              <a:endParaRPr lang="en-GB"/>
            </a:p>
          </p:txBody>
        </p:sp>
        <p:sp>
          <p:nvSpPr>
            <p:cNvPr id="10253" name="AutoShape 14"/>
            <p:cNvSpPr>
              <a:spLocks noChangeArrowheads="1"/>
            </p:cNvSpPr>
            <p:nvPr/>
          </p:nvSpPr>
          <p:spPr bwMode="auto">
            <a:xfrm rot="10800000">
              <a:off x="2096" y="1506"/>
              <a:ext cx="350" cy="258"/>
            </a:xfrm>
            <a:prstGeom prst="leftArrow">
              <a:avLst>
                <a:gd name="adj1" fmla="val 51194"/>
                <a:gd name="adj2" fmla="val 38192"/>
              </a:avLst>
            </a:prstGeom>
            <a:solidFill>
              <a:srgbClr val="CC0000"/>
            </a:solidFill>
            <a:ln w="9525">
              <a:noFill/>
              <a:miter lim="800000"/>
              <a:headEnd/>
              <a:tailEnd/>
            </a:ln>
          </p:spPr>
          <p:txBody>
            <a:bodyPr wrap="none" anchor="ctr"/>
            <a:lstStyle/>
            <a:p>
              <a:endParaRPr lang="en-GB"/>
            </a:p>
          </p:txBody>
        </p:sp>
        <p:sp>
          <p:nvSpPr>
            <p:cNvPr id="10254" name="AutoShape 15"/>
            <p:cNvSpPr>
              <a:spLocks noChangeArrowheads="1"/>
            </p:cNvSpPr>
            <p:nvPr/>
          </p:nvSpPr>
          <p:spPr bwMode="auto">
            <a:xfrm rot="10800000" flipH="1">
              <a:off x="3295" y="1503"/>
              <a:ext cx="355" cy="257"/>
            </a:xfrm>
            <a:prstGeom prst="leftArrow">
              <a:avLst>
                <a:gd name="adj1" fmla="val 51194"/>
                <a:gd name="adj2" fmla="val 38888"/>
              </a:avLst>
            </a:prstGeom>
            <a:solidFill>
              <a:srgbClr val="CC0000"/>
            </a:solidFill>
            <a:ln w="9525">
              <a:noFill/>
              <a:miter lim="800000"/>
              <a:headEnd/>
              <a:tailEnd/>
            </a:ln>
          </p:spPr>
          <p:txBody>
            <a:bodyPr wrap="none" anchor="ctr"/>
            <a:lstStyle/>
            <a:p>
              <a:endParaRPr lang="en-GB"/>
            </a:p>
          </p:txBody>
        </p:sp>
      </p:grpSp>
      <p:sp>
        <p:nvSpPr>
          <p:cNvPr id="10243" name="Text Box 16"/>
          <p:cNvSpPr txBox="1">
            <a:spLocks noChangeArrowheads="1"/>
          </p:cNvSpPr>
          <p:nvPr/>
        </p:nvSpPr>
        <p:spPr bwMode="auto">
          <a:xfrm>
            <a:off x="1016000" y="190500"/>
            <a:ext cx="7105650" cy="646331"/>
          </a:xfrm>
          <a:prstGeom prst="rect">
            <a:avLst/>
          </a:prstGeom>
          <a:noFill/>
          <a:ln w="9525">
            <a:noFill/>
            <a:miter lim="800000"/>
            <a:headEnd/>
            <a:tailEnd/>
          </a:ln>
        </p:spPr>
        <p:txBody>
          <a:bodyPr>
            <a:spAutoFit/>
          </a:bodyPr>
          <a:lstStyle/>
          <a:p>
            <a:pPr algn="ctr">
              <a:spcBef>
                <a:spcPct val="50000"/>
              </a:spcBef>
            </a:pPr>
            <a:r>
              <a:rPr lang="en-GB" b="1" dirty="0">
                <a:solidFill>
                  <a:srgbClr val="CC0000"/>
                </a:solidFill>
                <a:latin typeface="Arial" charset="0"/>
              </a:rPr>
              <a:t>The factors influencing the returns required by investors from a </a:t>
            </a:r>
            <a:r>
              <a:rPr lang="en-GB" b="1" dirty="0" smtClean="0">
                <a:solidFill>
                  <a:srgbClr val="CC0000"/>
                </a:solidFill>
                <a:latin typeface="Arial" charset="0"/>
              </a:rPr>
              <a:t>project (opportunity cost of finance)</a:t>
            </a:r>
            <a:endParaRPr lang="en-GB" dirty="0">
              <a:solidFill>
                <a:srgbClr val="CC0000"/>
              </a:solidFill>
              <a:latin typeface="Arial" charset="0"/>
            </a:endParaRPr>
          </a:p>
        </p:txBody>
      </p:sp>
      <p:sp>
        <p:nvSpPr>
          <p:cNvPr id="15" name="Rectangle 14"/>
          <p:cNvSpPr/>
          <p:nvPr/>
        </p:nvSpPr>
        <p:spPr>
          <a:xfrm>
            <a:off x="539552" y="5445224"/>
            <a:ext cx="7920880" cy="646331"/>
          </a:xfrm>
          <a:prstGeom prst="rect">
            <a:avLst/>
          </a:prstGeom>
        </p:spPr>
        <p:txBody>
          <a:bodyPr wrap="square">
            <a:spAutoFit/>
          </a:bodyPr>
          <a:lstStyle/>
          <a:p>
            <a:pPr indent="0">
              <a:buNone/>
            </a:pPr>
            <a:r>
              <a:rPr lang="en-GB" dirty="0" smtClean="0"/>
              <a:t>Investors will only invest where they are certain of expected returns that compensate for the influence of  loss of interest, risk and inflation.</a:t>
            </a:r>
          </a:p>
        </p:txBody>
      </p:sp>
      <p:sp>
        <p:nvSpPr>
          <p:cNvPr id="16" name="TextBox 15"/>
          <p:cNvSpPr txBox="1"/>
          <p:nvPr/>
        </p:nvSpPr>
        <p:spPr>
          <a:xfrm>
            <a:off x="179512" y="4941168"/>
            <a:ext cx="3528392" cy="215444"/>
          </a:xfrm>
          <a:prstGeom prst="rect">
            <a:avLst/>
          </a:prstGeom>
          <a:noFill/>
        </p:spPr>
        <p:txBody>
          <a:bodyPr wrap="square" rtlCol="0">
            <a:spAutoFit/>
          </a:bodyPr>
          <a:lstStyle/>
          <a:p>
            <a:r>
              <a:rPr lang="en-GB" sz="800" dirty="0" smtClean="0"/>
              <a:t>Source: </a:t>
            </a:r>
            <a:r>
              <a:rPr lang="en-GB" sz="800" dirty="0" err="1" smtClean="0"/>
              <a:t>Atrill</a:t>
            </a:r>
            <a:r>
              <a:rPr lang="en-GB" sz="800" dirty="0" smtClean="0"/>
              <a:t> &amp; </a:t>
            </a:r>
            <a:r>
              <a:rPr lang="en-GB" sz="800" dirty="0" err="1" smtClean="0"/>
              <a:t>McLaney</a:t>
            </a:r>
            <a:endParaRPr lang="en-GB" sz="800" dirty="0"/>
          </a:p>
        </p:txBody>
      </p:sp>
      <p:sp>
        <p:nvSpPr>
          <p:cNvPr id="17" name="Slide Number Placeholder 16"/>
          <p:cNvSpPr>
            <a:spLocks noGrp="1"/>
          </p:cNvSpPr>
          <p:nvPr>
            <p:ph type="sldNum" sz="quarter" idx="12"/>
          </p:nvPr>
        </p:nvSpPr>
        <p:spPr/>
        <p:txBody>
          <a:bodyPr/>
          <a:lstStyle/>
          <a:p>
            <a:fld id="{4E49A5EA-5380-4765-B0CD-EEFB68473FF9}" type="slidenum">
              <a:rPr lang="en-GB" smtClean="0"/>
              <a:pPr/>
              <a:t>18</a:t>
            </a:fld>
            <a:endParaRPr lang="en-GB"/>
          </a:p>
        </p:txBody>
      </p:sp>
      <p:sp>
        <p:nvSpPr>
          <p:cNvPr id="18" name="Footer Placeholder 17"/>
          <p:cNvSpPr>
            <a:spLocks noGrp="1"/>
          </p:cNvSpPr>
          <p:nvPr>
            <p:ph type="ftr" sz="quarter" idx="11"/>
          </p:nvPr>
        </p:nvSpPr>
        <p:spPr/>
        <p:txBody>
          <a:bodyPr/>
          <a:lstStyle/>
          <a:p>
            <a:r>
              <a:rPr lang="en-GB" smtClean="0"/>
              <a:t>Financial Management</a:t>
            </a:r>
            <a:endParaRPr lang="en-GB"/>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4624"/>
            <a:ext cx="8229600" cy="1143000"/>
          </a:xfrm>
        </p:spPr>
        <p:txBody>
          <a:bodyPr/>
          <a:lstStyle/>
          <a:p>
            <a:r>
              <a:rPr lang="en-GB" sz="3200" dirty="0" smtClean="0"/>
              <a:t>Understanding the time-value of money</a:t>
            </a:r>
          </a:p>
        </p:txBody>
      </p:sp>
      <p:sp>
        <p:nvSpPr>
          <p:cNvPr id="3" name="Content Placeholder 2"/>
          <p:cNvSpPr>
            <a:spLocks noGrp="1"/>
          </p:cNvSpPr>
          <p:nvPr>
            <p:ph idx="1"/>
          </p:nvPr>
        </p:nvSpPr>
        <p:spPr>
          <a:xfrm>
            <a:off x="179512" y="1052736"/>
            <a:ext cx="8568952" cy="5904656"/>
          </a:xfrm>
        </p:spPr>
        <p:txBody>
          <a:bodyPr/>
          <a:lstStyle/>
          <a:p>
            <a:pPr indent="0">
              <a:buNone/>
            </a:pPr>
            <a:endParaRPr lang="en-GB" sz="1400" dirty="0" smtClean="0"/>
          </a:p>
          <a:p>
            <a:pPr indent="0">
              <a:buNone/>
            </a:pPr>
            <a:r>
              <a:rPr lang="en-GB" sz="1400" dirty="0" smtClean="0"/>
              <a:t>It follows that if one has to choose between receiving £100 today and £100 in one year’s time, the rational decision is to choose to receive £100 today. If the money is to be received in one year’s time and assuming the interest rate is 5%, the recipient has to be offered at least £105 one year from now, so that the two options are equivalent (£100 now or £105 in the future); this is because if you take £100 cash today and invest it at 5%, you will have £105 in one year’s time.</a:t>
            </a:r>
          </a:p>
          <a:p>
            <a:pPr indent="0">
              <a:buNone/>
            </a:pPr>
            <a:endParaRPr lang="en-GB" sz="1400" dirty="0" smtClean="0"/>
          </a:p>
          <a:p>
            <a:pPr indent="0">
              <a:buNone/>
            </a:pPr>
            <a:r>
              <a:rPr lang="en-GB" sz="1400" dirty="0" smtClean="0"/>
              <a:t>In the context of </a:t>
            </a:r>
            <a:r>
              <a:rPr lang="en-GB" sz="1400" b="1" dirty="0" smtClean="0"/>
              <a:t>cash inflows </a:t>
            </a:r>
            <a:r>
              <a:rPr lang="en-GB" sz="1400" dirty="0" smtClean="0"/>
              <a:t>from an investment opportunity, then it follows from the above that if an organisation projects that it would receive £105 in a year’s time from an investment that could earn 5% during that year’s time period, then the organisation would place an </a:t>
            </a:r>
            <a:r>
              <a:rPr lang="en-GB" sz="1400" b="1" u="sng" dirty="0" smtClean="0"/>
              <a:t>equivalent value</a:t>
            </a:r>
            <a:r>
              <a:rPr lang="en-GB" sz="1400" dirty="0" smtClean="0"/>
              <a:t> on that cash-inflow </a:t>
            </a:r>
            <a:r>
              <a:rPr lang="en-GB" sz="1400" b="1" u="sng" dirty="0" smtClean="0"/>
              <a:t>now</a:t>
            </a:r>
            <a:r>
              <a:rPr lang="en-GB" sz="1400" dirty="0" smtClean="0"/>
              <a:t> of £100. </a:t>
            </a:r>
          </a:p>
          <a:p>
            <a:pPr indent="0">
              <a:buNone/>
            </a:pPr>
            <a:r>
              <a:rPr lang="en-GB" sz="1400" dirty="0" smtClean="0"/>
              <a:t>Therefore:</a:t>
            </a:r>
          </a:p>
          <a:p>
            <a:pPr indent="0" algn="ctr">
              <a:buNone/>
            </a:pPr>
            <a:r>
              <a:rPr lang="en-GB" sz="1400" dirty="0"/>
              <a:t>£</a:t>
            </a:r>
            <a:r>
              <a:rPr lang="en-GB" sz="1400" dirty="0" smtClean="0"/>
              <a:t>105 received in one year’s time = £100 received </a:t>
            </a:r>
            <a:r>
              <a:rPr lang="en-GB" sz="1400" b="1" u="sng" dirty="0" smtClean="0"/>
              <a:t>now</a:t>
            </a:r>
            <a:r>
              <a:rPr lang="en-GB" sz="1400" dirty="0" smtClean="0"/>
              <a:t> (at 5% interest)</a:t>
            </a:r>
          </a:p>
          <a:p>
            <a:pPr indent="0">
              <a:buNone/>
            </a:pPr>
            <a:endParaRPr lang="en-GB" sz="1400" dirty="0" smtClean="0"/>
          </a:p>
          <a:p>
            <a:pPr indent="0">
              <a:buNone/>
            </a:pPr>
            <a:r>
              <a:rPr lang="en-GB" sz="1400" dirty="0" smtClean="0">
                <a:solidFill>
                  <a:srgbClr val="FF0000"/>
                </a:solidFill>
              </a:rPr>
              <a:t>To establish what the </a:t>
            </a:r>
            <a:r>
              <a:rPr lang="en-GB" sz="1400" b="1" u="sng" dirty="0" smtClean="0">
                <a:solidFill>
                  <a:srgbClr val="FF0000"/>
                </a:solidFill>
              </a:rPr>
              <a:t>future</a:t>
            </a:r>
            <a:r>
              <a:rPr lang="en-GB" sz="1400" dirty="0" smtClean="0">
                <a:solidFill>
                  <a:srgbClr val="FF0000"/>
                </a:solidFill>
              </a:rPr>
              <a:t> cash inflows equate to </a:t>
            </a:r>
            <a:r>
              <a:rPr lang="en-GB" sz="1400" b="1" u="sng" dirty="0" smtClean="0">
                <a:solidFill>
                  <a:srgbClr val="FF0000"/>
                </a:solidFill>
              </a:rPr>
              <a:t>now</a:t>
            </a:r>
            <a:r>
              <a:rPr lang="en-GB" sz="1400" dirty="0" smtClean="0">
                <a:solidFill>
                  <a:srgbClr val="FF0000"/>
                </a:solidFill>
              </a:rPr>
              <a:t> we must apply this methodology</a:t>
            </a:r>
          </a:p>
          <a:p>
            <a:pPr indent="0">
              <a:buNone/>
            </a:pPr>
            <a:endParaRPr lang="en-GB" sz="1400" dirty="0" smtClean="0"/>
          </a:p>
          <a:p>
            <a:pPr indent="0">
              <a:buNone/>
            </a:pPr>
            <a:r>
              <a:rPr lang="en-GB" sz="1400" dirty="0" smtClean="0"/>
              <a:t>Note that for cash-inflows for subsequent years the interest rate is compounded.</a:t>
            </a:r>
          </a:p>
          <a:p>
            <a:pPr indent="0">
              <a:buNone/>
            </a:pPr>
            <a:endParaRPr lang="en-GB" sz="1400" dirty="0" smtClean="0"/>
          </a:p>
          <a:p>
            <a:pPr indent="0">
              <a:buNone/>
            </a:pPr>
            <a:r>
              <a:rPr lang="en-GB" sz="1400" i="1" dirty="0" smtClean="0"/>
              <a:t>The </a:t>
            </a:r>
            <a:r>
              <a:rPr lang="en-GB" sz="1400" b="1" i="1" u="sng" dirty="0" smtClean="0"/>
              <a:t>time value of money </a:t>
            </a:r>
            <a:r>
              <a:rPr lang="en-GB" sz="1400" i="1" dirty="0" smtClean="0"/>
              <a:t>derives from the basic algebraic expression for the present value of a future sum, "discounted" to the present by an amount equal to the time value of money.</a:t>
            </a:r>
          </a:p>
          <a:p>
            <a:pPr indent="0">
              <a:buNone/>
            </a:pPr>
            <a:endParaRPr lang="en-GB" sz="1400" dirty="0" smtClean="0"/>
          </a:p>
          <a:p>
            <a:pPr>
              <a:buNone/>
            </a:pPr>
            <a:endParaRPr lang="en-GB" dirty="0" smtClean="0"/>
          </a:p>
        </p:txBody>
      </p:sp>
      <p:sp>
        <p:nvSpPr>
          <p:cNvPr id="6" name="Slide Number Placeholder 5"/>
          <p:cNvSpPr>
            <a:spLocks noGrp="1"/>
          </p:cNvSpPr>
          <p:nvPr>
            <p:ph type="sldNum" sz="quarter" idx="12"/>
          </p:nvPr>
        </p:nvSpPr>
        <p:spPr/>
        <p:txBody>
          <a:bodyPr/>
          <a:lstStyle/>
          <a:p>
            <a:fld id="{906DD0DA-9AFE-4431-A050-313750B2E3BB}" type="slidenum">
              <a:rPr lang="en-GB" smtClean="0"/>
              <a:pPr/>
              <a:t>19</a:t>
            </a:fld>
            <a:endParaRPr lang="en-GB" dirty="0"/>
          </a:p>
        </p:txBody>
      </p:sp>
      <p:sp>
        <p:nvSpPr>
          <p:cNvPr id="7" name="Footer Placeholder 6"/>
          <p:cNvSpPr>
            <a:spLocks noGrp="1"/>
          </p:cNvSpPr>
          <p:nvPr>
            <p:ph type="ftr" sz="quarter" idx="11"/>
          </p:nvPr>
        </p:nvSpPr>
        <p:spPr>
          <a:xfrm>
            <a:off x="3059832" y="6381750"/>
            <a:ext cx="2895600" cy="476250"/>
          </a:xfrm>
        </p:spPr>
        <p:txBody>
          <a:bodyPr/>
          <a:lstStyle/>
          <a:p>
            <a:r>
              <a:rPr lang="en-GB" dirty="0" smtClean="0"/>
              <a:t>Financial Management</a:t>
            </a: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anim calcmode="lin" valueType="num">
                                      <p:cBhvr additive="base">
                                        <p:cTn id="21"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7" end="7"/>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anim calcmode="lin" valueType="num">
                                      <p:cBhvr additive="base">
                                        <p:cTn id="25"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9" end="9"/>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3">
                                            <p:txEl>
                                              <p:pRg st="11" end="11"/>
                                            </p:txEl>
                                          </p:spTgt>
                                        </p:tgtEl>
                                        <p:attrNameLst>
                                          <p:attrName>style.visibility</p:attrName>
                                        </p:attrNameLst>
                                      </p:cBhvr>
                                      <p:to>
                                        <p:strVal val="visible"/>
                                      </p:to>
                                    </p:set>
                                    <p:anim calcmode="lin" valueType="num">
                                      <p:cBhvr additive="base">
                                        <p:cTn id="29"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11" end="1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Present Value is derived</a:t>
            </a:r>
          </a:p>
        </p:txBody>
      </p:sp>
      <p:sp>
        <p:nvSpPr>
          <p:cNvPr id="3" name="Content Placeholder 2"/>
          <p:cNvSpPr>
            <a:spLocks noGrp="1"/>
          </p:cNvSpPr>
          <p:nvPr>
            <p:ph idx="1"/>
          </p:nvPr>
        </p:nvSpPr>
        <p:spPr>
          <a:xfrm>
            <a:off x="467544" y="1268760"/>
            <a:ext cx="8229600" cy="5184576"/>
          </a:xfrm>
        </p:spPr>
        <p:txBody>
          <a:bodyPr/>
          <a:lstStyle/>
          <a:p>
            <a:pPr indent="0" algn="ctr">
              <a:buNone/>
            </a:pPr>
            <a:endParaRPr lang="en-GB" sz="1400" b="1" dirty="0" smtClean="0"/>
          </a:p>
          <a:p>
            <a:pPr indent="0" algn="ctr">
              <a:buNone/>
            </a:pPr>
            <a:endParaRPr lang="en-GB" sz="1400" b="1" dirty="0" smtClean="0"/>
          </a:p>
          <a:p>
            <a:pPr indent="0" algn="ctr">
              <a:buNone/>
            </a:pPr>
            <a:endParaRPr lang="en-GB" sz="1400" b="1" dirty="0" smtClean="0"/>
          </a:p>
        </p:txBody>
      </p:sp>
      <p:sp>
        <p:nvSpPr>
          <p:cNvPr id="6" name="Slide Number Placeholder 5"/>
          <p:cNvSpPr>
            <a:spLocks noGrp="1"/>
          </p:cNvSpPr>
          <p:nvPr>
            <p:ph type="sldNum" sz="quarter" idx="12"/>
          </p:nvPr>
        </p:nvSpPr>
        <p:spPr/>
        <p:txBody>
          <a:bodyPr/>
          <a:lstStyle/>
          <a:p>
            <a:fld id="{906DD0DA-9AFE-4431-A050-313750B2E3BB}" type="slidenum">
              <a:rPr lang="en-GB" smtClean="0"/>
              <a:pPr/>
              <a:t>20</a:t>
            </a:fld>
            <a:endParaRPr lang="en-GB"/>
          </a:p>
        </p:txBody>
      </p:sp>
      <p:sp>
        <p:nvSpPr>
          <p:cNvPr id="7" name="Footer Placeholder 6"/>
          <p:cNvSpPr>
            <a:spLocks noGrp="1"/>
          </p:cNvSpPr>
          <p:nvPr>
            <p:ph type="ftr" sz="quarter" idx="11"/>
          </p:nvPr>
        </p:nvSpPr>
        <p:spPr/>
        <p:txBody>
          <a:bodyPr/>
          <a:lstStyle/>
          <a:p>
            <a:r>
              <a:rPr lang="en-GB" dirty="0" smtClean="0"/>
              <a:t>Financial Management</a:t>
            </a:r>
            <a:endParaRPr lang="en-GB" dirty="0"/>
          </a:p>
        </p:txBody>
      </p:sp>
      <p:sp>
        <p:nvSpPr>
          <p:cNvPr id="8" name="TextBox 7"/>
          <p:cNvSpPr txBox="1"/>
          <p:nvPr/>
        </p:nvSpPr>
        <p:spPr>
          <a:xfrm>
            <a:off x="539552" y="1412777"/>
            <a:ext cx="8280920" cy="5262979"/>
          </a:xfrm>
          <a:prstGeom prst="rect">
            <a:avLst/>
          </a:prstGeom>
          <a:noFill/>
        </p:spPr>
        <p:txBody>
          <a:bodyPr wrap="square" rtlCol="0">
            <a:spAutoFit/>
          </a:bodyPr>
          <a:lstStyle/>
          <a:p>
            <a:r>
              <a:rPr lang="en-GB" sz="1400" dirty="0" smtClean="0"/>
              <a:t>We have demonstrated we would be happy to accept a </a:t>
            </a:r>
            <a:r>
              <a:rPr lang="en-GB" sz="1400" b="1" u="sng" dirty="0" smtClean="0"/>
              <a:t>lower amount </a:t>
            </a:r>
            <a:r>
              <a:rPr lang="en-GB" sz="1400" dirty="0" smtClean="0"/>
              <a:t>if we could get it </a:t>
            </a:r>
            <a:r>
              <a:rPr lang="en-GB" sz="1400" b="1" u="sng" dirty="0" smtClean="0"/>
              <a:t>immediately</a:t>
            </a:r>
            <a:r>
              <a:rPr lang="en-GB" sz="1400" dirty="0" smtClean="0"/>
              <a:t> rather than wait a year.</a:t>
            </a:r>
          </a:p>
          <a:p>
            <a:endParaRPr lang="en-GB" sz="1400" b="1" u="sng" dirty="0" smtClean="0"/>
          </a:p>
          <a:p>
            <a:r>
              <a:rPr lang="en-GB" sz="1400" dirty="0" smtClean="0"/>
              <a:t>This is because if we have it now we could </a:t>
            </a:r>
            <a:r>
              <a:rPr lang="en-GB" sz="1400" b="1" u="sng" dirty="0" smtClean="0"/>
              <a:t>invest it at 20%</a:t>
            </a:r>
            <a:r>
              <a:rPr lang="en-GB" sz="1400" dirty="0" smtClean="0"/>
              <a:t> in an alternative </a:t>
            </a:r>
            <a:r>
              <a:rPr lang="en-GB" sz="1400" dirty="0"/>
              <a:t>project to the capital investment project on </a:t>
            </a:r>
            <a:r>
              <a:rPr lang="en-GB" sz="1400" dirty="0" smtClean="0"/>
              <a:t>offer (</a:t>
            </a:r>
            <a:r>
              <a:rPr lang="en-GB" sz="1400" i="1" dirty="0" smtClean="0"/>
              <a:t>e.g. on deposit at the bank, say, if rates were that high!              </a:t>
            </a:r>
            <a:r>
              <a:rPr lang="en-GB" sz="1400" dirty="0" smtClean="0"/>
              <a:t>)</a:t>
            </a:r>
          </a:p>
          <a:p>
            <a:endParaRPr lang="en-GB" sz="1400" dirty="0" smtClean="0"/>
          </a:p>
          <a:p>
            <a:r>
              <a:rPr lang="en-GB" sz="1400" dirty="0" smtClean="0"/>
              <a:t>Therefore we should be prepared to accept now the amount that, with a year’s income from the capital  investment project will grow to £33,334. Let’s call this amount PV (</a:t>
            </a:r>
            <a:r>
              <a:rPr lang="en-GB" sz="1400" i="1" dirty="0" smtClean="0"/>
              <a:t>for Present Value):</a:t>
            </a:r>
          </a:p>
          <a:p>
            <a:endParaRPr lang="en-GB" sz="1400" i="1" dirty="0" smtClean="0"/>
          </a:p>
          <a:p>
            <a:pPr algn="ctr"/>
            <a:r>
              <a:rPr lang="en-GB" sz="1400" i="1" dirty="0" smtClean="0"/>
              <a:t>PV + (PV x 20%) = £33,334</a:t>
            </a:r>
          </a:p>
          <a:p>
            <a:pPr algn="ctr"/>
            <a:endParaRPr lang="en-GB" sz="1400" i="1" dirty="0" smtClean="0"/>
          </a:p>
          <a:p>
            <a:pPr algn="ctr"/>
            <a:r>
              <a:rPr lang="en-GB" sz="1400" i="1" dirty="0" smtClean="0"/>
              <a:t>Re-arranging the equation to obtain the PV we get…..</a:t>
            </a:r>
          </a:p>
          <a:p>
            <a:pPr algn="ctr"/>
            <a:endParaRPr lang="en-GB" sz="1400" i="1" dirty="0" smtClean="0"/>
          </a:p>
          <a:p>
            <a:pPr algn="ctr"/>
            <a:r>
              <a:rPr lang="en-GB" sz="1400" i="1" dirty="0" smtClean="0"/>
              <a:t>PV x (1 + 0.2) = £33,334</a:t>
            </a:r>
          </a:p>
          <a:p>
            <a:pPr algn="ctr"/>
            <a:endParaRPr lang="en-GB" sz="1400" i="1" dirty="0" smtClean="0"/>
          </a:p>
          <a:p>
            <a:pPr algn="ctr"/>
            <a:r>
              <a:rPr lang="en-GB" sz="1400" i="1" dirty="0" smtClean="0"/>
              <a:t>Therefore PV = £33,334/(1.2) = £27,778</a:t>
            </a:r>
          </a:p>
          <a:p>
            <a:pPr algn="ctr"/>
            <a:endParaRPr lang="en-GB" sz="1400" i="1" dirty="0" smtClean="0"/>
          </a:p>
          <a:p>
            <a:r>
              <a:rPr lang="en-GB" sz="1400" dirty="0" smtClean="0">
                <a:solidFill>
                  <a:srgbClr val="FF0000"/>
                </a:solidFill>
              </a:rPr>
              <a:t>A rational investor having the opportunity to invest at 20% a year would not mind if they have £27,778 now OR £33,334 in one year’s time.</a:t>
            </a:r>
          </a:p>
          <a:p>
            <a:r>
              <a:rPr lang="en-GB" sz="1400" dirty="0" smtClean="0"/>
              <a:t>We can therefore say that, given a 20% alternative investment opportunity, the </a:t>
            </a:r>
            <a:r>
              <a:rPr lang="en-GB" sz="1400" b="1" dirty="0" smtClean="0"/>
              <a:t>PRESENT VALUE </a:t>
            </a:r>
            <a:r>
              <a:rPr lang="en-GB" sz="1400" dirty="0" smtClean="0"/>
              <a:t>of </a:t>
            </a:r>
            <a:r>
              <a:rPr lang="en-GB" sz="1400" b="1" dirty="0"/>
              <a:t>£</a:t>
            </a:r>
            <a:r>
              <a:rPr lang="en-GB" sz="1400" b="1" dirty="0" smtClean="0"/>
              <a:t>33,334 </a:t>
            </a:r>
            <a:r>
              <a:rPr lang="en-GB" sz="1400" dirty="0" smtClean="0"/>
              <a:t>to be received in one year’s time, is </a:t>
            </a:r>
            <a:r>
              <a:rPr lang="en-GB" sz="1400" b="1" dirty="0"/>
              <a:t>£</a:t>
            </a:r>
            <a:r>
              <a:rPr lang="en-GB" sz="1400" b="1" dirty="0" smtClean="0"/>
              <a:t>27,778</a:t>
            </a:r>
          </a:p>
          <a:p>
            <a:pPr algn="ctr"/>
            <a:endParaRPr lang="en-GB" sz="1400" i="1" dirty="0" smtClean="0"/>
          </a:p>
          <a:p>
            <a:pPr algn="ctr"/>
            <a:endParaRPr lang="en-GB" sz="1400" i="1" dirty="0" smtClean="0"/>
          </a:p>
          <a:p>
            <a:endParaRPr lang="en-GB" sz="1400" dirty="0"/>
          </a:p>
        </p:txBody>
      </p:sp>
      <p:pic>
        <p:nvPicPr>
          <p:cNvPr id="4" name="Picture 3"/>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7236296" y="2276872"/>
            <a:ext cx="544116" cy="408087"/>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8">
                                            <p:txEl>
                                              <p:pRg st="6" end="6"/>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8">
                                            <p:txEl>
                                              <p:pRg st="8" end="8"/>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8">
                                            <p:txEl>
                                              <p:pRg st="10" end="10"/>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8">
                                            <p:txEl>
                                              <p:pRg st="12" end="12"/>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8">
                                            <p:txEl>
                                              <p:pRg st="14" end="1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8">
                                            <p:txEl>
                                              <p:pRg st="15" end="1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Simple example of PV</a:t>
            </a:r>
          </a:p>
        </p:txBody>
      </p:sp>
      <p:sp>
        <p:nvSpPr>
          <p:cNvPr id="3" name="Content Placeholder 2"/>
          <p:cNvSpPr>
            <a:spLocks noGrp="1"/>
          </p:cNvSpPr>
          <p:nvPr>
            <p:ph idx="1"/>
          </p:nvPr>
        </p:nvSpPr>
        <p:spPr>
          <a:xfrm>
            <a:off x="467544" y="1268760"/>
            <a:ext cx="8229600" cy="5184576"/>
          </a:xfrm>
        </p:spPr>
        <p:txBody>
          <a:bodyPr/>
          <a:lstStyle/>
          <a:p>
            <a:pPr indent="0">
              <a:buNone/>
            </a:pPr>
            <a:endParaRPr lang="en-GB" sz="1400" dirty="0" smtClean="0"/>
          </a:p>
          <a:p>
            <a:pPr indent="0">
              <a:buNone/>
            </a:pPr>
            <a:r>
              <a:rPr lang="en-GB" sz="1400" dirty="0" smtClean="0"/>
              <a:t>Amount available for investment  immediately = £27,778</a:t>
            </a:r>
          </a:p>
          <a:p>
            <a:pPr indent="0">
              <a:buNone/>
            </a:pPr>
            <a:r>
              <a:rPr lang="en-GB" sz="1400" dirty="0" smtClean="0"/>
              <a:t>Interest rate = 20%</a:t>
            </a:r>
          </a:p>
          <a:p>
            <a:pPr indent="0">
              <a:buNone/>
            </a:pPr>
            <a:endParaRPr lang="en-GB" sz="1400" dirty="0" smtClean="0"/>
          </a:p>
          <a:p>
            <a:pPr indent="0">
              <a:buNone/>
            </a:pPr>
            <a:r>
              <a:rPr lang="en-GB" sz="1400" dirty="0" smtClean="0"/>
              <a:t>Income for year 1 (20% x 27,778) = £5,556</a:t>
            </a:r>
          </a:p>
          <a:p>
            <a:pPr indent="0">
              <a:buNone/>
            </a:pPr>
            <a:r>
              <a:rPr lang="en-GB" sz="1400" dirty="0" smtClean="0"/>
              <a:t>Total income at end year 1 = 27,778 + 5,556 = £33,334</a:t>
            </a:r>
          </a:p>
          <a:p>
            <a:pPr indent="0">
              <a:buNone/>
            </a:pPr>
            <a:endParaRPr lang="en-GB" sz="1400" dirty="0" smtClean="0"/>
          </a:p>
          <a:p>
            <a:pPr indent="0">
              <a:buNone/>
            </a:pPr>
            <a:r>
              <a:rPr lang="en-GB" sz="1400" dirty="0" smtClean="0"/>
              <a:t>Income for year 2 (20% x £33,334) = £6,667</a:t>
            </a:r>
          </a:p>
          <a:p>
            <a:pPr indent="0">
              <a:buNone/>
            </a:pPr>
            <a:r>
              <a:rPr lang="en-GB" sz="1400" dirty="0" smtClean="0"/>
              <a:t>Total income at end year 2 = 33,334 + 6,667 = £40,000</a:t>
            </a:r>
          </a:p>
          <a:p>
            <a:pPr indent="0">
              <a:buNone/>
            </a:pPr>
            <a:endParaRPr lang="en-GB" sz="1400" dirty="0" smtClean="0"/>
          </a:p>
          <a:p>
            <a:pPr indent="0">
              <a:buNone/>
            </a:pPr>
            <a:r>
              <a:rPr lang="en-GB" sz="1400" dirty="0" smtClean="0"/>
              <a:t>The investor can turn £27,778 into £40,000 in two years time, therefore we can say:</a:t>
            </a:r>
          </a:p>
          <a:p>
            <a:pPr indent="0">
              <a:buNone/>
            </a:pPr>
            <a:endParaRPr lang="en-GB" sz="1400" dirty="0" smtClean="0"/>
          </a:p>
          <a:p>
            <a:pPr indent="0" algn="ctr">
              <a:buNone/>
            </a:pPr>
            <a:r>
              <a:rPr lang="en-GB" sz="1400" b="1" dirty="0" smtClean="0"/>
              <a:t>£27,778 </a:t>
            </a:r>
            <a:r>
              <a:rPr lang="en-GB" sz="1400" b="1" u="sng" dirty="0" smtClean="0"/>
              <a:t>NOW</a:t>
            </a:r>
            <a:r>
              <a:rPr lang="en-GB" sz="1400" b="1" dirty="0" smtClean="0"/>
              <a:t> equals £40,000 in 2 years</a:t>
            </a:r>
          </a:p>
          <a:p>
            <a:pPr indent="0" algn="ctr">
              <a:buNone/>
            </a:pPr>
            <a:endParaRPr lang="en-GB" sz="1400" b="1" dirty="0" smtClean="0"/>
          </a:p>
          <a:p>
            <a:pPr indent="0" algn="ctr">
              <a:buNone/>
            </a:pPr>
            <a:r>
              <a:rPr lang="en-GB" sz="1400" b="1" dirty="0" smtClean="0"/>
              <a:t>or to phrase it another way……</a:t>
            </a:r>
          </a:p>
          <a:p>
            <a:pPr indent="0" algn="ctr">
              <a:buNone/>
            </a:pPr>
            <a:endParaRPr lang="en-GB" sz="1400" b="1" dirty="0" smtClean="0"/>
          </a:p>
          <a:p>
            <a:pPr indent="0" algn="ctr">
              <a:buNone/>
            </a:pPr>
            <a:r>
              <a:rPr lang="en-GB" sz="1400" b="1" dirty="0" smtClean="0"/>
              <a:t>£27,778 is the present value of £40,000 receivable after 2 years at a 20% cost of finance* </a:t>
            </a:r>
          </a:p>
          <a:p>
            <a:pPr indent="0" algn="ctr">
              <a:buNone/>
            </a:pPr>
            <a:r>
              <a:rPr lang="en-GB" sz="1400" b="1" dirty="0" smtClean="0"/>
              <a:t>(*also known as cost of capital)</a:t>
            </a:r>
          </a:p>
          <a:p>
            <a:pPr indent="0" algn="ctr">
              <a:buNone/>
            </a:pPr>
            <a:endParaRPr lang="en-GB" sz="1400" b="1" dirty="0" smtClean="0"/>
          </a:p>
          <a:p>
            <a:pPr indent="0" algn="ctr">
              <a:buNone/>
            </a:pPr>
            <a:endParaRPr lang="en-GB" sz="1400" b="1" dirty="0" smtClean="0"/>
          </a:p>
        </p:txBody>
      </p:sp>
      <p:sp>
        <p:nvSpPr>
          <p:cNvPr id="6" name="Slide Number Placeholder 5"/>
          <p:cNvSpPr>
            <a:spLocks noGrp="1"/>
          </p:cNvSpPr>
          <p:nvPr>
            <p:ph type="sldNum" sz="quarter" idx="12"/>
          </p:nvPr>
        </p:nvSpPr>
        <p:spPr/>
        <p:txBody>
          <a:bodyPr/>
          <a:lstStyle/>
          <a:p>
            <a:fld id="{906DD0DA-9AFE-4431-A050-313750B2E3BB}" type="slidenum">
              <a:rPr lang="en-GB" smtClean="0"/>
              <a:pPr/>
              <a:t>21</a:t>
            </a:fld>
            <a:endParaRPr lang="en-GB"/>
          </a:p>
        </p:txBody>
      </p:sp>
      <p:sp>
        <p:nvSpPr>
          <p:cNvPr id="7" name="Footer Placeholder 6"/>
          <p:cNvSpPr>
            <a:spLocks noGrp="1"/>
          </p:cNvSpPr>
          <p:nvPr>
            <p:ph type="ftr" sz="quarter" idx="11"/>
          </p:nvPr>
        </p:nvSpPr>
        <p:spPr/>
        <p:txBody>
          <a:bodyPr/>
          <a:lstStyle/>
          <a:p>
            <a:r>
              <a:rPr lang="en-GB" dirty="0" smtClean="0"/>
              <a:t>Financial Management</a:t>
            </a: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7" end="7"/>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10" end="10"/>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
                                            <p:txEl>
                                              <p:pRg st="14" end="14"/>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
                                            <p:txEl>
                                              <p:pRg st="16" end="16"/>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
                                            <p:txEl>
                                              <p:pRg st="17" end="1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2400" dirty="0" smtClean="0"/>
              <a:t>A note about WACC</a:t>
            </a:r>
            <a:br>
              <a:rPr lang="en-GB" sz="2400" dirty="0" smtClean="0"/>
            </a:br>
            <a:r>
              <a:rPr lang="en-GB" sz="2400" dirty="0" smtClean="0"/>
              <a:t>“Weighted Average Cost of Capital”</a:t>
            </a:r>
          </a:p>
        </p:txBody>
      </p:sp>
      <p:sp>
        <p:nvSpPr>
          <p:cNvPr id="3" name="Content Placeholder 2"/>
          <p:cNvSpPr>
            <a:spLocks noGrp="1"/>
          </p:cNvSpPr>
          <p:nvPr>
            <p:ph idx="1"/>
          </p:nvPr>
        </p:nvSpPr>
        <p:spPr>
          <a:xfrm>
            <a:off x="467544" y="1268760"/>
            <a:ext cx="8229600" cy="5184576"/>
          </a:xfrm>
        </p:spPr>
        <p:txBody>
          <a:bodyPr/>
          <a:lstStyle/>
          <a:p>
            <a:endParaRPr lang="en-GB" sz="1400" b="1" dirty="0" smtClean="0"/>
          </a:p>
          <a:p>
            <a:endParaRPr lang="en-GB" sz="1400" b="1" dirty="0" smtClean="0"/>
          </a:p>
          <a:p>
            <a:pPr>
              <a:buNone/>
            </a:pPr>
            <a:r>
              <a:rPr lang="en-GB" sz="1400" b="1" dirty="0" smtClean="0"/>
              <a:t>What is WACC?</a:t>
            </a:r>
          </a:p>
          <a:p>
            <a:pPr>
              <a:buNone/>
            </a:pPr>
            <a:endParaRPr lang="en-GB" sz="1400" b="1" dirty="0" smtClean="0"/>
          </a:p>
          <a:p>
            <a:pPr indent="0">
              <a:buNone/>
            </a:pPr>
            <a:r>
              <a:rPr lang="en-GB" sz="1400" dirty="0" smtClean="0"/>
              <a:t>WACC is </a:t>
            </a:r>
            <a:r>
              <a:rPr lang="en-GB" sz="1400" dirty="0" smtClean="0">
                <a:solidFill>
                  <a:srgbClr val="FF0000"/>
                </a:solidFill>
              </a:rPr>
              <a:t>weighted average cost of capital </a:t>
            </a:r>
            <a:r>
              <a:rPr lang="en-GB" sz="1400" dirty="0" smtClean="0"/>
              <a:t>that corporations use in capital budgeting project evaluation. The WACC usually consists of sum of three weighted costs:</a:t>
            </a:r>
          </a:p>
          <a:p>
            <a:endParaRPr lang="en-GB" sz="1400" dirty="0" smtClean="0"/>
          </a:p>
          <a:p>
            <a:r>
              <a:rPr lang="en-GB" sz="1400" dirty="0" smtClean="0"/>
              <a:t>Cost of Common Equity</a:t>
            </a:r>
          </a:p>
          <a:p>
            <a:r>
              <a:rPr lang="en-GB" sz="1400" dirty="0" smtClean="0"/>
              <a:t>Cost of Preferred Stock</a:t>
            </a:r>
          </a:p>
          <a:p>
            <a:r>
              <a:rPr lang="en-GB" sz="1400" dirty="0" smtClean="0"/>
              <a:t>Cost of Debt</a:t>
            </a:r>
          </a:p>
          <a:p>
            <a:endParaRPr lang="en-GB" sz="1400" b="1" dirty="0" smtClean="0"/>
          </a:p>
          <a:p>
            <a:pPr indent="0">
              <a:buNone/>
            </a:pPr>
            <a:r>
              <a:rPr lang="en-GB" sz="1400" dirty="0" smtClean="0"/>
              <a:t>The WACC is calculated taking into account the relative weights of each component of the </a:t>
            </a:r>
            <a:r>
              <a:rPr lang="en-GB" sz="1400" dirty="0" smtClean="0">
                <a:hlinkClick r:id="rId3" tooltip="Capital structure"/>
              </a:rPr>
              <a:t>capital structure</a:t>
            </a:r>
            <a:r>
              <a:rPr lang="en-GB" sz="1400" dirty="0" smtClean="0"/>
              <a:t>. The more complex the company's capital structure, the more laborious it is to calculate the WACC.</a:t>
            </a:r>
            <a:endParaRPr lang="en-GB" sz="1400" b="1" dirty="0" smtClean="0"/>
          </a:p>
          <a:p>
            <a:pPr indent="0">
              <a:buNone/>
            </a:pPr>
            <a:endParaRPr lang="en-GB" sz="1400" b="1" dirty="0" smtClean="0"/>
          </a:p>
          <a:p>
            <a:pPr indent="0">
              <a:buNone/>
            </a:pPr>
            <a:r>
              <a:rPr lang="en-GB" sz="1400" b="1" dirty="0" smtClean="0"/>
              <a:t>It is therefore more than simply the interest on a long term bank loan!</a:t>
            </a:r>
          </a:p>
        </p:txBody>
      </p:sp>
      <p:sp>
        <p:nvSpPr>
          <p:cNvPr id="6" name="Slide Number Placeholder 5"/>
          <p:cNvSpPr>
            <a:spLocks noGrp="1"/>
          </p:cNvSpPr>
          <p:nvPr>
            <p:ph type="sldNum" sz="quarter" idx="12"/>
          </p:nvPr>
        </p:nvSpPr>
        <p:spPr/>
        <p:txBody>
          <a:bodyPr/>
          <a:lstStyle/>
          <a:p>
            <a:fld id="{906DD0DA-9AFE-4431-A050-313750B2E3BB}" type="slidenum">
              <a:rPr lang="en-GB" smtClean="0"/>
              <a:pPr/>
              <a:t>22</a:t>
            </a:fld>
            <a:endParaRPr lang="en-GB"/>
          </a:p>
        </p:txBody>
      </p:sp>
      <p:sp>
        <p:nvSpPr>
          <p:cNvPr id="7" name="Footer Placeholder 6"/>
          <p:cNvSpPr>
            <a:spLocks noGrp="1"/>
          </p:cNvSpPr>
          <p:nvPr>
            <p:ph type="ftr" sz="quarter" idx="11"/>
          </p:nvPr>
        </p:nvSpPr>
        <p:spPr/>
        <p:txBody>
          <a:bodyPr/>
          <a:lstStyle/>
          <a:p>
            <a:r>
              <a:rPr lang="en-GB" dirty="0" smtClean="0"/>
              <a:t>Financial Management</a:t>
            </a:r>
            <a:endParaRPr lang="en-GB"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PV is calculated….</a:t>
            </a:r>
          </a:p>
        </p:txBody>
      </p:sp>
      <p:sp>
        <p:nvSpPr>
          <p:cNvPr id="3" name="Content Placeholder 2"/>
          <p:cNvSpPr>
            <a:spLocks noGrp="1"/>
          </p:cNvSpPr>
          <p:nvPr>
            <p:ph idx="1"/>
          </p:nvPr>
        </p:nvSpPr>
        <p:spPr>
          <a:xfrm>
            <a:off x="467544" y="1268760"/>
            <a:ext cx="8229600" cy="5184576"/>
          </a:xfrm>
        </p:spPr>
        <p:txBody>
          <a:bodyPr/>
          <a:lstStyle/>
          <a:p>
            <a:pPr indent="0" algn="ctr">
              <a:buNone/>
            </a:pPr>
            <a:endParaRPr lang="en-GB" sz="1400" b="1" dirty="0" smtClean="0"/>
          </a:p>
          <a:p>
            <a:pPr indent="0" algn="ctr">
              <a:buNone/>
            </a:pPr>
            <a:endParaRPr lang="en-GB" sz="1400" b="1" dirty="0" smtClean="0"/>
          </a:p>
          <a:p>
            <a:pPr indent="0" algn="ctr">
              <a:buNone/>
            </a:pPr>
            <a:endParaRPr lang="en-GB" sz="1400" b="1" dirty="0" smtClean="0"/>
          </a:p>
        </p:txBody>
      </p:sp>
      <p:sp>
        <p:nvSpPr>
          <p:cNvPr id="6" name="Slide Number Placeholder 5"/>
          <p:cNvSpPr>
            <a:spLocks noGrp="1"/>
          </p:cNvSpPr>
          <p:nvPr>
            <p:ph type="sldNum" sz="quarter" idx="12"/>
          </p:nvPr>
        </p:nvSpPr>
        <p:spPr/>
        <p:txBody>
          <a:bodyPr/>
          <a:lstStyle/>
          <a:p>
            <a:fld id="{906DD0DA-9AFE-4431-A050-313750B2E3BB}" type="slidenum">
              <a:rPr lang="en-GB" smtClean="0"/>
              <a:pPr/>
              <a:t>23</a:t>
            </a:fld>
            <a:endParaRPr lang="en-GB"/>
          </a:p>
        </p:txBody>
      </p:sp>
      <p:sp>
        <p:nvSpPr>
          <p:cNvPr id="7" name="Footer Placeholder 6"/>
          <p:cNvSpPr>
            <a:spLocks noGrp="1"/>
          </p:cNvSpPr>
          <p:nvPr>
            <p:ph type="ftr" sz="quarter" idx="11"/>
          </p:nvPr>
        </p:nvSpPr>
        <p:spPr/>
        <p:txBody>
          <a:bodyPr/>
          <a:lstStyle/>
          <a:p>
            <a:r>
              <a:rPr lang="en-GB" dirty="0" smtClean="0"/>
              <a:t>Financial Management</a:t>
            </a:r>
            <a:endParaRPr lang="en-GB" dirty="0"/>
          </a:p>
        </p:txBody>
      </p:sp>
      <p:sp>
        <p:nvSpPr>
          <p:cNvPr id="8" name="TextBox 7"/>
          <p:cNvSpPr txBox="1"/>
          <p:nvPr/>
        </p:nvSpPr>
        <p:spPr>
          <a:xfrm>
            <a:off x="539552" y="1412777"/>
            <a:ext cx="8280920" cy="5216813"/>
          </a:xfrm>
          <a:prstGeom prst="rect">
            <a:avLst/>
          </a:prstGeom>
          <a:noFill/>
        </p:spPr>
        <p:txBody>
          <a:bodyPr wrap="square" rtlCol="0">
            <a:spAutoFit/>
          </a:bodyPr>
          <a:lstStyle/>
          <a:p>
            <a:r>
              <a:rPr lang="en-GB" dirty="0" smtClean="0"/>
              <a:t>The PV calculation is as follows:</a:t>
            </a:r>
          </a:p>
          <a:p>
            <a:endParaRPr lang="en-GB" sz="1400" dirty="0" smtClean="0"/>
          </a:p>
          <a:p>
            <a:endParaRPr lang="en-GB" sz="1400" dirty="0" smtClean="0"/>
          </a:p>
          <a:p>
            <a:pPr algn="ctr"/>
            <a:endParaRPr lang="en-GB" sz="1400" i="1" dirty="0" smtClean="0"/>
          </a:p>
          <a:p>
            <a:pPr algn="ctr"/>
            <a:r>
              <a:rPr lang="en-GB" sz="1900" i="1" dirty="0" smtClean="0">
                <a:solidFill>
                  <a:srgbClr val="FF0000"/>
                </a:solidFill>
              </a:rPr>
              <a:t>PV of the cash flow of year n = actual cash flow of year n divided by (1 + r)</a:t>
            </a:r>
            <a:r>
              <a:rPr lang="en-GB" sz="1900" i="1" baseline="30000" dirty="0" smtClean="0">
                <a:solidFill>
                  <a:srgbClr val="FF0000"/>
                </a:solidFill>
              </a:rPr>
              <a:t>n</a:t>
            </a:r>
          </a:p>
          <a:p>
            <a:pPr algn="ctr"/>
            <a:endParaRPr lang="en-GB" i="1" baseline="30000" dirty="0" smtClean="0"/>
          </a:p>
          <a:p>
            <a:pPr algn="ctr"/>
            <a:endParaRPr lang="en-GB" i="1" dirty="0" smtClean="0"/>
          </a:p>
          <a:p>
            <a:pPr algn="ctr"/>
            <a:r>
              <a:rPr lang="en-GB" i="1" dirty="0" smtClean="0"/>
              <a:t>Where n = the year, and r = the cost of capital </a:t>
            </a:r>
            <a:r>
              <a:rPr lang="en-GB" sz="1200" i="1" dirty="0" smtClean="0"/>
              <a:t>(also known as cost of finance or interest rate)</a:t>
            </a:r>
          </a:p>
          <a:p>
            <a:pPr algn="ctr"/>
            <a:endParaRPr lang="en-GB" sz="1400" i="1" dirty="0" smtClean="0"/>
          </a:p>
          <a:p>
            <a:pPr algn="ctr"/>
            <a:endParaRPr lang="en-GB" i="1" dirty="0" smtClean="0"/>
          </a:p>
          <a:p>
            <a:pPr algn="ctr"/>
            <a:r>
              <a:rPr lang="en-GB" i="1" dirty="0" smtClean="0"/>
              <a:t>So for the previous example over 2 years:</a:t>
            </a:r>
          </a:p>
          <a:p>
            <a:pPr algn="ctr"/>
            <a:endParaRPr lang="en-GB" i="1" dirty="0" smtClean="0"/>
          </a:p>
          <a:p>
            <a:pPr algn="ctr"/>
            <a:endParaRPr lang="en-GB" i="1" dirty="0" smtClean="0"/>
          </a:p>
          <a:p>
            <a:pPr algn="ctr"/>
            <a:r>
              <a:rPr lang="en-GB" i="1" dirty="0" smtClean="0"/>
              <a:t>PV for year 2 = £40,000 / (1 + 0.2) </a:t>
            </a:r>
            <a:r>
              <a:rPr lang="en-GB" i="1" baseline="30000" dirty="0" smtClean="0"/>
              <a:t>2</a:t>
            </a:r>
            <a:r>
              <a:rPr lang="en-GB" i="1" dirty="0" smtClean="0"/>
              <a:t> = £27,778</a:t>
            </a:r>
          </a:p>
          <a:p>
            <a:pPr algn="ctr"/>
            <a:endParaRPr lang="en-GB" i="1" dirty="0" smtClean="0"/>
          </a:p>
          <a:p>
            <a:pPr algn="ctr"/>
            <a:endParaRPr lang="en-GB" sz="1600" i="1" dirty="0" smtClean="0"/>
          </a:p>
          <a:p>
            <a:pPr algn="ctr"/>
            <a:r>
              <a:rPr lang="en-GB" sz="1600" i="1" dirty="0" smtClean="0"/>
              <a:t>Where £40,000 is the cash flow of year 2 (n) at 20% cost of capital (r)</a:t>
            </a:r>
          </a:p>
          <a:p>
            <a:pPr algn="ctr"/>
            <a:endParaRPr lang="en-GB" i="1" baseline="30000" dirty="0" smtClean="0"/>
          </a:p>
          <a:p>
            <a:pPr algn="ctr"/>
            <a:endParaRPr lang="en-GB" i="1" baseline="30000" dirty="0" smtClean="0"/>
          </a:p>
          <a:p>
            <a:pPr algn="ctr"/>
            <a:endParaRPr lang="en-GB" sz="1400" i="1" dirty="0" smtClean="0"/>
          </a:p>
          <a:p>
            <a:endParaRPr lang="en-GB" sz="1400"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Net Present Value (NPV)</a:t>
            </a:r>
          </a:p>
        </p:txBody>
      </p:sp>
      <p:sp>
        <p:nvSpPr>
          <p:cNvPr id="3" name="Content Placeholder 2"/>
          <p:cNvSpPr>
            <a:spLocks noGrp="1"/>
          </p:cNvSpPr>
          <p:nvPr>
            <p:ph idx="1"/>
          </p:nvPr>
        </p:nvSpPr>
        <p:spPr/>
        <p:txBody>
          <a:bodyPr/>
          <a:lstStyle/>
          <a:p>
            <a:pPr>
              <a:buNone/>
            </a:pPr>
            <a:r>
              <a:rPr lang="en-GB" dirty="0" smtClean="0"/>
              <a:t>A project will typically have:</a:t>
            </a:r>
          </a:p>
          <a:p>
            <a:r>
              <a:rPr lang="en-GB" dirty="0" smtClean="0"/>
              <a:t>Significant single investment cash outflow at the start</a:t>
            </a:r>
          </a:p>
          <a:p>
            <a:r>
              <a:rPr lang="en-GB" dirty="0" smtClean="0"/>
              <a:t>A stream of cash inflows at different time intervals in the future</a:t>
            </a:r>
          </a:p>
          <a:p>
            <a:pPr>
              <a:buNone/>
            </a:pPr>
            <a:endParaRPr lang="en-GB" dirty="0" smtClean="0"/>
          </a:p>
          <a:p>
            <a:pPr indent="0" algn="ctr">
              <a:buNone/>
            </a:pPr>
            <a:r>
              <a:rPr lang="en-GB" dirty="0" smtClean="0">
                <a:solidFill>
                  <a:srgbClr val="FF0000"/>
                </a:solidFill>
              </a:rPr>
              <a:t>NPV accounts for the values of those cash inflows because of their timing</a:t>
            </a:r>
          </a:p>
          <a:p>
            <a:pPr algn="ctr">
              <a:buNone/>
            </a:pPr>
            <a:endParaRPr lang="en-GB" sz="2800" dirty="0" smtClean="0"/>
          </a:p>
        </p:txBody>
      </p:sp>
      <p:sp>
        <p:nvSpPr>
          <p:cNvPr id="6" name="Slide Number Placeholder 5"/>
          <p:cNvSpPr>
            <a:spLocks noGrp="1"/>
          </p:cNvSpPr>
          <p:nvPr>
            <p:ph type="sldNum" sz="quarter" idx="12"/>
          </p:nvPr>
        </p:nvSpPr>
        <p:spPr/>
        <p:txBody>
          <a:bodyPr/>
          <a:lstStyle/>
          <a:p>
            <a:fld id="{906DD0DA-9AFE-4431-A050-313750B2E3BB}" type="slidenum">
              <a:rPr lang="en-GB" smtClean="0"/>
              <a:pPr/>
              <a:t>24</a:t>
            </a:fld>
            <a:endParaRPr lang="en-GB"/>
          </a:p>
        </p:txBody>
      </p:sp>
      <p:sp>
        <p:nvSpPr>
          <p:cNvPr id="7" name="Footer Placeholder 6"/>
          <p:cNvSpPr>
            <a:spLocks noGrp="1"/>
          </p:cNvSpPr>
          <p:nvPr>
            <p:ph type="ftr" sz="quarter" idx="11"/>
          </p:nvPr>
        </p:nvSpPr>
        <p:spPr/>
        <p:txBody>
          <a:bodyPr/>
          <a:lstStyle/>
          <a:p>
            <a:r>
              <a:rPr lang="en-GB" smtClean="0"/>
              <a:t>Financial Management</a:t>
            </a:r>
            <a:endParaRPr lang="en-GB"/>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83"/>
          <p:cNvGrpSpPr>
            <a:grpSpLocks/>
          </p:cNvGrpSpPr>
          <p:nvPr/>
        </p:nvGrpSpPr>
        <p:grpSpPr bwMode="auto">
          <a:xfrm>
            <a:off x="882650" y="1216025"/>
            <a:ext cx="7362825" cy="5046663"/>
            <a:chOff x="396" y="838"/>
            <a:chExt cx="4638" cy="3179"/>
          </a:xfrm>
        </p:grpSpPr>
        <p:sp>
          <p:nvSpPr>
            <p:cNvPr id="9" name="AutoShape 4"/>
            <p:cNvSpPr>
              <a:spLocks noChangeArrowheads="1"/>
            </p:cNvSpPr>
            <p:nvPr/>
          </p:nvSpPr>
          <p:spPr bwMode="auto">
            <a:xfrm>
              <a:off x="403" y="3576"/>
              <a:ext cx="4631" cy="440"/>
            </a:xfrm>
            <a:prstGeom prst="cube">
              <a:avLst>
                <a:gd name="adj" fmla="val 13634"/>
              </a:avLst>
            </a:prstGeom>
            <a:solidFill>
              <a:srgbClr val="FFCC99"/>
            </a:solidFill>
            <a:ln w="9525">
              <a:noFill/>
              <a:miter lim="800000"/>
              <a:headEnd/>
              <a:tailEnd/>
            </a:ln>
          </p:spPr>
          <p:txBody>
            <a:bodyPr wrap="none" anchor="ctr"/>
            <a:lstStyle/>
            <a:p>
              <a:endParaRPr lang="en-GB"/>
            </a:p>
          </p:txBody>
        </p:sp>
        <p:sp>
          <p:nvSpPr>
            <p:cNvPr id="10" name="Text Box 5"/>
            <p:cNvSpPr txBox="1">
              <a:spLocks noChangeArrowheads="1"/>
            </p:cNvSpPr>
            <p:nvPr/>
          </p:nvSpPr>
          <p:spPr bwMode="auto">
            <a:xfrm>
              <a:off x="735" y="3626"/>
              <a:ext cx="271"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0</a:t>
              </a:r>
            </a:p>
          </p:txBody>
        </p:sp>
        <p:sp>
          <p:nvSpPr>
            <p:cNvPr id="11" name="AutoShape 6"/>
            <p:cNvSpPr>
              <a:spLocks noChangeArrowheads="1"/>
            </p:cNvSpPr>
            <p:nvPr/>
          </p:nvSpPr>
          <p:spPr bwMode="auto">
            <a:xfrm>
              <a:off x="1186" y="844"/>
              <a:ext cx="288" cy="2797"/>
            </a:xfrm>
            <a:prstGeom prst="cube">
              <a:avLst>
                <a:gd name="adj" fmla="val 22569"/>
              </a:avLst>
            </a:prstGeom>
            <a:solidFill>
              <a:srgbClr val="CC0000"/>
            </a:solidFill>
            <a:ln w="9525">
              <a:noFill/>
              <a:miter lim="800000"/>
              <a:headEnd/>
              <a:tailEnd/>
            </a:ln>
          </p:spPr>
          <p:txBody>
            <a:bodyPr wrap="none" anchor="ctr"/>
            <a:lstStyle/>
            <a:p>
              <a:endParaRPr lang="en-GB"/>
            </a:p>
          </p:txBody>
        </p:sp>
        <p:sp>
          <p:nvSpPr>
            <p:cNvPr id="12" name="AutoShape 7"/>
            <p:cNvSpPr>
              <a:spLocks noChangeArrowheads="1"/>
            </p:cNvSpPr>
            <p:nvPr/>
          </p:nvSpPr>
          <p:spPr bwMode="auto">
            <a:xfrm>
              <a:off x="1576" y="1375"/>
              <a:ext cx="288" cy="2266"/>
            </a:xfrm>
            <a:prstGeom prst="cube">
              <a:avLst>
                <a:gd name="adj" fmla="val 22569"/>
              </a:avLst>
            </a:prstGeom>
            <a:solidFill>
              <a:srgbClr val="CC0000"/>
            </a:solidFill>
            <a:ln w="9525">
              <a:noFill/>
              <a:miter lim="800000"/>
              <a:headEnd/>
              <a:tailEnd/>
            </a:ln>
          </p:spPr>
          <p:txBody>
            <a:bodyPr wrap="none" anchor="ctr"/>
            <a:lstStyle/>
            <a:p>
              <a:endParaRPr lang="en-GB"/>
            </a:p>
          </p:txBody>
        </p:sp>
        <p:sp>
          <p:nvSpPr>
            <p:cNvPr id="13" name="AutoShape 9"/>
            <p:cNvSpPr>
              <a:spLocks noChangeArrowheads="1"/>
            </p:cNvSpPr>
            <p:nvPr/>
          </p:nvSpPr>
          <p:spPr bwMode="auto">
            <a:xfrm>
              <a:off x="1968" y="1735"/>
              <a:ext cx="288" cy="1906"/>
            </a:xfrm>
            <a:prstGeom prst="cube">
              <a:avLst>
                <a:gd name="adj" fmla="val 22569"/>
              </a:avLst>
            </a:prstGeom>
            <a:solidFill>
              <a:srgbClr val="CC0000"/>
            </a:solidFill>
            <a:ln w="9525">
              <a:noFill/>
              <a:miter lim="800000"/>
              <a:headEnd/>
              <a:tailEnd/>
            </a:ln>
          </p:spPr>
          <p:txBody>
            <a:bodyPr wrap="none" anchor="ctr"/>
            <a:lstStyle/>
            <a:p>
              <a:endParaRPr lang="en-GB"/>
            </a:p>
          </p:txBody>
        </p:sp>
        <p:sp>
          <p:nvSpPr>
            <p:cNvPr id="14" name="AutoShape 10"/>
            <p:cNvSpPr>
              <a:spLocks noChangeArrowheads="1"/>
            </p:cNvSpPr>
            <p:nvPr/>
          </p:nvSpPr>
          <p:spPr bwMode="auto">
            <a:xfrm>
              <a:off x="2354" y="2043"/>
              <a:ext cx="288" cy="1598"/>
            </a:xfrm>
            <a:prstGeom prst="cube">
              <a:avLst>
                <a:gd name="adj" fmla="val 22569"/>
              </a:avLst>
            </a:prstGeom>
            <a:solidFill>
              <a:srgbClr val="CC0000"/>
            </a:solidFill>
            <a:ln w="9525">
              <a:noFill/>
              <a:miter lim="800000"/>
              <a:headEnd/>
              <a:tailEnd/>
            </a:ln>
          </p:spPr>
          <p:txBody>
            <a:bodyPr wrap="none" anchor="ctr"/>
            <a:lstStyle/>
            <a:p>
              <a:endParaRPr lang="en-GB"/>
            </a:p>
          </p:txBody>
        </p:sp>
        <p:sp>
          <p:nvSpPr>
            <p:cNvPr id="15" name="AutoShape 11"/>
            <p:cNvSpPr>
              <a:spLocks noChangeArrowheads="1"/>
            </p:cNvSpPr>
            <p:nvPr/>
          </p:nvSpPr>
          <p:spPr bwMode="auto">
            <a:xfrm>
              <a:off x="2748" y="2341"/>
              <a:ext cx="288" cy="1300"/>
            </a:xfrm>
            <a:prstGeom prst="cube">
              <a:avLst>
                <a:gd name="adj" fmla="val 22569"/>
              </a:avLst>
            </a:prstGeom>
            <a:solidFill>
              <a:srgbClr val="CC0000"/>
            </a:solidFill>
            <a:ln w="9525">
              <a:noFill/>
              <a:miter lim="800000"/>
              <a:headEnd/>
              <a:tailEnd/>
            </a:ln>
          </p:spPr>
          <p:txBody>
            <a:bodyPr wrap="none" anchor="ctr"/>
            <a:lstStyle/>
            <a:p>
              <a:endParaRPr lang="en-GB"/>
            </a:p>
          </p:txBody>
        </p:sp>
        <p:sp>
          <p:nvSpPr>
            <p:cNvPr id="16" name="AutoShape 12"/>
            <p:cNvSpPr>
              <a:spLocks noChangeArrowheads="1"/>
            </p:cNvSpPr>
            <p:nvPr/>
          </p:nvSpPr>
          <p:spPr bwMode="auto">
            <a:xfrm>
              <a:off x="3150" y="2559"/>
              <a:ext cx="288" cy="1082"/>
            </a:xfrm>
            <a:prstGeom prst="cube">
              <a:avLst>
                <a:gd name="adj" fmla="val 22569"/>
              </a:avLst>
            </a:prstGeom>
            <a:solidFill>
              <a:srgbClr val="CC0000"/>
            </a:solidFill>
            <a:ln w="9525">
              <a:noFill/>
              <a:miter lim="800000"/>
              <a:headEnd/>
              <a:tailEnd/>
            </a:ln>
          </p:spPr>
          <p:txBody>
            <a:bodyPr wrap="none" anchor="ctr"/>
            <a:lstStyle/>
            <a:p>
              <a:endParaRPr lang="en-GB"/>
            </a:p>
          </p:txBody>
        </p:sp>
        <p:sp>
          <p:nvSpPr>
            <p:cNvPr id="17" name="AutoShape 13"/>
            <p:cNvSpPr>
              <a:spLocks noChangeArrowheads="1"/>
            </p:cNvSpPr>
            <p:nvPr/>
          </p:nvSpPr>
          <p:spPr bwMode="auto">
            <a:xfrm>
              <a:off x="3542" y="2658"/>
              <a:ext cx="288" cy="983"/>
            </a:xfrm>
            <a:prstGeom prst="cube">
              <a:avLst>
                <a:gd name="adj" fmla="val 22569"/>
              </a:avLst>
            </a:prstGeom>
            <a:solidFill>
              <a:srgbClr val="CC0000"/>
            </a:solidFill>
            <a:ln w="9525">
              <a:noFill/>
              <a:miter lim="800000"/>
              <a:headEnd/>
              <a:tailEnd/>
            </a:ln>
          </p:spPr>
          <p:txBody>
            <a:bodyPr wrap="none" anchor="ctr"/>
            <a:lstStyle/>
            <a:p>
              <a:endParaRPr lang="en-GB"/>
            </a:p>
          </p:txBody>
        </p:sp>
        <p:sp>
          <p:nvSpPr>
            <p:cNvPr id="18" name="AutoShape 14"/>
            <p:cNvSpPr>
              <a:spLocks noChangeArrowheads="1"/>
            </p:cNvSpPr>
            <p:nvPr/>
          </p:nvSpPr>
          <p:spPr bwMode="auto">
            <a:xfrm>
              <a:off x="3942" y="2957"/>
              <a:ext cx="288" cy="684"/>
            </a:xfrm>
            <a:prstGeom prst="cube">
              <a:avLst>
                <a:gd name="adj" fmla="val 22569"/>
              </a:avLst>
            </a:prstGeom>
            <a:solidFill>
              <a:srgbClr val="CC0000"/>
            </a:solidFill>
            <a:ln w="9525">
              <a:noFill/>
              <a:miter lim="800000"/>
              <a:headEnd/>
              <a:tailEnd/>
            </a:ln>
          </p:spPr>
          <p:txBody>
            <a:bodyPr wrap="none" anchor="ctr"/>
            <a:lstStyle/>
            <a:p>
              <a:endParaRPr lang="en-GB"/>
            </a:p>
          </p:txBody>
        </p:sp>
        <p:sp>
          <p:nvSpPr>
            <p:cNvPr id="19" name="AutoShape 15"/>
            <p:cNvSpPr>
              <a:spLocks noChangeArrowheads="1"/>
            </p:cNvSpPr>
            <p:nvPr/>
          </p:nvSpPr>
          <p:spPr bwMode="auto">
            <a:xfrm>
              <a:off x="4346" y="3124"/>
              <a:ext cx="288" cy="517"/>
            </a:xfrm>
            <a:prstGeom prst="cube">
              <a:avLst>
                <a:gd name="adj" fmla="val 22569"/>
              </a:avLst>
            </a:prstGeom>
            <a:solidFill>
              <a:srgbClr val="CC0000"/>
            </a:solidFill>
            <a:ln w="9525">
              <a:noFill/>
              <a:miter lim="800000"/>
              <a:headEnd/>
              <a:tailEnd/>
            </a:ln>
          </p:spPr>
          <p:txBody>
            <a:bodyPr wrap="none" anchor="ctr"/>
            <a:lstStyle/>
            <a:p>
              <a:endParaRPr lang="en-GB"/>
            </a:p>
          </p:txBody>
        </p:sp>
        <p:sp>
          <p:nvSpPr>
            <p:cNvPr id="20" name="AutoShape 16"/>
            <p:cNvSpPr>
              <a:spLocks noChangeArrowheads="1"/>
            </p:cNvSpPr>
            <p:nvPr/>
          </p:nvSpPr>
          <p:spPr bwMode="auto">
            <a:xfrm>
              <a:off x="4744" y="3196"/>
              <a:ext cx="288" cy="445"/>
            </a:xfrm>
            <a:prstGeom prst="cube">
              <a:avLst>
                <a:gd name="adj" fmla="val 22569"/>
              </a:avLst>
            </a:prstGeom>
            <a:solidFill>
              <a:srgbClr val="CC0000"/>
            </a:solidFill>
            <a:ln w="9525">
              <a:noFill/>
              <a:miter lim="800000"/>
              <a:headEnd/>
              <a:tailEnd/>
            </a:ln>
          </p:spPr>
          <p:txBody>
            <a:bodyPr wrap="none" anchor="ctr"/>
            <a:lstStyle/>
            <a:p>
              <a:endParaRPr lang="en-GB"/>
            </a:p>
          </p:txBody>
        </p:sp>
        <p:sp>
          <p:nvSpPr>
            <p:cNvPr id="21" name="Text Box 17"/>
            <p:cNvSpPr txBox="1">
              <a:spLocks noChangeArrowheads="1"/>
            </p:cNvSpPr>
            <p:nvPr/>
          </p:nvSpPr>
          <p:spPr bwMode="auto">
            <a:xfrm>
              <a:off x="3141" y="3620"/>
              <a:ext cx="271"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6</a:t>
              </a:r>
            </a:p>
          </p:txBody>
        </p:sp>
        <p:sp>
          <p:nvSpPr>
            <p:cNvPr id="22" name="Text Box 18"/>
            <p:cNvSpPr txBox="1">
              <a:spLocks noChangeArrowheads="1"/>
            </p:cNvSpPr>
            <p:nvPr/>
          </p:nvSpPr>
          <p:spPr bwMode="auto">
            <a:xfrm>
              <a:off x="2739" y="3620"/>
              <a:ext cx="271"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5</a:t>
              </a:r>
            </a:p>
          </p:txBody>
        </p:sp>
        <p:sp>
          <p:nvSpPr>
            <p:cNvPr id="23" name="Text Box 19"/>
            <p:cNvSpPr txBox="1">
              <a:spLocks noChangeArrowheads="1"/>
            </p:cNvSpPr>
            <p:nvPr/>
          </p:nvSpPr>
          <p:spPr bwMode="auto">
            <a:xfrm>
              <a:off x="2345" y="3620"/>
              <a:ext cx="271"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4</a:t>
              </a:r>
            </a:p>
          </p:txBody>
        </p:sp>
        <p:sp>
          <p:nvSpPr>
            <p:cNvPr id="24" name="Text Box 20"/>
            <p:cNvSpPr txBox="1">
              <a:spLocks noChangeArrowheads="1"/>
            </p:cNvSpPr>
            <p:nvPr/>
          </p:nvSpPr>
          <p:spPr bwMode="auto">
            <a:xfrm>
              <a:off x="1953" y="3620"/>
              <a:ext cx="271"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3</a:t>
              </a:r>
            </a:p>
          </p:txBody>
        </p:sp>
        <p:sp>
          <p:nvSpPr>
            <p:cNvPr id="25" name="Text Box 21"/>
            <p:cNvSpPr txBox="1">
              <a:spLocks noChangeArrowheads="1"/>
            </p:cNvSpPr>
            <p:nvPr/>
          </p:nvSpPr>
          <p:spPr bwMode="auto">
            <a:xfrm>
              <a:off x="1573" y="3626"/>
              <a:ext cx="271"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2</a:t>
              </a:r>
            </a:p>
          </p:txBody>
        </p:sp>
        <p:sp>
          <p:nvSpPr>
            <p:cNvPr id="26" name="Text Box 22"/>
            <p:cNvSpPr txBox="1">
              <a:spLocks noChangeArrowheads="1"/>
            </p:cNvSpPr>
            <p:nvPr/>
          </p:nvSpPr>
          <p:spPr bwMode="auto">
            <a:xfrm>
              <a:off x="1179" y="3620"/>
              <a:ext cx="271"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1</a:t>
              </a:r>
            </a:p>
          </p:txBody>
        </p:sp>
        <p:sp>
          <p:nvSpPr>
            <p:cNvPr id="27" name="Text Box 23"/>
            <p:cNvSpPr txBox="1">
              <a:spLocks noChangeArrowheads="1"/>
            </p:cNvSpPr>
            <p:nvPr/>
          </p:nvSpPr>
          <p:spPr bwMode="auto">
            <a:xfrm>
              <a:off x="3527" y="3626"/>
              <a:ext cx="271"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7</a:t>
              </a:r>
            </a:p>
          </p:txBody>
        </p:sp>
        <p:sp>
          <p:nvSpPr>
            <p:cNvPr id="28" name="Text Box 24"/>
            <p:cNvSpPr txBox="1">
              <a:spLocks noChangeArrowheads="1"/>
            </p:cNvSpPr>
            <p:nvPr/>
          </p:nvSpPr>
          <p:spPr bwMode="auto">
            <a:xfrm>
              <a:off x="3927" y="3620"/>
              <a:ext cx="271"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8</a:t>
              </a:r>
            </a:p>
          </p:txBody>
        </p:sp>
        <p:sp>
          <p:nvSpPr>
            <p:cNvPr id="29" name="Text Box 25"/>
            <p:cNvSpPr txBox="1">
              <a:spLocks noChangeArrowheads="1"/>
            </p:cNvSpPr>
            <p:nvPr/>
          </p:nvSpPr>
          <p:spPr bwMode="auto">
            <a:xfrm>
              <a:off x="4331" y="3620"/>
              <a:ext cx="271"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9</a:t>
              </a:r>
            </a:p>
          </p:txBody>
        </p:sp>
        <p:sp>
          <p:nvSpPr>
            <p:cNvPr id="30" name="Text Box 26"/>
            <p:cNvSpPr txBox="1">
              <a:spLocks noChangeArrowheads="1"/>
            </p:cNvSpPr>
            <p:nvPr/>
          </p:nvSpPr>
          <p:spPr bwMode="auto">
            <a:xfrm>
              <a:off x="4717" y="3620"/>
              <a:ext cx="271"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10</a:t>
              </a:r>
            </a:p>
          </p:txBody>
        </p:sp>
        <p:sp>
          <p:nvSpPr>
            <p:cNvPr id="31" name="Text Box 28"/>
            <p:cNvSpPr txBox="1">
              <a:spLocks noChangeArrowheads="1"/>
            </p:cNvSpPr>
            <p:nvPr/>
          </p:nvSpPr>
          <p:spPr bwMode="auto">
            <a:xfrm>
              <a:off x="3277" y="3796"/>
              <a:ext cx="1671" cy="221"/>
            </a:xfrm>
            <a:prstGeom prst="rect">
              <a:avLst/>
            </a:prstGeom>
            <a:noFill/>
            <a:ln w="9525">
              <a:noFill/>
              <a:miter lim="800000"/>
              <a:headEnd/>
              <a:tailEnd/>
            </a:ln>
          </p:spPr>
          <p:txBody>
            <a:bodyPr>
              <a:spAutoFit/>
            </a:bodyPr>
            <a:lstStyle/>
            <a:p>
              <a:pPr algn="r">
                <a:spcBef>
                  <a:spcPct val="50000"/>
                </a:spcBef>
              </a:pPr>
              <a:r>
                <a:rPr lang="en-GB" sz="1700" b="1">
                  <a:latin typeface="Arial" charset="0"/>
                </a:rPr>
                <a:t>Years into the future</a:t>
              </a:r>
            </a:p>
          </p:txBody>
        </p:sp>
        <p:sp>
          <p:nvSpPr>
            <p:cNvPr id="32" name="AutoShape 8"/>
            <p:cNvSpPr>
              <a:spLocks noChangeArrowheads="1"/>
            </p:cNvSpPr>
            <p:nvPr/>
          </p:nvSpPr>
          <p:spPr bwMode="auto">
            <a:xfrm>
              <a:off x="628" y="2363"/>
              <a:ext cx="288" cy="1238"/>
            </a:xfrm>
            <a:prstGeom prst="cube">
              <a:avLst>
                <a:gd name="adj" fmla="val 22569"/>
              </a:avLst>
            </a:prstGeom>
            <a:solidFill>
              <a:srgbClr val="CC0000"/>
            </a:solidFill>
            <a:ln w="9525">
              <a:noFill/>
              <a:miter lim="800000"/>
              <a:headEnd/>
              <a:tailEnd/>
            </a:ln>
          </p:spPr>
          <p:txBody>
            <a:bodyPr wrap="none" anchor="ctr"/>
            <a:lstStyle/>
            <a:p>
              <a:endParaRPr lang="en-GB"/>
            </a:p>
          </p:txBody>
        </p:sp>
        <p:sp>
          <p:nvSpPr>
            <p:cNvPr id="33" name="AutoShape 33"/>
            <p:cNvSpPr>
              <a:spLocks noChangeArrowheads="1"/>
            </p:cNvSpPr>
            <p:nvPr/>
          </p:nvSpPr>
          <p:spPr bwMode="auto">
            <a:xfrm>
              <a:off x="405" y="838"/>
              <a:ext cx="542" cy="2805"/>
            </a:xfrm>
            <a:prstGeom prst="cube">
              <a:avLst>
                <a:gd name="adj" fmla="val 10519"/>
              </a:avLst>
            </a:prstGeom>
            <a:solidFill>
              <a:srgbClr val="FFCC99"/>
            </a:solidFill>
            <a:ln w="9525">
              <a:noFill/>
              <a:miter lim="800000"/>
              <a:headEnd/>
              <a:tailEnd/>
            </a:ln>
          </p:spPr>
          <p:txBody>
            <a:bodyPr wrap="none" anchor="ctr"/>
            <a:lstStyle/>
            <a:p>
              <a:endParaRPr lang="en-GB"/>
            </a:p>
          </p:txBody>
        </p:sp>
        <p:sp>
          <p:nvSpPr>
            <p:cNvPr id="34" name="Text Box 36"/>
            <p:cNvSpPr txBox="1">
              <a:spLocks noChangeArrowheads="1"/>
            </p:cNvSpPr>
            <p:nvPr/>
          </p:nvSpPr>
          <p:spPr bwMode="auto">
            <a:xfrm>
              <a:off x="662" y="3307"/>
              <a:ext cx="312" cy="221"/>
            </a:xfrm>
            <a:prstGeom prst="rect">
              <a:avLst/>
            </a:prstGeom>
            <a:noFill/>
            <a:ln w="9525">
              <a:noFill/>
              <a:miter lim="800000"/>
              <a:headEnd/>
              <a:tailEnd/>
            </a:ln>
          </p:spPr>
          <p:txBody>
            <a:bodyPr>
              <a:spAutoFit/>
            </a:bodyPr>
            <a:lstStyle/>
            <a:p>
              <a:pPr>
                <a:spcBef>
                  <a:spcPct val="50000"/>
                </a:spcBef>
              </a:pPr>
              <a:r>
                <a:rPr lang="en-GB" sz="1700" b="1">
                  <a:latin typeface="Arial" charset="0"/>
                </a:rPr>
                <a:t>10</a:t>
              </a:r>
            </a:p>
          </p:txBody>
        </p:sp>
        <p:sp>
          <p:nvSpPr>
            <p:cNvPr id="35" name="Text Box 37"/>
            <p:cNvSpPr txBox="1">
              <a:spLocks noChangeArrowheads="1"/>
            </p:cNvSpPr>
            <p:nvPr/>
          </p:nvSpPr>
          <p:spPr bwMode="auto">
            <a:xfrm>
              <a:off x="640" y="3020"/>
              <a:ext cx="314"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20</a:t>
              </a:r>
            </a:p>
          </p:txBody>
        </p:sp>
        <p:sp>
          <p:nvSpPr>
            <p:cNvPr id="36" name="Text Box 38"/>
            <p:cNvSpPr txBox="1">
              <a:spLocks noChangeArrowheads="1"/>
            </p:cNvSpPr>
            <p:nvPr/>
          </p:nvSpPr>
          <p:spPr bwMode="auto">
            <a:xfrm>
              <a:off x="645" y="2744"/>
              <a:ext cx="302"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30</a:t>
              </a:r>
            </a:p>
          </p:txBody>
        </p:sp>
        <p:sp>
          <p:nvSpPr>
            <p:cNvPr id="37" name="Text Box 40"/>
            <p:cNvSpPr txBox="1">
              <a:spLocks noChangeArrowheads="1"/>
            </p:cNvSpPr>
            <p:nvPr/>
          </p:nvSpPr>
          <p:spPr bwMode="auto">
            <a:xfrm>
              <a:off x="656" y="2476"/>
              <a:ext cx="278"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40</a:t>
              </a:r>
            </a:p>
          </p:txBody>
        </p:sp>
        <p:sp>
          <p:nvSpPr>
            <p:cNvPr id="38" name="Text Box 46"/>
            <p:cNvSpPr txBox="1">
              <a:spLocks noChangeArrowheads="1"/>
            </p:cNvSpPr>
            <p:nvPr/>
          </p:nvSpPr>
          <p:spPr bwMode="auto">
            <a:xfrm>
              <a:off x="636" y="2198"/>
              <a:ext cx="311"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50</a:t>
              </a:r>
            </a:p>
          </p:txBody>
        </p:sp>
        <p:sp>
          <p:nvSpPr>
            <p:cNvPr id="39" name="Text Box 47"/>
            <p:cNvSpPr txBox="1">
              <a:spLocks noChangeArrowheads="1"/>
            </p:cNvSpPr>
            <p:nvPr/>
          </p:nvSpPr>
          <p:spPr bwMode="auto">
            <a:xfrm>
              <a:off x="645" y="1930"/>
              <a:ext cx="302"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60</a:t>
              </a:r>
            </a:p>
          </p:txBody>
        </p:sp>
        <p:sp>
          <p:nvSpPr>
            <p:cNvPr id="40" name="Text Box 48"/>
            <p:cNvSpPr txBox="1">
              <a:spLocks noChangeArrowheads="1"/>
            </p:cNvSpPr>
            <p:nvPr/>
          </p:nvSpPr>
          <p:spPr bwMode="auto">
            <a:xfrm>
              <a:off x="648" y="1647"/>
              <a:ext cx="294"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70</a:t>
              </a:r>
            </a:p>
          </p:txBody>
        </p:sp>
        <p:sp>
          <p:nvSpPr>
            <p:cNvPr id="41" name="AutoShape 39"/>
            <p:cNvSpPr>
              <a:spLocks noChangeArrowheads="1"/>
            </p:cNvSpPr>
            <p:nvPr/>
          </p:nvSpPr>
          <p:spPr bwMode="auto">
            <a:xfrm>
              <a:off x="895" y="2496"/>
              <a:ext cx="112" cy="130"/>
            </a:xfrm>
            <a:prstGeom prst="cube">
              <a:avLst>
                <a:gd name="adj" fmla="val 38333"/>
              </a:avLst>
            </a:prstGeom>
            <a:solidFill>
              <a:srgbClr val="FFCC99"/>
            </a:solidFill>
            <a:ln w="9525">
              <a:noFill/>
              <a:miter lim="800000"/>
              <a:headEnd/>
              <a:tailEnd/>
            </a:ln>
          </p:spPr>
          <p:txBody>
            <a:bodyPr wrap="none" anchor="ctr"/>
            <a:lstStyle/>
            <a:p>
              <a:endParaRPr lang="en-GB"/>
            </a:p>
          </p:txBody>
        </p:sp>
        <p:sp>
          <p:nvSpPr>
            <p:cNvPr id="42" name="AutoShape 63"/>
            <p:cNvSpPr>
              <a:spLocks noChangeArrowheads="1"/>
            </p:cNvSpPr>
            <p:nvPr/>
          </p:nvSpPr>
          <p:spPr bwMode="auto">
            <a:xfrm>
              <a:off x="889" y="1670"/>
              <a:ext cx="112" cy="130"/>
            </a:xfrm>
            <a:prstGeom prst="cube">
              <a:avLst>
                <a:gd name="adj" fmla="val 38333"/>
              </a:avLst>
            </a:prstGeom>
            <a:solidFill>
              <a:srgbClr val="FFCC99"/>
            </a:solidFill>
            <a:ln w="9525">
              <a:noFill/>
              <a:miter lim="800000"/>
              <a:headEnd/>
              <a:tailEnd/>
            </a:ln>
          </p:spPr>
          <p:txBody>
            <a:bodyPr wrap="none" anchor="ctr"/>
            <a:lstStyle/>
            <a:p>
              <a:endParaRPr lang="en-GB"/>
            </a:p>
          </p:txBody>
        </p:sp>
        <p:sp>
          <p:nvSpPr>
            <p:cNvPr id="43" name="AutoShape 64"/>
            <p:cNvSpPr>
              <a:spLocks noChangeArrowheads="1"/>
            </p:cNvSpPr>
            <p:nvPr/>
          </p:nvSpPr>
          <p:spPr bwMode="auto">
            <a:xfrm>
              <a:off x="893" y="1937"/>
              <a:ext cx="112" cy="130"/>
            </a:xfrm>
            <a:prstGeom prst="cube">
              <a:avLst>
                <a:gd name="adj" fmla="val 38333"/>
              </a:avLst>
            </a:prstGeom>
            <a:solidFill>
              <a:srgbClr val="FFCC99"/>
            </a:solidFill>
            <a:ln w="9525">
              <a:noFill/>
              <a:miter lim="800000"/>
              <a:headEnd/>
              <a:tailEnd/>
            </a:ln>
          </p:spPr>
          <p:txBody>
            <a:bodyPr wrap="none" anchor="ctr"/>
            <a:lstStyle/>
            <a:p>
              <a:endParaRPr lang="en-GB"/>
            </a:p>
          </p:txBody>
        </p:sp>
        <p:sp>
          <p:nvSpPr>
            <p:cNvPr id="44" name="AutoShape 65"/>
            <p:cNvSpPr>
              <a:spLocks noChangeArrowheads="1"/>
            </p:cNvSpPr>
            <p:nvPr/>
          </p:nvSpPr>
          <p:spPr bwMode="auto">
            <a:xfrm>
              <a:off x="893" y="2221"/>
              <a:ext cx="112" cy="130"/>
            </a:xfrm>
            <a:prstGeom prst="cube">
              <a:avLst>
                <a:gd name="adj" fmla="val 38333"/>
              </a:avLst>
            </a:prstGeom>
            <a:solidFill>
              <a:srgbClr val="FFCC99"/>
            </a:solidFill>
            <a:ln w="9525">
              <a:noFill/>
              <a:miter lim="800000"/>
              <a:headEnd/>
              <a:tailEnd/>
            </a:ln>
          </p:spPr>
          <p:txBody>
            <a:bodyPr wrap="none" anchor="ctr"/>
            <a:lstStyle/>
            <a:p>
              <a:endParaRPr lang="en-GB"/>
            </a:p>
          </p:txBody>
        </p:sp>
        <p:sp>
          <p:nvSpPr>
            <p:cNvPr id="45" name="AutoShape 66"/>
            <p:cNvSpPr>
              <a:spLocks noChangeArrowheads="1"/>
            </p:cNvSpPr>
            <p:nvPr/>
          </p:nvSpPr>
          <p:spPr bwMode="auto">
            <a:xfrm>
              <a:off x="893" y="3321"/>
              <a:ext cx="112" cy="129"/>
            </a:xfrm>
            <a:prstGeom prst="cube">
              <a:avLst>
                <a:gd name="adj" fmla="val 38333"/>
              </a:avLst>
            </a:prstGeom>
            <a:solidFill>
              <a:srgbClr val="FFCC99"/>
            </a:solidFill>
            <a:ln w="9525">
              <a:noFill/>
              <a:miter lim="800000"/>
              <a:headEnd/>
              <a:tailEnd/>
            </a:ln>
          </p:spPr>
          <p:txBody>
            <a:bodyPr wrap="none" anchor="ctr"/>
            <a:lstStyle/>
            <a:p>
              <a:endParaRPr lang="en-GB"/>
            </a:p>
          </p:txBody>
        </p:sp>
        <p:sp>
          <p:nvSpPr>
            <p:cNvPr id="46" name="AutoShape 67"/>
            <p:cNvSpPr>
              <a:spLocks noChangeArrowheads="1"/>
            </p:cNvSpPr>
            <p:nvPr/>
          </p:nvSpPr>
          <p:spPr bwMode="auto">
            <a:xfrm>
              <a:off x="891" y="2762"/>
              <a:ext cx="112" cy="129"/>
            </a:xfrm>
            <a:prstGeom prst="cube">
              <a:avLst>
                <a:gd name="adj" fmla="val 38333"/>
              </a:avLst>
            </a:prstGeom>
            <a:solidFill>
              <a:srgbClr val="FFCC99"/>
            </a:solidFill>
            <a:ln w="9525">
              <a:noFill/>
              <a:miter lim="800000"/>
              <a:headEnd/>
              <a:tailEnd/>
            </a:ln>
          </p:spPr>
          <p:txBody>
            <a:bodyPr wrap="none" anchor="ctr"/>
            <a:lstStyle/>
            <a:p>
              <a:endParaRPr lang="en-GB"/>
            </a:p>
          </p:txBody>
        </p:sp>
        <p:sp>
          <p:nvSpPr>
            <p:cNvPr id="47" name="AutoShape 68"/>
            <p:cNvSpPr>
              <a:spLocks noChangeArrowheads="1"/>
            </p:cNvSpPr>
            <p:nvPr/>
          </p:nvSpPr>
          <p:spPr bwMode="auto">
            <a:xfrm>
              <a:off x="891" y="3046"/>
              <a:ext cx="112" cy="129"/>
            </a:xfrm>
            <a:prstGeom prst="cube">
              <a:avLst>
                <a:gd name="adj" fmla="val 38333"/>
              </a:avLst>
            </a:prstGeom>
            <a:solidFill>
              <a:srgbClr val="FFCC99"/>
            </a:solidFill>
            <a:ln w="9525">
              <a:noFill/>
              <a:miter lim="800000"/>
              <a:headEnd/>
              <a:tailEnd/>
            </a:ln>
          </p:spPr>
          <p:txBody>
            <a:bodyPr wrap="none" anchor="ctr"/>
            <a:lstStyle/>
            <a:p>
              <a:endParaRPr lang="en-GB"/>
            </a:p>
          </p:txBody>
        </p:sp>
        <p:sp>
          <p:nvSpPr>
            <p:cNvPr id="48" name="AutoShape 72"/>
            <p:cNvSpPr>
              <a:spLocks noChangeArrowheads="1"/>
            </p:cNvSpPr>
            <p:nvPr/>
          </p:nvSpPr>
          <p:spPr bwMode="auto">
            <a:xfrm>
              <a:off x="893" y="1120"/>
              <a:ext cx="112" cy="129"/>
            </a:xfrm>
            <a:prstGeom prst="cube">
              <a:avLst>
                <a:gd name="adj" fmla="val 38333"/>
              </a:avLst>
            </a:prstGeom>
            <a:solidFill>
              <a:srgbClr val="FFCC99"/>
            </a:solidFill>
            <a:ln w="9525">
              <a:noFill/>
              <a:miter lim="800000"/>
              <a:headEnd/>
              <a:tailEnd/>
            </a:ln>
          </p:spPr>
          <p:txBody>
            <a:bodyPr wrap="none" anchor="ctr"/>
            <a:lstStyle/>
            <a:p>
              <a:endParaRPr lang="en-GB"/>
            </a:p>
          </p:txBody>
        </p:sp>
        <p:sp>
          <p:nvSpPr>
            <p:cNvPr id="49" name="AutoShape 73"/>
            <p:cNvSpPr>
              <a:spLocks noChangeArrowheads="1"/>
            </p:cNvSpPr>
            <p:nvPr/>
          </p:nvSpPr>
          <p:spPr bwMode="auto">
            <a:xfrm>
              <a:off x="893" y="1404"/>
              <a:ext cx="112" cy="129"/>
            </a:xfrm>
            <a:prstGeom prst="cube">
              <a:avLst>
                <a:gd name="adj" fmla="val 38333"/>
              </a:avLst>
            </a:prstGeom>
            <a:solidFill>
              <a:srgbClr val="FFCC99"/>
            </a:solidFill>
            <a:ln w="9525">
              <a:noFill/>
              <a:miter lim="800000"/>
              <a:headEnd/>
              <a:tailEnd/>
            </a:ln>
          </p:spPr>
          <p:txBody>
            <a:bodyPr wrap="none" anchor="ctr"/>
            <a:lstStyle/>
            <a:p>
              <a:endParaRPr lang="en-GB"/>
            </a:p>
          </p:txBody>
        </p:sp>
        <p:sp>
          <p:nvSpPr>
            <p:cNvPr id="50" name="AutoShape 76"/>
            <p:cNvSpPr>
              <a:spLocks noChangeArrowheads="1"/>
            </p:cNvSpPr>
            <p:nvPr/>
          </p:nvSpPr>
          <p:spPr bwMode="auto">
            <a:xfrm>
              <a:off x="889" y="838"/>
              <a:ext cx="112" cy="130"/>
            </a:xfrm>
            <a:prstGeom prst="cube">
              <a:avLst>
                <a:gd name="adj" fmla="val 49106"/>
              </a:avLst>
            </a:prstGeom>
            <a:solidFill>
              <a:srgbClr val="FFCC99"/>
            </a:solidFill>
            <a:ln w="9525">
              <a:noFill/>
              <a:miter lim="800000"/>
              <a:headEnd/>
              <a:tailEnd/>
            </a:ln>
          </p:spPr>
          <p:txBody>
            <a:bodyPr wrap="none" anchor="ctr"/>
            <a:lstStyle/>
            <a:p>
              <a:endParaRPr lang="en-GB"/>
            </a:p>
          </p:txBody>
        </p:sp>
        <p:sp>
          <p:nvSpPr>
            <p:cNvPr id="51" name="Text Box 77"/>
            <p:cNvSpPr txBox="1">
              <a:spLocks noChangeArrowheads="1"/>
            </p:cNvSpPr>
            <p:nvPr/>
          </p:nvSpPr>
          <p:spPr bwMode="auto">
            <a:xfrm>
              <a:off x="648" y="1383"/>
              <a:ext cx="294"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80</a:t>
              </a:r>
            </a:p>
          </p:txBody>
        </p:sp>
        <p:sp>
          <p:nvSpPr>
            <p:cNvPr id="52" name="Text Box 78"/>
            <p:cNvSpPr txBox="1">
              <a:spLocks noChangeArrowheads="1"/>
            </p:cNvSpPr>
            <p:nvPr/>
          </p:nvSpPr>
          <p:spPr bwMode="auto">
            <a:xfrm>
              <a:off x="652" y="1103"/>
              <a:ext cx="294"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90</a:t>
              </a:r>
            </a:p>
          </p:txBody>
        </p:sp>
        <p:sp>
          <p:nvSpPr>
            <p:cNvPr id="53" name="Text Box 79"/>
            <p:cNvSpPr txBox="1">
              <a:spLocks noChangeArrowheads="1"/>
            </p:cNvSpPr>
            <p:nvPr/>
          </p:nvSpPr>
          <p:spPr bwMode="auto">
            <a:xfrm>
              <a:off x="572" y="851"/>
              <a:ext cx="366"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100</a:t>
              </a:r>
            </a:p>
          </p:txBody>
        </p:sp>
        <p:sp>
          <p:nvSpPr>
            <p:cNvPr id="54" name="Text Box 80"/>
            <p:cNvSpPr txBox="1">
              <a:spLocks noChangeArrowheads="1"/>
            </p:cNvSpPr>
            <p:nvPr/>
          </p:nvSpPr>
          <p:spPr bwMode="auto">
            <a:xfrm rot="-5400000">
              <a:off x="204" y="1171"/>
              <a:ext cx="606"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Pence</a:t>
              </a:r>
            </a:p>
          </p:txBody>
        </p:sp>
        <p:sp>
          <p:nvSpPr>
            <p:cNvPr id="55" name="Text Box 82"/>
            <p:cNvSpPr txBox="1">
              <a:spLocks noChangeArrowheads="1"/>
            </p:cNvSpPr>
            <p:nvPr/>
          </p:nvSpPr>
          <p:spPr bwMode="auto">
            <a:xfrm>
              <a:off x="1137" y="924"/>
              <a:ext cx="343" cy="231"/>
            </a:xfrm>
            <a:prstGeom prst="rect">
              <a:avLst/>
            </a:prstGeom>
            <a:noFill/>
            <a:ln w="9525">
              <a:noFill/>
              <a:miter lim="800000"/>
              <a:headEnd/>
              <a:tailEnd/>
            </a:ln>
          </p:spPr>
          <p:txBody>
            <a:bodyPr>
              <a:spAutoFit/>
            </a:bodyPr>
            <a:lstStyle/>
            <a:p>
              <a:pPr algn="ctr">
                <a:spcBef>
                  <a:spcPct val="50000"/>
                </a:spcBef>
              </a:pPr>
              <a:r>
                <a:rPr lang="en-GB" sz="1800" b="1" i="1" dirty="0" smtClean="0">
                  <a:solidFill>
                    <a:srgbClr val="FFCC99"/>
                  </a:solidFill>
                  <a:latin typeface="Arial" charset="0"/>
                </a:rPr>
                <a:t>£1</a:t>
              </a:r>
              <a:endParaRPr lang="en-GB" sz="1800" b="1" i="1" dirty="0">
                <a:solidFill>
                  <a:srgbClr val="FFCC99"/>
                </a:solidFill>
                <a:latin typeface="Arial" charset="0"/>
              </a:endParaRPr>
            </a:p>
          </p:txBody>
        </p:sp>
      </p:grpSp>
      <p:sp>
        <p:nvSpPr>
          <p:cNvPr id="56" name="Text Box 2"/>
          <p:cNvSpPr txBox="1">
            <a:spLocks noChangeArrowheads="1"/>
          </p:cNvSpPr>
          <p:nvPr/>
        </p:nvSpPr>
        <p:spPr bwMode="auto">
          <a:xfrm>
            <a:off x="242888" y="190500"/>
            <a:ext cx="8648700" cy="646331"/>
          </a:xfrm>
          <a:prstGeom prst="rect">
            <a:avLst/>
          </a:prstGeom>
          <a:noFill/>
          <a:ln w="9525">
            <a:noFill/>
            <a:miter lim="800000"/>
            <a:headEnd/>
            <a:tailEnd/>
          </a:ln>
        </p:spPr>
        <p:txBody>
          <a:bodyPr>
            <a:spAutoFit/>
          </a:bodyPr>
          <a:lstStyle/>
          <a:p>
            <a:pPr algn="ctr">
              <a:spcBef>
                <a:spcPct val="50000"/>
              </a:spcBef>
            </a:pPr>
            <a:r>
              <a:rPr lang="en-GB" b="1" dirty="0">
                <a:solidFill>
                  <a:srgbClr val="CC0000"/>
                </a:solidFill>
                <a:latin typeface="Arial" charset="0"/>
              </a:rPr>
              <a:t>Present value of </a:t>
            </a:r>
            <a:r>
              <a:rPr lang="en-GB" b="1" dirty="0" smtClean="0">
                <a:solidFill>
                  <a:srgbClr val="CC0000"/>
                </a:solidFill>
                <a:latin typeface="Arial" charset="0"/>
                <a:cs typeface="Arial" charset="0"/>
              </a:rPr>
              <a:t>£1 </a:t>
            </a:r>
            <a:r>
              <a:rPr lang="en-GB" b="1" dirty="0">
                <a:solidFill>
                  <a:srgbClr val="CC0000"/>
                </a:solidFill>
                <a:latin typeface="Arial" charset="0"/>
                <a:cs typeface="Arial" charset="0"/>
              </a:rPr>
              <a:t>receivable at various times in the future, assuming an annual financing cost of 20%</a:t>
            </a:r>
          </a:p>
        </p:txBody>
      </p:sp>
      <p:sp>
        <p:nvSpPr>
          <p:cNvPr id="57" name="TextBox 56"/>
          <p:cNvSpPr txBox="1"/>
          <p:nvPr/>
        </p:nvSpPr>
        <p:spPr>
          <a:xfrm>
            <a:off x="323528" y="6381328"/>
            <a:ext cx="3528392" cy="215444"/>
          </a:xfrm>
          <a:prstGeom prst="rect">
            <a:avLst/>
          </a:prstGeom>
          <a:noFill/>
        </p:spPr>
        <p:txBody>
          <a:bodyPr wrap="square" rtlCol="0">
            <a:spAutoFit/>
          </a:bodyPr>
          <a:lstStyle/>
          <a:p>
            <a:r>
              <a:rPr lang="en-GB" sz="800" dirty="0" smtClean="0"/>
              <a:t>Source: </a:t>
            </a:r>
            <a:r>
              <a:rPr lang="en-GB" sz="800" dirty="0" err="1" smtClean="0"/>
              <a:t>Atrill</a:t>
            </a:r>
            <a:r>
              <a:rPr lang="en-GB" sz="800" dirty="0" smtClean="0"/>
              <a:t> &amp; </a:t>
            </a:r>
            <a:r>
              <a:rPr lang="en-GB" sz="800" dirty="0" err="1" smtClean="0"/>
              <a:t>McLaney</a:t>
            </a:r>
            <a:endParaRPr lang="en-GB" sz="800" dirty="0"/>
          </a:p>
        </p:txBody>
      </p:sp>
      <p:sp>
        <p:nvSpPr>
          <p:cNvPr id="58" name="Slide Number Placeholder 57"/>
          <p:cNvSpPr>
            <a:spLocks noGrp="1"/>
          </p:cNvSpPr>
          <p:nvPr>
            <p:ph type="sldNum" sz="quarter" idx="12"/>
          </p:nvPr>
        </p:nvSpPr>
        <p:spPr/>
        <p:txBody>
          <a:bodyPr/>
          <a:lstStyle/>
          <a:p>
            <a:fld id="{906DD0DA-9AFE-4431-A050-313750B2E3BB}" type="slidenum">
              <a:rPr lang="en-GB" smtClean="0"/>
              <a:pPr/>
              <a:t>25</a:t>
            </a:fld>
            <a:endParaRPr lang="en-GB"/>
          </a:p>
        </p:txBody>
      </p:sp>
      <p:sp>
        <p:nvSpPr>
          <p:cNvPr id="59" name="Footer Placeholder 58"/>
          <p:cNvSpPr>
            <a:spLocks noGrp="1"/>
          </p:cNvSpPr>
          <p:nvPr>
            <p:ph type="ftr" sz="quarter" idx="11"/>
          </p:nvPr>
        </p:nvSpPr>
        <p:spPr/>
        <p:txBody>
          <a:bodyPr/>
          <a:lstStyle/>
          <a:p>
            <a:r>
              <a:rPr lang="en-GB" smtClean="0"/>
              <a:t>Financial Management</a:t>
            </a:r>
            <a:endParaRPr lang="en-GB"/>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Net Present Value (NPV)</a:t>
            </a:r>
            <a:endParaRPr lang="en-GB" dirty="0"/>
          </a:p>
        </p:txBody>
      </p:sp>
      <p:sp>
        <p:nvSpPr>
          <p:cNvPr id="3" name="Content Placeholder 2"/>
          <p:cNvSpPr>
            <a:spLocks noGrp="1"/>
          </p:cNvSpPr>
          <p:nvPr>
            <p:ph idx="1"/>
          </p:nvPr>
        </p:nvSpPr>
        <p:spPr>
          <a:xfrm>
            <a:off x="282352" y="1568450"/>
            <a:ext cx="8970168" cy="4525963"/>
          </a:xfrm>
        </p:spPr>
        <p:txBody>
          <a:bodyPr/>
          <a:lstStyle/>
          <a:p>
            <a:r>
              <a:rPr lang="en-GB" dirty="0" smtClean="0"/>
              <a:t>If a project has a positive NPV…</a:t>
            </a:r>
          </a:p>
          <a:p>
            <a:pPr marL="0" indent="0">
              <a:buNone/>
            </a:pPr>
            <a:r>
              <a:rPr lang="en-GB" dirty="0" smtClean="0"/>
              <a:t>then it means that the benefits from the investment are worth more than the cost of entering into it</a:t>
            </a:r>
          </a:p>
          <a:p>
            <a:r>
              <a:rPr lang="en-GB" dirty="0" smtClean="0"/>
              <a:t>Conversely if a project has a negative NPV…</a:t>
            </a:r>
          </a:p>
          <a:p>
            <a:pPr marL="0" indent="0">
              <a:buNone/>
            </a:pPr>
            <a:r>
              <a:rPr lang="en-GB" dirty="0" smtClean="0"/>
              <a:t>then it means that the benefits from the investment are worth less than the investment</a:t>
            </a:r>
          </a:p>
        </p:txBody>
      </p:sp>
      <p:sp>
        <p:nvSpPr>
          <p:cNvPr id="6" name="Slide Number Placeholder 5"/>
          <p:cNvSpPr>
            <a:spLocks noGrp="1"/>
          </p:cNvSpPr>
          <p:nvPr>
            <p:ph type="sldNum" sz="quarter" idx="12"/>
          </p:nvPr>
        </p:nvSpPr>
        <p:spPr/>
        <p:txBody>
          <a:bodyPr/>
          <a:lstStyle/>
          <a:p>
            <a:fld id="{906DD0DA-9AFE-4431-A050-313750B2E3BB}" type="slidenum">
              <a:rPr lang="en-GB" smtClean="0"/>
              <a:pPr/>
              <a:t>26</a:t>
            </a:fld>
            <a:endParaRPr lang="en-GB"/>
          </a:p>
        </p:txBody>
      </p:sp>
      <p:sp>
        <p:nvSpPr>
          <p:cNvPr id="7" name="Footer Placeholder 6"/>
          <p:cNvSpPr>
            <a:spLocks noGrp="1"/>
          </p:cNvSpPr>
          <p:nvPr>
            <p:ph type="ftr" sz="quarter" idx="11"/>
          </p:nvPr>
        </p:nvSpPr>
        <p:spPr/>
        <p:txBody>
          <a:bodyPr/>
          <a:lstStyle/>
          <a:p>
            <a:r>
              <a:rPr lang="en-GB" smtClean="0"/>
              <a:t>Financial Management</a:t>
            </a:r>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Net Present Value (NPV)</a:t>
            </a:r>
            <a:br>
              <a:rPr lang="en-GB" dirty="0" smtClean="0"/>
            </a:br>
            <a:r>
              <a:rPr lang="en-GB" dirty="0" smtClean="0"/>
              <a:t>Decision rule</a:t>
            </a:r>
            <a:endParaRPr lang="en-GB" dirty="0"/>
          </a:p>
        </p:txBody>
      </p:sp>
      <p:sp>
        <p:nvSpPr>
          <p:cNvPr id="3" name="Content Placeholder 2"/>
          <p:cNvSpPr>
            <a:spLocks noGrp="1"/>
          </p:cNvSpPr>
          <p:nvPr>
            <p:ph idx="1"/>
          </p:nvPr>
        </p:nvSpPr>
        <p:spPr/>
        <p:txBody>
          <a:bodyPr/>
          <a:lstStyle/>
          <a:p>
            <a:endParaRPr lang="en-GB" dirty="0" smtClean="0"/>
          </a:p>
          <a:p>
            <a:r>
              <a:rPr lang="en-GB" sz="2800" dirty="0" smtClean="0"/>
              <a:t>For a project to be accepted </a:t>
            </a:r>
            <a:r>
              <a:rPr lang="en-GB" sz="2800" dirty="0" smtClean="0">
                <a:latin typeface="Arial" charset="0"/>
              </a:rPr>
              <a:t>it should have a positive NPV; if it has a negative NPV then reject it</a:t>
            </a:r>
            <a:endParaRPr lang="en-GB" sz="2800" dirty="0" smtClean="0"/>
          </a:p>
          <a:p>
            <a:r>
              <a:rPr lang="en-GB" sz="2800" dirty="0" smtClean="0"/>
              <a:t>For competing projects that have positive </a:t>
            </a:r>
            <a:r>
              <a:rPr lang="en-GB" sz="2800" dirty="0" err="1" smtClean="0"/>
              <a:t>NPVs</a:t>
            </a:r>
            <a:r>
              <a:rPr lang="en-GB" sz="2800" dirty="0" smtClean="0"/>
              <a:t>, </a:t>
            </a:r>
            <a:r>
              <a:rPr lang="en-GB" sz="2800" dirty="0" smtClean="0">
                <a:latin typeface="Arial" charset="0"/>
              </a:rPr>
              <a:t>the project(s) with the highest </a:t>
            </a:r>
            <a:r>
              <a:rPr lang="en-GB" sz="2800" dirty="0" err="1" smtClean="0">
                <a:latin typeface="Arial" charset="0"/>
              </a:rPr>
              <a:t>NPVs</a:t>
            </a:r>
            <a:r>
              <a:rPr lang="en-GB" sz="2800" dirty="0" smtClean="0">
                <a:latin typeface="Arial" charset="0"/>
              </a:rPr>
              <a:t> should be chosen in order</a:t>
            </a:r>
            <a:endParaRPr lang="en-GB" sz="2800" dirty="0"/>
          </a:p>
        </p:txBody>
      </p:sp>
      <p:sp>
        <p:nvSpPr>
          <p:cNvPr id="6" name="Slide Number Placeholder 5"/>
          <p:cNvSpPr>
            <a:spLocks noGrp="1"/>
          </p:cNvSpPr>
          <p:nvPr>
            <p:ph type="sldNum" sz="quarter" idx="12"/>
          </p:nvPr>
        </p:nvSpPr>
        <p:spPr/>
        <p:txBody>
          <a:bodyPr/>
          <a:lstStyle/>
          <a:p>
            <a:fld id="{906DD0DA-9AFE-4431-A050-313750B2E3BB}" type="slidenum">
              <a:rPr lang="en-GB" smtClean="0"/>
              <a:pPr/>
              <a:t>27</a:t>
            </a:fld>
            <a:endParaRPr lang="en-GB"/>
          </a:p>
        </p:txBody>
      </p:sp>
      <p:sp>
        <p:nvSpPr>
          <p:cNvPr id="7" name="Footer Placeholder 6"/>
          <p:cNvSpPr>
            <a:spLocks noGrp="1"/>
          </p:cNvSpPr>
          <p:nvPr>
            <p:ph type="ftr" sz="quarter" idx="11"/>
          </p:nvPr>
        </p:nvSpPr>
        <p:spPr/>
        <p:txBody>
          <a:bodyPr/>
          <a:lstStyle/>
          <a:p>
            <a:r>
              <a:rPr lang="en-GB" smtClean="0"/>
              <a:t>Financial Management</a:t>
            </a:r>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1143000"/>
          </a:xfrm>
        </p:spPr>
        <p:txBody>
          <a:bodyPr/>
          <a:lstStyle/>
          <a:p>
            <a:r>
              <a:rPr lang="en-GB" sz="3200" dirty="0" smtClean="0"/>
              <a:t>Example of negative NPV project appraisal</a:t>
            </a:r>
            <a:endParaRPr lang="en-GB" sz="3200" dirty="0"/>
          </a:p>
        </p:txBody>
      </p:sp>
      <p:sp>
        <p:nvSpPr>
          <p:cNvPr id="6" name="Slide Number Placeholder 5"/>
          <p:cNvSpPr>
            <a:spLocks noGrp="1"/>
          </p:cNvSpPr>
          <p:nvPr>
            <p:ph type="sldNum" sz="quarter" idx="12"/>
          </p:nvPr>
        </p:nvSpPr>
        <p:spPr/>
        <p:txBody>
          <a:bodyPr/>
          <a:lstStyle/>
          <a:p>
            <a:fld id="{906DD0DA-9AFE-4431-A050-313750B2E3BB}" type="slidenum">
              <a:rPr lang="en-GB" smtClean="0"/>
              <a:pPr/>
              <a:t>28</a:t>
            </a:fld>
            <a:endParaRPr lang="en-GB"/>
          </a:p>
        </p:txBody>
      </p:sp>
      <p:sp>
        <p:nvSpPr>
          <p:cNvPr id="7" name="Footer Placeholder 6"/>
          <p:cNvSpPr>
            <a:spLocks noGrp="1"/>
          </p:cNvSpPr>
          <p:nvPr>
            <p:ph type="ftr" sz="quarter" idx="11"/>
          </p:nvPr>
        </p:nvSpPr>
        <p:spPr/>
        <p:txBody>
          <a:bodyPr/>
          <a:lstStyle/>
          <a:p>
            <a:r>
              <a:rPr lang="en-GB" dirty="0" smtClean="0"/>
              <a:t>Financial Management</a:t>
            </a:r>
            <a:endParaRPr lang="en-GB" dirty="0"/>
          </a:p>
        </p:txBody>
      </p:sp>
      <p:pic>
        <p:nvPicPr>
          <p:cNvPr id="3" name="Picture 2"/>
          <p:cNvPicPr>
            <a:picLocks noChangeAspect="1"/>
          </p:cNvPicPr>
          <p:nvPr/>
        </p:nvPicPr>
        <p:blipFill>
          <a:blip r:embed="rId3" cstate="print"/>
          <a:stretch>
            <a:fillRect/>
          </a:stretch>
        </p:blipFill>
        <p:spPr>
          <a:xfrm>
            <a:off x="457200" y="1331640"/>
            <a:ext cx="8555385" cy="3482992"/>
          </a:xfrm>
          <a:prstGeom prst="rect">
            <a:avLst/>
          </a:prstGeom>
        </p:spPr>
      </p:pic>
      <p:pic>
        <p:nvPicPr>
          <p:cNvPr id="4" name="Picture 3"/>
          <p:cNvPicPr>
            <a:picLocks noChangeAspect="1"/>
          </p:cNvPicPr>
          <p:nvPr/>
        </p:nvPicPr>
        <p:blipFill>
          <a:blip r:embed="rId4" cstate="print"/>
          <a:stretch>
            <a:fillRect/>
          </a:stretch>
        </p:blipFill>
        <p:spPr>
          <a:xfrm>
            <a:off x="1082054" y="5025103"/>
            <a:ext cx="7305675" cy="100965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Net Present Value (NPV)</a:t>
            </a:r>
            <a:endParaRPr lang="en-GB" dirty="0"/>
          </a:p>
        </p:txBody>
      </p:sp>
      <p:sp>
        <p:nvSpPr>
          <p:cNvPr id="3" name="Content Placeholder 2"/>
          <p:cNvSpPr>
            <a:spLocks noGrp="1"/>
          </p:cNvSpPr>
          <p:nvPr>
            <p:ph idx="1"/>
          </p:nvPr>
        </p:nvSpPr>
        <p:spPr>
          <a:xfrm>
            <a:off x="457200" y="1412776"/>
            <a:ext cx="8229600" cy="4525963"/>
          </a:xfrm>
        </p:spPr>
        <p:txBody>
          <a:bodyPr/>
          <a:lstStyle/>
          <a:p>
            <a:pPr>
              <a:buNone/>
            </a:pPr>
            <a:r>
              <a:rPr lang="en-GB" sz="2800" dirty="0" smtClean="0"/>
              <a:t>NPV addresses fully the following:</a:t>
            </a:r>
          </a:p>
          <a:p>
            <a:pPr>
              <a:buNone/>
            </a:pPr>
            <a:endParaRPr lang="en-GB" sz="1600" dirty="0" smtClean="0"/>
          </a:p>
          <a:p>
            <a:r>
              <a:rPr lang="en-GB" b="1" dirty="0" smtClean="0">
                <a:latin typeface="Arial" charset="0"/>
              </a:rPr>
              <a:t>The timing of the cash flows</a:t>
            </a:r>
          </a:p>
          <a:p>
            <a:r>
              <a:rPr lang="en-GB" b="1" dirty="0" smtClean="0">
                <a:latin typeface="Arial" charset="0"/>
              </a:rPr>
              <a:t>All of the relevant cash flows irrespective of when they occur</a:t>
            </a:r>
          </a:p>
          <a:p>
            <a:r>
              <a:rPr lang="en-GB" b="1" dirty="0" smtClean="0">
                <a:latin typeface="Arial" charset="0"/>
              </a:rPr>
              <a:t>The objectives of the business with regard to increasing investor wealth</a:t>
            </a:r>
          </a:p>
          <a:p>
            <a:pPr>
              <a:buNone/>
            </a:pPr>
            <a:endParaRPr lang="en-GB" sz="1600" dirty="0" smtClean="0"/>
          </a:p>
          <a:p>
            <a:pPr indent="0" algn="ctr">
              <a:buNone/>
            </a:pPr>
            <a:r>
              <a:rPr lang="en-GB" sz="2800" dirty="0" smtClean="0"/>
              <a:t>It is therefore a more thorough appraisal method than Payback Period</a:t>
            </a:r>
            <a:endParaRPr lang="en-GB" sz="2000" dirty="0" smtClean="0"/>
          </a:p>
        </p:txBody>
      </p:sp>
      <p:sp>
        <p:nvSpPr>
          <p:cNvPr id="6" name="Slide Number Placeholder 5"/>
          <p:cNvSpPr>
            <a:spLocks noGrp="1"/>
          </p:cNvSpPr>
          <p:nvPr>
            <p:ph type="sldNum" sz="quarter" idx="12"/>
          </p:nvPr>
        </p:nvSpPr>
        <p:spPr/>
        <p:txBody>
          <a:bodyPr/>
          <a:lstStyle/>
          <a:p>
            <a:fld id="{906DD0DA-9AFE-4431-A050-313750B2E3BB}" type="slidenum">
              <a:rPr lang="en-GB" smtClean="0"/>
              <a:pPr/>
              <a:t>29</a:t>
            </a:fld>
            <a:endParaRPr lang="en-GB" dirty="0"/>
          </a:p>
        </p:txBody>
      </p:sp>
      <p:sp>
        <p:nvSpPr>
          <p:cNvPr id="7" name="Footer Placeholder 6"/>
          <p:cNvSpPr>
            <a:spLocks noGrp="1"/>
          </p:cNvSpPr>
          <p:nvPr>
            <p:ph type="ftr" sz="quarter" idx="11"/>
          </p:nvPr>
        </p:nvSpPr>
        <p:spPr/>
        <p:txBody>
          <a:bodyPr/>
          <a:lstStyle/>
          <a:p>
            <a:r>
              <a:rPr lang="en-GB" dirty="0" smtClean="0"/>
              <a:t>Financial Management</a:t>
            </a:r>
            <a:endParaRPr lang="en-GB"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Discounted Payback Period</a:t>
            </a:r>
            <a:endParaRPr lang="en-GB" dirty="0"/>
          </a:p>
        </p:txBody>
      </p:sp>
      <p:sp>
        <p:nvSpPr>
          <p:cNvPr id="3" name="Content Placeholder 2"/>
          <p:cNvSpPr>
            <a:spLocks noGrp="1"/>
          </p:cNvSpPr>
          <p:nvPr>
            <p:ph idx="1"/>
          </p:nvPr>
        </p:nvSpPr>
        <p:spPr/>
        <p:txBody>
          <a:bodyPr/>
          <a:lstStyle/>
          <a:p>
            <a:r>
              <a:rPr lang="en-GB" sz="2800" dirty="0" smtClean="0"/>
              <a:t>Payback Period does not take into account the time value of money</a:t>
            </a:r>
          </a:p>
          <a:p>
            <a:endParaRPr lang="en-GB" sz="2800" dirty="0" smtClean="0"/>
          </a:p>
          <a:p>
            <a:r>
              <a:rPr lang="en-GB" sz="2800" u="sng" dirty="0" smtClean="0"/>
              <a:t>Discounted</a:t>
            </a:r>
            <a:r>
              <a:rPr lang="en-GB" sz="2800" dirty="0" smtClean="0"/>
              <a:t> Payback </a:t>
            </a:r>
            <a:r>
              <a:rPr lang="en-GB" sz="2800" dirty="0"/>
              <a:t>P</a:t>
            </a:r>
            <a:r>
              <a:rPr lang="en-GB" sz="2800" dirty="0" smtClean="0"/>
              <a:t>eriod includes </a:t>
            </a:r>
            <a:r>
              <a:rPr lang="en-GB" sz="2800" u="sng" dirty="0" smtClean="0"/>
              <a:t>time value </a:t>
            </a:r>
            <a:r>
              <a:rPr lang="en-GB" sz="2800" dirty="0" smtClean="0"/>
              <a:t>of cash flows</a:t>
            </a:r>
            <a:endParaRPr lang="en-GB" sz="1800" dirty="0" smtClean="0"/>
          </a:p>
        </p:txBody>
      </p:sp>
      <p:sp>
        <p:nvSpPr>
          <p:cNvPr id="6" name="Slide Number Placeholder 5"/>
          <p:cNvSpPr>
            <a:spLocks noGrp="1"/>
          </p:cNvSpPr>
          <p:nvPr>
            <p:ph type="sldNum" sz="quarter" idx="12"/>
          </p:nvPr>
        </p:nvSpPr>
        <p:spPr/>
        <p:txBody>
          <a:bodyPr/>
          <a:lstStyle/>
          <a:p>
            <a:fld id="{906DD0DA-9AFE-4431-A050-313750B2E3BB}" type="slidenum">
              <a:rPr lang="en-GB" smtClean="0"/>
              <a:pPr/>
              <a:t>30</a:t>
            </a:fld>
            <a:endParaRPr lang="en-GB"/>
          </a:p>
        </p:txBody>
      </p:sp>
      <p:sp>
        <p:nvSpPr>
          <p:cNvPr id="7" name="Footer Placeholder 6"/>
          <p:cNvSpPr>
            <a:spLocks noGrp="1"/>
          </p:cNvSpPr>
          <p:nvPr>
            <p:ph type="ftr" sz="quarter" idx="11"/>
          </p:nvPr>
        </p:nvSpPr>
        <p:spPr/>
        <p:txBody>
          <a:bodyPr/>
          <a:lstStyle/>
          <a:p>
            <a:r>
              <a:rPr lang="en-GB" smtClean="0"/>
              <a:t>Financial Management</a:t>
            </a:r>
            <a:endParaRPr lang="en-GB"/>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1143000"/>
          </a:xfrm>
        </p:spPr>
        <p:txBody>
          <a:bodyPr/>
          <a:lstStyle/>
          <a:p>
            <a:r>
              <a:rPr lang="en-GB" sz="3200" dirty="0" smtClean="0"/>
              <a:t>Example of Discounted Payback Period project appraisal</a:t>
            </a:r>
            <a:endParaRPr lang="en-GB" sz="3200" dirty="0"/>
          </a:p>
        </p:txBody>
      </p:sp>
      <p:sp>
        <p:nvSpPr>
          <p:cNvPr id="6" name="Slide Number Placeholder 5"/>
          <p:cNvSpPr>
            <a:spLocks noGrp="1"/>
          </p:cNvSpPr>
          <p:nvPr>
            <p:ph type="sldNum" sz="quarter" idx="12"/>
          </p:nvPr>
        </p:nvSpPr>
        <p:spPr/>
        <p:txBody>
          <a:bodyPr/>
          <a:lstStyle/>
          <a:p>
            <a:fld id="{906DD0DA-9AFE-4431-A050-313750B2E3BB}" type="slidenum">
              <a:rPr lang="en-GB" smtClean="0"/>
              <a:pPr/>
              <a:t>31</a:t>
            </a:fld>
            <a:endParaRPr lang="en-GB"/>
          </a:p>
        </p:txBody>
      </p:sp>
      <p:sp>
        <p:nvSpPr>
          <p:cNvPr id="7" name="Footer Placeholder 6"/>
          <p:cNvSpPr>
            <a:spLocks noGrp="1"/>
          </p:cNvSpPr>
          <p:nvPr>
            <p:ph type="ftr" sz="quarter" idx="11"/>
          </p:nvPr>
        </p:nvSpPr>
        <p:spPr/>
        <p:txBody>
          <a:bodyPr/>
          <a:lstStyle/>
          <a:p>
            <a:r>
              <a:rPr lang="en-GB" dirty="0" smtClean="0"/>
              <a:t>Financial Management</a:t>
            </a:r>
            <a:endParaRPr lang="en-GB" dirty="0"/>
          </a:p>
        </p:txBody>
      </p:sp>
      <p:pic>
        <p:nvPicPr>
          <p:cNvPr id="11" name="Picture 10"/>
          <p:cNvPicPr>
            <a:picLocks noChangeAspect="1"/>
          </p:cNvPicPr>
          <p:nvPr/>
        </p:nvPicPr>
        <p:blipFill>
          <a:blip r:embed="rId3" cstate="print"/>
          <a:stretch>
            <a:fillRect/>
          </a:stretch>
        </p:blipFill>
        <p:spPr>
          <a:xfrm>
            <a:off x="1509712" y="4716347"/>
            <a:ext cx="3228975" cy="523875"/>
          </a:xfrm>
          <a:prstGeom prst="rect">
            <a:avLst/>
          </a:prstGeom>
        </p:spPr>
      </p:pic>
      <p:pic>
        <p:nvPicPr>
          <p:cNvPr id="13" name="Picture 12"/>
          <p:cNvPicPr>
            <a:picLocks noChangeAspect="1"/>
          </p:cNvPicPr>
          <p:nvPr/>
        </p:nvPicPr>
        <p:blipFill>
          <a:blip r:embed="rId4" cstate="print"/>
          <a:stretch>
            <a:fillRect/>
          </a:stretch>
        </p:blipFill>
        <p:spPr>
          <a:xfrm>
            <a:off x="611560" y="1490639"/>
            <a:ext cx="7128792" cy="3072117"/>
          </a:xfrm>
          <a:prstGeom prst="rect">
            <a:avLst/>
          </a:prstGeom>
        </p:spPr>
      </p:pic>
      <p:pic>
        <p:nvPicPr>
          <p:cNvPr id="14" name="Picture 13"/>
          <p:cNvPicPr>
            <a:picLocks noChangeAspect="1"/>
          </p:cNvPicPr>
          <p:nvPr/>
        </p:nvPicPr>
        <p:blipFill>
          <a:blip r:embed="rId5" cstate="print"/>
          <a:stretch>
            <a:fillRect/>
          </a:stretch>
        </p:blipFill>
        <p:spPr>
          <a:xfrm>
            <a:off x="1540925" y="5399829"/>
            <a:ext cx="5076825" cy="523875"/>
          </a:xfrm>
          <a:prstGeom prst="rect">
            <a:avLst/>
          </a:prstGeom>
        </p:spPr>
      </p:pic>
    </p:spTree>
    <p:extLst>
      <p:ext uri="{BB962C8B-B14F-4D97-AF65-F5344CB8AC3E}">
        <p14:creationId xmlns="" xmlns:p14="http://schemas.microsoft.com/office/powerpoint/2010/main" val="2473004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Internal Rate of Return (IRR)</a:t>
            </a:r>
          </a:p>
        </p:txBody>
      </p:sp>
      <p:sp>
        <p:nvSpPr>
          <p:cNvPr id="3" name="Content Placeholder 2"/>
          <p:cNvSpPr>
            <a:spLocks noGrp="1"/>
          </p:cNvSpPr>
          <p:nvPr>
            <p:ph idx="1"/>
          </p:nvPr>
        </p:nvSpPr>
        <p:spPr/>
        <p:txBody>
          <a:bodyPr/>
          <a:lstStyle/>
          <a:p>
            <a:pPr>
              <a:buNone/>
            </a:pPr>
            <a:r>
              <a:rPr lang="en-GB" dirty="0" smtClean="0"/>
              <a:t>Internal Rate of Return:</a:t>
            </a:r>
          </a:p>
          <a:p>
            <a:pPr indent="0">
              <a:buNone/>
            </a:pPr>
            <a:endParaRPr lang="en-GB" dirty="0" smtClean="0"/>
          </a:p>
          <a:p>
            <a:pPr indent="0">
              <a:buNone/>
            </a:pPr>
            <a:r>
              <a:rPr lang="en-GB" dirty="0" smtClean="0"/>
              <a:t>essentially represents the yield from an investment opportunity</a:t>
            </a:r>
          </a:p>
          <a:p>
            <a:pPr indent="0">
              <a:buNone/>
            </a:pPr>
            <a:endParaRPr lang="en-GB" dirty="0" smtClean="0"/>
          </a:p>
          <a:p>
            <a:pPr indent="0">
              <a:buNone/>
            </a:pPr>
            <a:r>
              <a:rPr lang="en-GB" dirty="0" smtClean="0"/>
              <a:t>it is the discount rate which, when applied to future cash flows, will make them </a:t>
            </a:r>
            <a:r>
              <a:rPr lang="en-GB" b="1" dirty="0" smtClean="0"/>
              <a:t>equal</a:t>
            </a:r>
            <a:r>
              <a:rPr lang="en-GB" dirty="0" smtClean="0"/>
              <a:t> to the initial outlay</a:t>
            </a:r>
          </a:p>
          <a:p>
            <a:pPr>
              <a:buNone/>
            </a:pPr>
            <a:endParaRPr lang="en-GB" dirty="0" smtClean="0"/>
          </a:p>
          <a:p>
            <a:pPr>
              <a:buNone/>
            </a:pPr>
            <a:endParaRPr lang="en-GB" sz="2800" dirty="0"/>
          </a:p>
        </p:txBody>
      </p:sp>
      <p:sp>
        <p:nvSpPr>
          <p:cNvPr id="6" name="Slide Number Placeholder 5"/>
          <p:cNvSpPr>
            <a:spLocks noGrp="1"/>
          </p:cNvSpPr>
          <p:nvPr>
            <p:ph type="sldNum" sz="quarter" idx="12"/>
          </p:nvPr>
        </p:nvSpPr>
        <p:spPr/>
        <p:txBody>
          <a:bodyPr/>
          <a:lstStyle/>
          <a:p>
            <a:fld id="{906DD0DA-9AFE-4431-A050-313750B2E3BB}" type="slidenum">
              <a:rPr lang="en-GB" smtClean="0"/>
              <a:pPr/>
              <a:t>32</a:t>
            </a:fld>
            <a:endParaRPr lang="en-GB"/>
          </a:p>
        </p:txBody>
      </p:sp>
      <p:sp>
        <p:nvSpPr>
          <p:cNvPr id="7" name="Footer Placeholder 6"/>
          <p:cNvSpPr>
            <a:spLocks noGrp="1"/>
          </p:cNvSpPr>
          <p:nvPr>
            <p:ph type="ftr" sz="quarter" idx="11"/>
          </p:nvPr>
        </p:nvSpPr>
        <p:spPr/>
        <p:txBody>
          <a:bodyPr/>
          <a:lstStyle/>
          <a:p>
            <a:r>
              <a:rPr lang="en-GB" smtClean="0"/>
              <a:t>Financial Management</a:t>
            </a:r>
            <a:endParaRPr lang="en-GB"/>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Internal Rate of Return (IRR)</a:t>
            </a:r>
          </a:p>
        </p:txBody>
      </p:sp>
      <p:sp>
        <p:nvSpPr>
          <p:cNvPr id="3" name="Content Placeholder 2"/>
          <p:cNvSpPr>
            <a:spLocks noGrp="1"/>
          </p:cNvSpPr>
          <p:nvPr>
            <p:ph idx="1"/>
          </p:nvPr>
        </p:nvSpPr>
        <p:spPr>
          <a:xfrm>
            <a:off x="395536" y="1412776"/>
            <a:ext cx="8229600" cy="4525963"/>
          </a:xfrm>
        </p:spPr>
        <p:txBody>
          <a:bodyPr/>
          <a:lstStyle/>
          <a:p>
            <a:pPr indent="0">
              <a:buNone/>
            </a:pPr>
            <a:r>
              <a:rPr lang="en-GB" dirty="0" smtClean="0"/>
              <a:t>Closely linked to NPV – How?</a:t>
            </a:r>
          </a:p>
          <a:p>
            <a:pPr indent="0">
              <a:buNone/>
            </a:pPr>
            <a:endParaRPr lang="en-GB" sz="1600" dirty="0" smtClean="0"/>
          </a:p>
          <a:p>
            <a:pPr indent="0">
              <a:buNone/>
            </a:pPr>
            <a:r>
              <a:rPr lang="en-GB" sz="2400" dirty="0" smtClean="0"/>
              <a:t>If NPV is positive when discounting at X%, then it implies that the rate of return (IRR) the project generates is greater than X%</a:t>
            </a:r>
          </a:p>
          <a:p>
            <a:pPr indent="0">
              <a:buNone/>
            </a:pPr>
            <a:r>
              <a:rPr lang="en-GB" sz="2400" dirty="0" smtClean="0"/>
              <a:t>The more positive NPV is then the greater is the rate of return above X%</a:t>
            </a:r>
          </a:p>
          <a:p>
            <a:pPr indent="0">
              <a:buNone/>
            </a:pPr>
            <a:r>
              <a:rPr lang="en-GB" sz="2400" b="1" dirty="0" smtClean="0"/>
              <a:t>Increasing the size of the discount rate will reduce NPV because a higher discount rate gives lower discounted cash inflows</a:t>
            </a:r>
          </a:p>
          <a:p>
            <a:pPr indent="0">
              <a:buNone/>
            </a:pPr>
            <a:r>
              <a:rPr lang="en-GB" sz="2400" dirty="0" smtClean="0">
                <a:solidFill>
                  <a:srgbClr val="FF0000"/>
                </a:solidFill>
              </a:rPr>
              <a:t>IRR is the discount rate which has the effect of producing an NPV of zero</a:t>
            </a:r>
          </a:p>
          <a:p>
            <a:pPr>
              <a:buNone/>
            </a:pPr>
            <a:endParaRPr lang="en-GB" dirty="0" smtClean="0"/>
          </a:p>
          <a:p>
            <a:pPr>
              <a:buNone/>
            </a:pPr>
            <a:endParaRPr lang="en-GB" sz="2800" dirty="0"/>
          </a:p>
        </p:txBody>
      </p:sp>
      <p:sp>
        <p:nvSpPr>
          <p:cNvPr id="6" name="Slide Number Placeholder 5"/>
          <p:cNvSpPr>
            <a:spLocks noGrp="1"/>
          </p:cNvSpPr>
          <p:nvPr>
            <p:ph type="sldNum" sz="quarter" idx="12"/>
          </p:nvPr>
        </p:nvSpPr>
        <p:spPr/>
        <p:txBody>
          <a:bodyPr/>
          <a:lstStyle/>
          <a:p>
            <a:fld id="{906DD0DA-9AFE-4431-A050-313750B2E3BB}" type="slidenum">
              <a:rPr lang="en-GB" smtClean="0"/>
              <a:pPr/>
              <a:t>33</a:t>
            </a:fld>
            <a:endParaRPr lang="en-GB"/>
          </a:p>
        </p:txBody>
      </p:sp>
      <p:sp>
        <p:nvSpPr>
          <p:cNvPr id="7" name="Footer Placeholder 6"/>
          <p:cNvSpPr>
            <a:spLocks noGrp="1"/>
          </p:cNvSpPr>
          <p:nvPr>
            <p:ph type="ftr" sz="quarter" idx="11"/>
          </p:nvPr>
        </p:nvSpPr>
        <p:spPr/>
        <p:txBody>
          <a:bodyPr/>
          <a:lstStyle/>
          <a:p>
            <a:r>
              <a:rPr lang="en-GB" smtClean="0"/>
              <a:t>Financial Management</a:t>
            </a:r>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Internal Rate of Return (IRR)</a:t>
            </a:r>
          </a:p>
        </p:txBody>
      </p:sp>
      <p:sp>
        <p:nvSpPr>
          <p:cNvPr id="3" name="Content Placeholder 2"/>
          <p:cNvSpPr>
            <a:spLocks noGrp="1"/>
          </p:cNvSpPr>
          <p:nvPr>
            <p:ph idx="1"/>
          </p:nvPr>
        </p:nvSpPr>
        <p:spPr>
          <a:xfrm>
            <a:off x="395536" y="1412776"/>
            <a:ext cx="8229600" cy="4525963"/>
          </a:xfrm>
        </p:spPr>
        <p:txBody>
          <a:bodyPr/>
          <a:lstStyle/>
          <a:p>
            <a:pPr>
              <a:buNone/>
            </a:pPr>
            <a:r>
              <a:rPr lang="en-GB" dirty="0" smtClean="0"/>
              <a:t>How is IRR calculated?</a:t>
            </a:r>
          </a:p>
          <a:p>
            <a:pPr indent="0">
              <a:buNone/>
            </a:pPr>
            <a:endParaRPr lang="en-GB" dirty="0" smtClean="0"/>
          </a:p>
          <a:p>
            <a:pPr indent="0">
              <a:buNone/>
            </a:pPr>
            <a:r>
              <a:rPr lang="en-GB" dirty="0" smtClean="0"/>
              <a:t>It cannot be calculated directly – trial and error or iteratively only</a:t>
            </a:r>
          </a:p>
          <a:p>
            <a:pPr indent="0">
              <a:buNone/>
            </a:pPr>
            <a:endParaRPr lang="en-GB" dirty="0" smtClean="0"/>
          </a:p>
          <a:p>
            <a:pPr>
              <a:buNone/>
            </a:pPr>
            <a:r>
              <a:rPr lang="en-GB" dirty="0" smtClean="0"/>
              <a:t>How do we do this?</a:t>
            </a:r>
          </a:p>
          <a:p>
            <a:pPr>
              <a:buNone/>
            </a:pPr>
            <a:endParaRPr lang="en-GB" sz="2800" dirty="0"/>
          </a:p>
        </p:txBody>
      </p:sp>
      <p:sp>
        <p:nvSpPr>
          <p:cNvPr id="6" name="Slide Number Placeholder 5"/>
          <p:cNvSpPr>
            <a:spLocks noGrp="1"/>
          </p:cNvSpPr>
          <p:nvPr>
            <p:ph type="sldNum" sz="quarter" idx="12"/>
          </p:nvPr>
        </p:nvSpPr>
        <p:spPr/>
        <p:txBody>
          <a:bodyPr/>
          <a:lstStyle/>
          <a:p>
            <a:fld id="{906DD0DA-9AFE-4431-A050-313750B2E3BB}" type="slidenum">
              <a:rPr lang="en-GB" smtClean="0"/>
              <a:pPr/>
              <a:t>34</a:t>
            </a:fld>
            <a:endParaRPr lang="en-GB"/>
          </a:p>
        </p:txBody>
      </p:sp>
      <p:sp>
        <p:nvSpPr>
          <p:cNvPr id="7" name="Footer Placeholder 6"/>
          <p:cNvSpPr>
            <a:spLocks noGrp="1"/>
          </p:cNvSpPr>
          <p:nvPr>
            <p:ph type="ftr" sz="quarter" idx="11"/>
          </p:nvPr>
        </p:nvSpPr>
        <p:spPr/>
        <p:txBody>
          <a:bodyPr/>
          <a:lstStyle/>
          <a:p>
            <a:r>
              <a:rPr lang="en-GB" smtClean="0"/>
              <a:t>Financial Management</a:t>
            </a:r>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Internal Rate of Return (IRR)</a:t>
            </a:r>
          </a:p>
        </p:txBody>
      </p:sp>
      <p:sp>
        <p:nvSpPr>
          <p:cNvPr id="3" name="Content Placeholder 2"/>
          <p:cNvSpPr>
            <a:spLocks noGrp="1"/>
          </p:cNvSpPr>
          <p:nvPr>
            <p:ph idx="1"/>
          </p:nvPr>
        </p:nvSpPr>
        <p:spPr>
          <a:xfrm>
            <a:off x="395536" y="1412776"/>
            <a:ext cx="8229600" cy="4525963"/>
          </a:xfrm>
        </p:spPr>
        <p:txBody>
          <a:bodyPr/>
          <a:lstStyle/>
          <a:p>
            <a:pPr algn="ctr">
              <a:buNone/>
            </a:pPr>
            <a:r>
              <a:rPr lang="en-GB" sz="2800" dirty="0" smtClean="0"/>
              <a:t>Extrapolation as a method to calculate IRR</a:t>
            </a:r>
          </a:p>
          <a:p>
            <a:endParaRPr lang="en-GB" sz="1400" dirty="0" smtClean="0"/>
          </a:p>
          <a:p>
            <a:endParaRPr lang="en-GB" sz="1400" dirty="0" smtClean="0"/>
          </a:p>
          <a:p>
            <a:r>
              <a:rPr lang="en-GB" sz="1400" dirty="0" smtClean="0"/>
              <a:t>Let’s say NPV at 20% discount factor is 24190</a:t>
            </a:r>
          </a:p>
          <a:p>
            <a:r>
              <a:rPr lang="en-GB" sz="1400" dirty="0" smtClean="0"/>
              <a:t>We need to raise the discount factor to reduce the NPV</a:t>
            </a:r>
          </a:p>
          <a:p>
            <a:r>
              <a:rPr lang="en-GB" sz="1400" dirty="0" smtClean="0"/>
              <a:t>So let’s select an arbitrarily higher discount factor e.g. 30% and calculate new NPV</a:t>
            </a:r>
          </a:p>
          <a:p>
            <a:r>
              <a:rPr lang="en-GB" sz="1400" dirty="0" smtClean="0"/>
              <a:t>If NPV is </a:t>
            </a:r>
            <a:r>
              <a:rPr lang="en-GB" sz="1400" b="1" dirty="0" smtClean="0"/>
              <a:t>now negative (say minus 1880) </a:t>
            </a:r>
            <a:r>
              <a:rPr lang="en-GB" sz="1400" dirty="0" smtClean="0"/>
              <a:t>then we know that the discount factor at which NPV is zero falls between 20% and 30%</a:t>
            </a:r>
          </a:p>
          <a:p>
            <a:r>
              <a:rPr lang="en-GB" sz="1400" dirty="0" smtClean="0"/>
              <a:t>So now we can say that for a 10% increase in discount factor, NPV is changed by 24190+1880 = 26070</a:t>
            </a:r>
          </a:p>
          <a:p>
            <a:r>
              <a:rPr lang="en-GB" sz="1400" dirty="0" smtClean="0"/>
              <a:t>Therefore for a 1% change in discount factor, the change in NPV is 26070/10 = 2607</a:t>
            </a:r>
          </a:p>
          <a:p>
            <a:r>
              <a:rPr lang="en-GB" sz="1400" dirty="0" smtClean="0"/>
              <a:t>To reduce NPV from 24190 to zero, we need to raise the discount factor by  = 24190/2607 = 9.28% (approx.)</a:t>
            </a:r>
          </a:p>
          <a:p>
            <a:r>
              <a:rPr lang="en-GB" sz="1400" dirty="0" smtClean="0"/>
              <a:t>So now calculate the NPV using a discount factor of 20% + 9.28% = 29.28%</a:t>
            </a:r>
          </a:p>
          <a:p>
            <a:endParaRPr lang="en-GB" sz="1400" dirty="0" smtClean="0"/>
          </a:p>
          <a:p>
            <a:r>
              <a:rPr lang="en-GB" sz="1400" dirty="0" smtClean="0"/>
              <a:t>Therefore the IRR is 29.28% because this is the discount factor that makes NPV = 0</a:t>
            </a:r>
          </a:p>
          <a:p>
            <a:pPr>
              <a:buNone/>
            </a:pPr>
            <a:endParaRPr lang="en-GB" sz="1400" dirty="0" smtClean="0"/>
          </a:p>
          <a:p>
            <a:pPr>
              <a:buNone/>
            </a:pPr>
            <a:endParaRPr lang="en-GB" sz="1400" dirty="0" smtClean="0"/>
          </a:p>
          <a:p>
            <a:pPr>
              <a:buNone/>
            </a:pPr>
            <a:endParaRPr lang="en-GB" sz="1400" dirty="0" smtClean="0"/>
          </a:p>
          <a:p>
            <a:pPr>
              <a:buNone/>
            </a:pPr>
            <a:endParaRPr lang="en-GB" dirty="0" smtClean="0"/>
          </a:p>
          <a:p>
            <a:pPr>
              <a:buNone/>
            </a:pPr>
            <a:endParaRPr lang="en-GB" sz="2800" dirty="0"/>
          </a:p>
        </p:txBody>
      </p:sp>
      <p:sp>
        <p:nvSpPr>
          <p:cNvPr id="6" name="Slide Number Placeholder 5"/>
          <p:cNvSpPr>
            <a:spLocks noGrp="1"/>
          </p:cNvSpPr>
          <p:nvPr>
            <p:ph type="sldNum" sz="quarter" idx="12"/>
          </p:nvPr>
        </p:nvSpPr>
        <p:spPr/>
        <p:txBody>
          <a:bodyPr/>
          <a:lstStyle/>
          <a:p>
            <a:fld id="{906DD0DA-9AFE-4431-A050-313750B2E3BB}" type="slidenum">
              <a:rPr lang="en-GB" smtClean="0"/>
              <a:pPr/>
              <a:t>35</a:t>
            </a:fld>
            <a:endParaRPr lang="en-GB"/>
          </a:p>
        </p:txBody>
      </p:sp>
      <p:sp>
        <p:nvSpPr>
          <p:cNvPr id="7" name="Footer Placeholder 6"/>
          <p:cNvSpPr>
            <a:spLocks noGrp="1"/>
          </p:cNvSpPr>
          <p:nvPr>
            <p:ph type="ftr" sz="quarter" idx="11"/>
          </p:nvPr>
        </p:nvSpPr>
        <p:spPr/>
        <p:txBody>
          <a:bodyPr/>
          <a:lstStyle/>
          <a:p>
            <a:r>
              <a:rPr lang="en-GB" smtClean="0"/>
              <a:t>Financial Management</a:t>
            </a:r>
            <a:endParaRPr lang="en-GB"/>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57"/>
          <p:cNvGrpSpPr>
            <a:grpSpLocks/>
          </p:cNvGrpSpPr>
          <p:nvPr/>
        </p:nvGrpSpPr>
        <p:grpSpPr bwMode="auto">
          <a:xfrm>
            <a:off x="1562100" y="1036638"/>
            <a:ext cx="6022975" cy="4783137"/>
            <a:chOff x="424" y="589"/>
            <a:chExt cx="3794" cy="3013"/>
          </a:xfrm>
        </p:grpSpPr>
        <p:pic>
          <p:nvPicPr>
            <p:cNvPr id="8" name="Picture 56" descr="C:\Documents and Settings\lw\Desktop\Untitled-2.gif"/>
            <p:cNvPicPr>
              <a:picLocks noChangeAspect="1" noChangeArrowheads="1"/>
            </p:cNvPicPr>
            <p:nvPr/>
          </p:nvPicPr>
          <p:blipFill>
            <a:blip r:embed="rId3" cstate="print"/>
            <a:srcRect/>
            <a:stretch>
              <a:fillRect/>
            </a:stretch>
          </p:blipFill>
          <p:spPr bwMode="auto">
            <a:xfrm>
              <a:off x="1971" y="872"/>
              <a:ext cx="1398" cy="2358"/>
            </a:xfrm>
            <a:prstGeom prst="rect">
              <a:avLst/>
            </a:prstGeom>
            <a:noFill/>
            <a:ln w="9525">
              <a:noFill/>
              <a:miter lim="800000"/>
              <a:headEnd/>
              <a:tailEnd/>
            </a:ln>
          </p:spPr>
        </p:pic>
        <p:sp>
          <p:nvSpPr>
            <p:cNvPr id="9" name="AutoShape 4"/>
            <p:cNvSpPr>
              <a:spLocks noChangeArrowheads="1"/>
            </p:cNvSpPr>
            <p:nvPr/>
          </p:nvSpPr>
          <p:spPr bwMode="auto">
            <a:xfrm>
              <a:off x="485" y="3026"/>
              <a:ext cx="3725" cy="576"/>
            </a:xfrm>
            <a:prstGeom prst="cube">
              <a:avLst>
                <a:gd name="adj" fmla="val 9028"/>
              </a:avLst>
            </a:prstGeom>
            <a:solidFill>
              <a:srgbClr val="FFCC99"/>
            </a:solidFill>
            <a:ln w="9525">
              <a:noFill/>
              <a:miter lim="800000"/>
              <a:headEnd/>
              <a:tailEnd/>
            </a:ln>
          </p:spPr>
          <p:txBody>
            <a:bodyPr wrap="none" anchor="ctr"/>
            <a:lstStyle/>
            <a:p>
              <a:endParaRPr lang="en-GB"/>
            </a:p>
          </p:txBody>
        </p:sp>
        <p:sp>
          <p:nvSpPr>
            <p:cNvPr id="10" name="AutoShape 5"/>
            <p:cNvSpPr>
              <a:spLocks noChangeArrowheads="1"/>
            </p:cNvSpPr>
            <p:nvPr/>
          </p:nvSpPr>
          <p:spPr bwMode="auto">
            <a:xfrm rot="556577">
              <a:off x="3175" y="2624"/>
              <a:ext cx="173" cy="353"/>
            </a:xfrm>
            <a:prstGeom prst="downArrow">
              <a:avLst>
                <a:gd name="adj1" fmla="val 50000"/>
                <a:gd name="adj2" fmla="val 51012"/>
              </a:avLst>
            </a:prstGeom>
            <a:solidFill>
              <a:schemeClr val="tx1"/>
            </a:solidFill>
            <a:ln w="9525">
              <a:noFill/>
              <a:miter lim="800000"/>
              <a:headEnd/>
              <a:tailEnd/>
            </a:ln>
          </p:spPr>
          <p:txBody>
            <a:bodyPr wrap="none" anchor="ctr"/>
            <a:lstStyle/>
            <a:p>
              <a:endParaRPr lang="en-GB"/>
            </a:p>
          </p:txBody>
        </p:sp>
        <p:sp>
          <p:nvSpPr>
            <p:cNvPr id="11" name="AutoShape 6"/>
            <p:cNvSpPr>
              <a:spLocks noChangeArrowheads="1"/>
            </p:cNvSpPr>
            <p:nvPr/>
          </p:nvSpPr>
          <p:spPr bwMode="auto">
            <a:xfrm>
              <a:off x="485" y="590"/>
              <a:ext cx="734" cy="2493"/>
            </a:xfrm>
            <a:prstGeom prst="cube">
              <a:avLst>
                <a:gd name="adj" fmla="val 7625"/>
              </a:avLst>
            </a:prstGeom>
            <a:solidFill>
              <a:srgbClr val="FFCC99"/>
            </a:solidFill>
            <a:ln w="9525">
              <a:noFill/>
              <a:miter lim="800000"/>
              <a:headEnd/>
              <a:tailEnd/>
            </a:ln>
          </p:spPr>
          <p:txBody>
            <a:bodyPr wrap="none" anchor="ctr"/>
            <a:lstStyle/>
            <a:p>
              <a:endParaRPr lang="en-GB"/>
            </a:p>
          </p:txBody>
        </p:sp>
        <p:sp>
          <p:nvSpPr>
            <p:cNvPr id="12" name="Text Box 7"/>
            <p:cNvSpPr txBox="1">
              <a:spLocks noChangeArrowheads="1"/>
            </p:cNvSpPr>
            <p:nvPr/>
          </p:nvSpPr>
          <p:spPr bwMode="auto">
            <a:xfrm>
              <a:off x="424" y="676"/>
              <a:ext cx="571" cy="384"/>
            </a:xfrm>
            <a:prstGeom prst="rect">
              <a:avLst/>
            </a:prstGeom>
            <a:noFill/>
            <a:ln w="9525">
              <a:noFill/>
              <a:miter lim="800000"/>
              <a:headEnd/>
              <a:tailEnd/>
            </a:ln>
          </p:spPr>
          <p:txBody>
            <a:bodyPr>
              <a:spAutoFit/>
            </a:bodyPr>
            <a:lstStyle/>
            <a:p>
              <a:pPr algn="ctr">
                <a:spcBef>
                  <a:spcPct val="50000"/>
                </a:spcBef>
              </a:pPr>
              <a:r>
                <a:rPr lang="en-GB" sz="1700" b="1" dirty="0">
                  <a:latin typeface="Arial" charset="0"/>
                </a:rPr>
                <a:t>NPV </a:t>
              </a:r>
              <a:r>
                <a:rPr lang="en-GB" sz="1700" b="1" dirty="0" smtClean="0">
                  <a:latin typeface="Arial" charset="0"/>
                </a:rPr>
                <a:t>(£000</a:t>
              </a:r>
              <a:r>
                <a:rPr lang="en-GB" sz="1700" b="1" dirty="0">
                  <a:latin typeface="Arial" charset="0"/>
                </a:rPr>
                <a:t>)</a:t>
              </a:r>
            </a:p>
          </p:txBody>
        </p:sp>
        <p:sp>
          <p:nvSpPr>
            <p:cNvPr id="13" name="Text Box 8"/>
            <p:cNvSpPr txBox="1">
              <a:spLocks noChangeArrowheads="1"/>
            </p:cNvSpPr>
            <p:nvPr/>
          </p:nvSpPr>
          <p:spPr bwMode="auto">
            <a:xfrm>
              <a:off x="1750" y="3349"/>
              <a:ext cx="1347"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Rate of return (%)</a:t>
              </a:r>
            </a:p>
          </p:txBody>
        </p:sp>
        <p:sp>
          <p:nvSpPr>
            <p:cNvPr id="14" name="Text Box 10"/>
            <p:cNvSpPr txBox="1">
              <a:spLocks noChangeArrowheads="1"/>
            </p:cNvSpPr>
            <p:nvPr/>
          </p:nvSpPr>
          <p:spPr bwMode="auto">
            <a:xfrm>
              <a:off x="934" y="2595"/>
              <a:ext cx="312" cy="221"/>
            </a:xfrm>
            <a:prstGeom prst="rect">
              <a:avLst/>
            </a:prstGeom>
            <a:noFill/>
            <a:ln w="9525">
              <a:noFill/>
              <a:miter lim="800000"/>
              <a:headEnd/>
              <a:tailEnd/>
            </a:ln>
          </p:spPr>
          <p:txBody>
            <a:bodyPr>
              <a:spAutoFit/>
            </a:bodyPr>
            <a:lstStyle/>
            <a:p>
              <a:pPr>
                <a:spcBef>
                  <a:spcPct val="50000"/>
                </a:spcBef>
              </a:pPr>
              <a:r>
                <a:rPr lang="en-GB" sz="1700" b="1">
                  <a:latin typeface="Arial" charset="0"/>
                </a:rPr>
                <a:t>10</a:t>
              </a:r>
            </a:p>
          </p:txBody>
        </p:sp>
        <p:sp>
          <p:nvSpPr>
            <p:cNvPr id="15" name="Text Box 12"/>
            <p:cNvSpPr txBox="1">
              <a:spLocks noChangeArrowheads="1"/>
            </p:cNvSpPr>
            <p:nvPr/>
          </p:nvSpPr>
          <p:spPr bwMode="auto">
            <a:xfrm>
              <a:off x="920" y="2252"/>
              <a:ext cx="314" cy="221"/>
            </a:xfrm>
            <a:prstGeom prst="rect">
              <a:avLst/>
            </a:prstGeom>
            <a:noFill/>
            <a:ln w="9525">
              <a:noFill/>
              <a:miter lim="800000"/>
              <a:headEnd/>
              <a:tailEnd/>
            </a:ln>
          </p:spPr>
          <p:txBody>
            <a:bodyPr>
              <a:spAutoFit/>
            </a:bodyPr>
            <a:lstStyle/>
            <a:p>
              <a:pPr algn="ctr">
                <a:spcBef>
                  <a:spcPct val="50000"/>
                </a:spcBef>
              </a:pPr>
              <a:r>
                <a:rPr lang="en-GB" sz="1700" b="1" dirty="0">
                  <a:latin typeface="Arial" charset="0"/>
                </a:rPr>
                <a:t>20</a:t>
              </a:r>
            </a:p>
          </p:txBody>
        </p:sp>
        <p:sp>
          <p:nvSpPr>
            <p:cNvPr id="16" name="Text Box 14"/>
            <p:cNvSpPr txBox="1">
              <a:spLocks noChangeArrowheads="1"/>
            </p:cNvSpPr>
            <p:nvPr/>
          </p:nvSpPr>
          <p:spPr bwMode="auto">
            <a:xfrm>
              <a:off x="925" y="1920"/>
              <a:ext cx="302"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30</a:t>
              </a:r>
            </a:p>
          </p:txBody>
        </p:sp>
        <p:sp>
          <p:nvSpPr>
            <p:cNvPr id="17" name="AutoShape 15"/>
            <p:cNvSpPr>
              <a:spLocks noChangeArrowheads="1"/>
            </p:cNvSpPr>
            <p:nvPr/>
          </p:nvSpPr>
          <p:spPr bwMode="auto">
            <a:xfrm>
              <a:off x="1167" y="1603"/>
              <a:ext cx="120" cy="159"/>
            </a:xfrm>
            <a:prstGeom prst="cube">
              <a:avLst>
                <a:gd name="adj" fmla="val 38333"/>
              </a:avLst>
            </a:prstGeom>
            <a:solidFill>
              <a:srgbClr val="FFCC99"/>
            </a:solidFill>
            <a:ln w="9525">
              <a:noFill/>
              <a:miter lim="800000"/>
              <a:headEnd/>
              <a:tailEnd/>
            </a:ln>
          </p:spPr>
          <p:txBody>
            <a:bodyPr wrap="none" anchor="ctr"/>
            <a:lstStyle/>
            <a:p>
              <a:endParaRPr lang="en-GB"/>
            </a:p>
          </p:txBody>
        </p:sp>
        <p:sp>
          <p:nvSpPr>
            <p:cNvPr id="18" name="Text Box 16"/>
            <p:cNvSpPr txBox="1">
              <a:spLocks noChangeArrowheads="1"/>
            </p:cNvSpPr>
            <p:nvPr/>
          </p:nvSpPr>
          <p:spPr bwMode="auto">
            <a:xfrm>
              <a:off x="928" y="1580"/>
              <a:ext cx="278"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40</a:t>
              </a:r>
            </a:p>
          </p:txBody>
        </p:sp>
        <p:sp>
          <p:nvSpPr>
            <p:cNvPr id="19" name="AutoShape 17"/>
            <p:cNvSpPr>
              <a:spLocks noChangeArrowheads="1"/>
            </p:cNvSpPr>
            <p:nvPr/>
          </p:nvSpPr>
          <p:spPr bwMode="auto">
            <a:xfrm>
              <a:off x="1903" y="2931"/>
              <a:ext cx="183" cy="149"/>
            </a:xfrm>
            <a:prstGeom prst="cube">
              <a:avLst>
                <a:gd name="adj" fmla="val 25000"/>
              </a:avLst>
            </a:prstGeom>
            <a:solidFill>
              <a:srgbClr val="FFCC99"/>
            </a:solidFill>
            <a:ln w="9525">
              <a:noFill/>
              <a:miter lim="800000"/>
              <a:headEnd/>
              <a:tailEnd/>
            </a:ln>
          </p:spPr>
          <p:txBody>
            <a:bodyPr wrap="none" anchor="ctr"/>
            <a:lstStyle/>
            <a:p>
              <a:endParaRPr lang="en-GB"/>
            </a:p>
          </p:txBody>
        </p:sp>
        <p:sp>
          <p:nvSpPr>
            <p:cNvPr id="20" name="AutoShape 18"/>
            <p:cNvSpPr>
              <a:spLocks noChangeArrowheads="1"/>
            </p:cNvSpPr>
            <p:nvPr/>
          </p:nvSpPr>
          <p:spPr bwMode="auto">
            <a:xfrm>
              <a:off x="2607" y="2927"/>
              <a:ext cx="183" cy="149"/>
            </a:xfrm>
            <a:prstGeom prst="cube">
              <a:avLst>
                <a:gd name="adj" fmla="val 25000"/>
              </a:avLst>
            </a:prstGeom>
            <a:solidFill>
              <a:srgbClr val="FFCC99"/>
            </a:solidFill>
            <a:ln w="9525">
              <a:noFill/>
              <a:miter lim="800000"/>
              <a:headEnd/>
              <a:tailEnd/>
            </a:ln>
          </p:spPr>
          <p:txBody>
            <a:bodyPr wrap="none" anchor="ctr"/>
            <a:lstStyle/>
            <a:p>
              <a:endParaRPr lang="en-GB"/>
            </a:p>
          </p:txBody>
        </p:sp>
        <p:sp>
          <p:nvSpPr>
            <p:cNvPr id="21" name="AutoShape 19"/>
            <p:cNvSpPr>
              <a:spLocks noChangeArrowheads="1"/>
            </p:cNvSpPr>
            <p:nvPr/>
          </p:nvSpPr>
          <p:spPr bwMode="auto">
            <a:xfrm>
              <a:off x="3316" y="2927"/>
              <a:ext cx="183" cy="149"/>
            </a:xfrm>
            <a:prstGeom prst="cube">
              <a:avLst>
                <a:gd name="adj" fmla="val 25000"/>
              </a:avLst>
            </a:prstGeom>
            <a:solidFill>
              <a:srgbClr val="FFCC99"/>
            </a:solidFill>
            <a:ln w="9525">
              <a:noFill/>
              <a:miter lim="800000"/>
              <a:headEnd/>
              <a:tailEnd/>
            </a:ln>
          </p:spPr>
          <p:txBody>
            <a:bodyPr wrap="none" anchor="ctr"/>
            <a:lstStyle/>
            <a:p>
              <a:endParaRPr lang="en-GB"/>
            </a:p>
          </p:txBody>
        </p:sp>
        <p:sp>
          <p:nvSpPr>
            <p:cNvPr id="22" name="AutoShape 20"/>
            <p:cNvSpPr>
              <a:spLocks noChangeArrowheads="1"/>
            </p:cNvSpPr>
            <p:nvPr/>
          </p:nvSpPr>
          <p:spPr bwMode="auto">
            <a:xfrm>
              <a:off x="4022" y="2931"/>
              <a:ext cx="189" cy="155"/>
            </a:xfrm>
            <a:prstGeom prst="cube">
              <a:avLst>
                <a:gd name="adj" fmla="val 30324"/>
              </a:avLst>
            </a:prstGeom>
            <a:solidFill>
              <a:srgbClr val="FFCC99"/>
            </a:solidFill>
            <a:ln w="9525">
              <a:noFill/>
              <a:miter lim="800000"/>
              <a:headEnd/>
              <a:tailEnd/>
            </a:ln>
          </p:spPr>
          <p:txBody>
            <a:bodyPr wrap="none" anchor="ctr"/>
            <a:lstStyle/>
            <a:p>
              <a:endParaRPr lang="en-GB"/>
            </a:p>
          </p:txBody>
        </p:sp>
        <p:sp>
          <p:nvSpPr>
            <p:cNvPr id="23" name="AutoShape 21"/>
            <p:cNvSpPr>
              <a:spLocks noChangeArrowheads="1"/>
            </p:cNvSpPr>
            <p:nvPr/>
          </p:nvSpPr>
          <p:spPr bwMode="auto">
            <a:xfrm>
              <a:off x="1159" y="2927"/>
              <a:ext cx="159" cy="149"/>
            </a:xfrm>
            <a:prstGeom prst="cube">
              <a:avLst>
                <a:gd name="adj" fmla="val 25000"/>
              </a:avLst>
            </a:prstGeom>
            <a:solidFill>
              <a:srgbClr val="FFCC99"/>
            </a:solidFill>
            <a:ln w="9525">
              <a:noFill/>
              <a:miter lim="800000"/>
              <a:headEnd/>
              <a:tailEnd/>
            </a:ln>
          </p:spPr>
          <p:txBody>
            <a:bodyPr wrap="none" anchor="ctr"/>
            <a:lstStyle/>
            <a:p>
              <a:endParaRPr lang="en-GB"/>
            </a:p>
          </p:txBody>
        </p:sp>
        <p:sp>
          <p:nvSpPr>
            <p:cNvPr id="24" name="Text Box 23"/>
            <p:cNvSpPr txBox="1">
              <a:spLocks noChangeArrowheads="1"/>
            </p:cNvSpPr>
            <p:nvPr/>
          </p:nvSpPr>
          <p:spPr bwMode="auto">
            <a:xfrm>
              <a:off x="908" y="1254"/>
              <a:ext cx="311"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50</a:t>
              </a:r>
            </a:p>
          </p:txBody>
        </p:sp>
        <p:sp>
          <p:nvSpPr>
            <p:cNvPr id="25" name="Text Box 25"/>
            <p:cNvSpPr txBox="1">
              <a:spLocks noChangeArrowheads="1"/>
            </p:cNvSpPr>
            <p:nvPr/>
          </p:nvSpPr>
          <p:spPr bwMode="auto">
            <a:xfrm>
              <a:off x="917" y="914"/>
              <a:ext cx="302"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60</a:t>
              </a:r>
            </a:p>
          </p:txBody>
        </p:sp>
        <p:sp>
          <p:nvSpPr>
            <p:cNvPr id="26" name="Text Box 27"/>
            <p:cNvSpPr txBox="1">
              <a:spLocks noChangeArrowheads="1"/>
            </p:cNvSpPr>
            <p:nvPr/>
          </p:nvSpPr>
          <p:spPr bwMode="auto">
            <a:xfrm>
              <a:off x="920" y="599"/>
              <a:ext cx="294"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70</a:t>
              </a:r>
            </a:p>
          </p:txBody>
        </p:sp>
        <p:sp>
          <p:nvSpPr>
            <p:cNvPr id="27" name="Text Box 28"/>
            <p:cNvSpPr txBox="1">
              <a:spLocks noChangeArrowheads="1"/>
            </p:cNvSpPr>
            <p:nvPr/>
          </p:nvSpPr>
          <p:spPr bwMode="auto">
            <a:xfrm>
              <a:off x="1118" y="3013"/>
              <a:ext cx="232"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0</a:t>
              </a:r>
            </a:p>
          </p:txBody>
        </p:sp>
        <p:sp>
          <p:nvSpPr>
            <p:cNvPr id="28" name="Text Box 29"/>
            <p:cNvSpPr txBox="1">
              <a:spLocks noChangeArrowheads="1"/>
            </p:cNvSpPr>
            <p:nvPr/>
          </p:nvSpPr>
          <p:spPr bwMode="auto">
            <a:xfrm>
              <a:off x="1828" y="3029"/>
              <a:ext cx="272"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10</a:t>
              </a:r>
            </a:p>
          </p:txBody>
        </p:sp>
        <p:sp>
          <p:nvSpPr>
            <p:cNvPr id="29" name="Text Box 30"/>
            <p:cNvSpPr txBox="1">
              <a:spLocks noChangeArrowheads="1"/>
            </p:cNvSpPr>
            <p:nvPr/>
          </p:nvSpPr>
          <p:spPr bwMode="auto">
            <a:xfrm>
              <a:off x="2510" y="3029"/>
              <a:ext cx="320"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20</a:t>
              </a:r>
            </a:p>
          </p:txBody>
        </p:sp>
        <p:sp>
          <p:nvSpPr>
            <p:cNvPr id="30" name="Text Box 31"/>
            <p:cNvSpPr txBox="1">
              <a:spLocks noChangeArrowheads="1"/>
            </p:cNvSpPr>
            <p:nvPr/>
          </p:nvSpPr>
          <p:spPr bwMode="auto">
            <a:xfrm>
              <a:off x="3276" y="3023"/>
              <a:ext cx="328"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30</a:t>
              </a:r>
            </a:p>
          </p:txBody>
        </p:sp>
        <p:sp>
          <p:nvSpPr>
            <p:cNvPr id="31" name="Text Box 32"/>
            <p:cNvSpPr txBox="1">
              <a:spLocks noChangeArrowheads="1"/>
            </p:cNvSpPr>
            <p:nvPr/>
          </p:nvSpPr>
          <p:spPr bwMode="auto">
            <a:xfrm>
              <a:off x="3946" y="3031"/>
              <a:ext cx="272"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40</a:t>
              </a:r>
            </a:p>
          </p:txBody>
        </p:sp>
        <p:grpSp>
          <p:nvGrpSpPr>
            <p:cNvPr id="32" name="Group 43"/>
            <p:cNvGrpSpPr>
              <a:grpSpLocks/>
            </p:cNvGrpSpPr>
            <p:nvPr/>
          </p:nvGrpSpPr>
          <p:grpSpPr bwMode="auto">
            <a:xfrm>
              <a:off x="3158" y="2412"/>
              <a:ext cx="457" cy="290"/>
              <a:chOff x="3580" y="2812"/>
              <a:chExt cx="457" cy="290"/>
            </a:xfrm>
          </p:grpSpPr>
          <p:sp>
            <p:nvSpPr>
              <p:cNvPr id="45" name="AutoShape 34"/>
              <p:cNvSpPr>
                <a:spLocks noChangeArrowheads="1"/>
              </p:cNvSpPr>
              <p:nvPr/>
            </p:nvSpPr>
            <p:spPr bwMode="auto">
              <a:xfrm>
                <a:off x="3580" y="2812"/>
                <a:ext cx="457" cy="290"/>
              </a:xfrm>
              <a:prstGeom prst="roundRect">
                <a:avLst>
                  <a:gd name="adj" fmla="val 16667"/>
                </a:avLst>
              </a:prstGeom>
              <a:solidFill>
                <a:srgbClr val="CC0000"/>
              </a:solidFill>
              <a:ln w="9525">
                <a:noFill/>
                <a:round/>
                <a:headEnd/>
                <a:tailEnd/>
              </a:ln>
            </p:spPr>
            <p:txBody>
              <a:bodyPr wrap="none" anchor="ctr"/>
              <a:lstStyle/>
              <a:p>
                <a:endParaRPr lang="en-GB"/>
              </a:p>
            </p:txBody>
          </p:sp>
          <p:sp>
            <p:nvSpPr>
              <p:cNvPr id="46" name="Text Box 35"/>
              <p:cNvSpPr txBox="1">
                <a:spLocks noChangeArrowheads="1"/>
              </p:cNvSpPr>
              <p:nvPr/>
            </p:nvSpPr>
            <p:spPr bwMode="auto">
              <a:xfrm>
                <a:off x="3599" y="2842"/>
                <a:ext cx="418" cy="231"/>
              </a:xfrm>
              <a:prstGeom prst="rect">
                <a:avLst/>
              </a:prstGeom>
              <a:solidFill>
                <a:srgbClr val="CC0000"/>
              </a:solidFill>
              <a:ln w="9525">
                <a:noFill/>
                <a:miter lim="800000"/>
                <a:headEnd/>
                <a:tailEnd/>
              </a:ln>
            </p:spPr>
            <p:txBody>
              <a:bodyPr>
                <a:spAutoFit/>
              </a:bodyPr>
              <a:lstStyle/>
              <a:p>
                <a:pPr algn="ctr">
                  <a:spcBef>
                    <a:spcPct val="50000"/>
                  </a:spcBef>
                </a:pPr>
                <a:r>
                  <a:rPr lang="en-GB" sz="1800" b="1">
                    <a:solidFill>
                      <a:srgbClr val="FFCC99"/>
                    </a:solidFill>
                    <a:latin typeface="Arial" charset="0"/>
                  </a:rPr>
                  <a:t>IRR</a:t>
                </a:r>
              </a:p>
            </p:txBody>
          </p:sp>
        </p:grpSp>
        <p:sp>
          <p:nvSpPr>
            <p:cNvPr id="33" name="Oval 39"/>
            <p:cNvSpPr>
              <a:spLocks noChangeArrowheads="1"/>
            </p:cNvSpPr>
            <p:nvPr/>
          </p:nvSpPr>
          <p:spPr bwMode="auto">
            <a:xfrm>
              <a:off x="2926" y="2700"/>
              <a:ext cx="124" cy="124"/>
            </a:xfrm>
            <a:prstGeom prst="ellipse">
              <a:avLst/>
            </a:prstGeom>
            <a:solidFill>
              <a:schemeClr val="tx1"/>
            </a:solidFill>
            <a:ln w="9525">
              <a:noFill/>
              <a:round/>
              <a:headEnd/>
              <a:tailEnd/>
            </a:ln>
          </p:spPr>
          <p:txBody>
            <a:bodyPr wrap="none" anchor="ctr"/>
            <a:lstStyle/>
            <a:p>
              <a:endParaRPr lang="en-GB"/>
            </a:p>
          </p:txBody>
        </p:sp>
        <p:sp>
          <p:nvSpPr>
            <p:cNvPr id="34" name="Oval 38"/>
            <p:cNvSpPr>
              <a:spLocks noChangeArrowheads="1"/>
            </p:cNvSpPr>
            <p:nvPr/>
          </p:nvSpPr>
          <p:spPr bwMode="auto">
            <a:xfrm>
              <a:off x="2588" y="2205"/>
              <a:ext cx="124" cy="124"/>
            </a:xfrm>
            <a:prstGeom prst="ellipse">
              <a:avLst/>
            </a:prstGeom>
            <a:solidFill>
              <a:schemeClr val="tx1"/>
            </a:solidFill>
            <a:ln w="9525">
              <a:noFill/>
              <a:round/>
              <a:headEnd/>
              <a:tailEnd/>
            </a:ln>
          </p:spPr>
          <p:txBody>
            <a:bodyPr wrap="none" anchor="ctr"/>
            <a:lstStyle/>
            <a:p>
              <a:endParaRPr lang="en-GB"/>
            </a:p>
          </p:txBody>
        </p:sp>
        <p:sp>
          <p:nvSpPr>
            <p:cNvPr id="35" name="Oval 37"/>
            <p:cNvSpPr>
              <a:spLocks noChangeArrowheads="1"/>
            </p:cNvSpPr>
            <p:nvPr/>
          </p:nvSpPr>
          <p:spPr bwMode="auto">
            <a:xfrm>
              <a:off x="2259" y="1610"/>
              <a:ext cx="124" cy="124"/>
            </a:xfrm>
            <a:prstGeom prst="ellipse">
              <a:avLst/>
            </a:prstGeom>
            <a:solidFill>
              <a:schemeClr val="tx1"/>
            </a:solidFill>
            <a:ln w="9525">
              <a:noFill/>
              <a:round/>
              <a:headEnd/>
              <a:tailEnd/>
            </a:ln>
          </p:spPr>
          <p:txBody>
            <a:bodyPr wrap="none" anchor="ctr"/>
            <a:lstStyle/>
            <a:p>
              <a:endParaRPr lang="en-GB"/>
            </a:p>
          </p:txBody>
        </p:sp>
        <p:sp>
          <p:nvSpPr>
            <p:cNvPr id="36" name="Oval 36"/>
            <p:cNvSpPr>
              <a:spLocks noChangeArrowheads="1"/>
            </p:cNvSpPr>
            <p:nvPr/>
          </p:nvSpPr>
          <p:spPr bwMode="auto">
            <a:xfrm>
              <a:off x="1917" y="766"/>
              <a:ext cx="124" cy="124"/>
            </a:xfrm>
            <a:prstGeom prst="ellipse">
              <a:avLst/>
            </a:prstGeom>
            <a:solidFill>
              <a:schemeClr val="tx1"/>
            </a:solidFill>
            <a:ln w="9525">
              <a:noFill/>
              <a:round/>
              <a:headEnd/>
              <a:tailEnd/>
            </a:ln>
          </p:spPr>
          <p:txBody>
            <a:bodyPr wrap="none" anchor="ctr"/>
            <a:lstStyle/>
            <a:p>
              <a:endParaRPr lang="en-GB"/>
            </a:p>
          </p:txBody>
        </p:sp>
        <p:sp>
          <p:nvSpPr>
            <p:cNvPr id="37" name="Line 46"/>
            <p:cNvSpPr>
              <a:spLocks noChangeShapeType="1"/>
            </p:cNvSpPr>
            <p:nvPr/>
          </p:nvSpPr>
          <p:spPr bwMode="auto">
            <a:xfrm rot="187755">
              <a:off x="3170" y="3008"/>
              <a:ext cx="216" cy="228"/>
            </a:xfrm>
            <a:prstGeom prst="line">
              <a:avLst/>
            </a:prstGeom>
            <a:noFill/>
            <a:ln w="82550">
              <a:solidFill>
                <a:srgbClr val="CC0000"/>
              </a:solidFill>
              <a:round/>
              <a:headEnd/>
              <a:tailEnd/>
            </a:ln>
          </p:spPr>
          <p:txBody>
            <a:bodyPr/>
            <a:lstStyle/>
            <a:p>
              <a:endParaRPr lang="en-GB"/>
            </a:p>
          </p:txBody>
        </p:sp>
        <p:sp>
          <p:nvSpPr>
            <p:cNvPr id="38" name="Oval 41"/>
            <p:cNvSpPr>
              <a:spLocks noChangeArrowheads="1"/>
            </p:cNvSpPr>
            <p:nvPr/>
          </p:nvSpPr>
          <p:spPr bwMode="auto">
            <a:xfrm>
              <a:off x="3336" y="3188"/>
              <a:ext cx="124" cy="124"/>
            </a:xfrm>
            <a:prstGeom prst="ellipse">
              <a:avLst/>
            </a:prstGeom>
            <a:solidFill>
              <a:schemeClr val="tx1"/>
            </a:solidFill>
            <a:ln w="9525">
              <a:noFill/>
              <a:round/>
              <a:headEnd/>
              <a:tailEnd/>
            </a:ln>
          </p:spPr>
          <p:txBody>
            <a:bodyPr wrap="none" anchor="ctr"/>
            <a:lstStyle/>
            <a:p>
              <a:endParaRPr lang="en-GB"/>
            </a:p>
          </p:txBody>
        </p:sp>
        <p:sp>
          <p:nvSpPr>
            <p:cNvPr id="39" name="AutoShape 49"/>
            <p:cNvSpPr>
              <a:spLocks noChangeArrowheads="1"/>
            </p:cNvSpPr>
            <p:nvPr/>
          </p:nvSpPr>
          <p:spPr bwMode="auto">
            <a:xfrm>
              <a:off x="1161" y="589"/>
              <a:ext cx="120" cy="159"/>
            </a:xfrm>
            <a:prstGeom prst="cube">
              <a:avLst>
                <a:gd name="adj" fmla="val 38333"/>
              </a:avLst>
            </a:prstGeom>
            <a:solidFill>
              <a:srgbClr val="FFCC99"/>
            </a:solidFill>
            <a:ln w="9525">
              <a:noFill/>
              <a:miter lim="800000"/>
              <a:headEnd/>
              <a:tailEnd/>
            </a:ln>
          </p:spPr>
          <p:txBody>
            <a:bodyPr wrap="none" anchor="ctr"/>
            <a:lstStyle/>
            <a:p>
              <a:endParaRPr lang="en-GB"/>
            </a:p>
          </p:txBody>
        </p:sp>
        <p:sp>
          <p:nvSpPr>
            <p:cNvPr id="40" name="AutoShape 50"/>
            <p:cNvSpPr>
              <a:spLocks noChangeArrowheads="1"/>
            </p:cNvSpPr>
            <p:nvPr/>
          </p:nvSpPr>
          <p:spPr bwMode="auto">
            <a:xfrm>
              <a:off x="1165" y="917"/>
              <a:ext cx="120" cy="159"/>
            </a:xfrm>
            <a:prstGeom prst="cube">
              <a:avLst>
                <a:gd name="adj" fmla="val 38333"/>
              </a:avLst>
            </a:prstGeom>
            <a:solidFill>
              <a:srgbClr val="FFCC99"/>
            </a:solidFill>
            <a:ln w="9525">
              <a:noFill/>
              <a:miter lim="800000"/>
              <a:headEnd/>
              <a:tailEnd/>
            </a:ln>
          </p:spPr>
          <p:txBody>
            <a:bodyPr wrap="none" anchor="ctr"/>
            <a:lstStyle/>
            <a:p>
              <a:endParaRPr lang="en-GB"/>
            </a:p>
          </p:txBody>
        </p:sp>
        <p:sp>
          <p:nvSpPr>
            <p:cNvPr id="41" name="AutoShape 51"/>
            <p:cNvSpPr>
              <a:spLocks noChangeArrowheads="1"/>
            </p:cNvSpPr>
            <p:nvPr/>
          </p:nvSpPr>
          <p:spPr bwMode="auto">
            <a:xfrm>
              <a:off x="1165" y="1265"/>
              <a:ext cx="120" cy="159"/>
            </a:xfrm>
            <a:prstGeom prst="cube">
              <a:avLst>
                <a:gd name="adj" fmla="val 38333"/>
              </a:avLst>
            </a:prstGeom>
            <a:solidFill>
              <a:srgbClr val="FFCC99"/>
            </a:solidFill>
            <a:ln w="9525">
              <a:noFill/>
              <a:miter lim="800000"/>
              <a:headEnd/>
              <a:tailEnd/>
            </a:ln>
          </p:spPr>
          <p:txBody>
            <a:bodyPr wrap="none" anchor="ctr"/>
            <a:lstStyle/>
            <a:p>
              <a:endParaRPr lang="en-GB"/>
            </a:p>
          </p:txBody>
        </p:sp>
        <p:sp>
          <p:nvSpPr>
            <p:cNvPr id="42" name="AutoShape 52"/>
            <p:cNvSpPr>
              <a:spLocks noChangeArrowheads="1"/>
            </p:cNvSpPr>
            <p:nvPr/>
          </p:nvSpPr>
          <p:spPr bwMode="auto">
            <a:xfrm>
              <a:off x="1165" y="2615"/>
              <a:ext cx="120" cy="159"/>
            </a:xfrm>
            <a:prstGeom prst="cube">
              <a:avLst>
                <a:gd name="adj" fmla="val 38333"/>
              </a:avLst>
            </a:prstGeom>
            <a:solidFill>
              <a:srgbClr val="FFCC99"/>
            </a:solidFill>
            <a:ln w="9525">
              <a:noFill/>
              <a:miter lim="800000"/>
              <a:headEnd/>
              <a:tailEnd/>
            </a:ln>
          </p:spPr>
          <p:txBody>
            <a:bodyPr wrap="none" anchor="ctr"/>
            <a:lstStyle/>
            <a:p>
              <a:endParaRPr lang="en-GB"/>
            </a:p>
          </p:txBody>
        </p:sp>
        <p:sp>
          <p:nvSpPr>
            <p:cNvPr id="43" name="AutoShape 53"/>
            <p:cNvSpPr>
              <a:spLocks noChangeArrowheads="1"/>
            </p:cNvSpPr>
            <p:nvPr/>
          </p:nvSpPr>
          <p:spPr bwMode="auto">
            <a:xfrm>
              <a:off x="1163" y="1929"/>
              <a:ext cx="120" cy="159"/>
            </a:xfrm>
            <a:prstGeom prst="cube">
              <a:avLst>
                <a:gd name="adj" fmla="val 38333"/>
              </a:avLst>
            </a:prstGeom>
            <a:solidFill>
              <a:srgbClr val="FFCC99"/>
            </a:solidFill>
            <a:ln w="9525">
              <a:noFill/>
              <a:miter lim="800000"/>
              <a:headEnd/>
              <a:tailEnd/>
            </a:ln>
          </p:spPr>
          <p:txBody>
            <a:bodyPr wrap="none" anchor="ctr"/>
            <a:lstStyle/>
            <a:p>
              <a:endParaRPr lang="en-GB"/>
            </a:p>
          </p:txBody>
        </p:sp>
        <p:sp>
          <p:nvSpPr>
            <p:cNvPr id="44" name="AutoShape 54"/>
            <p:cNvSpPr>
              <a:spLocks noChangeArrowheads="1"/>
            </p:cNvSpPr>
            <p:nvPr/>
          </p:nvSpPr>
          <p:spPr bwMode="auto">
            <a:xfrm>
              <a:off x="1163" y="2277"/>
              <a:ext cx="120" cy="159"/>
            </a:xfrm>
            <a:prstGeom prst="cube">
              <a:avLst>
                <a:gd name="adj" fmla="val 38333"/>
              </a:avLst>
            </a:prstGeom>
            <a:solidFill>
              <a:srgbClr val="FFCC99"/>
            </a:solidFill>
            <a:ln w="9525">
              <a:noFill/>
              <a:miter lim="800000"/>
              <a:headEnd/>
              <a:tailEnd/>
            </a:ln>
          </p:spPr>
          <p:txBody>
            <a:bodyPr wrap="none" anchor="ctr"/>
            <a:lstStyle/>
            <a:p>
              <a:endParaRPr lang="en-GB"/>
            </a:p>
          </p:txBody>
        </p:sp>
      </p:grpSp>
      <p:sp>
        <p:nvSpPr>
          <p:cNvPr id="47" name="Text Box 3"/>
          <p:cNvSpPr txBox="1">
            <a:spLocks noChangeArrowheads="1"/>
          </p:cNvSpPr>
          <p:nvPr/>
        </p:nvSpPr>
        <p:spPr bwMode="auto">
          <a:xfrm>
            <a:off x="287338" y="279400"/>
            <a:ext cx="8558212" cy="457200"/>
          </a:xfrm>
          <a:prstGeom prst="rect">
            <a:avLst/>
          </a:prstGeom>
          <a:noFill/>
          <a:ln w="9525">
            <a:noFill/>
            <a:miter lim="800000"/>
            <a:headEnd/>
            <a:tailEnd/>
          </a:ln>
        </p:spPr>
        <p:txBody>
          <a:bodyPr>
            <a:spAutoFit/>
          </a:bodyPr>
          <a:lstStyle/>
          <a:p>
            <a:pPr algn="ctr">
              <a:spcBef>
                <a:spcPct val="50000"/>
              </a:spcBef>
            </a:pPr>
            <a:r>
              <a:rPr lang="en-GB" b="1" dirty="0">
                <a:solidFill>
                  <a:srgbClr val="CC0000"/>
                </a:solidFill>
                <a:latin typeface="Arial" charset="0"/>
              </a:rPr>
              <a:t>The relationship between the NPV and IRR methods</a:t>
            </a:r>
            <a:endParaRPr lang="en-GB" dirty="0">
              <a:solidFill>
                <a:srgbClr val="CC0000"/>
              </a:solidFill>
              <a:latin typeface="Arial" charset="0"/>
            </a:endParaRPr>
          </a:p>
        </p:txBody>
      </p:sp>
      <p:sp>
        <p:nvSpPr>
          <p:cNvPr id="49" name="TextBox 48"/>
          <p:cNvSpPr txBox="1"/>
          <p:nvPr/>
        </p:nvSpPr>
        <p:spPr>
          <a:xfrm>
            <a:off x="323528" y="6381328"/>
            <a:ext cx="3528392" cy="215444"/>
          </a:xfrm>
          <a:prstGeom prst="rect">
            <a:avLst/>
          </a:prstGeom>
          <a:noFill/>
        </p:spPr>
        <p:txBody>
          <a:bodyPr wrap="square" rtlCol="0">
            <a:spAutoFit/>
          </a:bodyPr>
          <a:lstStyle/>
          <a:p>
            <a:r>
              <a:rPr lang="en-GB" sz="800" dirty="0" smtClean="0"/>
              <a:t>Source: </a:t>
            </a:r>
            <a:r>
              <a:rPr lang="en-GB" sz="800" dirty="0" err="1" smtClean="0"/>
              <a:t>Atrill</a:t>
            </a:r>
            <a:r>
              <a:rPr lang="en-GB" sz="800" dirty="0" smtClean="0"/>
              <a:t> &amp; </a:t>
            </a:r>
            <a:r>
              <a:rPr lang="en-GB" sz="800" dirty="0" err="1" smtClean="0"/>
              <a:t>McLaney</a:t>
            </a:r>
            <a:endParaRPr lang="en-GB" sz="800" dirty="0"/>
          </a:p>
        </p:txBody>
      </p:sp>
      <p:sp>
        <p:nvSpPr>
          <p:cNvPr id="48" name="Slide Number Placeholder 47"/>
          <p:cNvSpPr>
            <a:spLocks noGrp="1"/>
          </p:cNvSpPr>
          <p:nvPr>
            <p:ph type="sldNum" sz="quarter" idx="12"/>
          </p:nvPr>
        </p:nvSpPr>
        <p:spPr/>
        <p:txBody>
          <a:bodyPr/>
          <a:lstStyle/>
          <a:p>
            <a:fld id="{906DD0DA-9AFE-4431-A050-313750B2E3BB}" type="slidenum">
              <a:rPr lang="en-GB" smtClean="0"/>
              <a:pPr/>
              <a:t>36</a:t>
            </a:fld>
            <a:endParaRPr lang="en-GB"/>
          </a:p>
        </p:txBody>
      </p:sp>
      <p:sp>
        <p:nvSpPr>
          <p:cNvPr id="50" name="Footer Placeholder 49"/>
          <p:cNvSpPr>
            <a:spLocks noGrp="1"/>
          </p:cNvSpPr>
          <p:nvPr>
            <p:ph type="ftr" sz="quarter" idx="11"/>
          </p:nvPr>
        </p:nvSpPr>
        <p:spPr/>
        <p:txBody>
          <a:bodyPr/>
          <a:lstStyle/>
          <a:p>
            <a:r>
              <a:rPr lang="en-GB" smtClean="0"/>
              <a:t>Financial Management</a:t>
            </a:r>
            <a:endParaRPr lang="en-GB"/>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Internal Rate of Return (IRR)</a:t>
            </a:r>
          </a:p>
        </p:txBody>
      </p:sp>
      <p:sp>
        <p:nvSpPr>
          <p:cNvPr id="6" name="Slide Number Placeholder 5"/>
          <p:cNvSpPr>
            <a:spLocks noGrp="1"/>
          </p:cNvSpPr>
          <p:nvPr>
            <p:ph type="sldNum" sz="quarter" idx="12"/>
          </p:nvPr>
        </p:nvSpPr>
        <p:spPr/>
        <p:txBody>
          <a:bodyPr/>
          <a:lstStyle/>
          <a:p>
            <a:fld id="{906DD0DA-9AFE-4431-A050-313750B2E3BB}" type="slidenum">
              <a:rPr lang="en-GB" smtClean="0"/>
              <a:pPr/>
              <a:t>37</a:t>
            </a:fld>
            <a:endParaRPr lang="en-GB"/>
          </a:p>
        </p:txBody>
      </p:sp>
      <p:sp>
        <p:nvSpPr>
          <p:cNvPr id="7" name="Footer Placeholder 6"/>
          <p:cNvSpPr>
            <a:spLocks noGrp="1"/>
          </p:cNvSpPr>
          <p:nvPr>
            <p:ph type="ftr" sz="quarter" idx="11"/>
          </p:nvPr>
        </p:nvSpPr>
        <p:spPr/>
        <p:txBody>
          <a:bodyPr/>
          <a:lstStyle/>
          <a:p>
            <a:r>
              <a:rPr lang="en-GB" smtClean="0"/>
              <a:t>Financial Management</a:t>
            </a:r>
            <a:endParaRPr lang="en-GB"/>
          </a:p>
        </p:txBody>
      </p:sp>
      <p:pic>
        <p:nvPicPr>
          <p:cNvPr id="1027" name="Picture 3"/>
          <p:cNvPicPr>
            <a:picLocks noChangeAspect="1" noChangeArrowheads="1"/>
          </p:cNvPicPr>
          <p:nvPr/>
        </p:nvPicPr>
        <p:blipFill>
          <a:blip r:embed="rId3" cstate="print"/>
          <a:srcRect/>
          <a:stretch>
            <a:fillRect/>
          </a:stretch>
        </p:blipFill>
        <p:spPr bwMode="auto">
          <a:xfrm>
            <a:off x="1403649" y="1412776"/>
            <a:ext cx="6048672" cy="4463867"/>
          </a:xfrm>
          <a:prstGeom prst="rect">
            <a:avLst/>
          </a:prstGeom>
          <a:noFill/>
          <a:ln w="9525">
            <a:noFill/>
            <a:miter lim="800000"/>
            <a:headEnd/>
            <a:tailEnd/>
          </a:ln>
        </p:spPr>
      </p:pic>
      <p:sp>
        <p:nvSpPr>
          <p:cNvPr id="9" name="TextBox 8"/>
          <p:cNvSpPr txBox="1"/>
          <p:nvPr/>
        </p:nvSpPr>
        <p:spPr>
          <a:xfrm>
            <a:off x="0" y="5877272"/>
            <a:ext cx="3168352" cy="246221"/>
          </a:xfrm>
          <a:prstGeom prst="rect">
            <a:avLst/>
          </a:prstGeom>
          <a:noFill/>
        </p:spPr>
        <p:txBody>
          <a:bodyPr wrap="square" rtlCol="0">
            <a:spAutoFit/>
          </a:bodyPr>
          <a:lstStyle/>
          <a:p>
            <a:pPr algn="ctr"/>
            <a:r>
              <a:rPr lang="en-GB" sz="1000" dirty="0" smtClean="0"/>
              <a:t>Source: Billingsgate Battery example </a:t>
            </a:r>
            <a:endParaRPr lang="en-GB" sz="1000" dirty="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1143000"/>
          </a:xfrm>
        </p:spPr>
        <p:txBody>
          <a:bodyPr/>
          <a:lstStyle/>
          <a:p>
            <a:r>
              <a:rPr lang="en-GB" sz="3200" dirty="0" smtClean="0"/>
              <a:t>Example of IRR project appraisal</a:t>
            </a:r>
            <a:endParaRPr lang="en-GB" sz="3200" dirty="0"/>
          </a:p>
        </p:txBody>
      </p:sp>
      <p:sp>
        <p:nvSpPr>
          <p:cNvPr id="6" name="Slide Number Placeholder 5"/>
          <p:cNvSpPr>
            <a:spLocks noGrp="1"/>
          </p:cNvSpPr>
          <p:nvPr>
            <p:ph type="sldNum" sz="quarter" idx="12"/>
          </p:nvPr>
        </p:nvSpPr>
        <p:spPr/>
        <p:txBody>
          <a:bodyPr/>
          <a:lstStyle/>
          <a:p>
            <a:fld id="{906DD0DA-9AFE-4431-A050-313750B2E3BB}" type="slidenum">
              <a:rPr lang="en-GB" smtClean="0"/>
              <a:pPr/>
              <a:t>38</a:t>
            </a:fld>
            <a:endParaRPr lang="en-GB"/>
          </a:p>
        </p:txBody>
      </p:sp>
      <p:sp>
        <p:nvSpPr>
          <p:cNvPr id="7" name="Footer Placeholder 6"/>
          <p:cNvSpPr>
            <a:spLocks noGrp="1"/>
          </p:cNvSpPr>
          <p:nvPr>
            <p:ph type="ftr" sz="quarter" idx="11"/>
          </p:nvPr>
        </p:nvSpPr>
        <p:spPr/>
        <p:txBody>
          <a:bodyPr/>
          <a:lstStyle/>
          <a:p>
            <a:r>
              <a:rPr lang="en-GB" dirty="0" smtClean="0"/>
              <a:t>Financial Management</a:t>
            </a:r>
            <a:endParaRPr lang="en-GB" dirty="0"/>
          </a:p>
        </p:txBody>
      </p:sp>
      <p:pic>
        <p:nvPicPr>
          <p:cNvPr id="3" name="Picture 2"/>
          <p:cNvPicPr>
            <a:picLocks noChangeAspect="1"/>
          </p:cNvPicPr>
          <p:nvPr/>
        </p:nvPicPr>
        <p:blipFill>
          <a:blip r:embed="rId3" cstate="print"/>
          <a:stretch>
            <a:fillRect/>
          </a:stretch>
        </p:blipFill>
        <p:spPr>
          <a:xfrm>
            <a:off x="395536" y="1762217"/>
            <a:ext cx="8006134" cy="2817515"/>
          </a:xfrm>
          <a:prstGeom prst="rect">
            <a:avLst/>
          </a:prstGeom>
        </p:spPr>
      </p:pic>
      <p:pic>
        <p:nvPicPr>
          <p:cNvPr id="4" name="Picture 3"/>
          <p:cNvPicPr>
            <a:picLocks noChangeAspect="1"/>
          </p:cNvPicPr>
          <p:nvPr/>
        </p:nvPicPr>
        <p:blipFill>
          <a:blip r:embed="rId4" cstate="print"/>
          <a:stretch>
            <a:fillRect/>
          </a:stretch>
        </p:blipFill>
        <p:spPr>
          <a:xfrm>
            <a:off x="879782" y="4797152"/>
            <a:ext cx="7807018" cy="1008113"/>
          </a:xfrm>
          <a:prstGeom prst="rect">
            <a:avLst/>
          </a:prstGeom>
        </p:spPr>
      </p:pic>
    </p:spTree>
    <p:extLst>
      <p:ext uri="{BB962C8B-B14F-4D97-AF65-F5344CB8AC3E}">
        <p14:creationId xmlns="" xmlns:p14="http://schemas.microsoft.com/office/powerpoint/2010/main" val="2070869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Internal Rate of Return (IRR)</a:t>
            </a:r>
            <a:br>
              <a:rPr lang="en-GB" dirty="0" smtClean="0"/>
            </a:br>
            <a:r>
              <a:rPr lang="en-GB" dirty="0" smtClean="0"/>
              <a:t>Decision rule</a:t>
            </a:r>
            <a:endParaRPr lang="en-GB" dirty="0"/>
          </a:p>
        </p:txBody>
      </p:sp>
      <p:sp>
        <p:nvSpPr>
          <p:cNvPr id="3" name="Content Placeholder 2"/>
          <p:cNvSpPr>
            <a:spLocks noGrp="1"/>
          </p:cNvSpPr>
          <p:nvPr>
            <p:ph idx="1"/>
          </p:nvPr>
        </p:nvSpPr>
        <p:spPr/>
        <p:txBody>
          <a:bodyPr/>
          <a:lstStyle/>
          <a:p>
            <a:endParaRPr lang="en-GB" dirty="0" smtClean="0"/>
          </a:p>
          <a:p>
            <a:pPr>
              <a:spcBef>
                <a:spcPct val="50000"/>
              </a:spcBef>
            </a:pPr>
            <a:r>
              <a:rPr lang="en-GB" sz="2800" dirty="0" smtClean="0">
                <a:latin typeface="Arial" charset="0"/>
              </a:rPr>
              <a:t>For a project to be acceptable, it must meet a minimum IRR requirement - this should be the opportunity cost of finance</a:t>
            </a:r>
          </a:p>
          <a:p>
            <a:r>
              <a:rPr lang="en-GB" sz="2800" dirty="0" smtClean="0"/>
              <a:t>For competing projects that </a:t>
            </a:r>
            <a:r>
              <a:rPr lang="en-GB" sz="2800" dirty="0" smtClean="0">
                <a:latin typeface="Arial" charset="0"/>
              </a:rPr>
              <a:t>exceed the minimum IRR, those with the higher (or highest) IRR should be chosen</a:t>
            </a:r>
            <a:endParaRPr lang="en-GB" sz="2800" dirty="0"/>
          </a:p>
        </p:txBody>
      </p:sp>
      <p:sp>
        <p:nvSpPr>
          <p:cNvPr id="6" name="Slide Number Placeholder 5"/>
          <p:cNvSpPr>
            <a:spLocks noGrp="1"/>
          </p:cNvSpPr>
          <p:nvPr>
            <p:ph type="sldNum" sz="quarter" idx="12"/>
          </p:nvPr>
        </p:nvSpPr>
        <p:spPr/>
        <p:txBody>
          <a:bodyPr/>
          <a:lstStyle/>
          <a:p>
            <a:fld id="{906DD0DA-9AFE-4431-A050-313750B2E3BB}" type="slidenum">
              <a:rPr lang="en-GB" smtClean="0"/>
              <a:pPr/>
              <a:t>39</a:t>
            </a:fld>
            <a:endParaRPr lang="en-GB"/>
          </a:p>
        </p:txBody>
      </p:sp>
      <p:sp>
        <p:nvSpPr>
          <p:cNvPr id="7" name="Footer Placeholder 6"/>
          <p:cNvSpPr>
            <a:spLocks noGrp="1"/>
          </p:cNvSpPr>
          <p:nvPr>
            <p:ph type="ftr" sz="quarter" idx="11"/>
          </p:nvPr>
        </p:nvSpPr>
        <p:spPr/>
        <p:txBody>
          <a:bodyPr/>
          <a:lstStyle/>
          <a:p>
            <a:r>
              <a:rPr lang="en-GB" smtClean="0"/>
              <a:t>Financial Management</a:t>
            </a:r>
            <a:endParaRPr lang="en-GB"/>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Drawbacks of using IRR</a:t>
            </a:r>
            <a:endParaRPr lang="en-GB" dirty="0"/>
          </a:p>
        </p:txBody>
      </p:sp>
      <p:sp>
        <p:nvSpPr>
          <p:cNvPr id="3" name="Content Placeholder 2"/>
          <p:cNvSpPr>
            <a:spLocks noGrp="1"/>
          </p:cNvSpPr>
          <p:nvPr>
            <p:ph idx="1"/>
          </p:nvPr>
        </p:nvSpPr>
        <p:spPr/>
        <p:txBody>
          <a:bodyPr/>
          <a:lstStyle/>
          <a:p>
            <a:r>
              <a:rPr lang="en-GB" sz="2800" dirty="0" smtClean="0"/>
              <a:t>IRR does not address the issue of wealth maximisation</a:t>
            </a:r>
          </a:p>
          <a:p>
            <a:r>
              <a:rPr lang="en-GB" sz="2800" dirty="0" smtClean="0"/>
              <a:t>Accepting the project with highest IRR will often maximise shareholder wealth but may not always be the case because scale of investment is not considered</a:t>
            </a:r>
          </a:p>
          <a:p>
            <a:r>
              <a:rPr lang="en-GB" sz="2800" dirty="0" smtClean="0"/>
              <a:t>Therefore NPV is most reliable method of assessment</a:t>
            </a:r>
          </a:p>
        </p:txBody>
      </p:sp>
      <p:sp>
        <p:nvSpPr>
          <p:cNvPr id="6" name="Slide Number Placeholder 5"/>
          <p:cNvSpPr>
            <a:spLocks noGrp="1"/>
          </p:cNvSpPr>
          <p:nvPr>
            <p:ph type="sldNum" sz="quarter" idx="12"/>
          </p:nvPr>
        </p:nvSpPr>
        <p:spPr/>
        <p:txBody>
          <a:bodyPr/>
          <a:lstStyle/>
          <a:p>
            <a:fld id="{906DD0DA-9AFE-4431-A050-313750B2E3BB}" type="slidenum">
              <a:rPr lang="en-GB" smtClean="0"/>
              <a:pPr/>
              <a:t>40</a:t>
            </a:fld>
            <a:endParaRPr lang="en-GB"/>
          </a:p>
        </p:txBody>
      </p:sp>
      <p:sp>
        <p:nvSpPr>
          <p:cNvPr id="7" name="Footer Placeholder 6"/>
          <p:cNvSpPr>
            <a:spLocks noGrp="1"/>
          </p:cNvSpPr>
          <p:nvPr>
            <p:ph type="ftr" sz="quarter" idx="11"/>
          </p:nvPr>
        </p:nvSpPr>
        <p:spPr/>
        <p:txBody>
          <a:bodyPr/>
          <a:lstStyle/>
          <a:p>
            <a:r>
              <a:rPr lang="en-GB" smtClean="0"/>
              <a:t>Financial Management</a:t>
            </a:r>
            <a:endParaRPr lang="en-GB"/>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Practical conclusions</a:t>
            </a:r>
            <a:endParaRPr lang="en-GB" dirty="0"/>
          </a:p>
        </p:txBody>
      </p:sp>
      <p:sp>
        <p:nvSpPr>
          <p:cNvPr id="3" name="Content Placeholder 2"/>
          <p:cNvSpPr>
            <a:spLocks noGrp="1"/>
          </p:cNvSpPr>
          <p:nvPr>
            <p:ph idx="1"/>
          </p:nvPr>
        </p:nvSpPr>
        <p:spPr>
          <a:xfrm>
            <a:off x="457200" y="1412776"/>
            <a:ext cx="8229600" cy="4525963"/>
          </a:xfrm>
        </p:spPr>
        <p:txBody>
          <a:bodyPr/>
          <a:lstStyle/>
          <a:p>
            <a:pPr>
              <a:spcBef>
                <a:spcPct val="50000"/>
              </a:spcBef>
            </a:pPr>
            <a:r>
              <a:rPr lang="en-GB" sz="2400" dirty="0" smtClean="0">
                <a:latin typeface="Arial" charset="0"/>
              </a:rPr>
              <a:t>Businesses may use more than one method to assess each investment decision – this is particularly so in larger businesses</a:t>
            </a:r>
          </a:p>
          <a:p>
            <a:pPr>
              <a:spcBef>
                <a:spcPct val="50000"/>
              </a:spcBef>
            </a:pPr>
            <a:endParaRPr lang="en-GB" sz="2400" dirty="0" smtClean="0">
              <a:latin typeface="Arial" charset="0"/>
            </a:endParaRPr>
          </a:p>
          <a:p>
            <a:pPr>
              <a:spcBef>
                <a:spcPct val="50000"/>
              </a:spcBef>
            </a:pPr>
            <a:r>
              <a:rPr lang="en-GB" sz="2400" dirty="0" smtClean="0">
                <a:latin typeface="Arial" charset="0"/>
              </a:rPr>
              <a:t>Payback period methods continue to be popular as a screening method</a:t>
            </a:r>
          </a:p>
          <a:p>
            <a:pPr>
              <a:spcBef>
                <a:spcPct val="50000"/>
              </a:spcBef>
            </a:pPr>
            <a:endParaRPr lang="en-GB" sz="2400" dirty="0" smtClean="0">
              <a:latin typeface="Arial" charset="0"/>
            </a:endParaRPr>
          </a:p>
          <a:p>
            <a:r>
              <a:rPr lang="en-GB" sz="2400" dirty="0" smtClean="0">
                <a:latin typeface="Arial" charset="0"/>
              </a:rPr>
              <a:t>There has been increased use of the discounting methods (NPV and IRR) over time – again in larger businesses this is the case</a:t>
            </a:r>
          </a:p>
          <a:p>
            <a:endParaRPr lang="en-GB" sz="2400" dirty="0" smtClean="0">
              <a:latin typeface="Arial" charset="0"/>
            </a:endParaRPr>
          </a:p>
          <a:p>
            <a:endParaRPr lang="en-GB" sz="2400" dirty="0" smtClean="0">
              <a:latin typeface="Arial" charset="0"/>
            </a:endParaRPr>
          </a:p>
        </p:txBody>
      </p:sp>
      <p:sp>
        <p:nvSpPr>
          <p:cNvPr id="6" name="Slide Number Placeholder 5"/>
          <p:cNvSpPr>
            <a:spLocks noGrp="1"/>
          </p:cNvSpPr>
          <p:nvPr>
            <p:ph type="sldNum" sz="quarter" idx="12"/>
          </p:nvPr>
        </p:nvSpPr>
        <p:spPr/>
        <p:txBody>
          <a:bodyPr/>
          <a:lstStyle/>
          <a:p>
            <a:fld id="{906DD0DA-9AFE-4431-A050-313750B2E3BB}" type="slidenum">
              <a:rPr lang="en-GB" smtClean="0"/>
              <a:pPr/>
              <a:t>41</a:t>
            </a:fld>
            <a:endParaRPr lang="en-GB" dirty="0"/>
          </a:p>
        </p:txBody>
      </p:sp>
      <p:sp>
        <p:nvSpPr>
          <p:cNvPr id="7" name="Footer Placeholder 6"/>
          <p:cNvSpPr>
            <a:spLocks noGrp="1"/>
          </p:cNvSpPr>
          <p:nvPr>
            <p:ph type="ftr" sz="quarter" idx="11"/>
          </p:nvPr>
        </p:nvSpPr>
        <p:spPr/>
        <p:txBody>
          <a:bodyPr/>
          <a:lstStyle/>
          <a:p>
            <a:r>
              <a:rPr lang="en-GB" dirty="0" smtClean="0"/>
              <a:t>Financial Management</a:t>
            </a:r>
            <a:endParaRPr lang="en-GB" dirty="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Capital rationing</a:t>
            </a:r>
            <a:endParaRPr lang="en-GB" dirty="0"/>
          </a:p>
        </p:txBody>
      </p:sp>
      <p:sp>
        <p:nvSpPr>
          <p:cNvPr id="3" name="Content Placeholder 2"/>
          <p:cNvSpPr>
            <a:spLocks noGrp="1"/>
          </p:cNvSpPr>
          <p:nvPr>
            <p:ph idx="1"/>
          </p:nvPr>
        </p:nvSpPr>
        <p:spPr>
          <a:xfrm>
            <a:off x="457200" y="1412776"/>
            <a:ext cx="8229600" cy="4525963"/>
          </a:xfrm>
        </p:spPr>
        <p:txBody>
          <a:bodyPr/>
          <a:lstStyle/>
          <a:p>
            <a:r>
              <a:rPr lang="en-GB" sz="2800" dirty="0" smtClean="0"/>
              <a:t>All projects appraised that pass the decision rule should be selected</a:t>
            </a:r>
          </a:p>
          <a:p>
            <a:r>
              <a:rPr lang="en-GB" sz="2800" dirty="0" smtClean="0"/>
              <a:t>This assumes unlimited funds available for investment</a:t>
            </a:r>
          </a:p>
          <a:p>
            <a:r>
              <a:rPr lang="en-GB" sz="2800" dirty="0" smtClean="0"/>
              <a:t>If funds are </a:t>
            </a:r>
            <a:r>
              <a:rPr lang="en-GB" sz="2800" b="1" u="sng" dirty="0" smtClean="0"/>
              <a:t>limited</a:t>
            </a:r>
            <a:r>
              <a:rPr lang="en-GB" sz="2800" dirty="0" smtClean="0"/>
              <a:t> then choices have to be made regarding project selection</a:t>
            </a:r>
          </a:p>
          <a:p>
            <a:endParaRPr lang="en-GB" sz="2800" dirty="0" smtClean="0"/>
          </a:p>
          <a:p>
            <a:pPr algn="ctr">
              <a:buNone/>
            </a:pPr>
            <a:r>
              <a:rPr lang="en-GB" sz="2800" dirty="0" smtClean="0">
                <a:solidFill>
                  <a:srgbClr val="FF0000"/>
                </a:solidFill>
              </a:rPr>
              <a:t>In the latter case capital has to be </a:t>
            </a:r>
            <a:r>
              <a:rPr lang="en-GB" sz="2800" b="1" u="sng" dirty="0" smtClean="0">
                <a:solidFill>
                  <a:srgbClr val="FF0000"/>
                </a:solidFill>
              </a:rPr>
              <a:t>rationed</a:t>
            </a:r>
            <a:r>
              <a:rPr lang="en-GB" sz="2800" dirty="0" smtClean="0">
                <a:solidFill>
                  <a:srgbClr val="FF0000"/>
                </a:solidFill>
              </a:rPr>
              <a:t>!!</a:t>
            </a:r>
          </a:p>
          <a:p>
            <a:endParaRPr lang="en-GB" sz="2800" dirty="0" smtClean="0"/>
          </a:p>
          <a:p>
            <a:endParaRPr lang="en-GB" sz="2800" dirty="0" smtClean="0"/>
          </a:p>
        </p:txBody>
      </p:sp>
      <p:sp>
        <p:nvSpPr>
          <p:cNvPr id="6" name="Slide Number Placeholder 5"/>
          <p:cNvSpPr>
            <a:spLocks noGrp="1"/>
          </p:cNvSpPr>
          <p:nvPr>
            <p:ph type="sldNum" sz="quarter" idx="12"/>
          </p:nvPr>
        </p:nvSpPr>
        <p:spPr/>
        <p:txBody>
          <a:bodyPr/>
          <a:lstStyle/>
          <a:p>
            <a:fld id="{906DD0DA-9AFE-4431-A050-313750B2E3BB}" type="slidenum">
              <a:rPr lang="en-GB" smtClean="0"/>
              <a:pPr/>
              <a:t>42</a:t>
            </a:fld>
            <a:endParaRPr lang="en-GB"/>
          </a:p>
        </p:txBody>
      </p:sp>
      <p:sp>
        <p:nvSpPr>
          <p:cNvPr id="7" name="Footer Placeholder 6"/>
          <p:cNvSpPr>
            <a:spLocks noGrp="1"/>
          </p:cNvSpPr>
          <p:nvPr>
            <p:ph type="ftr" sz="quarter" idx="11"/>
          </p:nvPr>
        </p:nvSpPr>
        <p:spPr/>
        <p:txBody>
          <a:bodyPr/>
          <a:lstStyle/>
          <a:p>
            <a:r>
              <a:rPr lang="en-GB" smtClean="0"/>
              <a:t>Financial Management</a:t>
            </a:r>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Capital rationing</a:t>
            </a:r>
            <a:endParaRPr lang="en-GB" dirty="0"/>
          </a:p>
        </p:txBody>
      </p:sp>
      <p:sp>
        <p:nvSpPr>
          <p:cNvPr id="3" name="Content Placeholder 2"/>
          <p:cNvSpPr>
            <a:spLocks noGrp="1"/>
          </p:cNvSpPr>
          <p:nvPr>
            <p:ph idx="1"/>
          </p:nvPr>
        </p:nvSpPr>
        <p:spPr>
          <a:xfrm>
            <a:off x="467544" y="1340768"/>
            <a:ext cx="8229600" cy="4525963"/>
          </a:xfrm>
        </p:spPr>
        <p:txBody>
          <a:bodyPr/>
          <a:lstStyle/>
          <a:p>
            <a:r>
              <a:rPr lang="en-GB" sz="2800" dirty="0" smtClean="0"/>
              <a:t>Types of rationing:</a:t>
            </a:r>
          </a:p>
          <a:p>
            <a:pPr lvl="1"/>
            <a:r>
              <a:rPr lang="en-GB" sz="2400" dirty="0" smtClean="0"/>
              <a:t>Soft rationing</a:t>
            </a:r>
          </a:p>
          <a:p>
            <a:pPr lvl="1"/>
            <a:r>
              <a:rPr lang="en-GB" sz="2400" dirty="0" smtClean="0"/>
              <a:t>Hard rationing</a:t>
            </a:r>
          </a:p>
          <a:p>
            <a:pPr lvl="1"/>
            <a:r>
              <a:rPr lang="en-GB" sz="2400" dirty="0" smtClean="0"/>
              <a:t>One-period rationing</a:t>
            </a:r>
          </a:p>
          <a:p>
            <a:endParaRPr lang="en-GB" sz="2000" dirty="0" smtClean="0"/>
          </a:p>
          <a:p>
            <a:r>
              <a:rPr lang="en-GB" sz="2400" dirty="0" smtClean="0"/>
              <a:t>Soft rationing are internally imposed limits by the business</a:t>
            </a:r>
          </a:p>
          <a:p>
            <a:r>
              <a:rPr lang="en-GB" sz="2400" dirty="0" smtClean="0"/>
              <a:t>Hard rationing relates to capital made available from external sources</a:t>
            </a:r>
          </a:p>
          <a:p>
            <a:r>
              <a:rPr lang="en-GB" sz="2400" dirty="0" smtClean="0"/>
              <a:t>One-period rationing is the simplest because limits are placed on finance availability for one year only; for subsequent years funds are unlimited</a:t>
            </a:r>
          </a:p>
        </p:txBody>
      </p:sp>
      <p:sp>
        <p:nvSpPr>
          <p:cNvPr id="6" name="Slide Number Placeholder 5"/>
          <p:cNvSpPr>
            <a:spLocks noGrp="1"/>
          </p:cNvSpPr>
          <p:nvPr>
            <p:ph type="sldNum" sz="quarter" idx="12"/>
          </p:nvPr>
        </p:nvSpPr>
        <p:spPr/>
        <p:txBody>
          <a:bodyPr/>
          <a:lstStyle/>
          <a:p>
            <a:fld id="{906DD0DA-9AFE-4431-A050-313750B2E3BB}" type="slidenum">
              <a:rPr lang="en-GB" smtClean="0"/>
              <a:pPr/>
              <a:t>43</a:t>
            </a:fld>
            <a:endParaRPr lang="en-GB" dirty="0"/>
          </a:p>
        </p:txBody>
      </p:sp>
      <p:sp>
        <p:nvSpPr>
          <p:cNvPr id="7" name="Footer Placeholder 6"/>
          <p:cNvSpPr>
            <a:spLocks noGrp="1"/>
          </p:cNvSpPr>
          <p:nvPr>
            <p:ph type="ftr" sz="quarter" idx="11"/>
          </p:nvPr>
        </p:nvSpPr>
        <p:spPr/>
        <p:txBody>
          <a:bodyPr/>
          <a:lstStyle/>
          <a:p>
            <a:r>
              <a:rPr lang="en-GB" smtClean="0"/>
              <a:t>Financial Management</a:t>
            </a:r>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Capital rationing</a:t>
            </a:r>
            <a:endParaRPr lang="en-GB" dirty="0"/>
          </a:p>
        </p:txBody>
      </p:sp>
      <p:sp>
        <p:nvSpPr>
          <p:cNvPr id="3" name="Content Placeholder 2"/>
          <p:cNvSpPr>
            <a:spLocks noGrp="1"/>
          </p:cNvSpPr>
          <p:nvPr>
            <p:ph idx="1"/>
          </p:nvPr>
        </p:nvSpPr>
        <p:spPr>
          <a:xfrm>
            <a:off x="457200" y="1412776"/>
            <a:ext cx="8229600" cy="4525963"/>
          </a:xfrm>
        </p:spPr>
        <p:txBody>
          <a:bodyPr/>
          <a:lstStyle/>
          <a:p>
            <a:r>
              <a:rPr lang="en-GB" sz="2800" dirty="0" smtClean="0"/>
              <a:t>One-period capital rationing carry two options:</a:t>
            </a:r>
          </a:p>
          <a:p>
            <a:pPr lvl="1"/>
            <a:r>
              <a:rPr lang="en-GB" sz="2400" dirty="0" smtClean="0"/>
              <a:t>Divisible projects</a:t>
            </a:r>
          </a:p>
          <a:p>
            <a:pPr lvl="1"/>
            <a:r>
              <a:rPr lang="en-GB" sz="2400" dirty="0" smtClean="0"/>
              <a:t>Indivisible projects</a:t>
            </a:r>
          </a:p>
          <a:p>
            <a:endParaRPr lang="en-GB" sz="2800" dirty="0" smtClean="0"/>
          </a:p>
          <a:p>
            <a:r>
              <a:rPr lang="en-GB" sz="2800" dirty="0" smtClean="0"/>
              <a:t>Divisible projects are projects for which a fraction can be undertaken </a:t>
            </a:r>
          </a:p>
          <a:p>
            <a:pPr marL="457200" lvl="1" indent="0">
              <a:buNone/>
            </a:pPr>
            <a:r>
              <a:rPr lang="en-GB" sz="2400" dirty="0" smtClean="0"/>
              <a:t>e.g. plan to open 5 new stores but only open 3.</a:t>
            </a:r>
          </a:p>
          <a:p>
            <a:r>
              <a:rPr lang="en-GB" sz="2800" dirty="0" smtClean="0"/>
              <a:t>Indivisible projects are projects which have to be completed in full </a:t>
            </a:r>
          </a:p>
          <a:p>
            <a:pPr marL="457200" lvl="1" indent="0">
              <a:buNone/>
            </a:pPr>
            <a:r>
              <a:rPr lang="en-GB" sz="2400" dirty="0" smtClean="0"/>
              <a:t>e.g. project to build a bridge</a:t>
            </a:r>
          </a:p>
        </p:txBody>
      </p:sp>
      <p:sp>
        <p:nvSpPr>
          <p:cNvPr id="6" name="Slide Number Placeholder 5"/>
          <p:cNvSpPr>
            <a:spLocks noGrp="1"/>
          </p:cNvSpPr>
          <p:nvPr>
            <p:ph type="sldNum" sz="quarter" idx="12"/>
          </p:nvPr>
        </p:nvSpPr>
        <p:spPr/>
        <p:txBody>
          <a:bodyPr/>
          <a:lstStyle/>
          <a:p>
            <a:fld id="{906DD0DA-9AFE-4431-A050-313750B2E3BB}" type="slidenum">
              <a:rPr lang="en-GB" smtClean="0"/>
              <a:pPr/>
              <a:t>44</a:t>
            </a:fld>
            <a:endParaRPr lang="en-GB"/>
          </a:p>
        </p:txBody>
      </p:sp>
      <p:sp>
        <p:nvSpPr>
          <p:cNvPr id="7" name="Footer Placeholder 6"/>
          <p:cNvSpPr>
            <a:spLocks noGrp="1"/>
          </p:cNvSpPr>
          <p:nvPr>
            <p:ph type="ftr" sz="quarter" idx="11"/>
          </p:nvPr>
        </p:nvSpPr>
        <p:spPr/>
        <p:txBody>
          <a:bodyPr/>
          <a:lstStyle/>
          <a:p>
            <a:r>
              <a:rPr lang="en-GB" smtClean="0"/>
              <a:t>Financial Management</a:t>
            </a:r>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4624"/>
            <a:ext cx="8229600" cy="1143000"/>
          </a:xfrm>
        </p:spPr>
        <p:txBody>
          <a:bodyPr/>
          <a:lstStyle/>
          <a:p>
            <a:r>
              <a:rPr lang="en-GB" dirty="0" smtClean="0"/>
              <a:t>Capital rationing</a:t>
            </a:r>
            <a:endParaRPr lang="en-GB" dirty="0"/>
          </a:p>
        </p:txBody>
      </p:sp>
      <p:sp>
        <p:nvSpPr>
          <p:cNvPr id="3" name="Content Placeholder 2"/>
          <p:cNvSpPr>
            <a:spLocks noGrp="1"/>
          </p:cNvSpPr>
          <p:nvPr>
            <p:ph idx="1"/>
          </p:nvPr>
        </p:nvSpPr>
        <p:spPr>
          <a:xfrm>
            <a:off x="457200" y="1196752"/>
            <a:ext cx="8229600" cy="4525963"/>
          </a:xfrm>
        </p:spPr>
        <p:txBody>
          <a:bodyPr/>
          <a:lstStyle/>
          <a:p>
            <a:pPr indent="0">
              <a:buNone/>
            </a:pPr>
            <a:r>
              <a:rPr lang="en-GB" sz="2000" dirty="0" smtClean="0"/>
              <a:t>Example of projects with capital allocation of £4.5M</a:t>
            </a:r>
          </a:p>
        </p:txBody>
      </p:sp>
      <p:sp>
        <p:nvSpPr>
          <p:cNvPr id="7" name="TextBox 6"/>
          <p:cNvSpPr txBox="1"/>
          <p:nvPr/>
        </p:nvSpPr>
        <p:spPr>
          <a:xfrm>
            <a:off x="395536" y="3452807"/>
            <a:ext cx="8280920" cy="1200329"/>
          </a:xfrm>
          <a:prstGeom prst="rect">
            <a:avLst/>
          </a:prstGeom>
          <a:noFill/>
        </p:spPr>
        <p:txBody>
          <a:bodyPr wrap="square" rtlCol="0">
            <a:spAutoFit/>
          </a:bodyPr>
          <a:lstStyle/>
          <a:p>
            <a:r>
              <a:rPr lang="en-GB" dirty="0" smtClean="0"/>
              <a:t>Relying on </a:t>
            </a:r>
            <a:r>
              <a:rPr lang="en-GB" dirty="0" smtClean="0">
                <a:solidFill>
                  <a:srgbClr val="FF0000"/>
                </a:solidFill>
              </a:rPr>
              <a:t>NPV</a:t>
            </a:r>
            <a:r>
              <a:rPr lang="en-GB" dirty="0" smtClean="0"/>
              <a:t> as an indicator would give a priority order of </a:t>
            </a:r>
            <a:r>
              <a:rPr lang="en-GB" b="1" dirty="0" smtClean="0">
                <a:solidFill>
                  <a:srgbClr val="FF0000"/>
                </a:solidFill>
              </a:rPr>
              <a:t>D,A,B,C</a:t>
            </a:r>
            <a:r>
              <a:rPr lang="en-GB" dirty="0" smtClean="0">
                <a:solidFill>
                  <a:srgbClr val="FF0000"/>
                </a:solidFill>
              </a:rPr>
              <a:t> </a:t>
            </a:r>
            <a:r>
              <a:rPr lang="en-GB" dirty="0" smtClean="0"/>
              <a:t>and with only £4.5M capital available then result would be as follows:</a:t>
            </a:r>
          </a:p>
          <a:p>
            <a:endParaRPr lang="en-GB" dirty="0" smtClean="0"/>
          </a:p>
          <a:p>
            <a:endParaRPr lang="en-GB" b="1" dirty="0">
              <a:solidFill>
                <a:srgbClr val="FF0000"/>
              </a:solidFill>
            </a:endParaRPr>
          </a:p>
        </p:txBody>
      </p:sp>
      <p:pic>
        <p:nvPicPr>
          <p:cNvPr id="3074" name="Picture 2"/>
          <p:cNvPicPr>
            <a:picLocks noChangeAspect="1" noChangeArrowheads="1"/>
          </p:cNvPicPr>
          <p:nvPr/>
        </p:nvPicPr>
        <p:blipFill>
          <a:blip r:embed="rId2" cstate="print"/>
          <a:srcRect/>
          <a:stretch>
            <a:fillRect/>
          </a:stretch>
        </p:blipFill>
        <p:spPr bwMode="auto">
          <a:xfrm>
            <a:off x="2411760" y="1628800"/>
            <a:ext cx="3695700" cy="1647825"/>
          </a:xfrm>
          <a:prstGeom prst="rect">
            <a:avLst/>
          </a:prstGeom>
          <a:noFill/>
          <a:ln w="9525">
            <a:noFill/>
            <a:miter lim="800000"/>
            <a:headEnd/>
            <a:tailEnd/>
          </a:ln>
        </p:spPr>
      </p:pic>
      <p:pic>
        <p:nvPicPr>
          <p:cNvPr id="3075" name="Picture 3"/>
          <p:cNvPicPr>
            <a:picLocks noChangeAspect="1" noChangeArrowheads="1"/>
          </p:cNvPicPr>
          <p:nvPr/>
        </p:nvPicPr>
        <p:blipFill>
          <a:blip r:embed="rId3" cstate="print"/>
          <a:srcRect/>
          <a:stretch>
            <a:fillRect/>
          </a:stretch>
        </p:blipFill>
        <p:spPr bwMode="auto">
          <a:xfrm>
            <a:off x="2495525" y="4270598"/>
            <a:ext cx="3876675" cy="1390650"/>
          </a:xfrm>
          <a:prstGeom prst="rect">
            <a:avLst/>
          </a:prstGeom>
          <a:noFill/>
          <a:ln w="9525">
            <a:noFill/>
            <a:miter lim="800000"/>
            <a:headEnd/>
            <a:tailEnd/>
          </a:ln>
        </p:spPr>
      </p:pic>
      <p:sp>
        <p:nvSpPr>
          <p:cNvPr id="9" name="Slide Number Placeholder 8"/>
          <p:cNvSpPr>
            <a:spLocks noGrp="1"/>
          </p:cNvSpPr>
          <p:nvPr>
            <p:ph type="sldNum" sz="quarter" idx="12"/>
          </p:nvPr>
        </p:nvSpPr>
        <p:spPr/>
        <p:txBody>
          <a:bodyPr/>
          <a:lstStyle/>
          <a:p>
            <a:fld id="{906DD0DA-9AFE-4431-A050-313750B2E3BB}" type="slidenum">
              <a:rPr lang="en-GB" smtClean="0"/>
              <a:pPr/>
              <a:t>45</a:t>
            </a:fld>
            <a:endParaRPr lang="en-GB" dirty="0"/>
          </a:p>
        </p:txBody>
      </p:sp>
      <p:sp>
        <p:nvSpPr>
          <p:cNvPr id="10" name="Footer Placeholder 9"/>
          <p:cNvSpPr>
            <a:spLocks noGrp="1"/>
          </p:cNvSpPr>
          <p:nvPr>
            <p:ph type="ftr" sz="quarter" idx="11"/>
          </p:nvPr>
        </p:nvSpPr>
        <p:spPr/>
        <p:txBody>
          <a:bodyPr/>
          <a:lstStyle/>
          <a:p>
            <a:r>
              <a:rPr lang="en-GB" smtClean="0"/>
              <a:t>Financial Management</a:t>
            </a:r>
            <a:endParaRPr lang="en-GB"/>
          </a:p>
        </p:txBody>
      </p:sp>
      <p:sp>
        <p:nvSpPr>
          <p:cNvPr id="11" name="Rectangle 10"/>
          <p:cNvSpPr/>
          <p:nvPr/>
        </p:nvSpPr>
        <p:spPr>
          <a:xfrm>
            <a:off x="467544" y="5662989"/>
            <a:ext cx="8136904" cy="646331"/>
          </a:xfrm>
          <a:prstGeom prst="rect">
            <a:avLst/>
          </a:prstGeom>
        </p:spPr>
        <p:txBody>
          <a:bodyPr wrap="square">
            <a:spAutoFit/>
          </a:bodyPr>
          <a:lstStyle/>
          <a:p>
            <a:r>
              <a:rPr lang="en-GB" dirty="0" smtClean="0"/>
              <a:t>The resulting NPV for doing Project D and ¾ of Project A is </a:t>
            </a:r>
            <a:r>
              <a:rPr lang="en-GB" i="1" dirty="0" smtClean="0"/>
              <a:t>14.355+ 3.211 </a:t>
            </a:r>
            <a:r>
              <a:rPr lang="en-GB" dirty="0" smtClean="0"/>
              <a:t>= </a:t>
            </a:r>
            <a:r>
              <a:rPr lang="en-GB" b="1" dirty="0" smtClean="0"/>
              <a:t>£17.566M</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07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Capital rationing</a:t>
            </a:r>
            <a:endParaRPr lang="en-GB" dirty="0"/>
          </a:p>
        </p:txBody>
      </p:sp>
      <p:sp>
        <p:nvSpPr>
          <p:cNvPr id="3" name="Content Placeholder 2"/>
          <p:cNvSpPr>
            <a:spLocks noGrp="1"/>
          </p:cNvSpPr>
          <p:nvPr>
            <p:ph idx="1"/>
          </p:nvPr>
        </p:nvSpPr>
        <p:spPr>
          <a:xfrm>
            <a:off x="323528" y="1268760"/>
            <a:ext cx="8435280" cy="4525963"/>
          </a:xfrm>
        </p:spPr>
        <p:txBody>
          <a:bodyPr/>
          <a:lstStyle/>
          <a:p>
            <a:pPr indent="0">
              <a:buNone/>
            </a:pPr>
            <a:r>
              <a:rPr lang="en-GB" sz="2800" dirty="0" smtClean="0"/>
              <a:t>We need to determine the </a:t>
            </a:r>
            <a:r>
              <a:rPr lang="en-GB" sz="2800" u="sng" dirty="0" smtClean="0"/>
              <a:t>optimal combination</a:t>
            </a:r>
            <a:r>
              <a:rPr lang="en-GB" sz="2800" dirty="0" smtClean="0"/>
              <a:t> for project selection within the capital constraints</a:t>
            </a:r>
          </a:p>
          <a:p>
            <a:pPr indent="0">
              <a:buNone/>
            </a:pPr>
            <a:endParaRPr lang="en-GB" sz="2800" dirty="0" smtClean="0"/>
          </a:p>
          <a:p>
            <a:pPr indent="0">
              <a:buNone/>
            </a:pPr>
            <a:r>
              <a:rPr lang="en-GB" sz="2800" dirty="0" smtClean="0"/>
              <a:t>Selecting highest NPV projects in order of rank will favour large projects only, when a combination of smaller projects might be optimal</a:t>
            </a:r>
          </a:p>
          <a:p>
            <a:pPr indent="0">
              <a:buNone/>
            </a:pPr>
            <a:endParaRPr lang="en-GB" sz="2800" dirty="0" smtClean="0"/>
          </a:p>
          <a:p>
            <a:pPr indent="0">
              <a:buNone/>
            </a:pPr>
            <a:r>
              <a:rPr lang="en-GB" sz="2800" dirty="0" smtClean="0"/>
              <a:t>To find the optimal combination we deploy either:</a:t>
            </a:r>
          </a:p>
          <a:p>
            <a:pPr indent="0"/>
            <a:r>
              <a:rPr lang="en-GB" sz="2800" dirty="0" smtClean="0">
                <a:solidFill>
                  <a:srgbClr val="FF0000"/>
                </a:solidFill>
              </a:rPr>
              <a:t>Profitability Index</a:t>
            </a:r>
          </a:p>
          <a:p>
            <a:pPr indent="0"/>
            <a:r>
              <a:rPr lang="en-GB" sz="2800" dirty="0" smtClean="0">
                <a:solidFill>
                  <a:srgbClr val="FF0000"/>
                </a:solidFill>
              </a:rPr>
              <a:t>Benefit-cost ratio</a:t>
            </a:r>
          </a:p>
        </p:txBody>
      </p:sp>
      <p:sp>
        <p:nvSpPr>
          <p:cNvPr id="6" name="Slide Number Placeholder 5"/>
          <p:cNvSpPr>
            <a:spLocks noGrp="1"/>
          </p:cNvSpPr>
          <p:nvPr>
            <p:ph type="sldNum" sz="quarter" idx="12"/>
          </p:nvPr>
        </p:nvSpPr>
        <p:spPr/>
        <p:txBody>
          <a:bodyPr/>
          <a:lstStyle/>
          <a:p>
            <a:fld id="{906DD0DA-9AFE-4431-A050-313750B2E3BB}" type="slidenum">
              <a:rPr lang="en-GB" smtClean="0"/>
              <a:pPr/>
              <a:t>46</a:t>
            </a:fld>
            <a:endParaRPr lang="en-GB"/>
          </a:p>
        </p:txBody>
      </p:sp>
      <p:sp>
        <p:nvSpPr>
          <p:cNvPr id="7" name="Footer Placeholder 6"/>
          <p:cNvSpPr>
            <a:spLocks noGrp="1"/>
          </p:cNvSpPr>
          <p:nvPr>
            <p:ph type="ftr" sz="quarter" idx="11"/>
          </p:nvPr>
        </p:nvSpPr>
        <p:spPr/>
        <p:txBody>
          <a:bodyPr/>
          <a:lstStyle/>
          <a:p>
            <a:r>
              <a:rPr lang="en-GB" smtClean="0"/>
              <a:t>Financial Management</a:t>
            </a:r>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5" end="5"/>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4624"/>
            <a:ext cx="8229600" cy="1143000"/>
          </a:xfrm>
        </p:spPr>
        <p:txBody>
          <a:bodyPr/>
          <a:lstStyle/>
          <a:p>
            <a:r>
              <a:rPr lang="en-GB" dirty="0" smtClean="0"/>
              <a:t>Capital rationing</a:t>
            </a:r>
            <a:endParaRPr lang="en-GB" dirty="0"/>
          </a:p>
        </p:txBody>
      </p:sp>
      <p:sp>
        <p:nvSpPr>
          <p:cNvPr id="3" name="Content Placeholder 2"/>
          <p:cNvSpPr>
            <a:spLocks noGrp="1"/>
          </p:cNvSpPr>
          <p:nvPr>
            <p:ph idx="1"/>
          </p:nvPr>
        </p:nvSpPr>
        <p:spPr>
          <a:xfrm>
            <a:off x="457200" y="1196752"/>
            <a:ext cx="8229600" cy="4525963"/>
          </a:xfrm>
        </p:spPr>
        <p:txBody>
          <a:bodyPr/>
          <a:lstStyle/>
          <a:p>
            <a:pPr indent="0">
              <a:buNone/>
            </a:pPr>
            <a:r>
              <a:rPr lang="en-GB" sz="2800" dirty="0" smtClean="0">
                <a:solidFill>
                  <a:srgbClr val="FF0000"/>
                </a:solidFill>
              </a:rPr>
              <a:t>Profitability index:</a:t>
            </a:r>
          </a:p>
          <a:p>
            <a:pPr indent="0">
              <a:buNone/>
            </a:pPr>
            <a:endParaRPr lang="en-GB" sz="1800" dirty="0" smtClean="0"/>
          </a:p>
          <a:p>
            <a:pPr indent="0">
              <a:buNone/>
            </a:pPr>
            <a:r>
              <a:rPr lang="en-GB" sz="2000" u="sng" dirty="0" smtClean="0"/>
              <a:t>Gross present value*</a:t>
            </a:r>
          </a:p>
          <a:p>
            <a:pPr indent="0">
              <a:buNone/>
            </a:pPr>
            <a:r>
              <a:rPr lang="en-GB" sz="2000" dirty="0" smtClean="0"/>
              <a:t>     Initial outlay</a:t>
            </a:r>
          </a:p>
          <a:p>
            <a:pPr indent="0">
              <a:buNone/>
            </a:pPr>
            <a:endParaRPr lang="en-GB" sz="1200" dirty="0" smtClean="0"/>
          </a:p>
          <a:p>
            <a:pPr indent="0">
              <a:buNone/>
            </a:pPr>
            <a:r>
              <a:rPr lang="en-GB" sz="1100" dirty="0" smtClean="0"/>
              <a:t>*GPV is total present value of all cash flows </a:t>
            </a:r>
            <a:r>
              <a:rPr lang="en-GB" sz="1100" u="sng" dirty="0" smtClean="0"/>
              <a:t>excluding</a:t>
            </a:r>
            <a:r>
              <a:rPr lang="en-GB" sz="1100" dirty="0" smtClean="0"/>
              <a:t> the initial investment</a:t>
            </a:r>
          </a:p>
          <a:p>
            <a:pPr indent="0">
              <a:buNone/>
            </a:pPr>
            <a:endParaRPr lang="en-GB" sz="2000" dirty="0" smtClean="0"/>
          </a:p>
          <a:p>
            <a:pPr indent="0">
              <a:buNone/>
            </a:pPr>
            <a:r>
              <a:rPr lang="en-GB" sz="2800" dirty="0" smtClean="0">
                <a:solidFill>
                  <a:srgbClr val="FF0000"/>
                </a:solidFill>
              </a:rPr>
              <a:t>Benefit-cost ratio:</a:t>
            </a:r>
          </a:p>
          <a:p>
            <a:pPr indent="0">
              <a:buNone/>
            </a:pPr>
            <a:endParaRPr lang="en-GB" sz="1800" dirty="0" smtClean="0"/>
          </a:p>
          <a:p>
            <a:pPr indent="0">
              <a:buNone/>
            </a:pPr>
            <a:r>
              <a:rPr lang="en-GB" sz="2000" u="sng" dirty="0" smtClean="0"/>
              <a:t>Net present value</a:t>
            </a:r>
          </a:p>
          <a:p>
            <a:pPr indent="0">
              <a:buNone/>
            </a:pPr>
            <a:r>
              <a:rPr lang="en-GB" sz="2000" dirty="0" smtClean="0"/>
              <a:t>     Initial outlay</a:t>
            </a:r>
          </a:p>
          <a:p>
            <a:pPr indent="0">
              <a:buNone/>
            </a:pPr>
            <a:endParaRPr lang="en-GB" sz="2000" dirty="0" smtClean="0"/>
          </a:p>
          <a:p>
            <a:pPr indent="0">
              <a:buNone/>
            </a:pPr>
            <a:r>
              <a:rPr lang="en-GB" sz="2000" dirty="0" smtClean="0"/>
              <a:t>Both ratios provide a measure of profitability per unit of monetary value invested; selection of these ratios is down to individual choice</a:t>
            </a:r>
          </a:p>
          <a:p>
            <a:pPr indent="0">
              <a:buNone/>
            </a:pPr>
            <a:endParaRPr lang="en-GB" sz="2000" dirty="0" smtClean="0"/>
          </a:p>
        </p:txBody>
      </p:sp>
      <p:sp>
        <p:nvSpPr>
          <p:cNvPr id="6" name="Slide Number Placeholder 5"/>
          <p:cNvSpPr>
            <a:spLocks noGrp="1"/>
          </p:cNvSpPr>
          <p:nvPr>
            <p:ph type="sldNum" sz="quarter" idx="12"/>
          </p:nvPr>
        </p:nvSpPr>
        <p:spPr/>
        <p:txBody>
          <a:bodyPr/>
          <a:lstStyle/>
          <a:p>
            <a:fld id="{906DD0DA-9AFE-4431-A050-313750B2E3BB}" type="slidenum">
              <a:rPr lang="en-GB" smtClean="0"/>
              <a:pPr/>
              <a:t>47</a:t>
            </a:fld>
            <a:endParaRPr lang="en-GB"/>
          </a:p>
        </p:txBody>
      </p:sp>
      <p:sp>
        <p:nvSpPr>
          <p:cNvPr id="7" name="Footer Placeholder 6"/>
          <p:cNvSpPr>
            <a:spLocks noGrp="1"/>
          </p:cNvSpPr>
          <p:nvPr>
            <p:ph type="ftr" sz="quarter" idx="11"/>
          </p:nvPr>
        </p:nvSpPr>
        <p:spPr/>
        <p:txBody>
          <a:bodyPr/>
          <a:lstStyle/>
          <a:p>
            <a:r>
              <a:rPr lang="en-GB" smtClean="0"/>
              <a:t>Financial Management</a:t>
            </a:r>
            <a:endParaRPr lang="en-GB"/>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4624"/>
            <a:ext cx="8229600" cy="1143000"/>
          </a:xfrm>
        </p:spPr>
        <p:txBody>
          <a:bodyPr/>
          <a:lstStyle/>
          <a:p>
            <a:r>
              <a:rPr lang="en-GB" dirty="0" smtClean="0"/>
              <a:t>Capital rationing</a:t>
            </a:r>
            <a:endParaRPr lang="en-GB" dirty="0"/>
          </a:p>
        </p:txBody>
      </p:sp>
      <p:sp>
        <p:nvSpPr>
          <p:cNvPr id="3" name="Content Placeholder 2"/>
          <p:cNvSpPr>
            <a:spLocks noGrp="1"/>
          </p:cNvSpPr>
          <p:nvPr>
            <p:ph idx="1"/>
          </p:nvPr>
        </p:nvSpPr>
        <p:spPr>
          <a:xfrm>
            <a:off x="457200" y="1196752"/>
            <a:ext cx="8229600" cy="4525963"/>
          </a:xfrm>
        </p:spPr>
        <p:txBody>
          <a:bodyPr/>
          <a:lstStyle/>
          <a:p>
            <a:pPr indent="0">
              <a:buNone/>
            </a:pPr>
            <a:r>
              <a:rPr lang="en-GB" sz="2000" dirty="0" smtClean="0"/>
              <a:t>Using the Profitability Index / Benefit-cost ratio</a:t>
            </a:r>
          </a:p>
        </p:txBody>
      </p:sp>
      <p:pic>
        <p:nvPicPr>
          <p:cNvPr id="2050" name="Picture 2"/>
          <p:cNvPicPr>
            <a:picLocks noChangeAspect="1" noChangeArrowheads="1"/>
          </p:cNvPicPr>
          <p:nvPr/>
        </p:nvPicPr>
        <p:blipFill>
          <a:blip r:embed="rId2" cstate="print"/>
          <a:srcRect/>
          <a:stretch>
            <a:fillRect/>
          </a:stretch>
        </p:blipFill>
        <p:spPr bwMode="auto">
          <a:xfrm>
            <a:off x="1835696" y="1772816"/>
            <a:ext cx="5267325" cy="2133600"/>
          </a:xfrm>
          <a:prstGeom prst="rect">
            <a:avLst/>
          </a:prstGeom>
          <a:noFill/>
          <a:ln w="9525">
            <a:noFill/>
            <a:miter lim="800000"/>
            <a:headEnd/>
            <a:tailEnd/>
          </a:ln>
        </p:spPr>
      </p:pic>
      <p:sp>
        <p:nvSpPr>
          <p:cNvPr id="7" name="TextBox 6"/>
          <p:cNvSpPr txBox="1"/>
          <p:nvPr/>
        </p:nvSpPr>
        <p:spPr>
          <a:xfrm>
            <a:off x="899592" y="4293096"/>
            <a:ext cx="7560840" cy="1200329"/>
          </a:xfrm>
          <a:prstGeom prst="rect">
            <a:avLst/>
          </a:prstGeom>
          <a:noFill/>
        </p:spPr>
        <p:txBody>
          <a:bodyPr wrap="square" rtlCol="0">
            <a:spAutoFit/>
          </a:bodyPr>
          <a:lstStyle/>
          <a:p>
            <a:r>
              <a:rPr lang="en-GB" dirty="0" smtClean="0"/>
              <a:t>Arrange projects in order of the highest profitability index </a:t>
            </a:r>
            <a:r>
              <a:rPr lang="en-GB" b="1" dirty="0" smtClean="0"/>
              <a:t>or</a:t>
            </a:r>
            <a:r>
              <a:rPr lang="en-GB" dirty="0" smtClean="0"/>
              <a:t> benefit-cost ratio and work down the list until the capital limit is reached.</a:t>
            </a:r>
          </a:p>
          <a:p>
            <a:endParaRPr lang="en-GB" dirty="0" smtClean="0"/>
          </a:p>
          <a:p>
            <a:r>
              <a:rPr lang="en-GB" dirty="0" smtClean="0"/>
              <a:t>This </a:t>
            </a:r>
            <a:r>
              <a:rPr lang="en-GB" b="1" u="sng" dirty="0" smtClean="0"/>
              <a:t>now</a:t>
            </a:r>
            <a:r>
              <a:rPr lang="en-GB" dirty="0" smtClean="0"/>
              <a:t> changes the priority order to </a:t>
            </a:r>
            <a:r>
              <a:rPr lang="en-GB" b="1" dirty="0" smtClean="0">
                <a:solidFill>
                  <a:srgbClr val="FF0000"/>
                </a:solidFill>
              </a:rPr>
              <a:t>D,B,C,A </a:t>
            </a:r>
            <a:r>
              <a:rPr lang="en-GB" dirty="0" smtClean="0"/>
              <a:t>from D,A,B,C</a:t>
            </a:r>
            <a:endParaRPr lang="en-GB" dirty="0"/>
          </a:p>
        </p:txBody>
      </p:sp>
      <p:sp>
        <p:nvSpPr>
          <p:cNvPr id="8" name="Slide Number Placeholder 7"/>
          <p:cNvSpPr>
            <a:spLocks noGrp="1"/>
          </p:cNvSpPr>
          <p:nvPr>
            <p:ph type="sldNum" sz="quarter" idx="12"/>
          </p:nvPr>
        </p:nvSpPr>
        <p:spPr/>
        <p:txBody>
          <a:bodyPr/>
          <a:lstStyle/>
          <a:p>
            <a:fld id="{906DD0DA-9AFE-4431-A050-313750B2E3BB}" type="slidenum">
              <a:rPr lang="en-GB" smtClean="0"/>
              <a:pPr/>
              <a:t>48</a:t>
            </a:fld>
            <a:endParaRPr lang="en-GB" dirty="0"/>
          </a:p>
        </p:txBody>
      </p:sp>
      <p:sp>
        <p:nvSpPr>
          <p:cNvPr id="9" name="Footer Placeholder 8"/>
          <p:cNvSpPr>
            <a:spLocks noGrp="1"/>
          </p:cNvSpPr>
          <p:nvPr>
            <p:ph type="ftr" sz="quarter" idx="11"/>
          </p:nvPr>
        </p:nvSpPr>
        <p:spPr/>
        <p:txBody>
          <a:bodyPr/>
          <a:lstStyle/>
          <a:p>
            <a:r>
              <a:rPr lang="en-GB" smtClean="0"/>
              <a:t>Financial Management</a:t>
            </a:r>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4624"/>
            <a:ext cx="8229600" cy="1143000"/>
          </a:xfrm>
        </p:spPr>
        <p:txBody>
          <a:bodyPr/>
          <a:lstStyle/>
          <a:p>
            <a:r>
              <a:rPr lang="en-GB" dirty="0" smtClean="0"/>
              <a:t>Capital rationing</a:t>
            </a:r>
            <a:endParaRPr lang="en-GB" dirty="0"/>
          </a:p>
        </p:txBody>
      </p:sp>
      <p:pic>
        <p:nvPicPr>
          <p:cNvPr id="2051" name="Picture 3"/>
          <p:cNvPicPr>
            <a:picLocks noGrp="1" noChangeAspect="1" noChangeArrowheads="1"/>
          </p:cNvPicPr>
          <p:nvPr>
            <p:ph idx="1"/>
          </p:nvPr>
        </p:nvPicPr>
        <p:blipFill>
          <a:blip r:embed="rId2" cstate="print"/>
          <a:srcRect/>
          <a:stretch>
            <a:fillRect/>
          </a:stretch>
        </p:blipFill>
        <p:spPr bwMode="auto">
          <a:xfrm>
            <a:off x="1187624" y="1916832"/>
            <a:ext cx="6567130" cy="2592288"/>
          </a:xfrm>
          <a:prstGeom prst="rect">
            <a:avLst/>
          </a:prstGeom>
          <a:noFill/>
          <a:ln w="9525">
            <a:noFill/>
            <a:miter lim="800000"/>
            <a:headEnd/>
            <a:tailEnd/>
          </a:ln>
        </p:spPr>
      </p:pic>
      <p:sp>
        <p:nvSpPr>
          <p:cNvPr id="9" name="Rectangle 8"/>
          <p:cNvSpPr/>
          <p:nvPr/>
        </p:nvSpPr>
        <p:spPr>
          <a:xfrm>
            <a:off x="1403648" y="1412776"/>
            <a:ext cx="6480720" cy="369332"/>
          </a:xfrm>
          <a:prstGeom prst="rect">
            <a:avLst/>
          </a:prstGeom>
        </p:spPr>
        <p:txBody>
          <a:bodyPr wrap="square">
            <a:spAutoFit/>
          </a:bodyPr>
          <a:lstStyle/>
          <a:p>
            <a:pPr indent="0">
              <a:buNone/>
            </a:pPr>
            <a:r>
              <a:rPr lang="en-GB" dirty="0" smtClean="0"/>
              <a:t>Example of projects with capital allocation of £4.5M</a:t>
            </a:r>
          </a:p>
        </p:txBody>
      </p:sp>
      <p:sp>
        <p:nvSpPr>
          <p:cNvPr id="10" name="TextBox 9"/>
          <p:cNvSpPr txBox="1"/>
          <p:nvPr/>
        </p:nvSpPr>
        <p:spPr>
          <a:xfrm>
            <a:off x="683568" y="4653136"/>
            <a:ext cx="7920880" cy="1754326"/>
          </a:xfrm>
          <a:prstGeom prst="rect">
            <a:avLst/>
          </a:prstGeom>
          <a:noFill/>
        </p:spPr>
        <p:txBody>
          <a:bodyPr wrap="square" rtlCol="0">
            <a:spAutoFit/>
          </a:bodyPr>
          <a:lstStyle/>
          <a:p>
            <a:r>
              <a:rPr lang="en-GB" dirty="0" smtClean="0"/>
              <a:t>Assumes projects are divisible.</a:t>
            </a:r>
          </a:p>
          <a:p>
            <a:r>
              <a:rPr lang="en-GB" dirty="0" smtClean="0"/>
              <a:t>Project A no longer ranks second because this provides the lowest return per unit of initial investment.</a:t>
            </a:r>
          </a:p>
          <a:p>
            <a:r>
              <a:rPr lang="en-GB" dirty="0" smtClean="0"/>
              <a:t>Net result is that an extra </a:t>
            </a:r>
            <a:r>
              <a:rPr lang="en-GB" b="1" dirty="0" smtClean="0"/>
              <a:t>£1.199M </a:t>
            </a:r>
            <a:r>
              <a:rPr lang="en-GB" i="1" dirty="0" smtClean="0"/>
              <a:t>(18.765-17.566) </a:t>
            </a:r>
            <a:r>
              <a:rPr lang="en-GB" dirty="0" smtClean="0"/>
              <a:t>is created for shareholders by selecting projects via ratios rather than relying on NPV alone</a:t>
            </a:r>
            <a:endParaRPr lang="en-GB" dirty="0"/>
          </a:p>
        </p:txBody>
      </p:sp>
      <p:sp>
        <p:nvSpPr>
          <p:cNvPr id="8" name="Slide Number Placeholder 7"/>
          <p:cNvSpPr>
            <a:spLocks noGrp="1"/>
          </p:cNvSpPr>
          <p:nvPr>
            <p:ph type="sldNum" sz="quarter" idx="12"/>
          </p:nvPr>
        </p:nvSpPr>
        <p:spPr/>
        <p:txBody>
          <a:bodyPr/>
          <a:lstStyle/>
          <a:p>
            <a:fld id="{906DD0DA-9AFE-4431-A050-313750B2E3BB}" type="slidenum">
              <a:rPr lang="en-GB" smtClean="0"/>
              <a:pPr/>
              <a:t>49</a:t>
            </a:fld>
            <a:endParaRPr lang="en-GB"/>
          </a:p>
        </p:txBody>
      </p:sp>
      <p:sp>
        <p:nvSpPr>
          <p:cNvPr id="11" name="Footer Placeholder 10"/>
          <p:cNvSpPr>
            <a:spLocks noGrp="1"/>
          </p:cNvSpPr>
          <p:nvPr>
            <p:ph type="ftr" sz="quarter" idx="11"/>
          </p:nvPr>
        </p:nvSpPr>
        <p:spPr/>
        <p:txBody>
          <a:bodyPr/>
          <a:lstStyle/>
          <a:p>
            <a:r>
              <a:rPr lang="en-GB" smtClean="0"/>
              <a:t>Financial Management</a:t>
            </a:r>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4624"/>
            <a:ext cx="8229600" cy="1143000"/>
          </a:xfrm>
        </p:spPr>
        <p:txBody>
          <a:bodyPr/>
          <a:lstStyle/>
          <a:p>
            <a:r>
              <a:rPr lang="en-GB" dirty="0" smtClean="0"/>
              <a:t>Capital rationing</a:t>
            </a:r>
            <a:endParaRPr lang="en-GB" dirty="0"/>
          </a:p>
        </p:txBody>
      </p:sp>
      <p:sp>
        <p:nvSpPr>
          <p:cNvPr id="8" name="Slide Number Placeholder 7"/>
          <p:cNvSpPr>
            <a:spLocks noGrp="1"/>
          </p:cNvSpPr>
          <p:nvPr>
            <p:ph type="sldNum" sz="quarter" idx="12"/>
          </p:nvPr>
        </p:nvSpPr>
        <p:spPr/>
        <p:txBody>
          <a:bodyPr/>
          <a:lstStyle/>
          <a:p>
            <a:fld id="{906DD0DA-9AFE-4431-A050-313750B2E3BB}" type="slidenum">
              <a:rPr lang="en-GB" smtClean="0"/>
              <a:pPr/>
              <a:t>50</a:t>
            </a:fld>
            <a:endParaRPr lang="en-GB" dirty="0"/>
          </a:p>
        </p:txBody>
      </p:sp>
      <p:sp>
        <p:nvSpPr>
          <p:cNvPr id="11" name="Footer Placeholder 10"/>
          <p:cNvSpPr>
            <a:spLocks noGrp="1"/>
          </p:cNvSpPr>
          <p:nvPr>
            <p:ph type="ftr" sz="quarter" idx="11"/>
          </p:nvPr>
        </p:nvSpPr>
        <p:spPr/>
        <p:txBody>
          <a:bodyPr/>
          <a:lstStyle/>
          <a:p>
            <a:r>
              <a:rPr lang="en-GB" dirty="0" smtClean="0"/>
              <a:t>Financial Management</a:t>
            </a:r>
            <a:endParaRPr lang="en-GB" dirty="0"/>
          </a:p>
        </p:txBody>
      </p:sp>
      <p:sp>
        <p:nvSpPr>
          <p:cNvPr id="13" name="TextBox 12"/>
          <p:cNvSpPr txBox="1"/>
          <p:nvPr/>
        </p:nvSpPr>
        <p:spPr>
          <a:xfrm>
            <a:off x="1043608" y="1331476"/>
            <a:ext cx="6912768" cy="369332"/>
          </a:xfrm>
          <a:prstGeom prst="rect">
            <a:avLst/>
          </a:prstGeom>
          <a:noFill/>
        </p:spPr>
        <p:txBody>
          <a:bodyPr wrap="square" rtlCol="0">
            <a:spAutoFit/>
          </a:bodyPr>
          <a:lstStyle/>
          <a:p>
            <a:pPr algn="ctr"/>
            <a:r>
              <a:rPr lang="en-GB" dirty="0" smtClean="0"/>
              <a:t>In summary…..comparing the two approaches! </a:t>
            </a:r>
            <a:endParaRPr lang="en-GB" dirty="0"/>
          </a:p>
        </p:txBody>
      </p:sp>
      <p:sp>
        <p:nvSpPr>
          <p:cNvPr id="14" name="Rectangle 13"/>
          <p:cNvSpPr/>
          <p:nvPr/>
        </p:nvSpPr>
        <p:spPr>
          <a:xfrm>
            <a:off x="827584" y="4437112"/>
            <a:ext cx="7128792" cy="646331"/>
          </a:xfrm>
          <a:prstGeom prst="rect">
            <a:avLst/>
          </a:prstGeom>
        </p:spPr>
        <p:txBody>
          <a:bodyPr wrap="square">
            <a:spAutoFit/>
          </a:bodyPr>
          <a:lstStyle/>
          <a:p>
            <a:r>
              <a:rPr lang="en-GB" dirty="0" smtClean="0"/>
              <a:t>The return on the project will be increased by £1.199M by using Profitability Index ranking as opposed to NPV alone</a:t>
            </a:r>
            <a:endParaRPr lang="en-GB" dirty="0"/>
          </a:p>
        </p:txBody>
      </p:sp>
      <p:sp>
        <p:nvSpPr>
          <p:cNvPr id="15" name="Rectangle 14"/>
          <p:cNvSpPr/>
          <p:nvPr/>
        </p:nvSpPr>
        <p:spPr>
          <a:xfrm>
            <a:off x="827584" y="5229200"/>
            <a:ext cx="7200800" cy="923330"/>
          </a:xfrm>
          <a:prstGeom prst="rect">
            <a:avLst/>
          </a:prstGeom>
        </p:spPr>
        <p:txBody>
          <a:bodyPr wrap="square">
            <a:spAutoFit/>
          </a:bodyPr>
          <a:lstStyle/>
          <a:p>
            <a:r>
              <a:rPr lang="en-GB" dirty="0" smtClean="0"/>
              <a:t>If projects were </a:t>
            </a:r>
            <a:r>
              <a:rPr lang="en-GB" b="1" u="sng" dirty="0" smtClean="0"/>
              <a:t>not divisible </a:t>
            </a:r>
            <a:r>
              <a:rPr lang="en-GB" dirty="0" smtClean="0"/>
              <a:t>then only projects D and B could be completed with the investment funds available as insufficient funds remain to complete the </a:t>
            </a:r>
            <a:r>
              <a:rPr lang="en-GB" b="1" u="sng" dirty="0" smtClean="0"/>
              <a:t>whole</a:t>
            </a:r>
            <a:r>
              <a:rPr lang="en-GB" dirty="0" smtClean="0"/>
              <a:t> of Project C.</a:t>
            </a:r>
            <a:endParaRPr lang="en-GB" dirty="0"/>
          </a:p>
        </p:txBody>
      </p:sp>
      <p:pic>
        <p:nvPicPr>
          <p:cNvPr id="4" name="Picture 3"/>
          <p:cNvPicPr>
            <a:picLocks noChangeAspect="1"/>
          </p:cNvPicPr>
          <p:nvPr/>
        </p:nvPicPr>
        <p:blipFill>
          <a:blip r:embed="rId3" cstate="print"/>
          <a:stretch>
            <a:fillRect/>
          </a:stretch>
        </p:blipFill>
        <p:spPr>
          <a:xfrm>
            <a:off x="118297" y="2127459"/>
            <a:ext cx="4390476" cy="2161905"/>
          </a:xfrm>
          <a:prstGeom prst="rect">
            <a:avLst/>
          </a:prstGeom>
        </p:spPr>
      </p:pic>
      <p:pic>
        <p:nvPicPr>
          <p:cNvPr id="5" name="Picture 4"/>
          <p:cNvPicPr>
            <a:picLocks noChangeAspect="1"/>
          </p:cNvPicPr>
          <p:nvPr/>
        </p:nvPicPr>
        <p:blipFill>
          <a:blip r:embed="rId4" cstate="print"/>
          <a:stretch>
            <a:fillRect/>
          </a:stretch>
        </p:blipFill>
        <p:spPr>
          <a:xfrm>
            <a:off x="4499992" y="2132856"/>
            <a:ext cx="3933333" cy="2152381"/>
          </a:xfrm>
          <a:prstGeom prst="rect">
            <a:avLst/>
          </a:prstGeom>
        </p:spPr>
      </p:pic>
    </p:spTree>
    <p:extLst>
      <p:ext uri="{BB962C8B-B14F-4D97-AF65-F5344CB8AC3E}">
        <p14:creationId xmlns="" xmlns:p14="http://schemas.microsoft.com/office/powerpoint/2010/main" val="3927407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4">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GB" smtClean="0"/>
              <a:t>Financial Management</a:t>
            </a:r>
            <a:endParaRPr lang="en-GB"/>
          </a:p>
        </p:txBody>
      </p:sp>
      <p:sp>
        <p:nvSpPr>
          <p:cNvPr id="5" name="Slide Number Placeholder 4"/>
          <p:cNvSpPr>
            <a:spLocks noGrp="1"/>
          </p:cNvSpPr>
          <p:nvPr>
            <p:ph type="sldNum" sz="quarter" idx="12"/>
          </p:nvPr>
        </p:nvSpPr>
        <p:spPr/>
        <p:txBody>
          <a:bodyPr/>
          <a:lstStyle/>
          <a:p>
            <a:fld id="{906DD0DA-9AFE-4431-A050-313750B2E3BB}" type="slidenum">
              <a:rPr lang="en-GB" smtClean="0"/>
              <a:pPr/>
              <a:t>51</a:t>
            </a:fld>
            <a:endParaRPr lang="en-GB"/>
          </a:p>
        </p:txBody>
      </p:sp>
      <p:graphicFrame>
        <p:nvGraphicFramePr>
          <p:cNvPr id="6" name="Table 5"/>
          <p:cNvGraphicFramePr>
            <a:graphicFrameLocks noGrp="1"/>
          </p:cNvGraphicFramePr>
          <p:nvPr>
            <p:extLst>
              <p:ext uri="{D42A27DB-BD31-4B8C-83A1-F6EECF244321}">
                <p14:modId xmlns="" xmlns:p14="http://schemas.microsoft.com/office/powerpoint/2010/main" val="63758390"/>
              </p:ext>
            </p:extLst>
          </p:nvPr>
        </p:nvGraphicFramePr>
        <p:xfrm>
          <a:off x="1524000" y="404664"/>
          <a:ext cx="6096000" cy="6120680"/>
        </p:xfrm>
        <a:graphic>
          <a:graphicData uri="http://schemas.openxmlformats.org/drawingml/2006/table">
            <a:tbl>
              <a:tblPr firstRow="1" bandRow="1">
                <a:tableStyleId>{5C22544A-7EE6-4342-B048-85BDC9FD1C3A}</a:tableStyleId>
              </a:tblPr>
              <a:tblGrid>
                <a:gridCol w="3048000"/>
                <a:gridCol w="3048000"/>
              </a:tblGrid>
              <a:tr h="3201586">
                <a:tc>
                  <a:txBody>
                    <a:bodyPr/>
                    <a:lstStyle/>
                    <a:p>
                      <a:r>
                        <a:rPr lang="en-GB" dirty="0" smtClean="0"/>
                        <a:t>PAYBACK:</a:t>
                      </a:r>
                    </a:p>
                    <a:p>
                      <a:pPr marL="285750" indent="-285750">
                        <a:buFont typeface="Arial" panose="020B0604020202020204" pitchFamily="34" charset="0"/>
                        <a:buChar char="•"/>
                      </a:pPr>
                      <a:r>
                        <a:rPr lang="en-GB" dirty="0" smtClean="0"/>
                        <a:t>Appraisal</a:t>
                      </a:r>
                      <a:r>
                        <a:rPr lang="en-GB" baseline="0" dirty="0" smtClean="0"/>
                        <a:t> based on time taken to get back initial investment</a:t>
                      </a:r>
                    </a:p>
                    <a:p>
                      <a:pPr marL="285750" indent="-285750">
                        <a:buFont typeface="Arial" panose="020B0604020202020204" pitchFamily="34" charset="0"/>
                        <a:buChar char="•"/>
                      </a:pPr>
                      <a:r>
                        <a:rPr lang="en-GB" baseline="0" dirty="0" smtClean="0"/>
                        <a:t>Easy to calculate</a:t>
                      </a:r>
                    </a:p>
                    <a:p>
                      <a:pPr marL="285750" indent="-285750">
                        <a:buFont typeface="Arial" panose="020B0604020202020204" pitchFamily="34" charset="0"/>
                        <a:buChar char="•"/>
                      </a:pPr>
                      <a:r>
                        <a:rPr lang="en-GB" baseline="0" dirty="0" smtClean="0"/>
                        <a:t>No time value of money considered or timing of cash flows</a:t>
                      </a:r>
                    </a:p>
                    <a:p>
                      <a:pPr marL="285750" indent="-285750">
                        <a:buFont typeface="Arial" panose="020B0604020202020204" pitchFamily="34" charset="0"/>
                        <a:buChar char="•"/>
                      </a:pPr>
                      <a:r>
                        <a:rPr lang="en-GB" baseline="0" dirty="0" smtClean="0"/>
                        <a:t>Ignores cash flows after payback period</a:t>
                      </a:r>
                      <a:endParaRPr lang="en-GB" dirty="0" smtClean="0"/>
                    </a:p>
                    <a:p>
                      <a:endParaRPr lang="en-GB" dirty="0"/>
                    </a:p>
                  </a:txBody>
                  <a:tcPr/>
                </a:tc>
                <a:tc>
                  <a:txBody>
                    <a:bodyPr/>
                    <a:lstStyle/>
                    <a:p>
                      <a:r>
                        <a:rPr lang="en-GB" dirty="0" smtClean="0"/>
                        <a:t>DISCOUNTED PAYBACK:</a:t>
                      </a:r>
                    </a:p>
                    <a:p>
                      <a:pPr marL="285750" indent="-285750">
                        <a:buFont typeface="Arial" panose="020B0604020202020204" pitchFamily="34" charset="0"/>
                        <a:buChar char="•"/>
                      </a:pPr>
                      <a:r>
                        <a:rPr lang="en-GB" dirty="0" smtClean="0"/>
                        <a:t>Includes</a:t>
                      </a:r>
                      <a:r>
                        <a:rPr lang="en-GB" baseline="0" dirty="0" smtClean="0"/>
                        <a:t> time value of cash flows</a:t>
                      </a:r>
                    </a:p>
                    <a:p>
                      <a:pPr marL="285750" indent="-285750">
                        <a:buFont typeface="Arial" panose="020B0604020202020204" pitchFamily="34" charset="0"/>
                        <a:buChar char="•"/>
                      </a:pPr>
                      <a:r>
                        <a:rPr lang="en-GB" baseline="0" dirty="0" smtClean="0"/>
                        <a:t>Still ignores relevant data after payback period</a:t>
                      </a:r>
                      <a:endParaRPr lang="en-GB" dirty="0" smtClean="0"/>
                    </a:p>
                    <a:p>
                      <a:pPr marL="285750" indent="-285750">
                        <a:buFont typeface="Arial" panose="020B0604020202020204" pitchFamily="34" charset="0"/>
                        <a:buChar char="•"/>
                      </a:pPr>
                      <a:endParaRPr lang="en-GB" dirty="0" smtClean="0"/>
                    </a:p>
                    <a:p>
                      <a:endParaRPr lang="en-GB" dirty="0"/>
                    </a:p>
                  </a:txBody>
                  <a:tcPr/>
                </a:tc>
              </a:tr>
              <a:tr h="2919094">
                <a:tc>
                  <a:txBody>
                    <a:bodyPr/>
                    <a:lstStyle/>
                    <a:p>
                      <a:r>
                        <a:rPr lang="en-GB" dirty="0" smtClean="0"/>
                        <a:t>NPV:</a:t>
                      </a:r>
                    </a:p>
                    <a:p>
                      <a:pPr marL="285750" indent="-285750">
                        <a:buFont typeface="Arial" panose="020B0604020202020204" pitchFamily="34" charset="0"/>
                        <a:buChar char="•"/>
                      </a:pPr>
                      <a:r>
                        <a:rPr lang="en-GB" dirty="0" smtClean="0"/>
                        <a:t>Measures</a:t>
                      </a:r>
                      <a:r>
                        <a:rPr lang="en-GB" baseline="0" dirty="0" smtClean="0"/>
                        <a:t> cash flow accounting for all costs and benefits and an allowance made for their timing</a:t>
                      </a:r>
                    </a:p>
                    <a:p>
                      <a:pPr marL="285750" indent="-285750">
                        <a:buFont typeface="Arial" panose="020B0604020202020204" pitchFamily="34" charset="0"/>
                        <a:buChar char="•"/>
                      </a:pPr>
                      <a:r>
                        <a:rPr lang="en-GB" baseline="0" dirty="0" smtClean="0"/>
                        <a:t>Mathematical calculation</a:t>
                      </a:r>
                    </a:p>
                    <a:p>
                      <a:pPr marL="285750" indent="-285750">
                        <a:buFont typeface="Arial" panose="020B0604020202020204" pitchFamily="34" charset="0"/>
                        <a:buChar char="•"/>
                      </a:pPr>
                      <a:r>
                        <a:rPr lang="en-GB" baseline="0" dirty="0" smtClean="0"/>
                        <a:t>Proportional relationship between discount rate and NPV</a:t>
                      </a:r>
                      <a:endParaRPr lang="en-GB" dirty="0"/>
                    </a:p>
                  </a:txBody>
                  <a:tcPr/>
                </a:tc>
                <a:tc>
                  <a:txBody>
                    <a:bodyPr/>
                    <a:lstStyle/>
                    <a:p>
                      <a:r>
                        <a:rPr lang="en-GB" dirty="0" smtClean="0"/>
                        <a:t>IRR:</a:t>
                      </a:r>
                    </a:p>
                    <a:p>
                      <a:pPr marL="285750" indent="-285750">
                        <a:buFont typeface="Arial" panose="020B0604020202020204" pitchFamily="34" charset="0"/>
                        <a:buChar char="•"/>
                      </a:pPr>
                      <a:r>
                        <a:rPr lang="en-GB" dirty="0" smtClean="0"/>
                        <a:t>Discount rate that gives a value of zero to NPV</a:t>
                      </a:r>
                    </a:p>
                    <a:p>
                      <a:pPr marL="285750" indent="-285750">
                        <a:buFont typeface="Arial" panose="020B0604020202020204" pitchFamily="34" charset="0"/>
                        <a:buChar char="•"/>
                      </a:pPr>
                      <a:r>
                        <a:rPr lang="en-GB" dirty="0" smtClean="0"/>
                        <a:t>Measures efficiency of capital investment</a:t>
                      </a:r>
                    </a:p>
                    <a:p>
                      <a:pPr marL="285750" indent="-285750">
                        <a:buFont typeface="Arial" panose="020B0604020202020204" pitchFamily="34" charset="0"/>
                        <a:buChar char="•"/>
                      </a:pPr>
                      <a:r>
                        <a:rPr lang="en-GB" dirty="0" smtClean="0"/>
                        <a:t>Considers time value of money over project life time</a:t>
                      </a:r>
                    </a:p>
                    <a:p>
                      <a:pPr marL="285750" indent="-285750">
                        <a:buFont typeface="Arial" panose="020B0604020202020204" pitchFamily="34" charset="0"/>
                        <a:buChar char="•"/>
                      </a:pPr>
                      <a:r>
                        <a:rPr lang="en-GB" dirty="0" smtClean="0"/>
                        <a:t>Represents</a:t>
                      </a:r>
                      <a:r>
                        <a:rPr lang="en-GB" baseline="0" dirty="0" smtClean="0"/>
                        <a:t> the yield from  an investment</a:t>
                      </a:r>
                      <a:endParaRPr lang="en-GB" dirty="0"/>
                    </a:p>
                  </a:txBody>
                  <a:tcPr/>
                </a:tc>
              </a:tr>
            </a:tbl>
          </a:graphicData>
        </a:graphic>
      </p:graphicFrame>
    </p:spTree>
    <p:extLst>
      <p:ext uri="{BB962C8B-B14F-4D97-AF65-F5344CB8AC3E}">
        <p14:creationId xmlns="" xmlns:p14="http://schemas.microsoft.com/office/powerpoint/2010/main" val="317729656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Practical Problems</a:t>
            </a:r>
          </a:p>
        </p:txBody>
      </p:sp>
      <p:sp>
        <p:nvSpPr>
          <p:cNvPr id="3" name="Content Placeholder 2"/>
          <p:cNvSpPr>
            <a:spLocks noGrp="1"/>
          </p:cNvSpPr>
          <p:nvPr>
            <p:ph idx="1"/>
          </p:nvPr>
        </p:nvSpPr>
        <p:spPr/>
        <p:txBody>
          <a:bodyPr/>
          <a:lstStyle/>
          <a:p>
            <a:pPr>
              <a:buFont typeface="Wingdings" pitchFamily="2" charset="2"/>
              <a:buChar char="§"/>
            </a:pPr>
            <a:r>
              <a:rPr lang="en-GB" sz="2400" dirty="0"/>
              <a:t>There can be a high degree of intangible aspects within a project</a:t>
            </a:r>
          </a:p>
          <a:p>
            <a:pPr>
              <a:buFont typeface="Wingdings" pitchFamily="2" charset="2"/>
              <a:buChar char="§"/>
            </a:pPr>
            <a:r>
              <a:rPr lang="en-GB" sz="2400" dirty="0"/>
              <a:t>Trying to attach exact accounting numbers to uncertain future events. </a:t>
            </a:r>
          </a:p>
          <a:p>
            <a:pPr>
              <a:buFont typeface="Wingdings" pitchFamily="2" charset="2"/>
              <a:buChar char="§"/>
            </a:pPr>
            <a:r>
              <a:rPr lang="en-GB" sz="2400" dirty="0"/>
              <a:t>Sales volume forecasting. Can future sales be accurately forecasted for an NPI project?</a:t>
            </a:r>
          </a:p>
          <a:p>
            <a:pPr>
              <a:buFont typeface="Wingdings" pitchFamily="2" charset="2"/>
              <a:buChar char="§"/>
            </a:pPr>
            <a:r>
              <a:rPr lang="en-GB" sz="2400" dirty="0"/>
              <a:t>Not easy to quantify the cash flow benefits for quality-improvement projects (cost-saving projects are easier to quantify)</a:t>
            </a:r>
          </a:p>
          <a:p>
            <a:pPr>
              <a:buFont typeface="Wingdings" pitchFamily="2" charset="2"/>
              <a:buChar char="§"/>
            </a:pPr>
            <a:r>
              <a:rPr lang="en-GB" sz="2400" dirty="0"/>
              <a:t>Effects of </a:t>
            </a:r>
            <a:r>
              <a:rPr lang="en-GB" sz="2400" dirty="0" smtClean="0"/>
              <a:t>inflation</a:t>
            </a:r>
          </a:p>
          <a:p>
            <a:pPr>
              <a:buFont typeface="Wingdings" pitchFamily="2" charset="2"/>
              <a:buChar char="§"/>
            </a:pPr>
            <a:r>
              <a:rPr lang="en-GB" sz="2400" dirty="0" smtClean="0"/>
              <a:t>Project </a:t>
            </a:r>
            <a:r>
              <a:rPr lang="en-GB" sz="2400" dirty="0"/>
              <a:t>scope and scale creep</a:t>
            </a:r>
          </a:p>
          <a:p>
            <a:pPr>
              <a:buFont typeface="Wingdings" pitchFamily="2" charset="2"/>
              <a:buChar char="§"/>
            </a:pPr>
            <a:endParaRPr lang="en-GB" sz="2400" dirty="0" smtClean="0"/>
          </a:p>
          <a:p>
            <a:pPr>
              <a:buFont typeface="Wingdings" pitchFamily="2" charset="2"/>
              <a:buChar char="§"/>
            </a:pPr>
            <a:endParaRPr lang="en-GB" sz="2400" dirty="0"/>
          </a:p>
          <a:p>
            <a:endParaRPr lang="en-GB" dirty="0"/>
          </a:p>
        </p:txBody>
      </p:sp>
      <p:sp>
        <p:nvSpPr>
          <p:cNvPr id="4" name="Footer Placeholder 3"/>
          <p:cNvSpPr>
            <a:spLocks noGrp="1"/>
          </p:cNvSpPr>
          <p:nvPr>
            <p:ph type="ftr" sz="quarter" idx="11"/>
          </p:nvPr>
        </p:nvSpPr>
        <p:spPr/>
        <p:txBody>
          <a:bodyPr/>
          <a:lstStyle/>
          <a:p>
            <a:r>
              <a:rPr lang="en-GB" smtClean="0"/>
              <a:t>Financial Management</a:t>
            </a:r>
            <a:endParaRPr lang="en-GB"/>
          </a:p>
        </p:txBody>
      </p:sp>
      <p:sp>
        <p:nvSpPr>
          <p:cNvPr id="5" name="Slide Number Placeholder 4"/>
          <p:cNvSpPr>
            <a:spLocks noGrp="1"/>
          </p:cNvSpPr>
          <p:nvPr>
            <p:ph type="sldNum" sz="quarter" idx="12"/>
          </p:nvPr>
        </p:nvSpPr>
        <p:spPr/>
        <p:txBody>
          <a:bodyPr/>
          <a:lstStyle/>
          <a:p>
            <a:fld id="{906DD0DA-9AFE-4431-A050-313750B2E3BB}" type="slidenum">
              <a:rPr lang="en-GB" smtClean="0"/>
              <a:pPr/>
              <a:t>52</a:t>
            </a:fld>
            <a:endParaRPr lang="en-GB"/>
          </a:p>
        </p:txBody>
      </p:sp>
    </p:spTree>
    <p:extLst>
      <p:ext uri="{BB962C8B-B14F-4D97-AF65-F5344CB8AC3E}">
        <p14:creationId xmlns="" xmlns:p14="http://schemas.microsoft.com/office/powerpoint/2010/main" val="18288763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GB" smtClean="0"/>
              <a:t>Financial Management</a:t>
            </a:r>
            <a:endParaRPr lang="en-GB"/>
          </a:p>
        </p:txBody>
      </p:sp>
      <p:sp>
        <p:nvSpPr>
          <p:cNvPr id="3" name="Slide Number Placeholder 2"/>
          <p:cNvSpPr>
            <a:spLocks noGrp="1"/>
          </p:cNvSpPr>
          <p:nvPr>
            <p:ph type="sldNum" sz="quarter" idx="12"/>
          </p:nvPr>
        </p:nvSpPr>
        <p:spPr/>
        <p:txBody>
          <a:bodyPr/>
          <a:lstStyle/>
          <a:p>
            <a:fld id="{4E49A5EA-5380-4765-B0CD-EEFB68473FF9}" type="slidenum">
              <a:rPr lang="en-GB" smtClean="0"/>
              <a:pPr/>
              <a:t>53</a:t>
            </a:fld>
            <a:endParaRPr lang="en-GB"/>
          </a:p>
        </p:txBody>
      </p:sp>
      <p:sp>
        <p:nvSpPr>
          <p:cNvPr id="4" name="Rectangle 3"/>
          <p:cNvSpPr/>
          <p:nvPr/>
        </p:nvSpPr>
        <p:spPr>
          <a:xfrm>
            <a:off x="539552" y="751344"/>
            <a:ext cx="8280920" cy="5262979"/>
          </a:xfrm>
          <a:prstGeom prst="rect">
            <a:avLst/>
          </a:prstGeom>
        </p:spPr>
        <p:txBody>
          <a:bodyPr wrap="square">
            <a:spAutoFit/>
          </a:bodyPr>
          <a:lstStyle/>
          <a:p>
            <a:pPr>
              <a:buFont typeface="Wingdings" pitchFamily="2" charset="2"/>
              <a:buChar char="§"/>
            </a:pPr>
            <a:r>
              <a:rPr lang="en-GB" sz="2400" dirty="0">
                <a:latin typeface="+mn-lt"/>
              </a:rPr>
              <a:t>Risk margin -  (mitigating by being too cautious or not cautious enough in applying discount factors)</a:t>
            </a:r>
          </a:p>
          <a:p>
            <a:pPr>
              <a:buFont typeface="Wingdings" pitchFamily="2" charset="2"/>
              <a:buChar char="§"/>
            </a:pPr>
            <a:r>
              <a:rPr lang="en-GB" sz="2400" dirty="0" smtClean="0">
                <a:latin typeface="+mn-lt"/>
              </a:rPr>
              <a:t>Project </a:t>
            </a:r>
            <a:r>
              <a:rPr lang="en-GB" sz="2400" dirty="0">
                <a:latin typeface="+mn-lt"/>
              </a:rPr>
              <a:t>overrun</a:t>
            </a:r>
          </a:p>
          <a:p>
            <a:pPr>
              <a:buFont typeface="Wingdings" pitchFamily="2" charset="2"/>
              <a:buChar char="§"/>
            </a:pPr>
            <a:r>
              <a:rPr lang="en-GB" sz="2400" dirty="0">
                <a:latin typeface="+mn-lt"/>
              </a:rPr>
              <a:t>Rising component costs</a:t>
            </a:r>
          </a:p>
          <a:p>
            <a:pPr>
              <a:buFont typeface="Wingdings" pitchFamily="2" charset="2"/>
              <a:buChar char="§"/>
            </a:pPr>
            <a:r>
              <a:rPr lang="en-GB" sz="2400" dirty="0">
                <a:latin typeface="+mn-lt"/>
              </a:rPr>
              <a:t>Unpredictable changes in discount or interest rates</a:t>
            </a:r>
          </a:p>
          <a:p>
            <a:pPr>
              <a:buFont typeface="Wingdings" pitchFamily="2" charset="2"/>
              <a:buChar char="§"/>
            </a:pPr>
            <a:r>
              <a:rPr lang="en-GB" sz="2400" dirty="0">
                <a:latin typeface="+mn-lt"/>
              </a:rPr>
              <a:t>Unpredictable changes in tax rates</a:t>
            </a:r>
          </a:p>
          <a:p>
            <a:pPr>
              <a:buFont typeface="Wingdings" pitchFamily="2" charset="2"/>
              <a:buChar char="§"/>
            </a:pPr>
            <a:r>
              <a:rPr lang="en-GB" sz="2400" dirty="0">
                <a:latin typeface="+mn-lt"/>
              </a:rPr>
              <a:t>Unpredictable changes in market conditions</a:t>
            </a:r>
          </a:p>
          <a:p>
            <a:pPr>
              <a:buFont typeface="Wingdings" pitchFamily="2" charset="2"/>
              <a:buChar char="§"/>
            </a:pPr>
            <a:r>
              <a:rPr lang="en-GB" sz="2400" dirty="0">
                <a:latin typeface="+mn-lt"/>
              </a:rPr>
              <a:t>Unforeseen changes in competition (new entrants?)</a:t>
            </a:r>
          </a:p>
          <a:p>
            <a:pPr>
              <a:buFont typeface="Wingdings" pitchFamily="2" charset="2"/>
              <a:buChar char="§"/>
            </a:pPr>
            <a:r>
              <a:rPr lang="en-GB" sz="2400" dirty="0">
                <a:latin typeface="+mn-lt"/>
              </a:rPr>
              <a:t>Unforeseen product obsoletion (superseded by new technology)</a:t>
            </a:r>
          </a:p>
          <a:p>
            <a:pPr>
              <a:buFont typeface="Wingdings" pitchFamily="2" charset="2"/>
              <a:buChar char="§"/>
            </a:pPr>
            <a:r>
              <a:rPr lang="en-GB" sz="2400" dirty="0">
                <a:latin typeface="+mn-lt"/>
              </a:rPr>
              <a:t>Effect of unpredicted changes in working capital management (RM; WIP; Finished goods; debtor &amp; creditor </a:t>
            </a:r>
            <a:r>
              <a:rPr lang="en-GB" sz="2400" dirty="0" smtClean="0">
                <a:latin typeface="+mn-lt"/>
              </a:rPr>
              <a:t>management</a:t>
            </a:r>
            <a:r>
              <a:rPr lang="en-GB" sz="2400" dirty="0">
                <a:latin typeface="+mn-lt"/>
              </a:rPr>
              <a:t>)</a:t>
            </a:r>
          </a:p>
          <a:p>
            <a:pPr>
              <a:buFont typeface="Wingdings" pitchFamily="2" charset="2"/>
              <a:buChar char="§"/>
            </a:pPr>
            <a:r>
              <a:rPr lang="en-GB" sz="2400" dirty="0">
                <a:latin typeface="+mn-lt"/>
              </a:rPr>
              <a:t>Effect of regulatory or legislative changes</a:t>
            </a:r>
          </a:p>
        </p:txBody>
      </p:sp>
    </p:spTree>
    <p:extLst>
      <p:ext uri="{BB962C8B-B14F-4D97-AF65-F5344CB8AC3E}">
        <p14:creationId xmlns="" xmlns:p14="http://schemas.microsoft.com/office/powerpoint/2010/main" val="176055668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325562"/>
          </a:xfrm>
        </p:spPr>
        <p:txBody>
          <a:bodyPr/>
          <a:lstStyle/>
          <a:p>
            <a:r>
              <a:rPr lang="en-GB" dirty="0" smtClean="0"/>
              <a:t>Improving Capital Appraisal Process</a:t>
            </a:r>
            <a:endParaRPr lang="en-GB" dirty="0"/>
          </a:p>
        </p:txBody>
      </p:sp>
      <p:sp>
        <p:nvSpPr>
          <p:cNvPr id="3" name="Content Placeholder 2"/>
          <p:cNvSpPr>
            <a:spLocks noGrp="1"/>
          </p:cNvSpPr>
          <p:nvPr>
            <p:ph idx="1"/>
          </p:nvPr>
        </p:nvSpPr>
        <p:spPr>
          <a:xfrm>
            <a:off x="457200" y="2060848"/>
            <a:ext cx="8229600" cy="4065315"/>
          </a:xfrm>
        </p:spPr>
        <p:txBody>
          <a:bodyPr/>
          <a:lstStyle/>
          <a:p>
            <a:pPr>
              <a:buFont typeface="Arial" pitchFamily="34" charset="0"/>
              <a:buChar char="•"/>
            </a:pPr>
            <a:r>
              <a:rPr lang="en-GB" dirty="0"/>
              <a:t>Scope project out thoroughly and accurately during appraisal process</a:t>
            </a:r>
          </a:p>
          <a:p>
            <a:pPr>
              <a:buFont typeface="Arial" pitchFamily="34" charset="0"/>
              <a:buChar char="•"/>
            </a:pPr>
            <a:r>
              <a:rPr lang="en-GB" dirty="0"/>
              <a:t>Make effective allowances for some of the aspects that may move uncontrollably</a:t>
            </a:r>
          </a:p>
          <a:p>
            <a:pPr>
              <a:buFont typeface="Arial" pitchFamily="34" charset="0"/>
              <a:buChar char="•"/>
            </a:pPr>
            <a:r>
              <a:rPr lang="en-GB" dirty="0"/>
              <a:t>Use more than one method of capital appraisal</a:t>
            </a:r>
          </a:p>
          <a:p>
            <a:pPr>
              <a:buFont typeface="Arial" pitchFamily="34" charset="0"/>
              <a:buChar char="•"/>
            </a:pPr>
            <a:r>
              <a:rPr lang="en-GB" dirty="0"/>
              <a:t>Others?</a:t>
            </a:r>
          </a:p>
          <a:p>
            <a:endParaRPr lang="en-GB" dirty="0"/>
          </a:p>
        </p:txBody>
      </p:sp>
      <p:sp>
        <p:nvSpPr>
          <p:cNvPr id="4" name="Footer Placeholder 3"/>
          <p:cNvSpPr>
            <a:spLocks noGrp="1"/>
          </p:cNvSpPr>
          <p:nvPr>
            <p:ph type="ftr" sz="quarter" idx="11"/>
          </p:nvPr>
        </p:nvSpPr>
        <p:spPr/>
        <p:txBody>
          <a:bodyPr/>
          <a:lstStyle/>
          <a:p>
            <a:r>
              <a:rPr lang="en-GB" smtClean="0"/>
              <a:t>Financial Management</a:t>
            </a:r>
            <a:endParaRPr lang="en-GB"/>
          </a:p>
        </p:txBody>
      </p:sp>
      <p:sp>
        <p:nvSpPr>
          <p:cNvPr id="5" name="Slide Number Placeholder 4"/>
          <p:cNvSpPr>
            <a:spLocks noGrp="1"/>
          </p:cNvSpPr>
          <p:nvPr>
            <p:ph type="sldNum" sz="quarter" idx="12"/>
          </p:nvPr>
        </p:nvSpPr>
        <p:spPr/>
        <p:txBody>
          <a:bodyPr/>
          <a:lstStyle/>
          <a:p>
            <a:fld id="{906DD0DA-9AFE-4431-A050-313750B2E3BB}" type="slidenum">
              <a:rPr lang="en-GB" smtClean="0"/>
              <a:pPr/>
              <a:t>54</a:t>
            </a:fld>
            <a:endParaRPr lang="en-GB"/>
          </a:p>
        </p:txBody>
      </p:sp>
    </p:spTree>
    <p:extLst>
      <p:ext uri="{BB962C8B-B14F-4D97-AF65-F5344CB8AC3E}">
        <p14:creationId xmlns="" xmlns:p14="http://schemas.microsoft.com/office/powerpoint/2010/main" val="367206679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extBox 3"/>
          <p:cNvSpPr txBox="1"/>
          <p:nvPr/>
        </p:nvSpPr>
        <p:spPr>
          <a:xfrm>
            <a:off x="323528" y="332656"/>
            <a:ext cx="8064896" cy="6186309"/>
          </a:xfrm>
          <a:prstGeom prst="rect">
            <a:avLst/>
          </a:prstGeom>
          <a:noFill/>
        </p:spPr>
        <p:txBody>
          <a:bodyPr wrap="square" rtlCol="0">
            <a:spAutoFit/>
          </a:bodyPr>
          <a:lstStyle/>
          <a:p>
            <a:endParaRPr lang="en-GB" sz="1400" dirty="0" smtClean="0"/>
          </a:p>
          <a:p>
            <a:r>
              <a:rPr lang="en-GB" sz="2000" b="1" dirty="0" smtClean="0"/>
              <a:t>Practical problems with appraising capital projects?</a:t>
            </a:r>
          </a:p>
          <a:p>
            <a:endParaRPr lang="en-GB" sz="1400" dirty="0" smtClean="0"/>
          </a:p>
          <a:p>
            <a:pPr>
              <a:buFont typeface="Wingdings" pitchFamily="2" charset="2"/>
              <a:buChar char="§"/>
            </a:pPr>
            <a:r>
              <a:rPr lang="en-GB" sz="1600" dirty="0" smtClean="0"/>
              <a:t>There can be a high degree of intangible aspects within a project</a:t>
            </a:r>
            <a:endParaRPr lang="en-GB" sz="1600" dirty="0"/>
          </a:p>
          <a:p>
            <a:pPr>
              <a:buFont typeface="Wingdings" pitchFamily="2" charset="2"/>
              <a:buChar char="§"/>
            </a:pPr>
            <a:r>
              <a:rPr lang="en-GB" sz="1600" dirty="0" smtClean="0"/>
              <a:t>Trying to attach exact accounting numbers to uncertain future events. </a:t>
            </a:r>
          </a:p>
          <a:p>
            <a:pPr>
              <a:buFont typeface="Wingdings" pitchFamily="2" charset="2"/>
              <a:buChar char="§"/>
            </a:pPr>
            <a:r>
              <a:rPr lang="en-GB" sz="1600" dirty="0" smtClean="0"/>
              <a:t>Sales volume forecasting. Can future sales be accurately forecasted for an NPI project?</a:t>
            </a:r>
          </a:p>
          <a:p>
            <a:pPr>
              <a:buFont typeface="Wingdings" pitchFamily="2" charset="2"/>
              <a:buChar char="§"/>
            </a:pPr>
            <a:r>
              <a:rPr lang="en-GB" sz="1600" dirty="0" smtClean="0"/>
              <a:t>Not easy to quantify the cash flow benefits for quality-improvement projects (cost-saving projects are easier to quantify)</a:t>
            </a:r>
          </a:p>
          <a:p>
            <a:pPr>
              <a:buFont typeface="Wingdings" pitchFamily="2" charset="2"/>
              <a:buChar char="§"/>
            </a:pPr>
            <a:r>
              <a:rPr lang="en-GB" sz="1600" dirty="0" smtClean="0"/>
              <a:t>Effects of inflation</a:t>
            </a:r>
          </a:p>
          <a:p>
            <a:pPr>
              <a:buFont typeface="Wingdings" pitchFamily="2" charset="2"/>
              <a:buChar char="§"/>
            </a:pPr>
            <a:r>
              <a:rPr lang="en-GB" sz="1600" dirty="0" smtClean="0"/>
              <a:t>Risk margin -  (mitigating by being too cautious or not cautious enough in applying discount factors)</a:t>
            </a:r>
          </a:p>
          <a:p>
            <a:pPr>
              <a:buFont typeface="Wingdings" pitchFamily="2" charset="2"/>
              <a:buChar char="§"/>
            </a:pPr>
            <a:r>
              <a:rPr lang="en-GB" sz="1600" dirty="0" smtClean="0"/>
              <a:t>Project scope and scale creep</a:t>
            </a:r>
          </a:p>
          <a:p>
            <a:pPr>
              <a:buFont typeface="Wingdings" pitchFamily="2" charset="2"/>
              <a:buChar char="§"/>
            </a:pPr>
            <a:r>
              <a:rPr lang="en-GB" sz="1600" dirty="0" smtClean="0"/>
              <a:t>Project overrun</a:t>
            </a:r>
          </a:p>
          <a:p>
            <a:pPr>
              <a:buFont typeface="Wingdings" pitchFamily="2" charset="2"/>
              <a:buChar char="§"/>
            </a:pPr>
            <a:r>
              <a:rPr lang="en-GB" sz="1600" dirty="0" smtClean="0"/>
              <a:t>Rising component costs</a:t>
            </a:r>
          </a:p>
          <a:p>
            <a:pPr>
              <a:buFont typeface="Wingdings" pitchFamily="2" charset="2"/>
              <a:buChar char="§"/>
            </a:pPr>
            <a:r>
              <a:rPr lang="en-GB" sz="1600" dirty="0" smtClean="0"/>
              <a:t>Unpredictable changes in discount or interest rates</a:t>
            </a:r>
          </a:p>
          <a:p>
            <a:pPr>
              <a:buFont typeface="Wingdings" pitchFamily="2" charset="2"/>
              <a:buChar char="§"/>
            </a:pPr>
            <a:r>
              <a:rPr lang="en-GB" sz="1600" dirty="0" smtClean="0"/>
              <a:t>Unpredictable changes in tax rates</a:t>
            </a:r>
          </a:p>
          <a:p>
            <a:pPr>
              <a:buFont typeface="Wingdings" pitchFamily="2" charset="2"/>
              <a:buChar char="§"/>
            </a:pPr>
            <a:r>
              <a:rPr lang="en-GB" sz="1600" dirty="0" smtClean="0"/>
              <a:t>Unpredictable changes in market conditions</a:t>
            </a:r>
          </a:p>
          <a:p>
            <a:pPr>
              <a:buFont typeface="Wingdings" pitchFamily="2" charset="2"/>
              <a:buChar char="§"/>
            </a:pPr>
            <a:r>
              <a:rPr lang="en-GB" sz="1600" dirty="0" smtClean="0"/>
              <a:t>Unforeseen changes in competition (new entrants?)</a:t>
            </a:r>
          </a:p>
          <a:p>
            <a:pPr>
              <a:buFont typeface="Wingdings" pitchFamily="2" charset="2"/>
              <a:buChar char="§"/>
            </a:pPr>
            <a:r>
              <a:rPr lang="en-GB" sz="1600" dirty="0" smtClean="0"/>
              <a:t>Unforeseen product obsoletion (superseded by new technology)</a:t>
            </a:r>
          </a:p>
          <a:p>
            <a:pPr>
              <a:buFont typeface="Wingdings" pitchFamily="2" charset="2"/>
              <a:buChar char="§"/>
            </a:pPr>
            <a:r>
              <a:rPr lang="en-GB" sz="1600" dirty="0" smtClean="0"/>
              <a:t>Effect of unpredicted changes in working capital management (RM; WIP; Finished goods; debtor &amp; creditor mgmt)</a:t>
            </a:r>
          </a:p>
          <a:p>
            <a:pPr>
              <a:buFont typeface="Wingdings" pitchFamily="2" charset="2"/>
              <a:buChar char="§"/>
            </a:pPr>
            <a:r>
              <a:rPr lang="en-GB" sz="1600" dirty="0" smtClean="0"/>
              <a:t>Effect of regulatory or legislative changes</a:t>
            </a:r>
          </a:p>
          <a:p>
            <a:endParaRPr lang="en-GB" sz="1400" dirty="0" smtClean="0">
              <a:solidFill>
                <a:srgbClr val="FF0000"/>
              </a:solidFill>
            </a:endParaRPr>
          </a:p>
          <a:p>
            <a:endParaRPr lang="en-GB" sz="1400" dirty="0">
              <a:solidFill>
                <a:srgbClr val="FF0000"/>
              </a:solidFill>
            </a:endParaRPr>
          </a:p>
        </p:txBody>
      </p:sp>
    </p:spTree>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32656"/>
            <a:ext cx="8229600" cy="5793507"/>
          </a:xfrm>
        </p:spPr>
        <p:txBody>
          <a:bodyPr>
            <a:normAutofit/>
          </a:bodyPr>
          <a:lstStyle/>
          <a:p>
            <a:pPr algn="ctr">
              <a:buNone/>
            </a:pPr>
            <a:r>
              <a:rPr lang="en-GB" sz="1200" b="1" dirty="0" smtClean="0"/>
              <a:t>Investment Appraisal - Methods And Considerations</a:t>
            </a:r>
          </a:p>
          <a:p>
            <a:pPr>
              <a:buNone/>
            </a:pPr>
            <a:r>
              <a:rPr lang="en-GB" sz="800" dirty="0" smtClean="0"/>
              <a:t> </a:t>
            </a:r>
          </a:p>
          <a:p>
            <a:pPr>
              <a:buNone/>
            </a:pPr>
            <a:r>
              <a:rPr lang="en-GB" sz="800" b="1" dirty="0" smtClean="0"/>
              <a:t>Project Evaluation Under Risk and Uncertainty</a:t>
            </a:r>
          </a:p>
          <a:p>
            <a:pPr>
              <a:buNone/>
            </a:pPr>
            <a:r>
              <a:rPr lang="en-GB" sz="800" dirty="0" smtClean="0"/>
              <a:t> </a:t>
            </a:r>
          </a:p>
          <a:p>
            <a:pPr indent="0">
              <a:buNone/>
            </a:pPr>
            <a:r>
              <a:rPr lang="en-GB" sz="800" dirty="0" smtClean="0"/>
              <a:t>A firm conducts its business in a rapidly changing and highly competitive environment. The changing environment poses both opportunities and threats for the company.  For example, change in Government policy may cause change in prices of inputs and outputs, demand and supply of products/services. Similarly, technology change may cause the production cost change. Also the cash inflows and outflows cannot be ascertained with accuracy. Therefore, evaluation of </a:t>
            </a:r>
            <a:r>
              <a:rPr lang="en-GB" sz="800" u="sng" dirty="0"/>
              <a:t>investment</a:t>
            </a:r>
            <a:r>
              <a:rPr lang="en-GB" sz="800" dirty="0" smtClean="0"/>
              <a:t> projects under uncertainty and risk become important.</a:t>
            </a:r>
          </a:p>
          <a:p>
            <a:pPr>
              <a:buNone/>
            </a:pPr>
            <a:r>
              <a:rPr lang="en-GB" sz="800" dirty="0" smtClean="0"/>
              <a:t> </a:t>
            </a:r>
          </a:p>
          <a:p>
            <a:pPr indent="0">
              <a:buNone/>
            </a:pPr>
            <a:r>
              <a:rPr lang="en-GB" sz="800" dirty="0" smtClean="0"/>
              <a:t>Characteristically, a capital </a:t>
            </a:r>
            <a:r>
              <a:rPr lang="en-GB" sz="800" u="sng" dirty="0"/>
              <a:t>investment decision</a:t>
            </a:r>
            <a:r>
              <a:rPr lang="en-GB" sz="800" dirty="0" smtClean="0"/>
              <a:t> involves largely irreversible commitment of resources that is generally subject to a significant degree of risk. Such decisions have far reaching effects on a company's profitability and flexibility over the long-term, thus requiring that they be part of a carefully developed strategy that is based on reliable forecasting procedures.</a:t>
            </a:r>
          </a:p>
          <a:p>
            <a:pPr>
              <a:buNone/>
            </a:pPr>
            <a:r>
              <a:rPr lang="en-GB" sz="800" dirty="0" smtClean="0"/>
              <a:t> </a:t>
            </a:r>
          </a:p>
          <a:p>
            <a:pPr>
              <a:buNone/>
            </a:pPr>
            <a:r>
              <a:rPr lang="en-GB" sz="800" dirty="0" smtClean="0"/>
              <a:t>	Typical examples of capital budgeting topics are: expansion projects; replacement projects; selection among alternatives; and buy or lease decisions.</a:t>
            </a:r>
          </a:p>
          <a:p>
            <a:pPr>
              <a:buNone/>
            </a:pPr>
            <a:r>
              <a:rPr lang="en-GB" sz="800" dirty="0" smtClean="0"/>
              <a:t> </a:t>
            </a:r>
          </a:p>
          <a:p>
            <a:pPr>
              <a:buNone/>
            </a:pPr>
            <a:r>
              <a:rPr lang="en-GB" sz="800" dirty="0" smtClean="0"/>
              <a:t>	Good capital appraisal decisions, based on sound investment appraisal procedures, should improve the timing of capital acquisitions as well as the quality of capital acquisitions.</a:t>
            </a:r>
          </a:p>
          <a:p>
            <a:pPr>
              <a:buNone/>
            </a:pPr>
            <a:endParaRPr lang="en-GB" sz="800" dirty="0" smtClean="0"/>
          </a:p>
          <a:p>
            <a:pPr indent="0">
              <a:buNone/>
            </a:pPr>
            <a:r>
              <a:rPr lang="en-GB" sz="800" dirty="0" smtClean="0"/>
              <a:t>Investment in expansion/ modernisation is one of the main sources of economic growth, since it is required not only to increase the total capital stock of equipment and buildings, but also to employ labour in increasingly productive jobs as old plant is replaced by new. </a:t>
            </a:r>
          </a:p>
          <a:p>
            <a:pPr>
              <a:buNone/>
            </a:pPr>
            <a:endParaRPr lang="en-GB" sz="800" dirty="0" smtClean="0"/>
          </a:p>
          <a:p>
            <a:pPr>
              <a:buNone/>
            </a:pPr>
            <a:r>
              <a:rPr lang="en-GB" sz="800" dirty="0" smtClean="0"/>
              <a:t> </a:t>
            </a:r>
          </a:p>
          <a:p>
            <a:pPr>
              <a:buNone/>
            </a:pPr>
            <a:r>
              <a:rPr lang="en-GB" sz="800" dirty="0" smtClean="0"/>
              <a:t> Various criticisms have been put forward in relation to the methods of appraisal that many companies employ. Among the most important are:</a:t>
            </a:r>
          </a:p>
          <a:p>
            <a:pPr lvl="0">
              <a:buNone/>
            </a:pPr>
            <a:r>
              <a:rPr lang="en-GB" sz="800" dirty="0" smtClean="0"/>
              <a:t>1.</a:t>
            </a:r>
            <a:r>
              <a:rPr lang="en-GB" sz="800" dirty="0"/>
              <a:t>         </a:t>
            </a:r>
            <a:r>
              <a:rPr lang="en-GB" sz="800" dirty="0" smtClean="0"/>
              <a:t>Although most companies only make investment decisions after careful consideration of the likely costs and benefits as they see them, these decisions are often reached in ways that are unlikely to produce the pattern or level of investment that is most favourable to the economy's growth-or even most profitable to the company.</a:t>
            </a:r>
          </a:p>
          <a:p>
            <a:pPr lvl="0">
              <a:buNone/>
            </a:pPr>
            <a:r>
              <a:rPr lang="en-GB" sz="800" dirty="0" smtClean="0"/>
              <a:t>2.</a:t>
            </a:r>
            <a:r>
              <a:rPr lang="en-GB" sz="800" dirty="0"/>
              <a:t>        </a:t>
            </a:r>
            <a:r>
              <a:rPr lang="en-GB" sz="800" dirty="0" smtClean="0"/>
              <a:t> Many companies apply criteria for assessing investment projects that have little relevance to the measurement of the expected </a:t>
            </a:r>
            <a:r>
              <a:rPr lang="en-GB" sz="800" u="sng" dirty="0"/>
              <a:t>rate of return</a:t>
            </a:r>
            <a:r>
              <a:rPr lang="en-GB" sz="800" dirty="0" smtClean="0"/>
              <a:t> on capital </a:t>
            </a:r>
            <a:r>
              <a:rPr lang="en-GB" sz="800" u="sng" dirty="0"/>
              <a:t>invested</a:t>
            </a:r>
            <a:r>
              <a:rPr lang="en-GB" sz="800" dirty="0" smtClean="0"/>
              <a:t> (ROI).</a:t>
            </a:r>
          </a:p>
          <a:p>
            <a:pPr lvl="0">
              <a:buNone/>
            </a:pPr>
            <a:r>
              <a:rPr lang="en-GB" sz="800" dirty="0" smtClean="0"/>
              <a:t>3.</a:t>
            </a:r>
            <a:r>
              <a:rPr lang="en-GB" sz="800" dirty="0"/>
              <a:t>         </a:t>
            </a:r>
            <a:r>
              <a:rPr lang="en-GB" sz="800" dirty="0" smtClean="0"/>
              <a:t>Even though a calculation of the ROI of each project may be made, the methods used vary widely and are sometimes so arbitrary as to give almost meaningless results. (For instance, a failure to assess returns after tax is a frequent weakness of many widely used methods, since alternative opportunities can only be effectively compared and appraised on an after-</a:t>
            </a:r>
            <a:r>
              <a:rPr lang="en-GB" sz="800" u="sng" dirty="0"/>
              <a:t>tax basis</a:t>
            </a:r>
            <a:r>
              <a:rPr lang="en-GB" sz="800" dirty="0" smtClean="0"/>
              <a:t>.)</a:t>
            </a:r>
          </a:p>
          <a:p>
            <a:pPr>
              <a:buNone/>
            </a:pPr>
            <a:r>
              <a:rPr lang="en-GB" sz="800" dirty="0" smtClean="0"/>
              <a:t> </a:t>
            </a:r>
          </a:p>
          <a:p>
            <a:pPr indent="0">
              <a:buNone/>
            </a:pPr>
            <a:r>
              <a:rPr lang="en-GB" sz="800" dirty="0" smtClean="0"/>
              <a:t>This faulty use of means of investment appraisal may result in over-cautious investment decisions in which too high a rate of return is demanded before the equipment is installed. This causes delay in economic growth. Alternatively, faulty methods may mean that investment decisions are made that result in the selection of projects that yield an unduly low ROI. This causes a waste of scarce capital resources, which is also unfavourable to economic growth.</a:t>
            </a:r>
          </a:p>
          <a:p>
            <a:pPr>
              <a:buNone/>
            </a:pPr>
            <a:r>
              <a:rPr lang="en-GB" sz="800" dirty="0" smtClean="0"/>
              <a:t> </a:t>
            </a:r>
          </a:p>
          <a:p>
            <a:pPr>
              <a:buNone/>
            </a:pPr>
            <a:r>
              <a:rPr lang="en-GB" sz="800" dirty="0" smtClean="0"/>
              <a:t>No matter which technique is adopted for investment appraisal, the following steps need to be followed:</a:t>
            </a:r>
          </a:p>
          <a:p>
            <a:pPr lvl="0">
              <a:buNone/>
            </a:pPr>
            <a:r>
              <a:rPr lang="en-GB" sz="800" dirty="0" smtClean="0"/>
              <a:t>1.</a:t>
            </a:r>
            <a:r>
              <a:rPr lang="en-GB" sz="800" dirty="0"/>
              <a:t>                  </a:t>
            </a:r>
            <a:r>
              <a:rPr lang="en-GB" sz="800" dirty="0" smtClean="0"/>
              <a:t>Determine the profitability of each proposal;</a:t>
            </a:r>
          </a:p>
          <a:p>
            <a:pPr lvl="0">
              <a:buNone/>
            </a:pPr>
            <a:r>
              <a:rPr lang="en-GB" sz="800" dirty="0" smtClean="0"/>
              <a:t>2.</a:t>
            </a:r>
            <a:r>
              <a:rPr lang="en-GB" sz="800" dirty="0"/>
              <a:t>                  </a:t>
            </a:r>
            <a:r>
              <a:rPr lang="en-GB" sz="800" dirty="0" smtClean="0"/>
              <a:t>Rank the proposals in accordance with their profitability;</a:t>
            </a:r>
          </a:p>
          <a:p>
            <a:pPr lvl="0">
              <a:buNone/>
            </a:pPr>
            <a:r>
              <a:rPr lang="en-GB" sz="800" dirty="0" smtClean="0"/>
              <a:t>3.</a:t>
            </a:r>
            <a:r>
              <a:rPr lang="en-GB" sz="800" dirty="0"/>
              <a:t>                  </a:t>
            </a:r>
            <a:r>
              <a:rPr lang="en-GB" sz="800" dirty="0" smtClean="0"/>
              <a:t>Determine the cut-off rate;</a:t>
            </a:r>
          </a:p>
          <a:p>
            <a:pPr lvl="0">
              <a:buNone/>
            </a:pPr>
            <a:r>
              <a:rPr lang="en-GB" sz="800" dirty="0" smtClean="0"/>
              <a:t>4.</a:t>
            </a:r>
            <a:r>
              <a:rPr lang="en-GB" sz="800" dirty="0"/>
              <a:t>                  </a:t>
            </a:r>
            <a:r>
              <a:rPr lang="en-GB" sz="800" dirty="0" smtClean="0"/>
              <a:t>Determine which projects are acceptable and which unacceptable in relation to the cut off rate; and </a:t>
            </a:r>
          </a:p>
          <a:p>
            <a:pPr lvl="0">
              <a:buNone/>
            </a:pPr>
            <a:r>
              <a:rPr lang="en-GB" sz="800" dirty="0" smtClean="0"/>
              <a:t>5.</a:t>
            </a:r>
            <a:r>
              <a:rPr lang="en-GB" sz="800" dirty="0"/>
              <a:t>                  </a:t>
            </a:r>
            <a:r>
              <a:rPr lang="en-GB" sz="800" dirty="0" smtClean="0"/>
              <a:t>Select the most profitable proposals in accordance with the constraints of the company's capital budget.</a:t>
            </a:r>
            <a:endParaRPr lang="en-GB" sz="800" dirty="0"/>
          </a:p>
        </p:txBody>
      </p:sp>
    </p:spTree>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theme/theme1.xml><?xml version="1.0" encoding="utf-8"?>
<a:theme xmlns:a="http://schemas.openxmlformats.org/drawingml/2006/main" name="Bridgend College Master Slide">
  <a:themeElements>
    <a:clrScheme name="Bridgend College Master Slid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ridgend College Master Slid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ridgend College Master Slid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ridgend College Master Slid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ridgend College Master Slid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ridgend College Master Slid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ridgend College Master Slid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ridgend College Master Slid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ridgend College Master Slid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ridgend College Master Slid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ridgend College Master Slid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ridgend College Master Slid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ridgend College Master Slid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ridgend College Master Slid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9131</TotalTime>
  <Words>3820</Words>
  <Application>Microsoft Office PowerPoint</Application>
  <PresentationFormat>On-screen Show (4:3)</PresentationFormat>
  <Paragraphs>656</Paragraphs>
  <Slides>56</Slides>
  <Notes>42</Notes>
  <HiddenSlides>2</HiddenSlides>
  <MMClips>0</MMClips>
  <ScaleCrop>false</ScaleCrop>
  <HeadingPairs>
    <vt:vector size="4" baseType="variant">
      <vt:variant>
        <vt:lpstr>Theme</vt:lpstr>
      </vt:variant>
      <vt:variant>
        <vt:i4>1</vt:i4>
      </vt:variant>
      <vt:variant>
        <vt:lpstr>Slide Titles</vt:lpstr>
      </vt:variant>
      <vt:variant>
        <vt:i4>56</vt:i4>
      </vt:variant>
    </vt:vector>
  </HeadingPairs>
  <TitlesOfParts>
    <vt:vector size="57" baseType="lpstr">
      <vt:lpstr>Bridgend College Master Slide</vt:lpstr>
      <vt:lpstr>Financial Management</vt:lpstr>
      <vt:lpstr>  </vt:lpstr>
      <vt:lpstr>What is capital appraisal and rationing?</vt:lpstr>
      <vt:lpstr>Potential reasons for capital investment</vt:lpstr>
      <vt:lpstr>Making capital investment decisions</vt:lpstr>
      <vt:lpstr>Methods of appraisal</vt:lpstr>
      <vt:lpstr>Payback period</vt:lpstr>
      <vt:lpstr>Payback period Decision rule</vt:lpstr>
      <vt:lpstr>Comparisons of Payback Periods</vt:lpstr>
      <vt:lpstr>Drawbacks of using PP</vt:lpstr>
      <vt:lpstr>Example of Payback Period project appraisal</vt:lpstr>
      <vt:lpstr>Net Present Value (NPV)</vt:lpstr>
      <vt:lpstr>Net Present Value (NPV)</vt:lpstr>
      <vt:lpstr>Net Present Value (NPV)</vt:lpstr>
      <vt:lpstr>Interest Lost &amp; Opportunity Cost</vt:lpstr>
      <vt:lpstr>Risk</vt:lpstr>
      <vt:lpstr>Effects of Inflation</vt:lpstr>
      <vt:lpstr>Slide 18</vt:lpstr>
      <vt:lpstr>Understanding the time-value of money</vt:lpstr>
      <vt:lpstr>How Present Value is derived</vt:lpstr>
      <vt:lpstr>Simple example of PV</vt:lpstr>
      <vt:lpstr>A note about WACC “Weighted Average Cost of Capital”</vt:lpstr>
      <vt:lpstr>How PV is calculated….</vt:lpstr>
      <vt:lpstr>Net Present Value (NPV)</vt:lpstr>
      <vt:lpstr>Slide 25</vt:lpstr>
      <vt:lpstr>Net Present Value (NPV)</vt:lpstr>
      <vt:lpstr>Net Present Value (NPV) Decision rule</vt:lpstr>
      <vt:lpstr>Example of negative NPV project appraisal</vt:lpstr>
      <vt:lpstr>Net Present Value (NPV)</vt:lpstr>
      <vt:lpstr>Discounted Payback Period</vt:lpstr>
      <vt:lpstr>Example of Discounted Payback Period project appraisal</vt:lpstr>
      <vt:lpstr>Internal Rate of Return (IRR)</vt:lpstr>
      <vt:lpstr>Internal Rate of Return (IRR)</vt:lpstr>
      <vt:lpstr>Internal Rate of Return (IRR)</vt:lpstr>
      <vt:lpstr>Internal Rate of Return (IRR)</vt:lpstr>
      <vt:lpstr>Slide 36</vt:lpstr>
      <vt:lpstr>Internal Rate of Return (IRR)</vt:lpstr>
      <vt:lpstr>Example of IRR project appraisal</vt:lpstr>
      <vt:lpstr>Internal Rate of Return (IRR) Decision rule</vt:lpstr>
      <vt:lpstr>Drawbacks of using IRR</vt:lpstr>
      <vt:lpstr>Practical conclusions</vt:lpstr>
      <vt:lpstr>Capital rationing</vt:lpstr>
      <vt:lpstr>Capital rationing</vt:lpstr>
      <vt:lpstr>Capital rationing</vt:lpstr>
      <vt:lpstr>Capital rationing</vt:lpstr>
      <vt:lpstr>Capital rationing</vt:lpstr>
      <vt:lpstr>Capital rationing</vt:lpstr>
      <vt:lpstr>Capital rationing</vt:lpstr>
      <vt:lpstr>Capital rationing</vt:lpstr>
      <vt:lpstr>Capital rationing</vt:lpstr>
      <vt:lpstr>Slide 51</vt:lpstr>
      <vt:lpstr>Practical Problems</vt:lpstr>
      <vt:lpstr>Slide 53</vt:lpstr>
      <vt:lpstr>Improving Capital Appraisal Process</vt:lpstr>
      <vt:lpstr>Slide 55</vt:lpstr>
      <vt:lpstr>Slide 56</vt:lpstr>
    </vt:vector>
  </TitlesOfParts>
  <Company>3M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Week 1</dc:title>
  <dc:creator>3M</dc:creator>
  <cp:lastModifiedBy>Administrator</cp:lastModifiedBy>
  <cp:revision>338</cp:revision>
  <cp:lastPrinted>2017-03-09T08:33:59Z</cp:lastPrinted>
  <dcterms:created xsi:type="dcterms:W3CDTF">2011-01-21T19:00:12Z</dcterms:created>
  <dcterms:modified xsi:type="dcterms:W3CDTF">2017-10-23T11:28:37Z</dcterms:modified>
</cp:coreProperties>
</file>