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6"/>
  </p:notesMasterIdLst>
  <p:sldIdLst>
    <p:sldId id="365" r:id="rId2"/>
    <p:sldId id="342" r:id="rId3"/>
    <p:sldId id="270" r:id="rId4"/>
    <p:sldId id="286" r:id="rId5"/>
    <p:sldId id="343" r:id="rId6"/>
    <p:sldId id="361" r:id="rId7"/>
    <p:sldId id="362" r:id="rId8"/>
    <p:sldId id="363" r:id="rId9"/>
    <p:sldId id="364" r:id="rId10"/>
    <p:sldId id="290" r:id="rId11"/>
    <p:sldId id="367" r:id="rId12"/>
    <p:sldId id="366" r:id="rId13"/>
    <p:sldId id="344" r:id="rId14"/>
    <p:sldId id="262" r:id="rId15"/>
    <p:sldId id="355" r:id="rId16"/>
    <p:sldId id="354" r:id="rId17"/>
    <p:sldId id="348" r:id="rId18"/>
    <p:sldId id="351" r:id="rId19"/>
    <p:sldId id="349" r:id="rId20"/>
    <p:sldId id="356" r:id="rId21"/>
    <p:sldId id="357" r:id="rId22"/>
    <p:sldId id="347" r:id="rId23"/>
    <p:sldId id="260" r:id="rId24"/>
    <p:sldId id="346" r:id="rId25"/>
    <p:sldId id="335" r:id="rId26"/>
    <p:sldId id="333" r:id="rId27"/>
    <p:sldId id="350" r:id="rId28"/>
    <p:sldId id="283" r:id="rId29"/>
    <p:sldId id="359" r:id="rId30"/>
    <p:sldId id="360" r:id="rId31"/>
    <p:sldId id="353" r:id="rId32"/>
    <p:sldId id="352" r:id="rId33"/>
    <p:sldId id="299" r:id="rId34"/>
    <p:sldId id="345"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B1BEDC-56A9-4881-9BBA-EFC56A1AC65C}" v="16" dt="2022-01-17T09:43:24.5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p:cViewPr varScale="1">
        <p:scale>
          <a:sx n="72" d="100"/>
          <a:sy n="72" d="100"/>
        </p:scale>
        <p:origin x="44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D3B1BEDC-56A9-4881-9BBA-EFC56A1AC65C}"/>
    <pc:docChg chg="undo custSel addSld delSld modSld sldOrd delMainMaster">
      <pc:chgData name="Alexander Scott" userId="60900361-c968-457a-be84-5b7d7c948694" providerId="ADAL" clId="{D3B1BEDC-56A9-4881-9BBA-EFC56A1AC65C}" dt="2022-01-17T09:44:50.427" v="331" actId="14100"/>
      <pc:docMkLst>
        <pc:docMk/>
      </pc:docMkLst>
      <pc:sldChg chg="del">
        <pc:chgData name="Alexander Scott" userId="60900361-c968-457a-be84-5b7d7c948694" providerId="ADAL" clId="{D3B1BEDC-56A9-4881-9BBA-EFC56A1AC65C}" dt="2022-01-17T09:31:14.072" v="3" actId="47"/>
        <pc:sldMkLst>
          <pc:docMk/>
          <pc:sldMk cId="2369705291" sldId="256"/>
        </pc:sldMkLst>
      </pc:sldChg>
      <pc:sldChg chg="add del setBg">
        <pc:chgData name="Alexander Scott" userId="60900361-c968-457a-be84-5b7d7c948694" providerId="ADAL" clId="{D3B1BEDC-56A9-4881-9BBA-EFC56A1AC65C}" dt="2022-01-17T09:31:15.677" v="4" actId="2696"/>
        <pc:sldMkLst>
          <pc:docMk/>
          <pc:sldMk cId="424111568" sldId="258"/>
        </pc:sldMkLst>
      </pc:sldChg>
      <pc:sldChg chg="modSp del mod">
        <pc:chgData name="Alexander Scott" userId="60900361-c968-457a-be84-5b7d7c948694" providerId="ADAL" clId="{D3B1BEDC-56A9-4881-9BBA-EFC56A1AC65C}" dt="2022-01-17T09:44:14.696" v="284" actId="47"/>
        <pc:sldMkLst>
          <pc:docMk/>
          <pc:sldMk cId="1609637116" sldId="258"/>
        </pc:sldMkLst>
        <pc:spChg chg="mod">
          <ac:chgData name="Alexander Scott" userId="60900361-c968-457a-be84-5b7d7c948694" providerId="ADAL" clId="{D3B1BEDC-56A9-4881-9BBA-EFC56A1AC65C}" dt="2022-01-17T09:35:16.516" v="111" actId="20577"/>
          <ac:spMkLst>
            <pc:docMk/>
            <pc:sldMk cId="1609637116" sldId="258"/>
            <ac:spMk id="2" creationId="{00000000-0000-0000-0000-000000000000}"/>
          </ac:spMkLst>
        </pc:spChg>
        <pc:spChg chg="mod">
          <ac:chgData name="Alexander Scott" userId="60900361-c968-457a-be84-5b7d7c948694" providerId="ADAL" clId="{D3B1BEDC-56A9-4881-9BBA-EFC56A1AC65C}" dt="2022-01-17T09:36:17.235" v="119" actId="20577"/>
          <ac:spMkLst>
            <pc:docMk/>
            <pc:sldMk cId="1609637116" sldId="258"/>
            <ac:spMk id="4" creationId="{00000000-0000-0000-0000-000000000000}"/>
          </ac:spMkLst>
        </pc:spChg>
      </pc:sldChg>
      <pc:sldChg chg="addSp delSp modSp add mod">
        <pc:chgData name="Alexander Scott" userId="60900361-c968-457a-be84-5b7d7c948694" providerId="ADAL" clId="{D3B1BEDC-56A9-4881-9BBA-EFC56A1AC65C}" dt="2022-01-17T09:33:31.692" v="98" actId="14100"/>
        <pc:sldMkLst>
          <pc:docMk/>
          <pc:sldMk cId="4244146008" sldId="270"/>
        </pc:sldMkLst>
        <pc:spChg chg="del">
          <ac:chgData name="Alexander Scott" userId="60900361-c968-457a-be84-5b7d7c948694" providerId="ADAL" clId="{D3B1BEDC-56A9-4881-9BBA-EFC56A1AC65C}" dt="2022-01-17T09:33:20.778" v="92" actId="478"/>
          <ac:spMkLst>
            <pc:docMk/>
            <pc:sldMk cId="4244146008" sldId="270"/>
            <ac:spMk id="6" creationId="{00000000-0000-0000-0000-000000000000}"/>
          </ac:spMkLst>
        </pc:spChg>
        <pc:spChg chg="mod">
          <ac:chgData name="Alexander Scott" userId="60900361-c968-457a-be84-5b7d7c948694" providerId="ADAL" clId="{D3B1BEDC-56A9-4881-9BBA-EFC56A1AC65C}" dt="2022-01-17T09:33:11.870" v="89" actId="6549"/>
          <ac:spMkLst>
            <pc:docMk/>
            <pc:sldMk cId="4244146008" sldId="270"/>
            <ac:spMk id="9" creationId="{00000000-0000-0000-0000-000000000000}"/>
          </ac:spMkLst>
        </pc:spChg>
        <pc:picChg chg="add del mod">
          <ac:chgData name="Alexander Scott" userId="60900361-c968-457a-be84-5b7d7c948694" providerId="ADAL" clId="{D3B1BEDC-56A9-4881-9BBA-EFC56A1AC65C}" dt="2022-01-17T09:33:31.692" v="98" actId="14100"/>
          <ac:picMkLst>
            <pc:docMk/>
            <pc:sldMk cId="4244146008" sldId="270"/>
            <ac:picMk id="2" creationId="{EB4C3E02-B9F6-4538-9673-34AAA4B62478}"/>
          </ac:picMkLst>
        </pc:picChg>
        <pc:picChg chg="del">
          <ac:chgData name="Alexander Scott" userId="60900361-c968-457a-be84-5b7d7c948694" providerId="ADAL" clId="{D3B1BEDC-56A9-4881-9BBA-EFC56A1AC65C}" dt="2022-01-17T09:33:22.382" v="93" actId="478"/>
          <ac:picMkLst>
            <pc:docMk/>
            <pc:sldMk cId="4244146008" sldId="270"/>
            <ac:picMk id="8" creationId="{0D58F3E3-D634-4DE9-A31B-3E9C04905F18}"/>
          </ac:picMkLst>
        </pc:picChg>
      </pc:sldChg>
      <pc:sldChg chg="add del">
        <pc:chgData name="Alexander Scott" userId="60900361-c968-457a-be84-5b7d7c948694" providerId="ADAL" clId="{D3B1BEDC-56A9-4881-9BBA-EFC56A1AC65C}" dt="2022-01-17T09:43:58.685" v="281" actId="47"/>
        <pc:sldMkLst>
          <pc:docMk/>
          <pc:sldMk cId="743113772" sldId="272"/>
        </pc:sldMkLst>
      </pc:sldChg>
      <pc:sldChg chg="modSp add">
        <pc:chgData name="Alexander Scott" userId="60900361-c968-457a-be84-5b7d7c948694" providerId="ADAL" clId="{D3B1BEDC-56A9-4881-9BBA-EFC56A1AC65C}" dt="2022-01-17T09:32:49.961" v="84"/>
        <pc:sldMkLst>
          <pc:docMk/>
          <pc:sldMk cId="1350838416" sldId="286"/>
        </pc:sldMkLst>
        <pc:spChg chg="mod">
          <ac:chgData name="Alexander Scott" userId="60900361-c968-457a-be84-5b7d7c948694" providerId="ADAL" clId="{D3B1BEDC-56A9-4881-9BBA-EFC56A1AC65C}" dt="2022-01-17T09:32:49.961" v="84"/>
          <ac:spMkLst>
            <pc:docMk/>
            <pc:sldMk cId="1350838416" sldId="286"/>
            <ac:spMk id="9" creationId="{00000000-0000-0000-0000-000000000000}"/>
          </ac:spMkLst>
        </pc:spChg>
      </pc:sldChg>
      <pc:sldChg chg="del">
        <pc:chgData name="Alexander Scott" userId="60900361-c968-457a-be84-5b7d7c948694" providerId="ADAL" clId="{D3B1BEDC-56A9-4881-9BBA-EFC56A1AC65C}" dt="2022-01-17T09:31:19.371" v="5" actId="47"/>
        <pc:sldMkLst>
          <pc:docMk/>
          <pc:sldMk cId="933245266" sldId="290"/>
        </pc:sldMkLst>
      </pc:sldChg>
      <pc:sldChg chg="add del">
        <pc:chgData name="Alexander Scott" userId="60900361-c968-457a-be84-5b7d7c948694" providerId="ADAL" clId="{D3B1BEDC-56A9-4881-9BBA-EFC56A1AC65C}" dt="2022-01-17T09:43:57.223" v="279" actId="47"/>
        <pc:sldMkLst>
          <pc:docMk/>
          <pc:sldMk cId="3686432805" sldId="302"/>
        </pc:sldMkLst>
      </pc:sldChg>
      <pc:sldChg chg="add del">
        <pc:chgData name="Alexander Scott" userId="60900361-c968-457a-be84-5b7d7c948694" providerId="ADAL" clId="{D3B1BEDC-56A9-4881-9BBA-EFC56A1AC65C}" dt="2022-01-17T09:43:57.668" v="280" actId="47"/>
        <pc:sldMkLst>
          <pc:docMk/>
          <pc:sldMk cId="4278261241" sldId="331"/>
        </pc:sldMkLst>
      </pc:sldChg>
      <pc:sldChg chg="modSp mod">
        <pc:chgData name="Alexander Scott" userId="60900361-c968-457a-be84-5b7d7c948694" providerId="ADAL" clId="{D3B1BEDC-56A9-4881-9BBA-EFC56A1AC65C}" dt="2022-01-17T09:41:51.142" v="272" actId="6549"/>
        <pc:sldMkLst>
          <pc:docMk/>
          <pc:sldMk cId="1715460203" sldId="333"/>
        </pc:sldMkLst>
        <pc:spChg chg="mod">
          <ac:chgData name="Alexander Scott" userId="60900361-c968-457a-be84-5b7d7c948694" providerId="ADAL" clId="{D3B1BEDC-56A9-4881-9BBA-EFC56A1AC65C}" dt="2022-01-17T09:41:51.142" v="272" actId="6549"/>
          <ac:spMkLst>
            <pc:docMk/>
            <pc:sldMk cId="1715460203" sldId="333"/>
            <ac:spMk id="8" creationId="{F3CF1A53-148C-47B7-B0AA-8C9AE0A84456}"/>
          </ac:spMkLst>
        </pc:spChg>
      </pc:sldChg>
      <pc:sldChg chg="addSp modSp mod">
        <pc:chgData name="Alexander Scott" userId="60900361-c968-457a-be84-5b7d7c948694" providerId="ADAL" clId="{D3B1BEDC-56A9-4881-9BBA-EFC56A1AC65C}" dt="2022-01-17T09:43:38.612" v="278" actId="1076"/>
        <pc:sldMkLst>
          <pc:docMk/>
          <pc:sldMk cId="1521757377" sldId="335"/>
        </pc:sldMkLst>
        <pc:picChg chg="add mod modCrop">
          <ac:chgData name="Alexander Scott" userId="60900361-c968-457a-be84-5b7d7c948694" providerId="ADAL" clId="{D3B1BEDC-56A9-4881-9BBA-EFC56A1AC65C}" dt="2022-01-17T09:43:38.612" v="278" actId="1076"/>
          <ac:picMkLst>
            <pc:docMk/>
            <pc:sldMk cId="1521757377" sldId="335"/>
            <ac:picMk id="2" creationId="{4761615A-0AE7-403F-BF95-6F8F6E621B62}"/>
          </ac:picMkLst>
        </pc:picChg>
        <pc:picChg chg="mod modCrop">
          <ac:chgData name="Alexander Scott" userId="60900361-c968-457a-be84-5b7d7c948694" providerId="ADAL" clId="{D3B1BEDC-56A9-4881-9BBA-EFC56A1AC65C}" dt="2022-01-17T09:41:24.963" v="271" actId="14100"/>
          <ac:picMkLst>
            <pc:docMk/>
            <pc:sldMk cId="1521757377" sldId="335"/>
            <ac:picMk id="3" creationId="{2EC19672-1B4F-431C-B7AE-31B1EB91D31D}"/>
          </ac:picMkLst>
        </pc:picChg>
      </pc:sldChg>
      <pc:sldChg chg="modSp add ord">
        <pc:chgData name="Alexander Scott" userId="60900361-c968-457a-be84-5b7d7c948694" providerId="ADAL" clId="{D3B1BEDC-56A9-4881-9BBA-EFC56A1AC65C}" dt="2022-01-17T09:33:01.326" v="87"/>
        <pc:sldMkLst>
          <pc:docMk/>
          <pc:sldMk cId="1696431423" sldId="342"/>
        </pc:sldMkLst>
        <pc:spChg chg="mod">
          <ac:chgData name="Alexander Scott" userId="60900361-c968-457a-be84-5b7d7c948694" providerId="ADAL" clId="{D3B1BEDC-56A9-4881-9BBA-EFC56A1AC65C}" dt="2022-01-17T09:32:49.961" v="84"/>
          <ac:spMkLst>
            <pc:docMk/>
            <pc:sldMk cId="1696431423" sldId="342"/>
            <ac:spMk id="9" creationId="{00000000-0000-0000-0000-000000000000}"/>
          </ac:spMkLst>
        </pc:spChg>
      </pc:sldChg>
      <pc:sldChg chg="add">
        <pc:chgData name="Alexander Scott" userId="60900361-c968-457a-be84-5b7d7c948694" providerId="ADAL" clId="{D3B1BEDC-56A9-4881-9BBA-EFC56A1AC65C}" dt="2022-01-17T09:32:19.339" v="62"/>
        <pc:sldMkLst>
          <pc:docMk/>
          <pc:sldMk cId="1800217841" sldId="343"/>
        </pc:sldMkLst>
      </pc:sldChg>
      <pc:sldChg chg="add del">
        <pc:chgData name="Alexander Scott" userId="60900361-c968-457a-be84-5b7d7c948694" providerId="ADAL" clId="{D3B1BEDC-56A9-4881-9BBA-EFC56A1AC65C}" dt="2022-01-17T09:44:01.801" v="283" actId="47"/>
        <pc:sldMkLst>
          <pc:docMk/>
          <pc:sldMk cId="2519823078" sldId="345"/>
        </pc:sldMkLst>
      </pc:sldChg>
      <pc:sldChg chg="modSp add">
        <pc:chgData name="Alexander Scott" userId="60900361-c968-457a-be84-5b7d7c948694" providerId="ADAL" clId="{D3B1BEDC-56A9-4881-9BBA-EFC56A1AC65C}" dt="2022-01-17T09:39:15.515" v="148"/>
        <pc:sldMkLst>
          <pc:docMk/>
          <pc:sldMk cId="1630602422" sldId="361"/>
        </pc:sldMkLst>
        <pc:spChg chg="mod">
          <ac:chgData name="Alexander Scott" userId="60900361-c968-457a-be84-5b7d7c948694" providerId="ADAL" clId="{D3B1BEDC-56A9-4881-9BBA-EFC56A1AC65C}" dt="2022-01-17T09:39:15.515" v="148"/>
          <ac:spMkLst>
            <pc:docMk/>
            <pc:sldMk cId="1630602422" sldId="361"/>
            <ac:spMk id="9" creationId="{00000000-0000-0000-0000-000000000000}"/>
          </ac:spMkLst>
        </pc:spChg>
      </pc:sldChg>
      <pc:sldChg chg="add">
        <pc:chgData name="Alexander Scott" userId="60900361-c968-457a-be84-5b7d7c948694" providerId="ADAL" clId="{D3B1BEDC-56A9-4881-9BBA-EFC56A1AC65C}" dt="2022-01-17T09:37:30.922" v="120"/>
        <pc:sldMkLst>
          <pc:docMk/>
          <pc:sldMk cId="3370086911" sldId="362"/>
        </pc:sldMkLst>
      </pc:sldChg>
      <pc:sldChg chg="modSp add">
        <pc:chgData name="Alexander Scott" userId="60900361-c968-457a-be84-5b7d7c948694" providerId="ADAL" clId="{D3B1BEDC-56A9-4881-9BBA-EFC56A1AC65C}" dt="2022-01-17T09:39:15.515" v="148"/>
        <pc:sldMkLst>
          <pc:docMk/>
          <pc:sldMk cId="1591887770" sldId="363"/>
        </pc:sldMkLst>
        <pc:spChg chg="mod">
          <ac:chgData name="Alexander Scott" userId="60900361-c968-457a-be84-5b7d7c948694" providerId="ADAL" clId="{D3B1BEDC-56A9-4881-9BBA-EFC56A1AC65C}" dt="2022-01-17T09:39:15.515" v="148"/>
          <ac:spMkLst>
            <pc:docMk/>
            <pc:sldMk cId="1591887770" sldId="363"/>
            <ac:spMk id="9" creationId="{00000000-0000-0000-0000-000000000000}"/>
          </ac:spMkLst>
        </pc:spChg>
      </pc:sldChg>
      <pc:sldChg chg="add">
        <pc:chgData name="Alexander Scott" userId="60900361-c968-457a-be84-5b7d7c948694" providerId="ADAL" clId="{D3B1BEDC-56A9-4881-9BBA-EFC56A1AC65C}" dt="2022-01-17T09:37:30.922" v="120"/>
        <pc:sldMkLst>
          <pc:docMk/>
          <pc:sldMk cId="3788700124" sldId="364"/>
        </pc:sldMkLst>
      </pc:sldChg>
      <pc:sldChg chg="modSp add mod setBg">
        <pc:chgData name="Alexander Scott" userId="60900361-c968-457a-be84-5b7d7c948694" providerId="ADAL" clId="{D3B1BEDC-56A9-4881-9BBA-EFC56A1AC65C}" dt="2022-01-17T09:44:50.427" v="331" actId="14100"/>
        <pc:sldMkLst>
          <pc:docMk/>
          <pc:sldMk cId="424111568" sldId="365"/>
        </pc:sldMkLst>
        <pc:spChg chg="mod">
          <ac:chgData name="Alexander Scott" userId="60900361-c968-457a-be84-5b7d7c948694" providerId="ADAL" clId="{D3B1BEDC-56A9-4881-9BBA-EFC56A1AC65C}" dt="2022-01-17T09:44:50.427" v="331" actId="14100"/>
          <ac:spMkLst>
            <pc:docMk/>
            <pc:sldMk cId="424111568" sldId="365"/>
            <ac:spMk id="2" creationId="{00000000-0000-0000-0000-000000000000}"/>
          </ac:spMkLst>
        </pc:spChg>
        <pc:spChg chg="mod">
          <ac:chgData name="Alexander Scott" userId="60900361-c968-457a-be84-5b7d7c948694" providerId="ADAL" clId="{D3B1BEDC-56A9-4881-9BBA-EFC56A1AC65C}" dt="2022-01-17T09:44:45.314" v="330" actId="1076"/>
          <ac:spMkLst>
            <pc:docMk/>
            <pc:sldMk cId="424111568" sldId="365"/>
            <ac:spMk id="4" creationId="{00000000-0000-0000-0000-000000000000}"/>
          </ac:spMkLst>
        </pc:spChg>
      </pc:sldChg>
      <pc:sldChg chg="modSp add mod ord">
        <pc:chgData name="Alexander Scott" userId="60900361-c968-457a-be84-5b7d7c948694" providerId="ADAL" clId="{D3B1BEDC-56A9-4881-9BBA-EFC56A1AC65C}" dt="2022-01-17T09:40:43.236" v="265"/>
        <pc:sldMkLst>
          <pc:docMk/>
          <pc:sldMk cId="1758380720" sldId="366"/>
        </pc:sldMkLst>
        <pc:spChg chg="mod">
          <ac:chgData name="Alexander Scott" userId="60900361-c968-457a-be84-5b7d7c948694" providerId="ADAL" clId="{D3B1BEDC-56A9-4881-9BBA-EFC56A1AC65C}" dt="2022-01-17T09:40:41.369" v="263" actId="403"/>
          <ac:spMkLst>
            <pc:docMk/>
            <pc:sldMk cId="1758380720" sldId="366"/>
            <ac:spMk id="9" creationId="{00000000-0000-0000-0000-000000000000}"/>
          </ac:spMkLst>
        </pc:spChg>
      </pc:sldChg>
      <pc:sldMasterChg chg="del delSldLayout">
        <pc:chgData name="Alexander Scott" userId="60900361-c968-457a-be84-5b7d7c948694" providerId="ADAL" clId="{D3B1BEDC-56A9-4881-9BBA-EFC56A1AC65C}" dt="2022-01-17T09:31:15.677" v="4" actId="2696"/>
        <pc:sldMasterMkLst>
          <pc:docMk/>
          <pc:sldMasterMk cId="287260588" sldId="2147483660"/>
        </pc:sldMasterMkLst>
        <pc:sldLayoutChg chg="del">
          <pc:chgData name="Alexander Scott" userId="60900361-c968-457a-be84-5b7d7c948694" providerId="ADAL" clId="{D3B1BEDC-56A9-4881-9BBA-EFC56A1AC65C}" dt="2022-01-17T09:31:15.677" v="4" actId="2696"/>
          <pc:sldLayoutMkLst>
            <pc:docMk/>
            <pc:sldMasterMk cId="287260588" sldId="2147483660"/>
            <pc:sldLayoutMk cId="318028123" sldId="2147483661"/>
          </pc:sldLayoutMkLst>
        </pc:sldLayoutChg>
        <pc:sldLayoutChg chg="del">
          <pc:chgData name="Alexander Scott" userId="60900361-c968-457a-be84-5b7d7c948694" providerId="ADAL" clId="{D3B1BEDC-56A9-4881-9BBA-EFC56A1AC65C}" dt="2022-01-17T09:31:15.677" v="4" actId="2696"/>
          <pc:sldLayoutMkLst>
            <pc:docMk/>
            <pc:sldMasterMk cId="287260588" sldId="2147483660"/>
            <pc:sldLayoutMk cId="1745283940" sldId="2147483662"/>
          </pc:sldLayoutMkLst>
        </pc:sldLayoutChg>
        <pc:sldLayoutChg chg="del">
          <pc:chgData name="Alexander Scott" userId="60900361-c968-457a-be84-5b7d7c948694" providerId="ADAL" clId="{D3B1BEDC-56A9-4881-9BBA-EFC56A1AC65C}" dt="2022-01-17T09:31:15.677" v="4" actId="2696"/>
          <pc:sldLayoutMkLst>
            <pc:docMk/>
            <pc:sldMasterMk cId="287260588" sldId="2147483660"/>
            <pc:sldLayoutMk cId="417658962" sldId="2147483663"/>
          </pc:sldLayoutMkLst>
        </pc:sldLayoutChg>
        <pc:sldLayoutChg chg="del">
          <pc:chgData name="Alexander Scott" userId="60900361-c968-457a-be84-5b7d7c948694" providerId="ADAL" clId="{D3B1BEDC-56A9-4881-9BBA-EFC56A1AC65C}" dt="2022-01-17T09:31:15.677" v="4" actId="2696"/>
          <pc:sldLayoutMkLst>
            <pc:docMk/>
            <pc:sldMasterMk cId="287260588" sldId="2147483660"/>
            <pc:sldLayoutMk cId="3811425033" sldId="2147483664"/>
          </pc:sldLayoutMkLst>
        </pc:sldLayoutChg>
        <pc:sldLayoutChg chg="del">
          <pc:chgData name="Alexander Scott" userId="60900361-c968-457a-be84-5b7d7c948694" providerId="ADAL" clId="{D3B1BEDC-56A9-4881-9BBA-EFC56A1AC65C}" dt="2022-01-17T09:31:15.677" v="4" actId="2696"/>
          <pc:sldLayoutMkLst>
            <pc:docMk/>
            <pc:sldMasterMk cId="287260588" sldId="2147483660"/>
            <pc:sldLayoutMk cId="1551983740" sldId="2147483665"/>
          </pc:sldLayoutMkLst>
        </pc:sldLayoutChg>
        <pc:sldLayoutChg chg="del">
          <pc:chgData name="Alexander Scott" userId="60900361-c968-457a-be84-5b7d7c948694" providerId="ADAL" clId="{D3B1BEDC-56A9-4881-9BBA-EFC56A1AC65C}" dt="2022-01-17T09:31:15.677" v="4" actId="2696"/>
          <pc:sldLayoutMkLst>
            <pc:docMk/>
            <pc:sldMasterMk cId="287260588" sldId="2147483660"/>
            <pc:sldLayoutMk cId="418395173" sldId="2147483666"/>
          </pc:sldLayoutMkLst>
        </pc:sldLayoutChg>
        <pc:sldLayoutChg chg="del">
          <pc:chgData name="Alexander Scott" userId="60900361-c968-457a-be84-5b7d7c948694" providerId="ADAL" clId="{D3B1BEDC-56A9-4881-9BBA-EFC56A1AC65C}" dt="2022-01-17T09:31:15.677" v="4" actId="2696"/>
          <pc:sldLayoutMkLst>
            <pc:docMk/>
            <pc:sldMasterMk cId="287260588" sldId="2147483660"/>
            <pc:sldLayoutMk cId="1350822993" sldId="2147483667"/>
          </pc:sldLayoutMkLst>
        </pc:sldLayoutChg>
        <pc:sldLayoutChg chg="del">
          <pc:chgData name="Alexander Scott" userId="60900361-c968-457a-be84-5b7d7c948694" providerId="ADAL" clId="{D3B1BEDC-56A9-4881-9BBA-EFC56A1AC65C}" dt="2022-01-17T09:31:15.677" v="4" actId="2696"/>
          <pc:sldLayoutMkLst>
            <pc:docMk/>
            <pc:sldMasterMk cId="287260588" sldId="2147483660"/>
            <pc:sldLayoutMk cId="2767411212" sldId="2147483668"/>
          </pc:sldLayoutMkLst>
        </pc:sldLayoutChg>
        <pc:sldLayoutChg chg="del">
          <pc:chgData name="Alexander Scott" userId="60900361-c968-457a-be84-5b7d7c948694" providerId="ADAL" clId="{D3B1BEDC-56A9-4881-9BBA-EFC56A1AC65C}" dt="2022-01-17T09:31:15.677" v="4" actId="2696"/>
          <pc:sldLayoutMkLst>
            <pc:docMk/>
            <pc:sldMasterMk cId="287260588" sldId="2147483660"/>
            <pc:sldLayoutMk cId="3606597264" sldId="2147483669"/>
          </pc:sldLayoutMkLst>
        </pc:sldLayoutChg>
        <pc:sldLayoutChg chg="del">
          <pc:chgData name="Alexander Scott" userId="60900361-c968-457a-be84-5b7d7c948694" providerId="ADAL" clId="{D3B1BEDC-56A9-4881-9BBA-EFC56A1AC65C}" dt="2022-01-17T09:31:15.677" v="4" actId="2696"/>
          <pc:sldLayoutMkLst>
            <pc:docMk/>
            <pc:sldMasterMk cId="287260588" sldId="2147483660"/>
            <pc:sldLayoutMk cId="1133551920" sldId="2147483670"/>
          </pc:sldLayoutMkLst>
        </pc:sldLayoutChg>
        <pc:sldLayoutChg chg="del">
          <pc:chgData name="Alexander Scott" userId="60900361-c968-457a-be84-5b7d7c948694" providerId="ADAL" clId="{D3B1BEDC-56A9-4881-9BBA-EFC56A1AC65C}" dt="2022-01-17T09:31:15.677" v="4" actId="2696"/>
          <pc:sldLayoutMkLst>
            <pc:docMk/>
            <pc:sldMasterMk cId="287260588" sldId="2147483660"/>
            <pc:sldLayoutMk cId="195030618" sldId="2147483671"/>
          </pc:sldLayoutMkLst>
        </pc:sldLayoutChg>
      </pc:sldMasterChg>
    </pc:docChg>
  </pc:docChgLst>
  <pc:docChgLst>
    <pc:chgData name="Alexander Scott" userId="60900361-c968-457a-be84-5b7d7c948694" providerId="ADAL" clId="{A1EB3533-2CF8-406C-8CF7-038E57056E1B}"/>
    <pc:docChg chg="addSld modSld sldOrd">
      <pc:chgData name="Alexander Scott" userId="60900361-c968-457a-be84-5b7d7c948694" providerId="ADAL" clId="{A1EB3533-2CF8-406C-8CF7-038E57056E1B}" dt="2022-01-17T10:52:03.147" v="115" actId="20577"/>
      <pc:docMkLst>
        <pc:docMk/>
      </pc:docMkLst>
      <pc:sldChg chg="modSp mod">
        <pc:chgData name="Alexander Scott" userId="60900361-c968-457a-be84-5b7d7c948694" providerId="ADAL" clId="{A1EB3533-2CF8-406C-8CF7-038E57056E1B}" dt="2022-01-17T10:52:03.147" v="115" actId="20577"/>
        <pc:sldMkLst>
          <pc:docMk/>
          <pc:sldMk cId="1758380720" sldId="366"/>
        </pc:sldMkLst>
        <pc:spChg chg="mod">
          <ac:chgData name="Alexander Scott" userId="60900361-c968-457a-be84-5b7d7c948694" providerId="ADAL" clId="{A1EB3533-2CF8-406C-8CF7-038E57056E1B}" dt="2022-01-17T10:52:03.147" v="115" actId="20577"/>
          <ac:spMkLst>
            <pc:docMk/>
            <pc:sldMk cId="1758380720" sldId="366"/>
            <ac:spMk id="9" creationId="{00000000-0000-0000-0000-000000000000}"/>
          </ac:spMkLst>
        </pc:spChg>
      </pc:sldChg>
      <pc:sldChg chg="add ord">
        <pc:chgData name="Alexander Scott" userId="60900361-c968-457a-be84-5b7d7c948694" providerId="ADAL" clId="{A1EB3533-2CF8-406C-8CF7-038E57056E1B}" dt="2022-01-17T10:51:37.806" v="57"/>
        <pc:sldMkLst>
          <pc:docMk/>
          <pc:sldMk cId="1406179147" sldId="36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4C25B2-C0CB-41F5-8189-18DEF77D24C7}" type="datetimeFigureOut">
              <a:rPr lang="en-GB" smtClean="0"/>
              <a:t>17/01/2022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E02827-FF2D-4781-AB07-4164B030610C}" type="slidenum">
              <a:rPr lang="en-GB" smtClean="0"/>
              <a:t>‹#›</a:t>
            </a:fld>
            <a:endParaRPr lang="en-GB"/>
          </a:p>
        </p:txBody>
      </p:sp>
    </p:spTree>
    <p:extLst>
      <p:ext uri="{BB962C8B-B14F-4D97-AF65-F5344CB8AC3E}">
        <p14:creationId xmlns:p14="http://schemas.microsoft.com/office/powerpoint/2010/main" val="442538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dirty="0"/>
              <a:t>In last week’s lectures,</a:t>
            </a:r>
            <a:r>
              <a:rPr lang="en-GB" sz="1200" baseline="0" dirty="0"/>
              <a:t> we briefly surveyed some of the characteristics of European colonisation of the Americas, and specifically English settlement on the East Coast of what is today the United States: the mercantile Virginia company to the East and Puritan and Pilgrim colonies established in New England.</a:t>
            </a:r>
          </a:p>
          <a:p>
            <a:pPr marL="171450" indent="-171450">
              <a:buFont typeface="Arial" panose="020B0604020202020204" pitchFamily="34" charset="0"/>
              <a:buChar char="•"/>
            </a:pPr>
            <a:r>
              <a:rPr lang="en-GB" sz="1200" baseline="0" dirty="0"/>
              <a:t>We noted, however, that even the most idealistic visionaries for life in the colonies – Winthrop’s idealisation of Massachusetts as a city upon a hill and the agenda for civil society and government outlined by the Mayflower compact – there was little sense that the colonists were identifying themselves as a distinctly new nation or national identity that was completely separate from ‘old’ England across the Atlantic.</a:t>
            </a:r>
          </a:p>
          <a:p>
            <a:pPr marL="171450" indent="-171450">
              <a:buFont typeface="Arial" panose="020B0604020202020204" pitchFamily="34" charset="0"/>
              <a:buChar char="•"/>
            </a:pPr>
            <a:r>
              <a:rPr lang="en-GB" sz="1200" baseline="0" dirty="0"/>
              <a:t>As distinct as their belief systems were, and as novel as some of their plans for New World society would have sounded to natives in the ‘mother country,’ none of the New Englanders we encountered in last week’s readings referred to themselves as ‘American,’ and the term probably would have had little resonance or traction with them.</a:t>
            </a:r>
          </a:p>
          <a:p>
            <a:pPr marL="171450" indent="-171450">
              <a:buFont typeface="Arial" panose="020B0604020202020204" pitchFamily="34" charset="0"/>
              <a:buChar char="•"/>
            </a:pPr>
            <a:r>
              <a:rPr lang="en-GB" sz="1200" baseline="0" dirty="0"/>
              <a:t>And yet, just over a century and a half after the Mayflower’s voyage from Plymouth, Cornwall to Cape Cod, a new nation would, of course, be forged out of the American War of Independence.</a:t>
            </a:r>
          </a:p>
          <a:p>
            <a:pPr marL="171450" indent="-171450">
              <a:buFont typeface="Arial" panose="020B0604020202020204" pitchFamily="34" charset="0"/>
              <a:buChar char="•"/>
            </a:pPr>
            <a:r>
              <a:rPr lang="en-GB" sz="1200" baseline="0" dirty="0"/>
              <a:t>Our task today, then, is to simply sketch the process by which this outcome was reached, discussing the immediate causes of the Revolutionary War and what of its key proponents believed their </a:t>
            </a:r>
            <a:r>
              <a:rPr lang="en-GB" sz="1200" i="1" baseline="0" dirty="0"/>
              <a:t>cause </a:t>
            </a:r>
            <a:r>
              <a:rPr lang="en-GB" sz="1200" i="0" baseline="0" dirty="0"/>
              <a:t>to be.</a:t>
            </a:r>
          </a:p>
          <a:p>
            <a:pPr marL="171450" indent="-171450">
              <a:buFont typeface="Arial" panose="020B0604020202020204" pitchFamily="34" charset="0"/>
              <a:buChar char="•"/>
            </a:pPr>
            <a:r>
              <a:rPr lang="en-GB" sz="1200" i="0" baseline="0" dirty="0"/>
              <a:t>From there, we can begin analysing the key foundation texts of the United States’ system of government - the 1776 Declaration of Independence and the US Constitution of 1788, documents which themselves combine the practical purpose of acting as political guides for the nation and assume a mythic, quasi-religious status in American history and society – something which endures today.</a:t>
            </a:r>
          </a:p>
          <a:p>
            <a:pPr marL="171450" indent="-171450">
              <a:buFont typeface="Arial" panose="020B0604020202020204" pitchFamily="34" charset="0"/>
              <a:buChar char="•"/>
            </a:pPr>
            <a:r>
              <a:rPr lang="en-GB" sz="1200" b="0" i="0" baseline="0" dirty="0"/>
              <a:t>Rather than addressing these issues chronologically, in the first instance,  I want to begin thinking them through by  trying and to get a handle on the question forwarded by Hector St </a:t>
            </a:r>
            <a:r>
              <a:rPr lang="en-GB" sz="1200" b="0" i="0" baseline="0" dirty="0" err="1"/>
              <a:t>Crèvecœur</a:t>
            </a:r>
            <a:r>
              <a:rPr lang="en-GB" sz="1200" b="0" i="0" baseline="0" dirty="0"/>
              <a:t> in the assigned reading for this lecture: ‘What is an American?’</a:t>
            </a:r>
            <a:endParaRPr lang="en-GB" sz="1200"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aseline="0" dirty="0"/>
              <a:t>And, here, it is worth stressing an historical irony – namely that just thirteen years prior to independence being declared, what historians refer to as the First British Empire had reached a new apex.</a:t>
            </a:r>
          </a:p>
          <a:p>
            <a:pPr marL="171450" indent="-171450">
              <a:buFont typeface="Arial" panose="020B0604020202020204" pitchFamily="34" charset="0"/>
              <a:buChar char="•"/>
            </a:pPr>
            <a:r>
              <a:rPr lang="en-GB" baseline="0" dirty="0"/>
              <a:t>Victory over France and its allies in the Seven Years War </a:t>
            </a:r>
            <a:r>
              <a:rPr lang="en-GB" baseline="0" dirty="0" err="1"/>
              <a:t>sured</a:t>
            </a:r>
            <a:r>
              <a:rPr lang="en-GB" baseline="0" dirty="0"/>
              <a:t> up Britain’s emerging global empire, and expanded its North American holdings. The peace terms of the 1763 Treaty of Paris ceded French Canada to the British, with France also surrendering its claim to all of its more southerly territories to the east of the Mississippi River  with, that is, the exception of New Orleans.</a:t>
            </a:r>
          </a:p>
          <a:p>
            <a:pPr marL="171450" indent="-171450">
              <a:buFont typeface="Arial" panose="020B0604020202020204" pitchFamily="34" charset="0"/>
              <a:buChar char="•"/>
            </a:pPr>
            <a:r>
              <a:rPr lang="en-GB" baseline="0" dirty="0"/>
              <a:t>Refer to next map here.</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18</a:t>
            </a:r>
            <a:r>
              <a:rPr lang="en-GB" baseline="30000" dirty="0"/>
              <a:t>th</a:t>
            </a:r>
            <a:r>
              <a:rPr lang="en-GB" dirty="0"/>
              <a:t> century was</a:t>
            </a:r>
            <a:r>
              <a:rPr lang="en-GB" baseline="0" dirty="0"/>
              <a:t> an era of expansion and prosperity for the </a:t>
            </a:r>
            <a:r>
              <a:rPr lang="en-GB" dirty="0"/>
              <a:t>British Empire, culminating – as mentioned –</a:t>
            </a:r>
            <a:r>
              <a:rPr lang="en-GB" baseline="0" dirty="0"/>
              <a:t> with victory in the Seven Years’ War</a:t>
            </a:r>
            <a:endParaRPr lang="en-GB" dirty="0"/>
          </a:p>
          <a:p>
            <a:pPr marL="171450" indent="-171450">
              <a:buFont typeface="Arial" panose="020B0604020202020204" pitchFamily="34" charset="0"/>
              <a:buChar char="•"/>
            </a:pPr>
            <a:r>
              <a:rPr lang="en-GB" dirty="0"/>
              <a:t>The</a:t>
            </a:r>
            <a:r>
              <a:rPr lang="en-GB" baseline="0" dirty="0"/>
              <a:t> British Empire at this time was based on a mercantilist economy, which depended on the extraction of raw materials from colonial possessions in exchange for manufactured products made in the British Isles. By this means, Britain was able to exercise an effective monopoly over American trade.</a:t>
            </a:r>
          </a:p>
          <a:p>
            <a:pPr marL="171450" indent="-171450">
              <a:buFont typeface="Arial" panose="020B0604020202020204" pitchFamily="34" charset="0"/>
              <a:buChar char="•"/>
            </a:pPr>
            <a:r>
              <a:rPr lang="en-GB" baseline="0" dirty="0"/>
              <a:t>This system was on a global sale, of course, since key colonial products – sugar, tobacco – were dependent on a plantation system that relied on the forced labour of slaves imported from Africa.</a:t>
            </a:r>
          </a:p>
          <a:p>
            <a:pPr marL="171450" indent="-171450">
              <a:buFont typeface="Arial" panose="020B0604020202020204" pitchFamily="34" charset="0"/>
              <a:buChar char="•"/>
            </a:pPr>
            <a:r>
              <a:rPr lang="en-GB" baseline="0" dirty="0"/>
              <a:t>As profitable as mercantilism was, it was not without critics. For example, the economic theorist Adam Smith developed his entire philosophy of free market liberalism based on a critique of the inefficiencies of the mercantile system. Indeed, it would be Smith’s mantras would become the guiding principle behind British capitalism of the nineteenth century, with the Second – post-American Revolution – British Empire underpinned by free trade rather than protectionism.</a:t>
            </a:r>
          </a:p>
          <a:p>
            <a:pPr marL="171450" indent="-171450">
              <a:buFont typeface="Arial" panose="020B0604020202020204" pitchFamily="34" charset="0"/>
              <a:buChar char="•"/>
            </a:pPr>
            <a:r>
              <a:rPr lang="en-GB" baseline="0" dirty="0"/>
              <a:t>More consequential for our purposes, the mercantilist system became a source of disquiet amongst New Englanders, who resented having to restrict their economic activities to the prerogatives outlined by the British empire. Merchants in increasingly wealthy and productive cities like Boston and Philadelphia wanted to be able to trade openly with markets besides Great Britain, and to not be mandated to receive produce from Britain.</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a:t>
            </a:fld>
            <a:endParaRPr lang="en-GB">
              <a:solidFill>
                <a:prstClr val="black"/>
              </a:solidFill>
            </a:endParaRPr>
          </a:p>
        </p:txBody>
      </p:sp>
    </p:spTree>
    <p:extLst>
      <p:ext uri="{BB962C8B-B14F-4D97-AF65-F5344CB8AC3E}">
        <p14:creationId xmlns:p14="http://schemas.microsoft.com/office/powerpoint/2010/main" val="38604480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Grievances </a:t>
            </a:r>
            <a:r>
              <a:rPr lang="en-GB" baseline="0" dirty="0"/>
              <a:t>exacerbated – rather than offset – by Britain’s triumph in the Seven Years’ War</a:t>
            </a:r>
          </a:p>
          <a:p>
            <a:pPr marL="171450" indent="-171450">
              <a:buFont typeface="Arial" panose="020B0604020202020204" pitchFamily="34" charset="0"/>
              <a:buChar char="•"/>
            </a:pPr>
            <a:r>
              <a:rPr lang="en-GB" baseline="0" dirty="0"/>
              <a:t>Victory over France came at a high cost, creating a huge war debt</a:t>
            </a:r>
          </a:p>
          <a:p>
            <a:pPr marL="171450" indent="-171450">
              <a:buFont typeface="Arial" panose="020B0604020202020204" pitchFamily="34" charset="0"/>
              <a:buChar char="•"/>
            </a:pPr>
            <a:r>
              <a:rPr lang="en-GB" baseline="0" dirty="0"/>
              <a:t>To service its deficit, the British state resolved to raise funds via taxation, including from its colonies in North America. </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Beginning with the Sugar Act of 1764, the British parliament passed various pieces of legislation that sought to regulate, and extract revenues from, colonial commerce.</a:t>
            </a:r>
          </a:p>
          <a:p>
            <a:pPr marL="171450" indent="-171450">
              <a:buFont typeface="Arial" panose="020B0604020202020204" pitchFamily="34" charset="0"/>
              <a:buChar char="•"/>
            </a:pPr>
            <a:r>
              <a:rPr lang="en-GB" baseline="0" dirty="0"/>
              <a:t>The Stamp Act of 1765 was felt to be particularly egregious, requiring colonial citizens to pay a special tax on all printed materials produced in the colonies – from newspapers, broadsides and books to land deeds and court almanacs. So broad-ranging were the types of documents covered that the taxation impacted on virtually all sectors of colonial society – wealthy merchants, artisans and the poor alike.  At the same time, the principle of the taxation was perhaps most objectionable to educated, learned middling and upper ranks of American society – such as those Enlightenment philosophes like Jefferson and Franklin mentioned earlier, plus the Bostonian lawyer John Adams, who would exercise particular influence over events in subsequent years.</a:t>
            </a:r>
          </a:p>
          <a:p>
            <a:pPr marL="171450" indent="-171450">
              <a:buFont typeface="Arial" panose="020B0604020202020204" pitchFamily="34" charset="0"/>
              <a:buChar char="•"/>
            </a:pPr>
            <a:r>
              <a:rPr lang="en-GB" baseline="0" dirty="0"/>
              <a:t>While the Stamp Act was quickly repealed, Parliament continued to exercise its perceived right to the tax the colonies – with increasing levels of dissent in the colonies.</a:t>
            </a:r>
          </a:p>
          <a:p>
            <a:pPr marL="171450" indent="-171450">
              <a:buFont typeface="Arial" panose="020B0604020202020204" pitchFamily="34" charset="0"/>
              <a:buChar char="•"/>
            </a:pPr>
            <a:r>
              <a:rPr lang="en-GB" baseline="0" dirty="0"/>
              <a:t>Boston in particular became a hotbed of resistance, to the extent that the British stationed a special delegation of troops in the city in 1768.</a:t>
            </a:r>
          </a:p>
          <a:p>
            <a:pPr marL="171450" indent="-171450">
              <a:buFont typeface="Arial" panose="020B0604020202020204" pitchFamily="34" charset="0"/>
              <a:buChar char="•"/>
            </a:pPr>
            <a:r>
              <a:rPr lang="en-GB" baseline="0" dirty="0"/>
              <a:t>Two years later this had a dramatic effect in helping sever colonists’ allegiance to the British crown, when an unarmed crowd were shot at by British troops in Boston. Five people died in what was quickly termed the Boston Massacre.</a:t>
            </a:r>
          </a:p>
          <a:p>
            <a:pPr marL="171450" indent="-171450">
              <a:buFont typeface="Arial" panose="020B0604020202020204" pitchFamily="34" charset="0"/>
              <a:buChar char="•"/>
            </a:pPr>
            <a:r>
              <a:rPr lang="en-GB" baseline="0" dirty="0"/>
              <a:t>In 1773, Bostonians rebelled in perhaps the most iconic example of resistance to British authority prior to the outbreak of the Revolutionary War – the Boston Tea Party.</a:t>
            </a:r>
          </a:p>
          <a:p>
            <a:pPr marL="171450" indent="-171450">
              <a:buFont typeface="Arial" panose="020B0604020202020204" pitchFamily="34" charset="0"/>
              <a:buChar char="•"/>
            </a:pPr>
            <a:r>
              <a:rPr lang="en-GB" baseline="0" dirty="0"/>
              <a:t>This was waged in protest at an act aimed at shoring up the British East India Company’s monopoly over the tea trade. Protestors disguised themselves as Native Americans and boarded ships docked in Boston harbour, proceeding to throw their cargo of three hundred chests of tea into the water. The cost to the East India numbered millions in today’s money/</a:t>
            </a:r>
          </a:p>
          <a:p>
            <a:pPr marL="171450" indent="-171450">
              <a:buFont typeface="Arial" panose="020B0604020202020204" pitchFamily="34" charset="0"/>
              <a:buChar char="•"/>
            </a:pPr>
            <a:r>
              <a:rPr lang="en-GB" baseline="0" dirty="0"/>
              <a:t>The Boston Tea Party and Boston Massacre helped solidify public opinion against the British, plus inculcated a sense that the colonies could mount successful acts of defiance – and, moreover, that perhaps they could go it alone.</a:t>
            </a:r>
          </a:p>
          <a:p>
            <a:pPr marL="171450" indent="-171450">
              <a:buFont typeface="Arial" panose="020B0604020202020204" pitchFamily="34" charset="0"/>
              <a:buChar char="•"/>
            </a:pPr>
            <a:r>
              <a:rPr lang="en-GB" baseline="0" dirty="0"/>
              <a:t>Popular opinion was further agitated by revolutionary slogans like ‘No Taxation Without Representation,’ and eventually the great, impassioned condemnation of British rule by Thomas Paine’s </a:t>
            </a:r>
            <a:r>
              <a:rPr lang="en-GB" i="1" baseline="0" dirty="0"/>
              <a:t>Common Sense</a:t>
            </a:r>
            <a:endParaRPr lang="en-GB" baseline="0" dirty="0"/>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12944335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Up until the 18</a:t>
            </a:r>
            <a:r>
              <a:rPr lang="en-US" baseline="30000" dirty="0"/>
              <a:t>th</a:t>
            </a:r>
            <a:r>
              <a:rPr lang="en-US" dirty="0"/>
              <a:t> century, though, it can be misleading to attribute the expanding European influence to preplanned initiatives of nation states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Enterprising businessmen looking for trade</a:t>
            </a:r>
            <a:r>
              <a:rPr lang="en-GB" dirty="0"/>
              <a:t> – consolidated into trading companies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Most famous the BEI </a:t>
            </a:r>
            <a:r>
              <a:rPr lang="en-GB" dirty="0" err="1"/>
              <a:t>Cco</a:t>
            </a:r>
            <a:r>
              <a:rPr lang="en-GB" dirty="0"/>
              <a: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Royal approval – but arm’s length initially</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Increasing government involvement from 1770s</a:t>
            </a:r>
            <a:endParaRPr lang="en-US" dirty="0"/>
          </a:p>
        </p:txBody>
      </p:sp>
      <p:sp>
        <p:nvSpPr>
          <p:cNvPr id="4" name="Slide Number Placeholder 3"/>
          <p:cNvSpPr>
            <a:spLocks noGrp="1"/>
          </p:cNvSpPr>
          <p:nvPr>
            <p:ph type="sldNum" sz="quarter" idx="10"/>
          </p:nvPr>
        </p:nvSpPr>
        <p:spPr/>
        <p:txBody>
          <a:bodyPr/>
          <a:lstStyle/>
          <a:p>
            <a:fld id="{261F4836-F42A-4D62-BAEC-5F36FEF73223}" type="slidenum">
              <a:rPr lang="en-GB" smtClean="0"/>
              <a:t>7</a:t>
            </a:fld>
            <a:endParaRPr lang="en-GB"/>
          </a:p>
        </p:txBody>
      </p:sp>
    </p:spTree>
    <p:extLst>
      <p:ext uri="{BB962C8B-B14F-4D97-AF65-F5344CB8AC3E}">
        <p14:creationId xmlns:p14="http://schemas.microsoft.com/office/powerpoint/2010/main" val="26606255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Importantly</a:t>
            </a:r>
            <a:r>
              <a:rPr lang="en-GB" baseline="0" dirty="0"/>
              <a:t>, such feeling transcended the hotbeds of protest in New England.</a:t>
            </a:r>
          </a:p>
          <a:p>
            <a:pPr marL="171450" indent="-171450">
              <a:buFont typeface="Arial" panose="020B0604020202020204" pitchFamily="34" charset="0"/>
              <a:buChar char="•"/>
            </a:pPr>
            <a:r>
              <a:rPr lang="en-GB" baseline="0" dirty="0"/>
              <a:t>In September 1774, the thirteen American colonies assembled their leading political figures in the first continental congress</a:t>
            </a:r>
          </a:p>
          <a:p>
            <a:pPr marL="171450" indent="-171450">
              <a:buFont typeface="Arial" panose="020B0604020202020204" pitchFamily="34" charset="0"/>
              <a:buChar char="•"/>
            </a:pPr>
            <a:r>
              <a:rPr lang="en-GB" baseline="0" dirty="0"/>
              <a:t>By the time the Second Continental Congress in June 1775, outright hostilities between the British and colonists had broken out. The British deployed forces against an armed militia of Massachusetts citizens in the town of Concord in April 1775, and then again in Lexington shortly afterwards. Rebellious Boston too was besieged by British troops.</a:t>
            </a:r>
          </a:p>
          <a:p>
            <a:pPr marL="171450" indent="-171450">
              <a:buFont typeface="Arial" panose="020B0604020202020204" pitchFamily="34" charset="0"/>
              <a:buChar char="•"/>
            </a:pPr>
            <a:r>
              <a:rPr lang="en-GB" baseline="0" dirty="0"/>
              <a:t>The Second Continental Congress thus resolved that the situation was untenable, and approved the appointment of George Washington as commander-in-chief for the conflict that was likely to ensue.</a:t>
            </a:r>
          </a:p>
          <a:p>
            <a:pPr marL="171450" indent="-171450">
              <a:buFont typeface="Arial" panose="020B0604020202020204" pitchFamily="34" charset="0"/>
              <a:buChar char="•"/>
            </a:pPr>
            <a:r>
              <a:rPr lang="en-GB" baseline="0" dirty="0"/>
              <a:t>The Battle of Bunker Hill was the first major battle of the Revolutionary War – won by the British but at heavy cost</a:t>
            </a:r>
          </a:p>
          <a:p>
            <a:pPr marL="171450" indent="-171450">
              <a:buFont typeface="Arial" panose="020B0604020202020204" pitchFamily="34" charset="0"/>
              <a:buChar char="•"/>
            </a:pPr>
            <a:r>
              <a:rPr lang="en-GB" baseline="0" dirty="0"/>
              <a:t>A final attempt at peaceful resolution, the Continental Congress’s Olive Branch petition, was rejected by King George III.</a:t>
            </a:r>
          </a:p>
          <a:p>
            <a:pPr marL="171450" indent="-171450">
              <a:buFont typeface="Arial" panose="020B0604020202020204" pitchFamily="34" charset="0"/>
              <a:buChar char="•"/>
            </a:pPr>
            <a:r>
              <a:rPr lang="en-GB" baseline="0" dirty="0"/>
              <a:t>Finally, in July 1776 , the Declaration of Independence was issued. In effect, this marked the birth of the United States of America.</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i="1"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12904823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aseline="0" dirty="0"/>
              <a:t>Besides their intrinsic interest, my reason for assigning Crevecoeur here is because his life and work shed light on the Revolutionary Era</a:t>
            </a:r>
          </a:p>
          <a:p>
            <a:pPr marL="171450" indent="-171450">
              <a:buFont typeface="Arial" panose="020B0604020202020204" pitchFamily="34" charset="0"/>
              <a:buChar char="•"/>
            </a:pPr>
            <a:r>
              <a:rPr lang="en-GB" baseline="0" dirty="0"/>
              <a:t>The chapter you read is an extract from  Crevecoeur’s canonical work </a:t>
            </a:r>
            <a:r>
              <a:rPr lang="en-GB" i="1" baseline="0" dirty="0"/>
              <a:t>Letters from an American Farmer</a:t>
            </a:r>
            <a:r>
              <a:rPr lang="en-GB" i="0" baseline="0" dirty="0"/>
              <a:t>, eventually published in 1782 – a date which places it towards the end of the American Revolutionary War, after the decisive battle at Yorktown but before the ultimate peace settlement</a:t>
            </a:r>
          </a:p>
          <a:p>
            <a:pPr marL="171450" indent="-171450">
              <a:buFont typeface="Arial" panose="020B0604020202020204" pitchFamily="34" charset="0"/>
              <a:buChar char="•"/>
            </a:pPr>
            <a:r>
              <a:rPr lang="en-GB" i="0" baseline="0" dirty="0"/>
              <a:t>Be that as it may, the events and phenomena dramatized in </a:t>
            </a:r>
            <a:r>
              <a:rPr lang="en-GB" i="1" baseline="0" dirty="0"/>
              <a:t>Letters From an American Farmer </a:t>
            </a:r>
            <a:r>
              <a:rPr lang="en-GB" i="0" baseline="0" dirty="0"/>
              <a:t>date from an early period, prior to the War of Independence.</a:t>
            </a:r>
          </a:p>
          <a:p>
            <a:pPr marL="171450" indent="-171450">
              <a:buFont typeface="Arial" panose="020B0604020202020204" pitchFamily="34" charset="0"/>
              <a:buChar char="•"/>
            </a:pPr>
            <a:r>
              <a:rPr lang="en-GB" dirty="0"/>
              <a:t>The </a:t>
            </a:r>
            <a:r>
              <a:rPr lang="en-GB" i="1" dirty="0"/>
              <a:t>Letters </a:t>
            </a:r>
            <a:r>
              <a:rPr lang="en-GB" i="0" dirty="0"/>
              <a:t>were to</a:t>
            </a:r>
            <a:r>
              <a:rPr lang="en-GB" i="0" baseline="0" dirty="0"/>
              <a:t> a degree autobiographical, based on Crevecoeur's experiences as a French émigré in the New World.</a:t>
            </a:r>
          </a:p>
          <a:p>
            <a:pPr marL="171450" indent="-171450">
              <a:buFont typeface="Arial" panose="020B0604020202020204" pitchFamily="34" charset="0"/>
              <a:buChar char="•"/>
            </a:pPr>
            <a:r>
              <a:rPr lang="en-GB" i="0" baseline="0" dirty="0"/>
              <a:t>Having crossed the Atlantic as a twenty-year old in 1755, Crevecoeur settled in New France – Canada – before seeing service in the military: he was part of the French army in various wars with Native American tribes; conflicts which were often proxy battles for the persistent rivalries between Britain and France in North America and at home in Europe due to allegiances struck between the British and Indian leaders.</a:t>
            </a:r>
          </a:p>
          <a:p>
            <a:pPr marL="171450" indent="-171450">
              <a:buFont typeface="Arial" panose="020B0604020202020204" pitchFamily="34" charset="0"/>
              <a:buChar char="•"/>
            </a:pPr>
            <a:r>
              <a:rPr lang="en-GB" i="0" baseline="0" dirty="0"/>
              <a:t>Subsequently, Crevecoeur moved from New France to New York, part of the territories which English forces had annexed from the Netherlands in a war of </a:t>
            </a:r>
            <a:r>
              <a:rPr lang="en-GB" sz="1200" kern="1200" dirty="0">
                <a:solidFill>
                  <a:schemeClr val="tx1"/>
                </a:solidFill>
                <a:effectLst/>
                <a:latin typeface="+mn-lt"/>
                <a:ea typeface="+mn-ea"/>
                <a:cs typeface="+mn-cs"/>
              </a:rPr>
              <a:t>1664.</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He</a:t>
            </a:r>
            <a:r>
              <a:rPr lang="en-GB" sz="1200" kern="1200" baseline="0" dirty="0">
                <a:solidFill>
                  <a:schemeClr val="tx1"/>
                </a:solidFill>
                <a:effectLst/>
                <a:latin typeface="+mn-lt"/>
                <a:ea typeface="+mn-ea"/>
                <a:cs typeface="+mn-cs"/>
              </a:rPr>
              <a:t> became a citizen of New York in 1765, marrying and establishing a farm in 1769</a:t>
            </a:r>
          </a:p>
          <a:p>
            <a:pPr marL="171450" indent="-171450">
              <a:buFont typeface="Arial" panose="020B0604020202020204" pitchFamily="34" charset="0"/>
              <a:buChar char="•"/>
            </a:pPr>
            <a:r>
              <a:rPr lang="en-GB" sz="1200" kern="1200" baseline="0" dirty="0">
                <a:solidFill>
                  <a:schemeClr val="tx1"/>
                </a:solidFill>
                <a:effectLst/>
                <a:latin typeface="+mn-lt"/>
                <a:ea typeface="+mn-ea"/>
                <a:cs typeface="+mn-cs"/>
              </a:rPr>
              <a:t>So in this sense, </a:t>
            </a:r>
            <a:r>
              <a:rPr lang="en-GB" i="0" baseline="0" dirty="0"/>
              <a:t>Crevecoeur knew of what he wrote in </a:t>
            </a:r>
            <a:r>
              <a:rPr lang="en-GB" i="1" baseline="0" dirty="0"/>
              <a:t>Letters From an American Farmer </a:t>
            </a:r>
            <a:r>
              <a:rPr lang="en-GB" i="0" baseline="0" dirty="0"/>
              <a:t>from first-hand experience and observations.</a:t>
            </a: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952595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aseline="0" dirty="0"/>
              <a:t>Besides their intrinsic interest, my reason for assigning Crevecoeur here is because his life and work shed light on the Revolutionary Era</a:t>
            </a:r>
          </a:p>
          <a:p>
            <a:pPr marL="171450" indent="-171450">
              <a:buFont typeface="Arial" panose="020B0604020202020204" pitchFamily="34" charset="0"/>
              <a:buChar char="•"/>
            </a:pPr>
            <a:r>
              <a:rPr lang="en-GB" baseline="0" dirty="0"/>
              <a:t>The chapter you read is an extract from  Crevecoeur’s canonical work </a:t>
            </a:r>
            <a:r>
              <a:rPr lang="en-GB" i="1" baseline="0" dirty="0"/>
              <a:t>Letters from an American Farmer</a:t>
            </a:r>
            <a:r>
              <a:rPr lang="en-GB" i="0" baseline="0" dirty="0"/>
              <a:t>, eventually published in 1782 – a date which places it towards the end of the American Revolutionary War, after the decisive battle at Yorktown but before the ultimate peace settlement</a:t>
            </a:r>
          </a:p>
          <a:p>
            <a:pPr marL="171450" indent="-171450">
              <a:buFont typeface="Arial" panose="020B0604020202020204" pitchFamily="34" charset="0"/>
              <a:buChar char="•"/>
            </a:pPr>
            <a:r>
              <a:rPr lang="en-GB" i="0" baseline="0" dirty="0"/>
              <a:t>Be that as it may, the events and phenomena dramatized in </a:t>
            </a:r>
            <a:r>
              <a:rPr lang="en-GB" i="1" baseline="0" dirty="0"/>
              <a:t>Letters From an American Farmer </a:t>
            </a:r>
            <a:r>
              <a:rPr lang="en-GB" i="0" baseline="0" dirty="0"/>
              <a:t>date from an early period, prior to the War of Independence.</a:t>
            </a:r>
          </a:p>
          <a:p>
            <a:pPr marL="171450" indent="-171450">
              <a:buFont typeface="Arial" panose="020B0604020202020204" pitchFamily="34" charset="0"/>
              <a:buChar char="•"/>
            </a:pPr>
            <a:r>
              <a:rPr lang="en-GB" dirty="0"/>
              <a:t>The </a:t>
            </a:r>
            <a:r>
              <a:rPr lang="en-GB" i="1" dirty="0"/>
              <a:t>Letters </a:t>
            </a:r>
            <a:r>
              <a:rPr lang="en-GB" i="0" dirty="0"/>
              <a:t>were to</a:t>
            </a:r>
            <a:r>
              <a:rPr lang="en-GB" i="0" baseline="0" dirty="0"/>
              <a:t> a degree autobiographical, based on Crevecoeur's experiences as a French émigré in the New World.</a:t>
            </a:r>
          </a:p>
          <a:p>
            <a:pPr marL="171450" indent="-171450">
              <a:buFont typeface="Arial" panose="020B0604020202020204" pitchFamily="34" charset="0"/>
              <a:buChar char="•"/>
            </a:pPr>
            <a:r>
              <a:rPr lang="en-GB" i="0" baseline="0" dirty="0"/>
              <a:t>Having crossed the Atlantic as a twenty-year old in 1755, Crevecoeur settled in New France – Canada – before seeing service in the military: he was part of the French army in various wars with Native American tribes; conflicts which were often proxy battles for the persistent rivalries between Britain and France in North America and at home in Europe due to allegiances struck between the British and Indian leaders.</a:t>
            </a:r>
          </a:p>
          <a:p>
            <a:pPr marL="171450" indent="-171450">
              <a:buFont typeface="Arial" panose="020B0604020202020204" pitchFamily="34" charset="0"/>
              <a:buChar char="•"/>
            </a:pPr>
            <a:r>
              <a:rPr lang="en-GB" i="0" baseline="0" dirty="0"/>
              <a:t>Subsequently, Crevecoeur moved from New France to New York, part of the territories which English forces had annexed from the Netherlands in a war of </a:t>
            </a:r>
            <a:r>
              <a:rPr lang="en-GB" sz="1200" kern="1200" dirty="0">
                <a:solidFill>
                  <a:schemeClr val="tx1"/>
                </a:solidFill>
                <a:effectLst/>
                <a:latin typeface="+mn-lt"/>
                <a:ea typeface="+mn-ea"/>
                <a:cs typeface="+mn-cs"/>
              </a:rPr>
              <a:t>1664.</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He</a:t>
            </a:r>
            <a:r>
              <a:rPr lang="en-GB" sz="1200" kern="1200" baseline="0" dirty="0">
                <a:solidFill>
                  <a:schemeClr val="tx1"/>
                </a:solidFill>
                <a:effectLst/>
                <a:latin typeface="+mn-lt"/>
                <a:ea typeface="+mn-ea"/>
                <a:cs typeface="+mn-cs"/>
              </a:rPr>
              <a:t> became a citizen of New York in 1765, marrying and establishing a farm in 1769</a:t>
            </a:r>
          </a:p>
          <a:p>
            <a:pPr marL="171450" indent="-171450">
              <a:buFont typeface="Arial" panose="020B0604020202020204" pitchFamily="34" charset="0"/>
              <a:buChar char="•"/>
            </a:pPr>
            <a:r>
              <a:rPr lang="en-GB" sz="1200" kern="1200" baseline="0" dirty="0">
                <a:solidFill>
                  <a:schemeClr val="tx1"/>
                </a:solidFill>
                <a:effectLst/>
                <a:latin typeface="+mn-lt"/>
                <a:ea typeface="+mn-ea"/>
                <a:cs typeface="+mn-cs"/>
              </a:rPr>
              <a:t>So in this sense, </a:t>
            </a:r>
            <a:r>
              <a:rPr lang="en-GB" i="0" baseline="0" dirty="0"/>
              <a:t>Crevecoeur knew of what he wrote in </a:t>
            </a:r>
            <a:r>
              <a:rPr lang="en-GB" i="1" baseline="0" dirty="0"/>
              <a:t>Letters From an American Farmer </a:t>
            </a:r>
            <a:r>
              <a:rPr lang="en-GB" i="0" baseline="0" dirty="0"/>
              <a:t>from first-hand experience and observations.</a:t>
            </a: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293271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aseline="0" dirty="0"/>
              <a:t>Besides their intrinsic interest, my reason for assigning Crevecoeur here is because his life and work shed light on the Revolutionary Era</a:t>
            </a:r>
          </a:p>
          <a:p>
            <a:pPr marL="171450" indent="-171450">
              <a:buFont typeface="Arial" panose="020B0604020202020204" pitchFamily="34" charset="0"/>
              <a:buChar char="•"/>
            </a:pPr>
            <a:r>
              <a:rPr lang="en-GB" baseline="0" dirty="0"/>
              <a:t>The chapter you read is an extract from  Crevecoeur’s canonical work </a:t>
            </a:r>
            <a:r>
              <a:rPr lang="en-GB" i="1" baseline="0" dirty="0"/>
              <a:t>Letters from an American Farmer</a:t>
            </a:r>
            <a:r>
              <a:rPr lang="en-GB" i="0" baseline="0" dirty="0"/>
              <a:t>, eventually published in 1782 – a date which places it towards the end of the American Revolutionary War, after the decisive battle at Yorktown but before the ultimate peace settlement</a:t>
            </a:r>
          </a:p>
          <a:p>
            <a:pPr marL="171450" indent="-171450">
              <a:buFont typeface="Arial" panose="020B0604020202020204" pitchFamily="34" charset="0"/>
              <a:buChar char="•"/>
            </a:pPr>
            <a:r>
              <a:rPr lang="en-GB" i="0" baseline="0" dirty="0"/>
              <a:t>Be that as it may, the events and phenomena dramatized in </a:t>
            </a:r>
            <a:r>
              <a:rPr lang="en-GB" i="1" baseline="0" dirty="0"/>
              <a:t>Letters From an American Farmer </a:t>
            </a:r>
            <a:r>
              <a:rPr lang="en-GB" i="0" baseline="0" dirty="0"/>
              <a:t>date from an early period, prior to the War of Independence.</a:t>
            </a:r>
          </a:p>
          <a:p>
            <a:pPr marL="171450" indent="-171450">
              <a:buFont typeface="Arial" panose="020B0604020202020204" pitchFamily="34" charset="0"/>
              <a:buChar char="•"/>
            </a:pPr>
            <a:r>
              <a:rPr lang="en-GB" dirty="0"/>
              <a:t>The </a:t>
            </a:r>
            <a:r>
              <a:rPr lang="en-GB" i="1" dirty="0"/>
              <a:t>Letters </a:t>
            </a:r>
            <a:r>
              <a:rPr lang="en-GB" i="0" dirty="0"/>
              <a:t>were to</a:t>
            </a:r>
            <a:r>
              <a:rPr lang="en-GB" i="0" baseline="0" dirty="0"/>
              <a:t> a degree autobiographical, based on Crevecoeur's experiences as a French émigré in the New World.</a:t>
            </a:r>
          </a:p>
          <a:p>
            <a:pPr marL="171450" indent="-171450">
              <a:buFont typeface="Arial" panose="020B0604020202020204" pitchFamily="34" charset="0"/>
              <a:buChar char="•"/>
            </a:pPr>
            <a:r>
              <a:rPr lang="en-GB" i="0" baseline="0" dirty="0"/>
              <a:t>Having crossed the Atlantic as a twenty-year old in 1755, Crevecoeur settled in New France – Canada – before seeing service in the military: he was part of the French army in various wars with Native American tribes; conflicts which were often proxy battles for the persistent rivalries between Britain and France in North America and at home in Europe due to allegiances struck between the British and Indian leaders.</a:t>
            </a:r>
          </a:p>
          <a:p>
            <a:pPr marL="171450" indent="-171450">
              <a:buFont typeface="Arial" panose="020B0604020202020204" pitchFamily="34" charset="0"/>
              <a:buChar char="•"/>
            </a:pPr>
            <a:r>
              <a:rPr lang="en-GB" i="0" baseline="0" dirty="0"/>
              <a:t>Subsequently, Crevecoeur moved from New France to New York, part of the territories which English forces had annexed from the Netherlands in a war of </a:t>
            </a:r>
            <a:r>
              <a:rPr lang="en-GB" sz="1200" kern="1200" dirty="0">
                <a:solidFill>
                  <a:schemeClr val="tx1"/>
                </a:solidFill>
                <a:effectLst/>
                <a:latin typeface="+mn-lt"/>
                <a:ea typeface="+mn-ea"/>
                <a:cs typeface="+mn-cs"/>
              </a:rPr>
              <a:t>1664.</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He</a:t>
            </a:r>
            <a:r>
              <a:rPr lang="en-GB" sz="1200" kern="1200" baseline="0" dirty="0">
                <a:solidFill>
                  <a:schemeClr val="tx1"/>
                </a:solidFill>
                <a:effectLst/>
                <a:latin typeface="+mn-lt"/>
                <a:ea typeface="+mn-ea"/>
                <a:cs typeface="+mn-cs"/>
              </a:rPr>
              <a:t> became a citizen of New York in 1765, marrying and establishing a farm in 1769</a:t>
            </a:r>
          </a:p>
          <a:p>
            <a:pPr marL="171450" indent="-171450">
              <a:buFont typeface="Arial" panose="020B0604020202020204" pitchFamily="34" charset="0"/>
              <a:buChar char="•"/>
            </a:pPr>
            <a:r>
              <a:rPr lang="en-GB" sz="1200" kern="1200" baseline="0" dirty="0">
                <a:solidFill>
                  <a:schemeClr val="tx1"/>
                </a:solidFill>
                <a:effectLst/>
                <a:latin typeface="+mn-lt"/>
                <a:ea typeface="+mn-ea"/>
                <a:cs typeface="+mn-cs"/>
              </a:rPr>
              <a:t>So in this sense, </a:t>
            </a:r>
            <a:r>
              <a:rPr lang="en-GB" i="0" baseline="0" dirty="0"/>
              <a:t>Crevecoeur knew of what he wrote in </a:t>
            </a:r>
            <a:r>
              <a:rPr lang="en-GB" i="1" baseline="0" dirty="0"/>
              <a:t>Letters From an American Farmer </a:t>
            </a:r>
            <a:r>
              <a:rPr lang="en-GB" i="0" baseline="0" dirty="0"/>
              <a:t>from first-hand experience and observations.</a:t>
            </a: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72915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Okay,</a:t>
            </a:r>
            <a:r>
              <a:rPr lang="en-GB" baseline="0" dirty="0"/>
              <a:t> now, I’d like you to try and begin relating the things – at least some of the more sensible ones - you’ve come up with to Crevecoeur's text, ‘What is an American?’</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72915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Okay,</a:t>
            </a:r>
            <a:r>
              <a:rPr lang="en-GB" baseline="0" dirty="0"/>
              <a:t> now, I’d like you to try and begin relating the things – at least some of the more sensible ones - you’ve come up with to Crevecoeur's text, ‘What is an American?’</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438226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C3523156-9D90-473F-85A6-3F7828DB67FE}" type="slidenum">
              <a:rPr kumimoji="0" lang="en-GB" altLang="en-US" sz="1200" b="0" i="0" u="none" strike="noStrike" kern="1200" cap="none" spc="0" normalizeH="0" baseline="0" noProof="0" smtClean="0">
                <a:ln>
                  <a:noFill/>
                </a:ln>
                <a:solidFill>
                  <a:srgbClr val="000000"/>
                </a:solidFill>
                <a:effectLst/>
                <a:uLnTx/>
                <a:uFillTx/>
                <a:latin typeface="Calibri"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altLang="en-US" sz="1200" b="0" i="0" u="none" strike="noStrike" kern="1200" cap="none" spc="0" normalizeH="0" baseline="0" noProof="0">
              <a:ln>
                <a:noFill/>
              </a:ln>
              <a:solidFill>
                <a:srgbClr val="000000"/>
              </a:solidFill>
              <a:effectLst/>
              <a:uLnTx/>
              <a:uFillTx/>
              <a:latin typeface="Calibri" pitchFamily="34" charset="0"/>
              <a:ea typeface="+mn-ea"/>
              <a:cs typeface="+mn-cs"/>
            </a:endParaRPr>
          </a:p>
        </p:txBody>
      </p:sp>
    </p:spTree>
    <p:extLst>
      <p:ext uri="{BB962C8B-B14F-4D97-AF65-F5344CB8AC3E}">
        <p14:creationId xmlns:p14="http://schemas.microsoft.com/office/powerpoint/2010/main" val="13251644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US" b="0" i="0" dirty="0">
                <a:solidFill>
                  <a:srgbClr val="373D3F"/>
                </a:solidFill>
                <a:effectLst/>
                <a:latin typeface="proxima-nova"/>
              </a:rPr>
              <a:t>Shipbuilding, commerce, and fisheries were important in coastal towns. New England’s healthy climate and abundant food supply resulted in the lowest death rate and highest birth rate of any of the colonies. Education was widespread in the northern colonies, which had established colleges led by Harvard College, College of New Jersey (Princeton), and Yale College, while the College of William and Mary trained the elite in Virginia. Public schooling was rare outside New England.</a:t>
            </a:r>
          </a:p>
          <a:p>
            <a:pPr algn="l" fontAlgn="base"/>
            <a:endParaRPr lang="en-US" b="0" i="0" dirty="0">
              <a:solidFill>
                <a:srgbClr val="373D3F"/>
              </a:solidFill>
              <a:effectLst/>
              <a:latin typeface="proxima-nova"/>
            </a:endParaRPr>
          </a:p>
          <a:p>
            <a:pPr algn="l" fontAlgn="base"/>
            <a:r>
              <a:rPr lang="en-US" b="0" i="0" dirty="0">
                <a:solidFill>
                  <a:srgbClr val="373D3F"/>
                </a:solidFill>
                <a:effectLst/>
                <a:latin typeface="proxima-nova"/>
              </a:rPr>
              <a:t>These populations continued to grow at a rapid rate throughout the 18th century primarily because of high birth rates and relatively low death rates. Over 90% were farmers, with several small cities that were also seaports linking the colonial economy to the larger British Empire. </a:t>
            </a:r>
          </a:p>
          <a:p>
            <a:pPr algn="l" fontAlgn="base"/>
            <a:endParaRPr lang="en-US" b="0" i="0" dirty="0">
              <a:solidFill>
                <a:srgbClr val="373D3F"/>
              </a:solidFill>
              <a:effectLst/>
              <a:latin typeface="proxima-nova"/>
            </a:endParaRPr>
          </a:p>
          <a:p>
            <a:pPr algn="l" fontAlgn="base"/>
            <a:endParaRPr lang="en-US" b="0" i="0" dirty="0">
              <a:solidFill>
                <a:srgbClr val="373D3F"/>
              </a:solidFill>
              <a:effectLst/>
              <a:latin typeface="proxima-nova"/>
            </a:endParaRPr>
          </a:p>
          <a:p>
            <a:br>
              <a:rPr lang="en-US" dirty="0"/>
            </a:br>
            <a:endParaRPr lang="en-GB" dirty="0"/>
          </a:p>
        </p:txBody>
      </p:sp>
      <p:sp>
        <p:nvSpPr>
          <p:cNvPr id="4" name="Slide Number Placeholder 3"/>
          <p:cNvSpPr>
            <a:spLocks noGrp="1"/>
          </p:cNvSpPr>
          <p:nvPr>
            <p:ph type="sldNum" sz="quarter" idx="5"/>
          </p:nvPr>
        </p:nvSpPr>
        <p:spPr/>
        <p:txBody>
          <a:bodyPr/>
          <a:lstStyle/>
          <a:p>
            <a:fld id="{6946D3B7-14C0-4841-A439-1008A67C6F48}" type="slidenum">
              <a:rPr lang="en-GB" smtClean="0"/>
              <a:t>26</a:t>
            </a:fld>
            <a:endParaRPr lang="en-GB"/>
          </a:p>
        </p:txBody>
      </p:sp>
    </p:spTree>
    <p:extLst>
      <p:ext uri="{BB962C8B-B14F-4D97-AF65-F5344CB8AC3E}">
        <p14:creationId xmlns:p14="http://schemas.microsoft.com/office/powerpoint/2010/main" val="5480342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F6644B5-882E-49C4-A6A3-883AE075E58D}" type="slidenum">
              <a:rPr kumimoji="0" lang="en-GB" altLang="en-US" sz="1200" b="0" i="0" u="none" strike="noStrike" kern="1200" cap="none" spc="0" normalizeH="0" baseline="0" noProof="0" smtClean="0">
                <a:ln>
                  <a:noFill/>
                </a:ln>
                <a:solidFill>
                  <a:srgbClr val="000000"/>
                </a:solidFill>
                <a:effectLst/>
                <a:uLnTx/>
                <a:uFillTx/>
                <a:latin typeface="Calibri"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a:ln>
                <a:noFill/>
              </a:ln>
              <a:solidFill>
                <a:srgbClr val="000000"/>
              </a:solidFill>
              <a:effectLst/>
              <a:uLnTx/>
              <a:uFillTx/>
              <a:latin typeface="Calibri" pitchFamily="34" charset="0"/>
              <a:ea typeface="+mn-ea"/>
              <a:cs typeface="+mn-cs"/>
            </a:endParaRPr>
          </a:p>
        </p:txBody>
      </p:sp>
    </p:spTree>
    <p:extLst>
      <p:ext uri="{BB962C8B-B14F-4D97-AF65-F5344CB8AC3E}">
        <p14:creationId xmlns:p14="http://schemas.microsoft.com/office/powerpoint/2010/main" val="7080939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12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E73EADB-2BE6-4DD1-AB35-51F9F4E001E8}" type="slidenum">
              <a:rPr kumimoji="0" lang="en-GB" altLang="en-US" sz="1200" b="0" i="0" u="none" strike="noStrike" kern="1200" cap="none" spc="0" normalizeH="0" baseline="0" noProof="0" smtClean="0">
                <a:ln>
                  <a:noFill/>
                </a:ln>
                <a:solidFill>
                  <a:srgbClr val="000000"/>
                </a:solidFill>
                <a:effectLst/>
                <a:uLnTx/>
                <a:uFillTx/>
                <a:latin typeface="Calibri"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a:ln>
                <a:noFill/>
              </a:ln>
              <a:solidFill>
                <a:srgbClr val="000000"/>
              </a:solidFill>
              <a:effectLst/>
              <a:uLnTx/>
              <a:uFillTx/>
              <a:latin typeface="Calibri" pitchFamily="34" charset="0"/>
              <a:ea typeface="+mn-ea"/>
              <a:cs typeface="+mn-cs"/>
            </a:endParaRPr>
          </a:p>
        </p:txBody>
      </p:sp>
    </p:spTree>
    <p:extLst>
      <p:ext uri="{BB962C8B-B14F-4D97-AF65-F5344CB8AC3E}">
        <p14:creationId xmlns:p14="http://schemas.microsoft.com/office/powerpoint/2010/main" val="7321593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final thing to note about</a:t>
            </a:r>
            <a:r>
              <a:rPr lang="en-GB" baseline="0" dirty="0"/>
              <a:t> </a:t>
            </a:r>
            <a:r>
              <a:rPr lang="en-GB" sz="1200" b="0" dirty="0"/>
              <a:t>Crevecoeur in this</a:t>
            </a:r>
            <a:r>
              <a:rPr lang="en-GB" sz="1200" b="0" baseline="0" dirty="0"/>
              <a:t> context is that </a:t>
            </a:r>
            <a:r>
              <a:rPr lang="en-GB" sz="1200" b="0" i="1" baseline="0" dirty="0"/>
              <a:t>Letters from an American Farmers</a:t>
            </a:r>
            <a:r>
              <a:rPr lang="en-GB" sz="1200" b="0" i="0" baseline="0" dirty="0"/>
              <a:t> also highlights some of the contradictions which characterised the Enlightenment and the American Revolution.</a:t>
            </a:r>
          </a:p>
          <a:p>
            <a:pPr marL="171450" indent="-171450">
              <a:buFont typeface="Arial" panose="020B0604020202020204" pitchFamily="34" charset="0"/>
              <a:buChar char="•"/>
            </a:pPr>
            <a:r>
              <a:rPr lang="en-GB" sz="1200" b="0" i="0" baseline="0" dirty="0"/>
              <a:t>Later entries in the book strike a far more pessimistic, critical tone than ‘What is an American?’, with the description of </a:t>
            </a:r>
            <a:r>
              <a:rPr lang="en-GB" sz="1200" b="0" i="0" baseline="0" dirty="0" err="1"/>
              <a:t>Charlestwon</a:t>
            </a:r>
            <a:r>
              <a:rPr lang="en-GB" sz="1200" b="0" i="0" baseline="0" dirty="0"/>
              <a:t> in Letter 9, particularly outspoken in its critique of slavery – the institution that, for all the lofty ideals that surrounded the American Revolution and the seismic changes that it evinced – remained firmly in place for the first ninety years or so of the American Republic.</a:t>
            </a:r>
          </a:p>
          <a:p>
            <a:pPr marL="171450" indent="-171450">
              <a:buFont typeface="Arial" panose="020B0604020202020204" pitchFamily="34" charset="0"/>
              <a:buChar char="•"/>
            </a:pPr>
            <a:r>
              <a:rPr lang="en-GB" sz="1200" b="1" i="0" baseline="0" dirty="0"/>
              <a:t>Break here</a:t>
            </a:r>
            <a:endParaRPr lang="en-GB" b="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342535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17/01/2022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82738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17/01/2022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53307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17/01/2022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07913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17/01/2022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59908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17/01/2022</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92197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17/01/2022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05668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17/01/2022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95378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17/01/2022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69689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17/01/2022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40448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17/01/2022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915535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17/01/2022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43240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17/01/2022</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0479659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5.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796" y="1309510"/>
            <a:ext cx="9143999" cy="5548489"/>
          </a:xfrm>
          <a:prstGeom prst="rect">
            <a:avLst/>
          </a:prstGeom>
        </p:spPr>
        <p:txBody>
          <a:bodyPr wrap="square" lIns="540000" tIns="360000" rIns="540000" bIns="360000" numCol="2" spcCol="360000">
            <a:normAutofit/>
          </a:bodyPr>
          <a:lstStyle/>
          <a:p>
            <a:r>
              <a:rPr lang="en-GB" sz="1800" b="1" u="sng" dirty="0">
                <a:solidFill>
                  <a:prstClr val="black"/>
                </a:solidFill>
              </a:rPr>
              <a:t>1. Consolidation and Fragmentation of First British Empire</a:t>
            </a:r>
            <a:endParaRPr lang="en-GB" sz="1800" dirty="0">
              <a:effectLst/>
              <a:ea typeface="Calibri"/>
              <a:cs typeface="Times New Roman"/>
            </a:endParaRPr>
          </a:p>
          <a:p>
            <a:pPr marL="285750" indent="-285750">
              <a:buFontTx/>
              <a:buChar char="-"/>
            </a:pPr>
            <a:r>
              <a:rPr lang="en-GB" dirty="0">
                <a:solidFill>
                  <a:prstClr val="black"/>
                </a:solidFill>
              </a:rPr>
              <a:t>Mercantilism</a:t>
            </a:r>
          </a:p>
          <a:p>
            <a:pPr marL="285750" indent="-285750">
              <a:buFontTx/>
              <a:buChar char="-"/>
            </a:pPr>
            <a:r>
              <a:rPr lang="en-GB" dirty="0">
                <a:solidFill>
                  <a:prstClr val="black"/>
                </a:solidFill>
              </a:rPr>
              <a:t>Urbanisation and Wealth</a:t>
            </a:r>
          </a:p>
          <a:p>
            <a:pPr marL="285750" indent="-285750">
              <a:buFontTx/>
              <a:buChar char="-"/>
            </a:pPr>
            <a:r>
              <a:rPr lang="en-GB" dirty="0">
                <a:solidFill>
                  <a:prstClr val="black"/>
                </a:solidFill>
              </a:rPr>
              <a:t>Seven Years’ War</a:t>
            </a:r>
          </a:p>
          <a:p>
            <a:pPr marL="285750" indent="-285750">
              <a:buFontTx/>
              <a:buChar char="-"/>
            </a:pPr>
            <a:endParaRPr lang="en-GB" dirty="0">
              <a:solidFill>
                <a:prstClr val="black"/>
              </a:solidFill>
            </a:endParaRPr>
          </a:p>
          <a:p>
            <a:r>
              <a:rPr lang="en-GB" sz="1800" b="1" u="sng" dirty="0">
                <a:solidFill>
                  <a:prstClr val="black"/>
                </a:solidFill>
              </a:rPr>
              <a:t>2. Causes of Revolution</a:t>
            </a:r>
          </a:p>
          <a:p>
            <a:pPr marL="285750" indent="-285750">
              <a:buFontTx/>
              <a:buChar char="-"/>
            </a:pPr>
            <a:r>
              <a:rPr lang="en-GB" dirty="0">
                <a:solidFill>
                  <a:prstClr val="black"/>
                </a:solidFill>
              </a:rPr>
              <a:t>Proclamation of 1763</a:t>
            </a:r>
          </a:p>
          <a:p>
            <a:pPr marL="285750" indent="-285750">
              <a:buFontTx/>
              <a:buChar char="-"/>
            </a:pPr>
            <a:r>
              <a:rPr lang="en-GB" dirty="0">
                <a:solidFill>
                  <a:prstClr val="black"/>
                </a:solidFill>
              </a:rPr>
              <a:t>Intolerable Acts</a:t>
            </a:r>
          </a:p>
          <a:p>
            <a:pPr marL="285750" indent="-285750">
              <a:buFontTx/>
              <a:buChar char="-"/>
            </a:pPr>
            <a:r>
              <a:rPr lang="en-GB" dirty="0">
                <a:solidFill>
                  <a:prstClr val="black"/>
                </a:solidFill>
              </a:rPr>
              <a:t>East India Company</a:t>
            </a:r>
          </a:p>
          <a:p>
            <a:pPr marL="285750" indent="-285750">
              <a:buFontTx/>
              <a:buChar char="-"/>
            </a:pPr>
            <a:r>
              <a:rPr lang="en-GB" dirty="0">
                <a:solidFill>
                  <a:prstClr val="black"/>
                </a:solidFill>
              </a:rPr>
              <a:t>Declaration of Independence</a:t>
            </a:r>
          </a:p>
          <a:p>
            <a:endParaRPr lang="en-GB" dirty="0">
              <a:solidFill>
                <a:prstClr val="black"/>
              </a:solidFill>
            </a:endParaRPr>
          </a:p>
          <a:p>
            <a:r>
              <a:rPr lang="en-GB" b="1" u="sng" dirty="0">
                <a:solidFill>
                  <a:prstClr val="black"/>
                </a:solidFill>
              </a:rPr>
              <a:t>3. In Focus:  </a:t>
            </a:r>
            <a:r>
              <a:rPr lang="en-GB" b="1" u="sng" dirty="0" err="1">
                <a:solidFill>
                  <a:prstClr val="black"/>
                </a:solidFill>
              </a:rPr>
              <a:t>Crèvecœur</a:t>
            </a:r>
            <a:r>
              <a:rPr lang="en-GB" b="1" u="sng" dirty="0">
                <a:solidFill>
                  <a:prstClr val="black"/>
                </a:solidFill>
              </a:rPr>
              <a:t>, ‘What is an American?’</a:t>
            </a:r>
          </a:p>
          <a:p>
            <a:pPr marL="285750" indent="-285750">
              <a:buFontTx/>
              <a:buChar char="-"/>
            </a:pPr>
            <a:endParaRPr lang="en-GB" dirty="0">
              <a:solidFill>
                <a:prstClr val="black"/>
              </a:solidFill>
            </a:endParaRPr>
          </a:p>
          <a:p>
            <a:endParaRPr lang="en-GB" dirty="0">
              <a:solidFill>
                <a:prstClr val="black"/>
              </a:solidFill>
            </a:endParaRPr>
          </a:p>
          <a:p>
            <a:endParaRPr lang="en-GB" dirty="0">
              <a:solidFill>
                <a:prstClr val="black"/>
              </a:solidFill>
            </a:endParaRPr>
          </a:p>
          <a:p>
            <a:pPr algn="r"/>
            <a:endParaRPr lang="en-GB" b="1" u="sng" dirty="0">
              <a:solidFill>
                <a:srgbClr val="FF0000"/>
              </a:solidFill>
            </a:endParaRPr>
          </a:p>
          <a:p>
            <a:pPr algn="r"/>
            <a:r>
              <a:rPr lang="en-GB" b="1" u="sng" dirty="0">
                <a:solidFill>
                  <a:srgbClr val="FF0000"/>
                </a:solidFill>
              </a:rPr>
              <a:t>AIMS</a:t>
            </a:r>
          </a:p>
          <a:p>
            <a:pPr marL="285750" indent="-285750" algn="r">
              <a:buFont typeface="Arial" panose="020B0604020202020204" pitchFamily="34" charset="0"/>
              <a:buChar char="•"/>
            </a:pPr>
            <a:r>
              <a:rPr lang="en-GB" b="1" dirty="0">
                <a:solidFill>
                  <a:srgbClr val="FF0000"/>
                </a:solidFill>
              </a:rPr>
              <a:t>Gain a sense of what life was like in colonial America</a:t>
            </a:r>
          </a:p>
          <a:p>
            <a:pPr marL="285750" indent="-285750" algn="r">
              <a:buFont typeface="Arial" panose="020B0604020202020204" pitchFamily="34" charset="0"/>
              <a:buChar char="•"/>
            </a:pPr>
            <a:r>
              <a:rPr lang="en-GB" b="1" dirty="0">
                <a:solidFill>
                  <a:srgbClr val="FF0000"/>
                </a:solidFill>
              </a:rPr>
              <a:t>Discuss how distinctive notions of what an ‘American’ is emerged from the colonial period</a:t>
            </a:r>
          </a:p>
          <a:p>
            <a:pPr marL="285750" indent="-285750" algn="r">
              <a:buFont typeface="Arial" panose="020B0604020202020204" pitchFamily="34" charset="0"/>
              <a:buChar char="•"/>
            </a:pPr>
            <a:r>
              <a:rPr lang="en-GB" b="1" dirty="0">
                <a:solidFill>
                  <a:srgbClr val="FF0000"/>
                </a:solidFill>
              </a:rPr>
              <a:t>Contextualise American Revolutionary War and independence</a:t>
            </a:r>
          </a:p>
          <a:p>
            <a:pPr marL="285750" indent="-285750" algn="r">
              <a:buFont typeface="Arial" panose="020B0604020202020204" pitchFamily="34" charset="0"/>
              <a:buChar char="•"/>
            </a:pPr>
            <a:r>
              <a:rPr lang="en-GB" b="1" dirty="0">
                <a:solidFill>
                  <a:srgbClr val="FF0000"/>
                </a:solidFill>
              </a:rPr>
              <a:t>Close source analysis of </a:t>
            </a:r>
            <a:r>
              <a:rPr lang="en-GB" b="1" i="1" dirty="0">
                <a:solidFill>
                  <a:srgbClr val="FF0000"/>
                </a:solidFill>
              </a:rPr>
              <a:t>Letters from an American </a:t>
            </a:r>
            <a:r>
              <a:rPr lang="en-GB" sz="1650" b="1" i="1" dirty="0">
                <a:solidFill>
                  <a:srgbClr val="FF0000"/>
                </a:solidFill>
              </a:rPr>
              <a:t>Farmer</a:t>
            </a:r>
            <a:endParaRPr lang="en-GB" sz="1650" b="1" dirty="0">
              <a:solidFill>
                <a:srgbClr val="FF0000"/>
              </a:solidFill>
            </a:endParaRPr>
          </a:p>
        </p:txBody>
      </p:sp>
      <p:sp>
        <p:nvSpPr>
          <p:cNvPr id="4" name="Rectangle 3"/>
          <p:cNvSpPr/>
          <p:nvPr/>
        </p:nvSpPr>
        <p:spPr>
          <a:xfrm>
            <a:off x="6796" y="0"/>
            <a:ext cx="9144000" cy="1465695"/>
          </a:xfrm>
          <a:prstGeom prst="rect">
            <a:avLst/>
          </a:prstGeom>
        </p:spPr>
        <p:txBody>
          <a:bodyPr wrap="square" lIns="540000" tIns="360000" rIns="540000" bIns="360000">
            <a:spAutoFit/>
          </a:bodyPr>
          <a:lstStyle/>
          <a:p>
            <a:pPr algn="ctr"/>
            <a:r>
              <a:rPr lang="en-GB" sz="2400" b="1" dirty="0">
                <a:solidFill>
                  <a:srgbClr val="FF0000"/>
                </a:solidFill>
                <a:effectLst>
                  <a:outerShdw blurRad="38100" dist="38100" dir="2700000" algn="tl">
                    <a:srgbClr val="000000">
                      <a:alpha val="43137"/>
                    </a:srgbClr>
                  </a:outerShdw>
                </a:effectLst>
              </a:rPr>
              <a:t>'What is an American?’ </a:t>
            </a:r>
          </a:p>
          <a:p>
            <a:pPr algn="ctr"/>
            <a:r>
              <a:rPr lang="en-GB" sz="2400" b="1" dirty="0">
                <a:solidFill>
                  <a:srgbClr val="FF0000"/>
                </a:solidFill>
                <a:effectLst>
                  <a:outerShdw blurRad="38100" dist="38100" dir="2700000" algn="tl">
                    <a:srgbClr val="000000">
                      <a:alpha val="43137"/>
                    </a:srgbClr>
                  </a:outerShdw>
                </a:effectLst>
              </a:rPr>
              <a:t>Forging New Identities</a:t>
            </a:r>
          </a:p>
        </p:txBody>
      </p:sp>
    </p:spTree>
    <p:extLst>
      <p:ext uri="{BB962C8B-B14F-4D97-AF65-F5344CB8AC3E}">
        <p14:creationId xmlns:p14="http://schemas.microsoft.com/office/powerpoint/2010/main" val="4241115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1527250"/>
          </a:xfrm>
          <a:prstGeom prst="rect">
            <a:avLst/>
          </a:prstGeom>
        </p:spPr>
        <p:txBody>
          <a:bodyPr wrap="square" lIns="540000" tIns="360000" rIns="540000" bIns="360000">
            <a:spAutoFit/>
          </a:bodyPr>
          <a:lstStyle/>
          <a:p>
            <a:r>
              <a:rPr lang="en-GB" sz="2000" b="1" u="sng" dirty="0">
                <a:solidFill>
                  <a:prstClr val="black"/>
                </a:solidFill>
              </a:rPr>
              <a:t>1. Consolidation and Fragmentation of First British Empire</a:t>
            </a:r>
            <a:endParaRPr lang="en-GB" sz="2000" dirty="0">
              <a:effectLst/>
              <a:ea typeface="Calibri"/>
              <a:cs typeface="Times New Roman"/>
            </a:endParaRPr>
          </a:p>
          <a:p>
            <a:pPr algn="just"/>
            <a:endParaRPr lang="en-GB" sz="1600" dirty="0"/>
          </a:p>
          <a:p>
            <a:pPr algn="just"/>
            <a:endParaRPr lang="en-GB" sz="1600"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1" y="908720"/>
            <a:ext cx="8328327" cy="54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964314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1527250"/>
          </a:xfrm>
          <a:prstGeom prst="rect">
            <a:avLst/>
          </a:prstGeom>
        </p:spPr>
        <p:txBody>
          <a:bodyPr wrap="square" lIns="540000" tIns="360000" rIns="540000" bIns="360000">
            <a:spAutoFit/>
          </a:bodyPr>
          <a:lstStyle/>
          <a:p>
            <a:r>
              <a:rPr lang="en-GB" sz="2000" b="1" u="sng" dirty="0">
                <a:solidFill>
                  <a:prstClr val="black"/>
                </a:solidFill>
              </a:rPr>
              <a:t>1. Consolidation and Fragmentation of First British Empire: Mercantilism</a:t>
            </a:r>
            <a:endParaRPr lang="en-GB" sz="2000" dirty="0">
              <a:effectLst/>
              <a:ea typeface="Calibri"/>
              <a:cs typeface="Times New Roman"/>
            </a:endParaRPr>
          </a:p>
          <a:p>
            <a:pPr algn="just"/>
            <a:endParaRPr lang="en-GB" sz="1600" dirty="0"/>
          </a:p>
          <a:p>
            <a:pPr algn="just"/>
            <a:endParaRPr lang="en-GB" sz="1600" dirty="0"/>
          </a:p>
        </p:txBody>
      </p:sp>
      <p:pic>
        <p:nvPicPr>
          <p:cNvPr id="2" name="Picture 1">
            <a:extLst>
              <a:ext uri="{FF2B5EF4-FFF2-40B4-BE49-F238E27FC236}">
                <a16:creationId xmlns:a16="http://schemas.microsoft.com/office/drawing/2014/main" id="{EB4C3E02-B9F6-4538-9673-34AAA4B62478}"/>
              </a:ext>
            </a:extLst>
          </p:cNvPr>
          <p:cNvPicPr>
            <a:picLocks noChangeAspect="1"/>
          </p:cNvPicPr>
          <p:nvPr/>
        </p:nvPicPr>
        <p:blipFill rotWithShape="1">
          <a:blip r:embed="rId3"/>
          <a:srcRect l="10892" t="1305"/>
          <a:stretch/>
        </p:blipFill>
        <p:spPr>
          <a:xfrm>
            <a:off x="1182694" y="684548"/>
            <a:ext cx="6842188" cy="6167042"/>
          </a:xfrm>
          <a:prstGeom prst="rect">
            <a:avLst/>
          </a:prstGeom>
        </p:spPr>
      </p:pic>
    </p:spTree>
    <p:extLst>
      <p:ext uri="{BB962C8B-B14F-4D97-AF65-F5344CB8AC3E}">
        <p14:creationId xmlns:p14="http://schemas.microsoft.com/office/powerpoint/2010/main" val="4244146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8908" y="0"/>
            <a:ext cx="9167484" cy="1650361"/>
          </a:xfrm>
          <a:prstGeom prst="rect">
            <a:avLst/>
          </a:prstGeom>
        </p:spPr>
        <p:txBody>
          <a:bodyPr wrap="square" lIns="540000" tIns="360000" rIns="540000" bIns="360000">
            <a:spAutoFit/>
          </a:bodyPr>
          <a:lstStyle/>
          <a:p>
            <a:r>
              <a:rPr lang="en-GB" sz="2000" b="1" u="sng" dirty="0">
                <a:solidFill>
                  <a:prstClr val="black"/>
                </a:solidFill>
              </a:rPr>
              <a:t>1. Consolidation and Fragmentation of First British Empire: Seven Years’ War (1756–1763)</a:t>
            </a:r>
          </a:p>
          <a:p>
            <a:endParaRPr lang="en-GB" sz="2000" b="1" u="sng" dirty="0">
              <a:solidFill>
                <a:prstClr val="black"/>
              </a:solidFill>
            </a:endParaRPr>
          </a:p>
        </p:txBody>
      </p:sp>
      <p:graphicFrame>
        <p:nvGraphicFramePr>
          <p:cNvPr id="5" name="Table 4"/>
          <p:cNvGraphicFramePr>
            <a:graphicFrameLocks noGrp="1"/>
          </p:cNvGraphicFramePr>
          <p:nvPr/>
        </p:nvGraphicFramePr>
        <p:xfrm>
          <a:off x="140381" y="1268760"/>
          <a:ext cx="3204713" cy="4841906"/>
        </p:xfrm>
        <a:graphic>
          <a:graphicData uri="http://schemas.openxmlformats.org/drawingml/2006/table">
            <a:tbl>
              <a:tblPr/>
              <a:tblGrid>
                <a:gridCol w="705038">
                  <a:extLst>
                    <a:ext uri="{9D8B030D-6E8A-4147-A177-3AD203B41FA5}">
                      <a16:colId xmlns:a16="http://schemas.microsoft.com/office/drawing/2014/main" val="20000"/>
                    </a:ext>
                  </a:extLst>
                </a:gridCol>
                <a:gridCol w="2499675">
                  <a:extLst>
                    <a:ext uri="{9D8B030D-6E8A-4147-A177-3AD203B41FA5}">
                      <a16:colId xmlns:a16="http://schemas.microsoft.com/office/drawing/2014/main" val="20001"/>
                    </a:ext>
                  </a:extLst>
                </a:gridCol>
              </a:tblGrid>
              <a:tr h="4841906">
                <a:tc>
                  <a:txBody>
                    <a:bodyPr/>
                    <a:lstStyle/>
                    <a:p>
                      <a:pPr algn="r"/>
                      <a:r>
                        <a:rPr lang="en-GB" sz="1600" b="1" dirty="0"/>
                        <a:t>1763</a:t>
                      </a:r>
                      <a:br>
                        <a:rPr lang="en-GB" sz="1600" b="1" dirty="0"/>
                      </a:br>
                      <a:r>
                        <a:rPr lang="en-GB" sz="1600" dirty="0"/>
                        <a:t>10 February</a:t>
                      </a:r>
                    </a:p>
                  </a:txBody>
                  <a:tcPr marL="47625" marR="47625" marT="47625" marB="47625">
                    <a:lnL>
                      <a:noFill/>
                    </a:lnL>
                    <a:lnR>
                      <a:noFill/>
                    </a:lnR>
                    <a:lnT>
                      <a:noFill/>
                    </a:lnT>
                    <a:lnB>
                      <a:noFill/>
                    </a:lnB>
                    <a:solidFill>
                      <a:schemeClr val="accent5">
                        <a:lumMod val="40000"/>
                        <a:lumOff val="60000"/>
                      </a:schemeClr>
                    </a:solidFill>
                  </a:tcPr>
                </a:tc>
                <a:tc>
                  <a:txBody>
                    <a:bodyPr/>
                    <a:lstStyle/>
                    <a:p>
                      <a:r>
                        <a:rPr lang="en-GB" sz="1600" b="1" dirty="0"/>
                        <a:t>Signing of the Treaty of Paris</a:t>
                      </a:r>
                      <a:br>
                        <a:rPr lang="en-GB" sz="1600" dirty="0"/>
                      </a:br>
                      <a:r>
                        <a:rPr lang="en-GB" sz="1600" dirty="0"/>
                        <a:t>Ending the Seven Year’s War. </a:t>
                      </a:r>
                      <a:r>
                        <a:rPr lang="en-GB" sz="1600" b="1" dirty="0">
                          <a:solidFill>
                            <a:srgbClr val="FF0000"/>
                          </a:solidFill>
                        </a:rPr>
                        <a:t>France ceded all mainland North American territories, except New Orleans</a:t>
                      </a:r>
                      <a:r>
                        <a:rPr lang="en-GB" sz="1600" dirty="0"/>
                        <a:t>, in order to retain her Caribbean sugar islands. Britain gained all territory east of the Mississippi River; Spain kept territory west of the Mississippi, but exchanged East and West Florida for Cuba. </a:t>
                      </a:r>
                    </a:p>
                  </a:txBody>
                  <a:tcPr marL="47625" marR="47625" marT="47625" marB="47625">
                    <a:lnL>
                      <a:noFill/>
                    </a:lnL>
                    <a:lnR>
                      <a:noFill/>
                    </a:lnR>
                    <a:lnT>
                      <a:noFill/>
                    </a:lnT>
                    <a:lnB>
                      <a:noFill/>
                    </a:lnB>
                    <a:solidFill>
                      <a:schemeClr val="accent5">
                        <a:lumMod val="40000"/>
                        <a:lumOff val="60000"/>
                      </a:schemeClr>
                    </a:solidFill>
                  </a:tcPr>
                </a:tc>
                <a:extLst>
                  <a:ext uri="{0D108BD9-81ED-4DB2-BD59-A6C34878D82A}">
                    <a16:rowId xmlns:a16="http://schemas.microsoft.com/office/drawing/2014/main" val="10000"/>
                  </a:ext>
                </a:extLst>
              </a:tr>
            </a:tbl>
          </a:graphicData>
        </a:graphic>
      </p:graphicFrame>
      <p:pic>
        <p:nvPicPr>
          <p:cNvPr id="8" name="Picture 7">
            <a:extLst>
              <a:ext uri="{FF2B5EF4-FFF2-40B4-BE49-F238E27FC236}">
                <a16:creationId xmlns:a16="http://schemas.microsoft.com/office/drawing/2014/main" id="{5A281727-1F5E-4781-8D5C-79348A20DDC5}"/>
              </a:ext>
            </a:extLst>
          </p:cNvPr>
          <p:cNvPicPr>
            <a:picLocks noChangeAspect="1"/>
          </p:cNvPicPr>
          <p:nvPr/>
        </p:nvPicPr>
        <p:blipFill rotWithShape="1">
          <a:blip r:embed="rId3"/>
          <a:srcRect l="30712" t="22400" r="31331" b="7251"/>
          <a:stretch/>
        </p:blipFill>
        <p:spPr>
          <a:xfrm>
            <a:off x="3664105" y="939374"/>
            <a:ext cx="5473213" cy="5706002"/>
          </a:xfrm>
          <a:prstGeom prst="rect">
            <a:avLst/>
          </a:prstGeom>
        </p:spPr>
      </p:pic>
    </p:spTree>
    <p:extLst>
      <p:ext uri="{BB962C8B-B14F-4D97-AF65-F5344CB8AC3E}">
        <p14:creationId xmlns:p14="http://schemas.microsoft.com/office/powerpoint/2010/main" val="13508384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8908" y="0"/>
            <a:ext cx="9167484" cy="1650361"/>
          </a:xfrm>
          <a:prstGeom prst="rect">
            <a:avLst/>
          </a:prstGeom>
        </p:spPr>
        <p:txBody>
          <a:bodyPr wrap="square" lIns="540000" tIns="360000" rIns="540000" bIns="360000">
            <a:spAutoFit/>
          </a:bodyPr>
          <a:lstStyle/>
          <a:p>
            <a:r>
              <a:rPr lang="en-GB" sz="2000" b="1" u="sng" dirty="0">
                <a:solidFill>
                  <a:prstClr val="black"/>
                </a:solidFill>
              </a:rPr>
              <a:t>4. Causes of Revolution: Proclamation of 1763</a:t>
            </a:r>
          </a:p>
          <a:p>
            <a:endParaRPr lang="en-GB" sz="2000" b="1" u="sng" dirty="0">
              <a:solidFill>
                <a:prstClr val="black"/>
              </a:solidFill>
            </a:endParaRPr>
          </a:p>
          <a:p>
            <a:endParaRPr lang="en-GB" sz="2000" b="1" u="sng" dirty="0">
              <a:solidFill>
                <a:prstClr val="black"/>
              </a:solidFill>
            </a:endParaRPr>
          </a:p>
        </p:txBody>
      </p:sp>
      <p:pic>
        <p:nvPicPr>
          <p:cNvPr id="4" name="Picture 3">
            <a:extLst>
              <a:ext uri="{FF2B5EF4-FFF2-40B4-BE49-F238E27FC236}">
                <a16:creationId xmlns:a16="http://schemas.microsoft.com/office/drawing/2014/main" id="{C880CA5D-AEDA-4F17-8475-3810641F2135}"/>
              </a:ext>
            </a:extLst>
          </p:cNvPr>
          <p:cNvPicPr>
            <a:picLocks noChangeAspect="1"/>
          </p:cNvPicPr>
          <p:nvPr/>
        </p:nvPicPr>
        <p:blipFill rotWithShape="1">
          <a:blip r:embed="rId3"/>
          <a:srcRect l="30712" t="22400" r="31331" b="7251"/>
          <a:stretch/>
        </p:blipFill>
        <p:spPr>
          <a:xfrm>
            <a:off x="3664105" y="939374"/>
            <a:ext cx="5473213" cy="5706002"/>
          </a:xfrm>
          <a:prstGeom prst="rect">
            <a:avLst/>
          </a:prstGeom>
        </p:spPr>
      </p:pic>
      <p:graphicFrame>
        <p:nvGraphicFramePr>
          <p:cNvPr id="6" name="Table 5">
            <a:extLst>
              <a:ext uri="{FF2B5EF4-FFF2-40B4-BE49-F238E27FC236}">
                <a16:creationId xmlns:a16="http://schemas.microsoft.com/office/drawing/2014/main" id="{FE67BD99-BED8-48DF-B6B3-4C46A42452F2}"/>
              </a:ext>
            </a:extLst>
          </p:cNvPr>
          <p:cNvGraphicFramePr>
            <a:graphicFrameLocks noGrp="1"/>
          </p:cNvGraphicFramePr>
          <p:nvPr/>
        </p:nvGraphicFramePr>
        <p:xfrm>
          <a:off x="-26496" y="1075461"/>
          <a:ext cx="3858632" cy="5433828"/>
        </p:xfrm>
        <a:graphic>
          <a:graphicData uri="http://schemas.openxmlformats.org/drawingml/2006/table">
            <a:tbl>
              <a:tblPr/>
              <a:tblGrid>
                <a:gridCol w="942752">
                  <a:extLst>
                    <a:ext uri="{9D8B030D-6E8A-4147-A177-3AD203B41FA5}">
                      <a16:colId xmlns:a16="http://schemas.microsoft.com/office/drawing/2014/main" val="20000"/>
                    </a:ext>
                  </a:extLst>
                </a:gridCol>
                <a:gridCol w="2915880">
                  <a:extLst>
                    <a:ext uri="{9D8B030D-6E8A-4147-A177-3AD203B41FA5}">
                      <a16:colId xmlns:a16="http://schemas.microsoft.com/office/drawing/2014/main" val="20001"/>
                    </a:ext>
                  </a:extLst>
                </a:gridCol>
              </a:tblGrid>
              <a:tr h="730559">
                <a:tc>
                  <a:txBody>
                    <a:bodyPr/>
                    <a:lstStyle/>
                    <a:p>
                      <a:pPr algn="r"/>
                      <a:r>
                        <a:rPr lang="en-GB" sz="1600" b="1"/>
                        <a:t>1763</a:t>
                      </a:r>
                      <a:br>
                        <a:rPr lang="en-GB" sz="1600" b="1"/>
                      </a:br>
                      <a:r>
                        <a:rPr lang="en-GB" sz="1600"/>
                        <a:t>February</a:t>
                      </a:r>
                      <a:endParaRPr lang="en-GB" sz="1600" dirty="0"/>
                    </a:p>
                  </a:txBody>
                  <a:tcPr marL="47625" marR="47625" marT="47625" marB="47625">
                    <a:lnL>
                      <a:noFill/>
                    </a:lnL>
                    <a:lnR>
                      <a:noFill/>
                    </a:lnR>
                    <a:lnT>
                      <a:noFill/>
                    </a:lnT>
                    <a:lnB>
                      <a:noFill/>
                    </a:lnB>
                    <a:solidFill>
                      <a:schemeClr val="accent5">
                        <a:lumMod val="40000"/>
                        <a:lumOff val="60000"/>
                      </a:schemeClr>
                    </a:solidFill>
                  </a:tcPr>
                </a:tc>
                <a:tc>
                  <a:txBody>
                    <a:bodyPr/>
                    <a:lstStyle/>
                    <a:p>
                      <a:r>
                        <a:rPr lang="en-GB" sz="1600" b="1" dirty="0"/>
                        <a:t>Signing of the Treaty of Paris</a:t>
                      </a:r>
                      <a:br>
                        <a:rPr lang="en-GB" sz="1600" dirty="0"/>
                      </a:br>
                      <a:endParaRPr lang="en-GB" sz="1600" dirty="0"/>
                    </a:p>
                  </a:txBody>
                  <a:tcPr marL="47625" marR="47625" marT="47625" marB="47625">
                    <a:lnL>
                      <a:noFill/>
                    </a:lnL>
                    <a:lnR>
                      <a:noFill/>
                    </a:lnR>
                    <a:lnT>
                      <a:noFill/>
                    </a:lnT>
                    <a:lnB>
                      <a:noFill/>
                    </a:lnB>
                    <a:solidFill>
                      <a:schemeClr val="accent5">
                        <a:lumMod val="40000"/>
                        <a:lumOff val="60000"/>
                      </a:schemeClr>
                    </a:solidFill>
                  </a:tcPr>
                </a:tc>
                <a:extLst>
                  <a:ext uri="{0D108BD9-81ED-4DB2-BD59-A6C34878D82A}">
                    <a16:rowId xmlns:a16="http://schemas.microsoft.com/office/drawing/2014/main" val="10000"/>
                  </a:ext>
                </a:extLst>
              </a:tr>
              <a:tr h="4703269">
                <a:tc>
                  <a:txBody>
                    <a:bodyPr/>
                    <a:lstStyle/>
                    <a:p>
                      <a:pPr algn="r"/>
                      <a:r>
                        <a:rPr lang="en-GB" sz="1600" b="1" dirty="0"/>
                        <a:t>1763</a:t>
                      </a:r>
                      <a:br>
                        <a:rPr lang="en-GB" sz="1600" dirty="0"/>
                      </a:br>
                      <a:r>
                        <a:rPr lang="en-GB" sz="1600" dirty="0"/>
                        <a:t>October </a:t>
                      </a:r>
                      <a:br>
                        <a:rPr lang="en-GB" sz="1600" dirty="0"/>
                      </a:br>
                      <a:endParaRPr lang="en-GB" sz="1600" dirty="0"/>
                    </a:p>
                  </a:txBody>
                  <a:tcPr marL="47625" marR="47625" marT="47625" marB="47625">
                    <a:lnL>
                      <a:noFill/>
                    </a:lnL>
                    <a:lnR>
                      <a:noFill/>
                    </a:lnR>
                    <a:lnT>
                      <a:noFill/>
                    </a:lnT>
                    <a:lnB>
                      <a:noFill/>
                    </a:lnB>
                    <a:solidFill>
                      <a:schemeClr val="accent5">
                        <a:lumMod val="40000"/>
                        <a:lumOff val="60000"/>
                      </a:schemeClr>
                    </a:solidFill>
                  </a:tcPr>
                </a:tc>
                <a:tc>
                  <a:txBody>
                    <a:bodyPr/>
                    <a:lstStyle/>
                    <a:p>
                      <a:r>
                        <a:rPr lang="en-GB" sz="1600" b="1" dirty="0"/>
                        <a:t>Proclamation of 1763</a:t>
                      </a:r>
                      <a:br>
                        <a:rPr lang="en-GB" sz="1600" dirty="0"/>
                      </a:br>
                      <a:r>
                        <a:rPr lang="en-GB" sz="1600" dirty="0"/>
                        <a:t>George III </a:t>
                      </a:r>
                      <a:r>
                        <a:rPr lang="en-GB" sz="1600" dirty="0">
                          <a:solidFill>
                            <a:srgbClr val="FF0000"/>
                          </a:solidFill>
                        </a:rPr>
                        <a:t>prohibited all settlement west of the Appalachian mountains without guarantees of security from local Native American nations</a:t>
                      </a:r>
                      <a:r>
                        <a:rPr lang="en-GB" sz="1600" dirty="0"/>
                        <a:t>. The intervention in colonial affairs offended the thirteen colonies’ claim to the exclusive right to govern lands to their west</a:t>
                      </a:r>
                      <a:r>
                        <a:rPr lang="en-GB" sz="1600" baseline="0" dirty="0"/>
                        <a:t> (e.g. Ohio Company of Virginia, whose disputes with French claimants helped precipitate the Seven Years’ War)</a:t>
                      </a:r>
                    </a:p>
                    <a:p>
                      <a:endParaRPr lang="en-GB" sz="1600" baseline="0" dirty="0"/>
                    </a:p>
                    <a:p>
                      <a:r>
                        <a:rPr lang="en-GB" sz="1600" b="1" baseline="0" dirty="0"/>
                        <a:t>Pontiac’s War</a:t>
                      </a:r>
                      <a:endParaRPr lang="en-GB" sz="1600" b="1" dirty="0"/>
                    </a:p>
                  </a:txBody>
                  <a:tcPr marL="47625" marR="47625" marT="47625" marB="47625">
                    <a:lnL>
                      <a:noFill/>
                    </a:lnL>
                    <a:lnR>
                      <a:noFill/>
                    </a:lnR>
                    <a:lnT>
                      <a:noFill/>
                    </a:lnT>
                    <a:lnB>
                      <a:noFill/>
                    </a:lnB>
                    <a:solidFill>
                      <a:schemeClr val="accent5">
                        <a:lumMod val="40000"/>
                        <a:lumOff val="60000"/>
                      </a:schemeClr>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800217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5589901"/>
          </a:xfrm>
          <a:prstGeom prst="rect">
            <a:avLst/>
          </a:prstGeom>
        </p:spPr>
        <p:txBody>
          <a:bodyPr wrap="square" lIns="540000" tIns="360000" rIns="540000" bIns="360000">
            <a:spAutoFit/>
          </a:bodyPr>
          <a:lstStyle/>
          <a:p>
            <a:r>
              <a:rPr lang="en-GB" sz="2000" b="1" u="sng" dirty="0">
                <a:solidFill>
                  <a:prstClr val="black"/>
                </a:solidFill>
              </a:rPr>
              <a:t>2. Causes of Revolution: ‘Intolerable Acts’</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r>
              <a:rPr lang="en-GB" sz="2000" b="1" dirty="0">
                <a:solidFill>
                  <a:prstClr val="black"/>
                </a:solidFill>
              </a:rPr>
              <a:t>1763 – Treaty of Paris, Royal Proclamation</a:t>
            </a:r>
          </a:p>
          <a:p>
            <a:r>
              <a:rPr lang="en-GB" sz="2000" b="1" dirty="0">
                <a:solidFill>
                  <a:prstClr val="black"/>
                </a:solidFill>
              </a:rPr>
              <a:t>1764 – Sugar Act</a:t>
            </a:r>
          </a:p>
          <a:p>
            <a:r>
              <a:rPr lang="en-GB" sz="2000" b="1" dirty="0">
                <a:solidFill>
                  <a:prstClr val="black"/>
                </a:solidFill>
              </a:rPr>
              <a:t>1765 – Stamp Act</a:t>
            </a:r>
          </a:p>
          <a:p>
            <a:r>
              <a:rPr lang="en-GB" sz="2000" b="1" dirty="0">
                <a:solidFill>
                  <a:prstClr val="black"/>
                </a:solidFill>
              </a:rPr>
              <a:t>1766 – Declaratory Act </a:t>
            </a:r>
          </a:p>
          <a:p>
            <a:r>
              <a:rPr lang="en-GB" sz="1600" i="1" dirty="0">
                <a:solidFill>
                  <a:prstClr val="black"/>
                </a:solidFill>
              </a:rPr>
              <a:t>(Parliament repeals Stamp Act, but declares right to tax colonies)</a:t>
            </a:r>
          </a:p>
          <a:p>
            <a:r>
              <a:rPr lang="en-GB" sz="2000" b="1" dirty="0">
                <a:solidFill>
                  <a:prstClr val="black"/>
                </a:solidFill>
              </a:rPr>
              <a:t>1767 – Townshend Duties </a:t>
            </a:r>
            <a:r>
              <a:rPr lang="en-GB" sz="1600" i="1" dirty="0">
                <a:solidFill>
                  <a:prstClr val="black"/>
                </a:solidFill>
              </a:rPr>
              <a:t>(Repealed 1770)</a:t>
            </a:r>
            <a:endParaRPr lang="en-GB" sz="2000" b="1" dirty="0">
              <a:solidFill>
                <a:prstClr val="black"/>
              </a:solidFill>
            </a:endParaRPr>
          </a:p>
          <a:p>
            <a:r>
              <a:rPr lang="en-GB" sz="2000" b="1" dirty="0">
                <a:solidFill>
                  <a:prstClr val="black"/>
                </a:solidFill>
              </a:rPr>
              <a:t>1768 – Stationing on British troops in Boston</a:t>
            </a:r>
          </a:p>
          <a:p>
            <a:r>
              <a:rPr lang="en-GB" sz="2000" b="1" dirty="0">
                <a:solidFill>
                  <a:prstClr val="black"/>
                </a:solidFill>
              </a:rPr>
              <a:t>1770 – Boston Massacre </a:t>
            </a:r>
            <a:r>
              <a:rPr lang="en-GB" sz="1600" i="1" dirty="0">
                <a:solidFill>
                  <a:prstClr val="black"/>
                </a:solidFill>
              </a:rPr>
              <a:t>(five civilians killed; pictured above)</a:t>
            </a:r>
            <a:endParaRPr lang="en-GB" sz="1600" b="1" i="1" dirty="0">
              <a:solidFill>
                <a:prstClr val="black"/>
              </a:solidFill>
            </a:endParaRPr>
          </a:p>
          <a:p>
            <a:r>
              <a:rPr lang="en-GB" sz="2000" b="1" dirty="0">
                <a:solidFill>
                  <a:prstClr val="black"/>
                </a:solidFill>
              </a:rPr>
              <a:t>1773 – Tea Act; Boston Tea Party </a:t>
            </a:r>
            <a:r>
              <a:rPr lang="en-GB" sz="1600" i="1" dirty="0">
                <a:solidFill>
                  <a:prstClr val="black"/>
                </a:solidFill>
              </a:rPr>
              <a:t>(picture below)</a:t>
            </a:r>
          </a:p>
          <a:p>
            <a:r>
              <a:rPr lang="en-GB" sz="2000" b="1" dirty="0">
                <a:solidFill>
                  <a:prstClr val="black"/>
                </a:solidFill>
              </a:rPr>
              <a:t>1774 – Intolerable Acts</a:t>
            </a:r>
          </a:p>
          <a:p>
            <a:r>
              <a:rPr lang="en-GB" sz="2000" b="1" dirty="0">
                <a:solidFill>
                  <a:prstClr val="black"/>
                </a:solidFill>
              </a:rPr>
              <a:t>1776 – Paine’s </a:t>
            </a:r>
            <a:r>
              <a:rPr lang="en-GB" sz="2000" b="1" i="1" dirty="0">
                <a:solidFill>
                  <a:prstClr val="black"/>
                </a:solidFill>
              </a:rPr>
              <a:t>Common Sense </a:t>
            </a:r>
            <a:r>
              <a:rPr lang="en-GB" sz="2000" b="1" dirty="0">
                <a:solidFill>
                  <a:prstClr val="black"/>
                </a:solidFill>
              </a:rPr>
              <a:t>published</a:t>
            </a:r>
          </a:p>
          <a:p>
            <a:endParaRPr lang="en-GB" sz="2000" b="1" u="sng" dirty="0">
              <a:solidFill>
                <a:prstClr val="black"/>
              </a:solidFill>
            </a:endParaRPr>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9076" y="39450"/>
            <a:ext cx="2903588" cy="26616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03148" y="4293096"/>
            <a:ext cx="2852501" cy="2415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51520" y="5134646"/>
            <a:ext cx="4572000" cy="646331"/>
          </a:xfrm>
          <a:prstGeom prst="rect">
            <a:avLst/>
          </a:prstGeom>
        </p:spPr>
        <p:txBody>
          <a:bodyPr>
            <a:spAutoFit/>
          </a:bodyPr>
          <a:lstStyle/>
          <a:p>
            <a:pPr algn="r"/>
            <a:r>
              <a:rPr lang="en-GB" b="1" i="1" u="sng" dirty="0">
                <a:solidFill>
                  <a:srgbClr val="FF0000"/>
                </a:solidFill>
              </a:rPr>
              <a:t>Critiques:</a:t>
            </a:r>
            <a:r>
              <a:rPr lang="en-GB" b="1" i="1" dirty="0">
                <a:solidFill>
                  <a:srgbClr val="FF0000"/>
                </a:solidFill>
              </a:rPr>
              <a:t> </a:t>
            </a:r>
            <a:r>
              <a:rPr lang="en-GB" b="1" dirty="0">
                <a:solidFill>
                  <a:srgbClr val="FF0000"/>
                </a:solidFill>
              </a:rPr>
              <a:t>‘No Taxation Without Representation’ mantra</a:t>
            </a:r>
            <a:endParaRPr lang="en-GB" i="1" dirty="0">
              <a:solidFill>
                <a:srgbClr val="FF0000"/>
              </a:solidFill>
              <a:ea typeface="Calibri"/>
              <a:cs typeface="Times New Roman"/>
            </a:endParaRPr>
          </a:p>
        </p:txBody>
      </p:sp>
      <p:sp>
        <p:nvSpPr>
          <p:cNvPr id="6" name="Rectangle 5"/>
          <p:cNvSpPr/>
          <p:nvPr/>
        </p:nvSpPr>
        <p:spPr>
          <a:xfrm>
            <a:off x="396995" y="836712"/>
            <a:ext cx="4572000" cy="646331"/>
          </a:xfrm>
          <a:prstGeom prst="rect">
            <a:avLst/>
          </a:prstGeom>
        </p:spPr>
        <p:txBody>
          <a:bodyPr>
            <a:spAutoFit/>
          </a:bodyPr>
          <a:lstStyle/>
          <a:p>
            <a:pPr algn="r"/>
            <a:r>
              <a:rPr lang="en-GB" b="1" i="1" dirty="0">
                <a:solidFill>
                  <a:srgbClr val="FF0000"/>
                </a:solidFill>
              </a:rPr>
              <a:t>War debts total £150 million – crown decides to introduce new taxes in colonies</a:t>
            </a:r>
            <a:endParaRPr lang="en-GB" i="1" dirty="0">
              <a:solidFill>
                <a:srgbClr val="FF0000"/>
              </a:solidFill>
              <a:ea typeface="Calibri"/>
              <a:cs typeface="Times New Roman"/>
            </a:endParaRPr>
          </a:p>
        </p:txBody>
      </p:sp>
    </p:spTree>
    <p:extLst>
      <p:ext uri="{BB962C8B-B14F-4D97-AF65-F5344CB8AC3E}">
        <p14:creationId xmlns:p14="http://schemas.microsoft.com/office/powerpoint/2010/main" val="16306024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3877" y="1417638"/>
            <a:ext cx="3083108" cy="3114675"/>
          </a:xfrm>
          <a:prstGeom prst="rect">
            <a:avLst/>
          </a:prstGeom>
        </p:spPr>
      </p:pic>
      <p:pic>
        <p:nvPicPr>
          <p:cNvPr id="3" name="Picture 2"/>
          <p:cNvPicPr>
            <a:picLocks noChangeAspect="1"/>
          </p:cNvPicPr>
          <p:nvPr/>
        </p:nvPicPr>
        <p:blipFill>
          <a:blip r:embed="rId4"/>
          <a:stretch>
            <a:fillRect/>
          </a:stretch>
        </p:blipFill>
        <p:spPr>
          <a:xfrm>
            <a:off x="-2" y="4434289"/>
            <a:ext cx="3071910" cy="2149073"/>
          </a:xfrm>
          <a:prstGeom prst="rect">
            <a:avLst/>
          </a:prstGeom>
        </p:spPr>
      </p:pic>
      <p:sp>
        <p:nvSpPr>
          <p:cNvPr id="4" name="Rectangle 3"/>
          <p:cNvSpPr/>
          <p:nvPr/>
        </p:nvSpPr>
        <p:spPr>
          <a:xfrm>
            <a:off x="3048725" y="1417638"/>
            <a:ext cx="6072092" cy="3292179"/>
          </a:xfrm>
          <a:prstGeom prst="rect">
            <a:avLst/>
          </a:prstGeom>
          <a:solidFill>
            <a:schemeClr val="accent5">
              <a:lumMod val="20000"/>
              <a:lumOff val="80000"/>
            </a:schemeClr>
          </a:solidFill>
        </p:spPr>
        <p:txBody>
          <a:bodyPr wrap="square" lIns="270000" tIns="270000" rIns="270000" bIns="270000">
            <a:spAutoFit/>
          </a:bodyPr>
          <a:lstStyle/>
          <a:p>
            <a:pPr marL="257175" indent="-257175" algn="just" defTabSz="685800">
              <a:buFont typeface="Arial" panose="020B0604020202020204" pitchFamily="34" charset="0"/>
              <a:buChar char="•"/>
              <a:defRPr/>
            </a:pPr>
            <a:r>
              <a:rPr lang="en-GB" sz="1650" dirty="0">
                <a:solidFill>
                  <a:srgbClr val="7030A0"/>
                </a:solidFill>
              </a:rPr>
              <a:t>est. 1600; abolished 1874</a:t>
            </a:r>
          </a:p>
          <a:p>
            <a:pPr marL="257175" indent="-257175" algn="just">
              <a:buFont typeface="Arial" panose="020B0604020202020204" pitchFamily="34" charset="0"/>
              <a:buChar char="•"/>
              <a:defRPr/>
            </a:pPr>
            <a:r>
              <a:rPr lang="en-GB" sz="1650" dirty="0">
                <a:solidFill>
                  <a:srgbClr val="7030A0"/>
                </a:solidFill>
              </a:rPr>
              <a:t>Effectively the ruler/administrator of British Indian territories until 1858</a:t>
            </a:r>
          </a:p>
          <a:p>
            <a:pPr marL="257175" indent="-257175" algn="just">
              <a:buFont typeface="Arial" panose="020B0604020202020204" pitchFamily="34" charset="0"/>
              <a:buChar char="•"/>
              <a:defRPr/>
            </a:pPr>
            <a:r>
              <a:rPr lang="en-GB" sz="1650" dirty="0">
                <a:solidFill>
                  <a:srgbClr val="7030A0"/>
                </a:solidFill>
              </a:rPr>
              <a:t>Royal Charter – following example of Dutch East India Companies and Portuguese Casa da </a:t>
            </a:r>
            <a:r>
              <a:rPr lang="en-GB" sz="1650" dirty="0" err="1">
                <a:solidFill>
                  <a:srgbClr val="7030A0"/>
                </a:solidFill>
              </a:rPr>
              <a:t>Índia</a:t>
            </a:r>
            <a:endParaRPr lang="en-GB" sz="1650" dirty="0">
              <a:solidFill>
                <a:srgbClr val="7030A0"/>
              </a:solidFill>
            </a:endParaRPr>
          </a:p>
          <a:p>
            <a:pPr marL="257175" indent="-257175" algn="just">
              <a:buFont typeface="Arial" panose="020B0604020202020204" pitchFamily="34" charset="0"/>
              <a:buChar char="•"/>
              <a:defRPr/>
            </a:pPr>
            <a:r>
              <a:rPr lang="en-GB" sz="1650" dirty="0">
                <a:solidFill>
                  <a:srgbClr val="7030A0"/>
                </a:solidFill>
              </a:rPr>
              <a:t>Chartered as ‘Governor and Company of Merchants of London trading into the East Indies’</a:t>
            </a:r>
          </a:p>
          <a:p>
            <a:pPr marL="257175" indent="-257175" algn="just">
              <a:buFont typeface="Arial" panose="020B0604020202020204" pitchFamily="34" charset="0"/>
              <a:buChar char="•"/>
              <a:defRPr/>
            </a:pPr>
            <a:r>
              <a:rPr lang="en-GB" sz="1650" dirty="0">
                <a:solidFill>
                  <a:srgbClr val="7030A0"/>
                </a:solidFill>
              </a:rPr>
              <a:t>Monopoly on Britain’s East Asian trade in commodities such as cotton, silk, indigo dye, salt, spices, saltpetre, tea and opium</a:t>
            </a:r>
          </a:p>
          <a:p>
            <a:pPr defTabSz="685800">
              <a:defRPr/>
            </a:pPr>
            <a:endParaRPr lang="en-GB" sz="1350" dirty="0">
              <a:solidFill>
                <a:prstClr val="black"/>
              </a:solidFill>
              <a:latin typeface="Calibri" panose="020F0502020204030204"/>
            </a:endParaRPr>
          </a:p>
        </p:txBody>
      </p:sp>
      <p:sp>
        <p:nvSpPr>
          <p:cNvPr id="5" name="Title 4">
            <a:extLst>
              <a:ext uri="{FF2B5EF4-FFF2-40B4-BE49-F238E27FC236}">
                <a16:creationId xmlns:a16="http://schemas.microsoft.com/office/drawing/2014/main" id="{1ECEC611-5555-424F-BCBF-3F9755177838}"/>
              </a:ext>
            </a:extLst>
          </p:cNvPr>
          <p:cNvSpPr>
            <a:spLocks noGrp="1"/>
          </p:cNvSpPr>
          <p:nvPr>
            <p:ph type="title"/>
          </p:nvPr>
        </p:nvSpPr>
        <p:spPr/>
        <p:txBody>
          <a:bodyPr/>
          <a:lstStyle/>
          <a:p>
            <a:r>
              <a:rPr lang="en-US" dirty="0"/>
              <a:t>East India Company</a:t>
            </a:r>
            <a:endParaRPr lang="en-GB" dirty="0"/>
          </a:p>
        </p:txBody>
      </p:sp>
      <p:pic>
        <p:nvPicPr>
          <p:cNvPr id="10" name="Content Placeholder 9">
            <a:extLst>
              <a:ext uri="{FF2B5EF4-FFF2-40B4-BE49-F238E27FC236}">
                <a16:creationId xmlns:a16="http://schemas.microsoft.com/office/drawing/2014/main" id="{3CA4BFE6-E654-4FA4-8D8C-04196250A65D}"/>
              </a:ext>
            </a:extLst>
          </p:cNvPr>
          <p:cNvPicPr>
            <a:picLocks noGrp="1" noChangeAspect="1"/>
          </p:cNvPicPr>
          <p:nvPr>
            <p:ph idx="1"/>
          </p:nvPr>
        </p:nvPicPr>
        <p:blipFill>
          <a:blip r:embed="rId5"/>
          <a:stretch>
            <a:fillRect/>
          </a:stretch>
        </p:blipFill>
        <p:spPr>
          <a:xfrm>
            <a:off x="4579507" y="4434289"/>
            <a:ext cx="3280890" cy="1987835"/>
          </a:xfrm>
          <a:prstGeom prst="rect">
            <a:avLst/>
          </a:prstGeom>
        </p:spPr>
      </p:pic>
    </p:spTree>
    <p:extLst>
      <p:ext uri="{BB962C8B-B14F-4D97-AF65-F5344CB8AC3E}">
        <p14:creationId xmlns:p14="http://schemas.microsoft.com/office/powerpoint/2010/main" val="3370086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3497020"/>
          </a:xfrm>
          <a:prstGeom prst="rect">
            <a:avLst/>
          </a:prstGeom>
        </p:spPr>
        <p:txBody>
          <a:bodyPr wrap="square" lIns="540000" tIns="360000" rIns="540000" bIns="360000">
            <a:spAutoFit/>
          </a:bodyPr>
          <a:lstStyle/>
          <a:p>
            <a:r>
              <a:rPr lang="en-GB" sz="2000" b="1" u="sng" dirty="0">
                <a:solidFill>
                  <a:prstClr val="black"/>
                </a:solidFill>
              </a:rPr>
              <a:t>2. Causes of Revolution</a:t>
            </a:r>
          </a:p>
          <a:p>
            <a:endParaRPr lang="en-GB" sz="2000" b="1" u="sng" dirty="0">
              <a:solidFill>
                <a:prstClr val="black"/>
              </a:solidFill>
            </a:endParaRPr>
          </a:p>
          <a:p>
            <a:r>
              <a:rPr lang="en-GB" sz="2000" b="1" dirty="0">
                <a:solidFill>
                  <a:prstClr val="black"/>
                </a:solidFill>
              </a:rPr>
              <a:t>1774 – First Continental Congress </a:t>
            </a:r>
            <a:r>
              <a:rPr lang="en-GB" sz="2000" dirty="0">
                <a:solidFill>
                  <a:prstClr val="black"/>
                </a:solidFill>
              </a:rPr>
              <a:t>(September)</a:t>
            </a:r>
            <a:endParaRPr lang="en-GB" sz="2000" b="1" dirty="0">
              <a:solidFill>
                <a:prstClr val="black"/>
              </a:solidFill>
            </a:endParaRPr>
          </a:p>
          <a:p>
            <a:pPr marL="457200" indent="-457200">
              <a:buAutoNum type="arabicPlain" startAt="1775"/>
            </a:pPr>
            <a:r>
              <a:rPr lang="en-GB" sz="2000" b="1" dirty="0">
                <a:solidFill>
                  <a:prstClr val="black"/>
                </a:solidFill>
              </a:rPr>
              <a:t> – Battles of Lexington and Concord </a:t>
            </a:r>
            <a:r>
              <a:rPr lang="en-GB" sz="2000" dirty="0">
                <a:solidFill>
                  <a:prstClr val="black"/>
                </a:solidFill>
              </a:rPr>
              <a:t>(April); </a:t>
            </a:r>
            <a:r>
              <a:rPr lang="en-GB" sz="2000" b="1" dirty="0">
                <a:solidFill>
                  <a:prstClr val="black"/>
                </a:solidFill>
              </a:rPr>
              <a:t>siege of Boston</a:t>
            </a:r>
          </a:p>
          <a:p>
            <a:pPr algn="r"/>
            <a:r>
              <a:rPr lang="en-GB" sz="2000" b="1" dirty="0">
                <a:solidFill>
                  <a:prstClr val="black"/>
                </a:solidFill>
              </a:rPr>
              <a:t>	 – Second Continental Congress appoints George Washington commander-in-chief of armed forces </a:t>
            </a:r>
            <a:r>
              <a:rPr lang="en-GB" sz="2000" dirty="0">
                <a:solidFill>
                  <a:prstClr val="black"/>
                </a:solidFill>
              </a:rPr>
              <a:t>(June)</a:t>
            </a:r>
          </a:p>
          <a:p>
            <a:pPr marL="342900" indent="-342900" algn="r">
              <a:buFontTx/>
              <a:buChar char="-"/>
            </a:pPr>
            <a:r>
              <a:rPr lang="en-GB" sz="2000" b="1" dirty="0">
                <a:solidFill>
                  <a:prstClr val="black"/>
                </a:solidFill>
              </a:rPr>
              <a:t>Battle of Bunker Hill </a:t>
            </a:r>
            <a:r>
              <a:rPr lang="en-GB" sz="2000" dirty="0">
                <a:solidFill>
                  <a:prstClr val="black"/>
                </a:solidFill>
              </a:rPr>
              <a:t>(June)</a:t>
            </a:r>
          </a:p>
          <a:p>
            <a:pPr marL="342900" indent="-342900" algn="r">
              <a:buFontTx/>
              <a:buChar char="-"/>
            </a:pPr>
            <a:r>
              <a:rPr lang="en-GB" sz="2000" b="1" dirty="0">
                <a:solidFill>
                  <a:prstClr val="black"/>
                </a:solidFill>
              </a:rPr>
              <a:t>King George III rejects </a:t>
            </a:r>
            <a:r>
              <a:rPr lang="en-GB" sz="2000" b="1" dirty="0"/>
              <a:t>Olive-Brach Petition </a:t>
            </a:r>
            <a:r>
              <a:rPr lang="en-GB" sz="2000" dirty="0"/>
              <a:t>(July)</a:t>
            </a:r>
          </a:p>
          <a:p>
            <a:pPr algn="just"/>
            <a:r>
              <a:rPr lang="en-GB" sz="2000" b="1" dirty="0">
                <a:solidFill>
                  <a:prstClr val="black"/>
                </a:solidFill>
              </a:rPr>
              <a:t>1776 Declaration of Independence </a:t>
            </a:r>
            <a:r>
              <a:rPr lang="en-GB" sz="2000" dirty="0">
                <a:solidFill>
                  <a:prstClr val="black"/>
                </a:solidFill>
              </a:rPr>
              <a:t>(July)</a:t>
            </a:r>
            <a:endParaRPr lang="en-GB" sz="2000" b="1" dirty="0">
              <a:solidFill>
                <a:prstClr val="black"/>
              </a:solidFill>
            </a:endParaRPr>
          </a:p>
        </p:txBody>
      </p:sp>
      <p:pic>
        <p:nvPicPr>
          <p:cNvPr id="1228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1303" y="3503430"/>
            <a:ext cx="5697910" cy="28995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91887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6630186"/>
          </a:xfrm>
          <a:prstGeom prst="rect">
            <a:avLst/>
          </a:prstGeom>
        </p:spPr>
        <p:txBody>
          <a:bodyPr wrap="square" lIns="540000" tIns="360000" rIns="540000" bIns="360000">
            <a:spAutoFit/>
          </a:bodyPr>
          <a:lstStyle/>
          <a:p>
            <a:r>
              <a:rPr lang="en-GB" sz="2000" b="1" u="sng" dirty="0">
                <a:solidFill>
                  <a:prstClr val="black"/>
                </a:solidFill>
              </a:rPr>
              <a:t>READING FOR TOMORROW</a:t>
            </a:r>
          </a:p>
          <a:p>
            <a:r>
              <a:rPr lang="en-GB" sz="2000" b="1" u="sng" dirty="0">
                <a:solidFill>
                  <a:prstClr val="black"/>
                </a:solidFill>
              </a:rPr>
              <a:t>The Declaration of Independence</a:t>
            </a:r>
          </a:p>
          <a:p>
            <a:endParaRPr lang="en-GB" sz="2000" b="1" u="sng" dirty="0">
              <a:solidFill>
                <a:prstClr val="black"/>
              </a:solidFill>
            </a:endParaRPr>
          </a:p>
          <a:p>
            <a:pPr marL="342900" lvl="0" indent="-342900" algn="just">
              <a:lnSpc>
                <a:spcPct val="115000"/>
              </a:lnSpc>
              <a:spcAft>
                <a:spcPts val="0"/>
              </a:spcAft>
              <a:buFont typeface="+mj-lt"/>
              <a:buAutoNum type="arabicPeriod"/>
            </a:pPr>
            <a:r>
              <a:rPr lang="en-GB" sz="2400" dirty="0">
                <a:ea typeface="Calibri"/>
                <a:cs typeface="Times New Roman"/>
              </a:rPr>
              <a:t>According to the opening paragraph, what is the goal of the writers? Why are they writing the declaration?</a:t>
            </a:r>
          </a:p>
          <a:p>
            <a:pPr marL="342900" lvl="0" indent="-342900" algn="just">
              <a:lnSpc>
                <a:spcPct val="115000"/>
              </a:lnSpc>
              <a:spcAft>
                <a:spcPts val="0"/>
              </a:spcAft>
              <a:buFont typeface="+mj-lt"/>
              <a:buAutoNum type="arabicPeriod"/>
            </a:pPr>
            <a:r>
              <a:rPr lang="en-GB" sz="2400" dirty="0">
                <a:ea typeface="Calibri"/>
                <a:cs typeface="Times New Roman"/>
              </a:rPr>
              <a:t>What rights do the writers claim that they have as individuals and citizens in the declaration?</a:t>
            </a:r>
          </a:p>
          <a:p>
            <a:pPr marL="342900" lvl="0" indent="-342900" algn="just">
              <a:lnSpc>
                <a:spcPct val="115000"/>
              </a:lnSpc>
              <a:spcAft>
                <a:spcPts val="0"/>
              </a:spcAft>
              <a:buFont typeface="+mj-lt"/>
              <a:buAutoNum type="arabicPeriod"/>
            </a:pPr>
            <a:r>
              <a:rPr lang="en-GB" sz="2400" dirty="0">
                <a:ea typeface="Calibri"/>
                <a:cs typeface="Times New Roman"/>
              </a:rPr>
              <a:t>What rights and powers does the declaration claim for the thirteen independent united  states?</a:t>
            </a:r>
          </a:p>
          <a:p>
            <a:pPr marL="342900" lvl="0" indent="-342900" algn="just">
              <a:lnSpc>
                <a:spcPct val="115000"/>
              </a:lnSpc>
              <a:spcAft>
                <a:spcPts val="0"/>
              </a:spcAft>
              <a:buFont typeface="+mj-lt"/>
              <a:buAutoNum type="arabicPeriod"/>
            </a:pPr>
            <a:r>
              <a:rPr lang="en-GB" sz="2400" dirty="0">
                <a:ea typeface="Calibri"/>
                <a:cs typeface="Times New Roman"/>
              </a:rPr>
              <a:t>How does the declaration define the purpose and function of government?</a:t>
            </a:r>
          </a:p>
          <a:p>
            <a:pPr marL="342900" lvl="0" indent="-342900" algn="just">
              <a:lnSpc>
                <a:spcPct val="115000"/>
              </a:lnSpc>
              <a:spcAft>
                <a:spcPts val="0"/>
              </a:spcAft>
              <a:buFont typeface="+mj-lt"/>
              <a:buAutoNum type="arabicPeriod"/>
            </a:pPr>
            <a:r>
              <a:rPr lang="en-GB" sz="2400" dirty="0">
                <a:ea typeface="Calibri"/>
                <a:cs typeface="Times New Roman"/>
              </a:rPr>
              <a:t>Who is “He” that the colonists refer to in the document?</a:t>
            </a:r>
          </a:p>
          <a:p>
            <a:pPr marL="342900" lvl="0" indent="-342900" algn="just">
              <a:lnSpc>
                <a:spcPct val="115000"/>
              </a:lnSpc>
              <a:spcAft>
                <a:spcPts val="0"/>
              </a:spcAft>
              <a:buFont typeface="+mj-lt"/>
              <a:buAutoNum type="arabicPeriod"/>
            </a:pPr>
            <a:r>
              <a:rPr lang="en-GB" sz="2400" dirty="0">
                <a:ea typeface="Calibri"/>
                <a:cs typeface="Times New Roman"/>
              </a:rPr>
              <a:t>Numerous grievances are listed in the declaration: can you summarise these into 3–6 key points?</a:t>
            </a:r>
          </a:p>
          <a:p>
            <a:pPr marL="457200" indent="-457200">
              <a:buFont typeface="+mj-lt"/>
              <a:buAutoNum type="arabicPeriod"/>
            </a:pPr>
            <a:endParaRPr lang="en-GB" sz="2000" b="1" dirty="0">
              <a:solidFill>
                <a:prstClr val="black"/>
              </a:solidFill>
            </a:endParaRPr>
          </a:p>
        </p:txBody>
      </p:sp>
    </p:spTree>
    <p:extLst>
      <p:ext uri="{BB962C8B-B14F-4D97-AF65-F5344CB8AC3E}">
        <p14:creationId xmlns:p14="http://schemas.microsoft.com/office/powerpoint/2010/main" val="37887001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059980" cy="5589901"/>
          </a:xfrm>
          <a:prstGeom prst="rect">
            <a:avLst/>
          </a:prstGeom>
        </p:spPr>
        <p:txBody>
          <a:bodyPr wrap="square" lIns="540000" tIns="360000" rIns="540000" bIns="360000">
            <a:spAutoFit/>
          </a:bodyPr>
          <a:lstStyle/>
          <a:p>
            <a:pPr algn="ctr"/>
            <a:endParaRPr lang="en-GB" sz="6600" b="1" dirty="0">
              <a:solidFill>
                <a:prstClr val="black"/>
              </a:solidFill>
            </a:endParaRPr>
          </a:p>
          <a:p>
            <a:pPr algn="ctr"/>
            <a:r>
              <a:rPr lang="en-GB" sz="6600" b="1" dirty="0">
                <a:solidFill>
                  <a:prstClr val="black"/>
                </a:solidFill>
              </a:rPr>
              <a:t>In Focus:</a:t>
            </a:r>
          </a:p>
          <a:p>
            <a:pPr algn="ctr"/>
            <a:r>
              <a:rPr lang="en-GB" sz="6600" b="1" dirty="0">
                <a:solidFill>
                  <a:prstClr val="black"/>
                </a:solidFill>
              </a:rPr>
              <a:t>‘What is an American?’</a:t>
            </a:r>
          </a:p>
          <a:p>
            <a:endParaRPr lang="en-GB" sz="2000" b="1" u="sng" dirty="0">
              <a:solidFill>
                <a:prstClr val="black"/>
              </a:solidFill>
            </a:endParaRPr>
          </a:p>
          <a:p>
            <a:pPr algn="just"/>
            <a:endParaRPr lang="en-GB" sz="1600" dirty="0"/>
          </a:p>
          <a:p>
            <a:pPr algn="just"/>
            <a:endParaRPr lang="en-GB" sz="1600" dirty="0"/>
          </a:p>
        </p:txBody>
      </p:sp>
    </p:spTree>
    <p:extLst>
      <p:ext uri="{BB962C8B-B14F-4D97-AF65-F5344CB8AC3E}">
        <p14:creationId xmlns:p14="http://schemas.microsoft.com/office/powerpoint/2010/main" val="933245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6463108" cy="4297239"/>
          </a:xfrm>
          <a:prstGeom prst="rect">
            <a:avLst/>
          </a:prstGeom>
        </p:spPr>
        <p:txBody>
          <a:bodyPr wrap="square" lIns="540000" tIns="360000" rIns="540000" bIns="36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sng" strike="noStrike" kern="1200" cap="none" spc="0" normalizeH="0" baseline="0" noProof="0" dirty="0" err="1">
                <a:ln>
                  <a:noFill/>
                </a:ln>
                <a:solidFill>
                  <a:prstClr val="black"/>
                </a:solidFill>
                <a:effectLst/>
                <a:uLnTx/>
                <a:uFillTx/>
                <a:latin typeface="Calibri"/>
                <a:ea typeface="+mn-ea"/>
                <a:cs typeface="+mn-cs"/>
              </a:rPr>
              <a:t>Crèvecœur</a:t>
            </a:r>
            <a:r>
              <a:rPr kumimoji="0" lang="en-GB" sz="2000" b="1" i="0" u="sng" strike="noStrike" kern="1200" cap="none" spc="0" normalizeH="0" baseline="0" noProof="0" dirty="0">
                <a:ln>
                  <a:noFill/>
                </a:ln>
                <a:solidFill>
                  <a:prstClr val="black"/>
                </a:solidFill>
                <a:effectLst/>
                <a:uLnTx/>
                <a:uFillTx/>
                <a:latin typeface="Calibri"/>
                <a:ea typeface="+mn-ea"/>
                <a:cs typeface="+mn-cs"/>
              </a:rPr>
              <a:t>, ‘What is an American?’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sng"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200" dirty="0">
                <a:solidFill>
                  <a:prstClr val="black"/>
                </a:solidFill>
                <a:latin typeface="Calibri"/>
              </a:rPr>
              <a:t>Why do historians use primary sources?</a:t>
            </a:r>
          </a:p>
          <a:p>
            <a:pPr marR="0" lvl="0" algn="just" defTabSz="914400" rtl="0" eaLnBrk="1" fontAlgn="auto" latinLnBrk="0" hangingPunct="1">
              <a:lnSpc>
                <a:spcPct val="100000"/>
              </a:lnSpc>
              <a:spcBef>
                <a:spcPts val="0"/>
              </a:spcBef>
              <a:spcAft>
                <a:spcPts val="0"/>
              </a:spcAft>
              <a:buClrTx/>
              <a:buSzTx/>
              <a:tabLst/>
              <a:defRPr/>
            </a:pPr>
            <a:endParaRPr lang="en-GB" sz="3200" dirty="0">
              <a:solidFill>
                <a:prstClr val="black"/>
              </a:solidFill>
              <a:latin typeface="Calibri"/>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a:ea typeface="+mn-ea"/>
                <a:cs typeface="+mn-cs"/>
              </a:rPr>
              <a:t>What is the particular value in them?</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9028" r="8393" b="8585"/>
          <a:stretch/>
        </p:blipFill>
        <p:spPr bwMode="auto">
          <a:xfrm>
            <a:off x="6439624" y="-11637"/>
            <a:ext cx="2704376" cy="4425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2280" y="4272024"/>
            <a:ext cx="2051720" cy="2585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061791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6463108" cy="4297239"/>
          </a:xfrm>
          <a:prstGeom prst="rect">
            <a:avLst/>
          </a:prstGeom>
        </p:spPr>
        <p:txBody>
          <a:bodyPr wrap="square" lIns="540000" tIns="360000" rIns="540000" bIns="36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sng" strike="noStrike" kern="1200" cap="none" spc="0" normalizeH="0" baseline="0" noProof="0" dirty="0" err="1">
                <a:ln>
                  <a:noFill/>
                </a:ln>
                <a:solidFill>
                  <a:prstClr val="black"/>
                </a:solidFill>
                <a:effectLst/>
                <a:uLnTx/>
                <a:uFillTx/>
                <a:latin typeface="Calibri"/>
                <a:ea typeface="+mn-ea"/>
                <a:cs typeface="+mn-cs"/>
              </a:rPr>
              <a:t>Crèvecœur</a:t>
            </a:r>
            <a:r>
              <a:rPr kumimoji="0" lang="en-GB" sz="2000" b="1" i="0" u="sng" strike="noStrike" kern="1200" cap="none" spc="0" normalizeH="0" baseline="0" noProof="0" dirty="0">
                <a:ln>
                  <a:noFill/>
                </a:ln>
                <a:solidFill>
                  <a:prstClr val="black"/>
                </a:solidFill>
                <a:effectLst/>
                <a:uLnTx/>
                <a:uFillTx/>
                <a:latin typeface="Calibri"/>
                <a:ea typeface="+mn-ea"/>
                <a:cs typeface="+mn-cs"/>
              </a:rPr>
              <a:t>, ‘What is an American?’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sng"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200" dirty="0">
                <a:solidFill>
                  <a:prstClr val="black"/>
                </a:solidFill>
                <a:latin typeface="Calibri"/>
              </a:rPr>
              <a:t>What were your impressions of the text?</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Calibri"/>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200" dirty="0">
                <a:solidFill>
                  <a:prstClr val="black"/>
                </a:solidFill>
                <a:latin typeface="Calibri"/>
              </a:rPr>
              <a:t>How does it function as a piece of literature?</a:t>
            </a:r>
            <a:endParaRPr kumimoji="0" lang="en-GB" sz="32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9028" r="8393" b="8585"/>
          <a:stretch/>
        </p:blipFill>
        <p:spPr bwMode="auto">
          <a:xfrm>
            <a:off x="6439624" y="-11637"/>
            <a:ext cx="2704376" cy="4425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2280" y="4272024"/>
            <a:ext cx="2051720" cy="2585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583807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6463108" cy="6451675"/>
          </a:xfrm>
          <a:prstGeom prst="rect">
            <a:avLst/>
          </a:prstGeom>
        </p:spPr>
        <p:txBody>
          <a:bodyPr wrap="square" lIns="540000" tIns="360000" rIns="540000" bIns="36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sng" strike="noStrike" kern="1200" cap="none" spc="0" normalizeH="0" baseline="0" noProof="0" dirty="0" err="1">
                <a:ln>
                  <a:noFill/>
                </a:ln>
                <a:solidFill>
                  <a:prstClr val="black"/>
                </a:solidFill>
                <a:effectLst/>
                <a:uLnTx/>
                <a:uFillTx/>
                <a:latin typeface="Calibri"/>
                <a:ea typeface="+mn-ea"/>
                <a:cs typeface="+mn-cs"/>
              </a:rPr>
              <a:t>Crèvecœur</a:t>
            </a:r>
            <a:r>
              <a:rPr kumimoji="0" lang="en-GB" sz="2000" b="1" i="0" u="sng" strike="noStrike" kern="1200" cap="none" spc="0" normalizeH="0" baseline="0" noProof="0" dirty="0">
                <a:ln>
                  <a:noFill/>
                </a:ln>
                <a:solidFill>
                  <a:prstClr val="black"/>
                </a:solidFill>
                <a:effectLst/>
                <a:uLnTx/>
                <a:uFillTx/>
                <a:latin typeface="Calibri"/>
                <a:ea typeface="+mn-ea"/>
                <a:cs typeface="+mn-cs"/>
              </a:rPr>
              <a:t>, ‘What is an American?’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sng"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Calibri"/>
              <a:ea typeface="Calibri"/>
              <a:cs typeface="Times New Roman"/>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Calibri"/>
                <a:ea typeface="Calibri"/>
                <a:cs typeface="Times New Roman"/>
              </a:rPr>
              <a:t>Written from perspective of the fictional persona of James, an American farmer, in correspondence with ‘Mr FB,’ an English gentleman</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prstClr val="black"/>
              </a:solidFill>
              <a:effectLst/>
              <a:uLnTx/>
              <a:uFillTx/>
              <a:latin typeface="Calibri"/>
              <a:ea typeface="Calibri"/>
              <a:cs typeface="Times New Roman"/>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Calibri"/>
                <a:ea typeface="Calibri"/>
                <a:cs typeface="Times New Roman"/>
              </a:rPr>
              <a:t>Semi-autobiographical</a:t>
            </a:r>
          </a:p>
          <a:p>
            <a:pPr marL="742950" marR="0" lvl="1" indent="-285750" algn="just" defTabSz="914400" rtl="0" eaLnBrk="1" fontAlgn="auto" latinLnBrk="0" hangingPunct="1">
              <a:lnSpc>
                <a:spcPct val="100000"/>
              </a:lnSpc>
              <a:spcBef>
                <a:spcPts val="0"/>
              </a:spcBef>
              <a:spcAft>
                <a:spcPts val="0"/>
              </a:spcAft>
              <a:buClrTx/>
              <a:buSzTx/>
              <a:buFontTx/>
              <a:buChar char="-"/>
              <a:tabLst/>
              <a:defRPr/>
            </a:pPr>
            <a:r>
              <a:rPr kumimoji="0" lang="en-GB" sz="2000" b="0" i="0" u="none" strike="noStrike" kern="1200" cap="none" spc="0" normalizeH="0" baseline="0" noProof="0" dirty="0" err="1">
                <a:ln>
                  <a:noFill/>
                </a:ln>
                <a:solidFill>
                  <a:prstClr val="black"/>
                </a:solidFill>
                <a:effectLst/>
                <a:uLnTx/>
                <a:uFillTx/>
                <a:latin typeface="Calibri"/>
                <a:ea typeface="Calibri"/>
                <a:cs typeface="Times New Roman"/>
              </a:rPr>
              <a:t>Crèvecœur</a:t>
            </a:r>
            <a:r>
              <a:rPr kumimoji="0" lang="en-GB" sz="2000" b="0" i="0" u="none" strike="noStrike" kern="1200" cap="none" spc="0" normalizeH="0" baseline="0" noProof="0" dirty="0">
                <a:ln>
                  <a:noFill/>
                </a:ln>
                <a:solidFill>
                  <a:prstClr val="black"/>
                </a:solidFill>
                <a:effectLst/>
                <a:uLnTx/>
                <a:uFillTx/>
                <a:latin typeface="Calibri"/>
                <a:ea typeface="Calibri"/>
                <a:cs typeface="Times New Roman"/>
              </a:rPr>
              <a:t> b. Caen, 1735; emigrated to New France, 1755</a:t>
            </a:r>
          </a:p>
          <a:p>
            <a:pPr marL="742950" marR="0" lvl="1" indent="-285750" algn="just" defTabSz="914400" rtl="0" eaLnBrk="1" fontAlgn="auto" latinLnBrk="0" hangingPunct="1">
              <a:lnSpc>
                <a:spcPct val="10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prstClr val="black"/>
                </a:solidFill>
                <a:effectLst/>
                <a:uLnTx/>
                <a:uFillTx/>
                <a:latin typeface="Calibri"/>
                <a:ea typeface="Calibri"/>
                <a:cs typeface="Times New Roman"/>
              </a:rPr>
              <a:t>Served in French-Indian Wars</a:t>
            </a:r>
          </a:p>
          <a:p>
            <a:pPr marL="742950" marR="0" lvl="1" indent="-285750" algn="just" defTabSz="914400" rtl="0" eaLnBrk="1" fontAlgn="auto" latinLnBrk="0" hangingPunct="1">
              <a:lnSpc>
                <a:spcPct val="10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prstClr val="black"/>
                </a:solidFill>
                <a:effectLst/>
                <a:uLnTx/>
                <a:uFillTx/>
                <a:latin typeface="Calibri"/>
                <a:ea typeface="Calibri"/>
                <a:cs typeface="Times New Roman"/>
              </a:rPr>
              <a:t>Moved to New York, 1759</a:t>
            </a:r>
          </a:p>
          <a:p>
            <a:pPr marL="742950" marR="0" lvl="1" indent="-285750" algn="just" defTabSz="914400" rtl="0" eaLnBrk="1" fontAlgn="auto" latinLnBrk="0" hangingPunct="1">
              <a:lnSpc>
                <a:spcPct val="10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prstClr val="black"/>
                </a:solidFill>
                <a:effectLst/>
                <a:uLnTx/>
                <a:uFillTx/>
                <a:latin typeface="Calibri"/>
                <a:ea typeface="Calibri"/>
                <a:cs typeface="Times New Roman"/>
              </a:rPr>
              <a:t>Married and bought farm in Orange County, New York, 1769</a:t>
            </a:r>
          </a:p>
          <a:p>
            <a:pPr marL="742950" marR="0" lvl="1" indent="-285750" algn="just" defTabSz="914400" rtl="0" eaLnBrk="1" fontAlgn="auto" latinLnBrk="0" hangingPunct="1">
              <a:lnSpc>
                <a:spcPct val="10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prstClr val="black"/>
                </a:solidFill>
                <a:effectLst/>
                <a:uLnTx/>
                <a:uFillTx/>
                <a:latin typeface="Calibri"/>
                <a:ea typeface="Calibri"/>
                <a:cs typeface="Times New Roman"/>
              </a:rPr>
              <a:t>Began writing about his experiences thereafter</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9028" r="8393" b="8585"/>
          <a:stretch/>
        </p:blipFill>
        <p:spPr bwMode="auto">
          <a:xfrm>
            <a:off x="6439624" y="-11637"/>
            <a:ext cx="2704376" cy="4425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2280" y="4272024"/>
            <a:ext cx="2051720" cy="2585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33281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9028" r="8393" b="8585"/>
          <a:stretch/>
        </p:blipFill>
        <p:spPr bwMode="auto">
          <a:xfrm>
            <a:off x="6439624" y="-11637"/>
            <a:ext cx="2704376" cy="4425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2280" y="4272024"/>
            <a:ext cx="2051720" cy="2585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23484" y="6410"/>
            <a:ext cx="6463108" cy="7251894"/>
          </a:xfrm>
          <a:prstGeom prst="rect">
            <a:avLst/>
          </a:prstGeom>
        </p:spPr>
        <p:txBody>
          <a:bodyPr wrap="square" lIns="540000" tIns="360000" rIns="540000" bIns="36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sng" strike="noStrike" kern="1200" cap="none" spc="0" normalizeH="0" baseline="0" noProof="0" dirty="0" err="1">
                <a:ln>
                  <a:noFill/>
                </a:ln>
                <a:solidFill>
                  <a:prstClr val="black"/>
                </a:solidFill>
                <a:effectLst/>
                <a:uLnTx/>
                <a:uFillTx/>
                <a:latin typeface="Calibri"/>
                <a:ea typeface="+mn-ea"/>
                <a:cs typeface="+mn-cs"/>
              </a:rPr>
              <a:t>Crèvecœur</a:t>
            </a:r>
            <a:r>
              <a:rPr kumimoji="0" lang="en-GB" sz="2800" b="1" i="0" u="sng" strike="noStrike" kern="1200" cap="none" spc="0" normalizeH="0" baseline="0" noProof="0" dirty="0">
                <a:ln>
                  <a:noFill/>
                </a:ln>
                <a:solidFill>
                  <a:prstClr val="black"/>
                </a:solidFill>
                <a:effectLst/>
                <a:uLnTx/>
                <a:uFillTx/>
                <a:latin typeface="Calibri"/>
                <a:ea typeface="+mn-ea"/>
                <a:cs typeface="+mn-cs"/>
              </a:rPr>
              <a:t>, ‘What is an American?’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prstClr val="black"/>
              </a:solidFill>
              <a:effectLst/>
              <a:uLnTx/>
              <a:uFillTx/>
              <a:latin typeface="Calibri"/>
              <a:ea typeface="Calibri"/>
              <a:cs typeface="Times New Roman"/>
            </a:endParaRPr>
          </a:p>
          <a:p>
            <a:pPr marL="342900" marR="0" lvl="0" indent="-342900" algn="just" defTabSz="914400" rtl="0" eaLnBrk="1" fontAlgn="auto" latinLnBrk="0" hangingPunct="1">
              <a:lnSpc>
                <a:spcPct val="100000"/>
              </a:lnSpc>
              <a:spcBef>
                <a:spcPts val="0"/>
              </a:spcBef>
              <a:spcAft>
                <a:spcPts val="0"/>
              </a:spcAft>
              <a:buClrTx/>
              <a:buSzTx/>
              <a:buFont typeface="Symbol"/>
              <a:buChar char=""/>
              <a:tabLst/>
              <a:defRPr/>
            </a:pPr>
            <a:r>
              <a:rPr kumimoji="0" lang="en-GB" sz="3200" b="1" i="0" u="none" strike="noStrike" kern="1200" cap="none" spc="0" normalizeH="0" baseline="0" noProof="0" dirty="0">
                <a:ln>
                  <a:noFill/>
                </a:ln>
                <a:solidFill>
                  <a:prstClr val="black"/>
                </a:solidFill>
                <a:effectLst/>
                <a:uLnTx/>
                <a:uFillTx/>
                <a:latin typeface="Calibri"/>
                <a:ea typeface="Calibri"/>
                <a:cs typeface="Times New Roman"/>
              </a:rPr>
              <a:t>How does </a:t>
            </a:r>
            <a:r>
              <a:rPr kumimoji="0" lang="en-GB" sz="3200" b="1" i="0" u="none" strike="noStrike" kern="1200" cap="none" spc="0" normalizeH="0" baseline="0" noProof="0" dirty="0" err="1">
                <a:ln>
                  <a:noFill/>
                </a:ln>
                <a:solidFill>
                  <a:prstClr val="black"/>
                </a:solidFill>
                <a:effectLst/>
                <a:uLnTx/>
                <a:uFillTx/>
                <a:latin typeface="Calibri"/>
                <a:ea typeface="Calibri"/>
                <a:cs typeface="Times New Roman"/>
              </a:rPr>
              <a:t>Crèvecœur</a:t>
            </a:r>
            <a:r>
              <a:rPr kumimoji="0" lang="en-GB" sz="3200" b="1" i="0" u="none" strike="noStrike" kern="1200" cap="none" spc="0" normalizeH="0" baseline="0" noProof="0" dirty="0">
                <a:ln>
                  <a:noFill/>
                </a:ln>
                <a:solidFill>
                  <a:prstClr val="black"/>
                </a:solidFill>
                <a:effectLst/>
                <a:uLnTx/>
                <a:uFillTx/>
                <a:latin typeface="Calibri"/>
                <a:ea typeface="Calibri"/>
                <a:cs typeface="Times New Roman"/>
              </a:rPr>
              <a:t> describe </a:t>
            </a:r>
            <a:r>
              <a:rPr kumimoji="0" lang="en-US" sz="3200" b="1" i="0" u="none" strike="noStrike" kern="1200" cap="none" spc="0" normalizeH="0" baseline="0" noProof="0" dirty="0">
                <a:ln>
                  <a:noFill/>
                </a:ln>
                <a:solidFill>
                  <a:prstClr val="black"/>
                </a:solidFill>
                <a:effectLst/>
                <a:uLnTx/>
                <a:uFillTx/>
                <a:latin typeface="Calibri"/>
                <a:ea typeface="Calibri"/>
                <a:cs typeface="Times New Roman"/>
              </a:rPr>
              <a:t>life in the colonies? What forms of economic activity predominate in his description? How has life changed over the course of European settlement in the Americas?</a:t>
            </a:r>
            <a:endParaRPr kumimoji="0" lang="en-US" sz="32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Symbol"/>
              <a:buChar char=""/>
              <a:tabLst/>
              <a:defRPr/>
            </a:pPr>
            <a:endParaRPr kumimoji="0" lang="en-GB" sz="3200" b="1" i="0" u="none" strike="noStrike" kern="1200" cap="none" spc="0" normalizeH="0" baseline="0" noProof="0" dirty="0">
              <a:ln>
                <a:noFill/>
              </a:ln>
              <a:solidFill>
                <a:prstClr val="black"/>
              </a:solidFill>
              <a:effectLst/>
              <a:uLnTx/>
              <a:uFillTx/>
              <a:latin typeface="Calibri"/>
              <a:ea typeface="Calibri"/>
              <a:cs typeface="Times New Roman"/>
            </a:endParaRPr>
          </a:p>
          <a:p>
            <a:pPr marL="342900" marR="0" lvl="0" indent="-342900" algn="just" defTabSz="914400" rtl="0" eaLnBrk="1" fontAlgn="auto" latinLnBrk="0" hangingPunct="1">
              <a:lnSpc>
                <a:spcPct val="100000"/>
              </a:lnSpc>
              <a:spcBef>
                <a:spcPts val="0"/>
              </a:spcBef>
              <a:spcAft>
                <a:spcPts val="0"/>
              </a:spcAft>
              <a:buClrTx/>
              <a:buSzTx/>
              <a:buFont typeface="Symbol"/>
              <a:buChar char=""/>
              <a:tabLst/>
              <a:defRPr/>
            </a:pPr>
            <a:endParaRPr kumimoji="0" lang="en-GB" sz="3200" b="1" i="0" u="none" strike="noStrike" kern="1200" cap="none" spc="0" normalizeH="0" baseline="0" noProof="0" dirty="0">
              <a:ln>
                <a:noFill/>
              </a:ln>
              <a:solidFill>
                <a:prstClr val="black"/>
              </a:solidFill>
              <a:effectLst/>
              <a:uLnTx/>
              <a:uFillTx/>
              <a:latin typeface="Calibri"/>
              <a:ea typeface="Calibri"/>
              <a:cs typeface="Times New Roman"/>
            </a:endParaRPr>
          </a:p>
          <a:p>
            <a:pPr marL="342900" marR="0" lvl="0" indent="-342900" algn="just" defTabSz="914400" rtl="0" eaLnBrk="1" fontAlgn="auto" latinLnBrk="0" hangingPunct="1">
              <a:lnSpc>
                <a:spcPct val="100000"/>
              </a:lnSpc>
              <a:spcBef>
                <a:spcPts val="0"/>
              </a:spcBef>
              <a:spcAft>
                <a:spcPts val="0"/>
              </a:spcAft>
              <a:buClrTx/>
              <a:buSzTx/>
              <a:buFont typeface="Symbol"/>
              <a:buChar char=""/>
              <a:tabLst/>
              <a:defRPr/>
            </a:pPr>
            <a:endParaRPr kumimoji="0" lang="en-GB" sz="3200" b="0" i="0" u="none" strike="noStrike" kern="1200" cap="none" spc="0" normalizeH="0" baseline="0" noProof="0" dirty="0">
              <a:ln>
                <a:noFill/>
              </a:ln>
              <a:solidFill>
                <a:prstClr val="black"/>
              </a:solidFill>
              <a:effectLst/>
              <a:uLnTx/>
              <a:uFillTx/>
              <a:latin typeface="Calibri"/>
              <a:ea typeface="Calibri"/>
              <a:cs typeface="Times New Roman"/>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21855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57313-49EB-41F9-9180-2DFA97041076}"/>
              </a:ext>
            </a:extLst>
          </p:cNvPr>
          <p:cNvSpPr>
            <a:spLocks noGrp="1"/>
          </p:cNvSpPr>
          <p:nvPr>
            <p:ph type="title"/>
          </p:nvPr>
        </p:nvSpPr>
        <p:spPr/>
        <p:txBody>
          <a:bodyPr/>
          <a:lstStyle/>
          <a:p>
            <a:r>
              <a:rPr lang="en-US" dirty="0"/>
              <a:t>Development of Colonies</a:t>
            </a:r>
            <a:endParaRPr lang="en-GB" dirty="0"/>
          </a:p>
        </p:txBody>
      </p:sp>
      <p:sp>
        <p:nvSpPr>
          <p:cNvPr id="3" name="Content Placeholder 2">
            <a:extLst>
              <a:ext uri="{FF2B5EF4-FFF2-40B4-BE49-F238E27FC236}">
                <a16:creationId xmlns:a16="http://schemas.microsoft.com/office/drawing/2014/main" id="{3CDE70D6-C5F7-4CFF-BA4B-34F530BB547B}"/>
              </a:ext>
            </a:extLst>
          </p:cNvPr>
          <p:cNvSpPr>
            <a:spLocks noGrp="1"/>
          </p:cNvSpPr>
          <p:nvPr>
            <p:ph idx="1"/>
          </p:nvPr>
        </p:nvSpPr>
        <p:spPr/>
        <p:txBody>
          <a:bodyPr>
            <a:normAutofit/>
          </a:bodyPr>
          <a:lstStyle/>
          <a:p>
            <a:pPr marL="0" indent="0">
              <a:buNone/>
            </a:pPr>
            <a:r>
              <a:rPr lang="en-US" dirty="0"/>
              <a:t>… Here [the English </a:t>
            </a:r>
            <a:r>
              <a:rPr lang="en-US" dirty="0" err="1"/>
              <a:t>traveller</a:t>
            </a:r>
            <a:r>
              <a:rPr lang="en-US" dirty="0"/>
              <a:t>] sees the industry of his native country displayed in a new manner, and traces in their works the embryos of all the arts, sciences, and ingenuity which nourish in Europe. Here he beholds fair cities, substantial villages, extensive fields, an immense country filled with decent houses, good roads, orchards, meadows, and bridges, where an hundred years ago all was wild, woody, and uncultivated! </a:t>
            </a:r>
            <a:endParaRPr lang="en-GB" dirty="0"/>
          </a:p>
        </p:txBody>
      </p:sp>
    </p:spTree>
    <p:extLst>
      <p:ext uri="{BB962C8B-B14F-4D97-AF65-F5344CB8AC3E}">
        <p14:creationId xmlns:p14="http://schemas.microsoft.com/office/powerpoint/2010/main" val="12958648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9028" r="8393" b="8585"/>
          <a:stretch/>
        </p:blipFill>
        <p:spPr bwMode="auto">
          <a:xfrm>
            <a:off x="6439624" y="-11637"/>
            <a:ext cx="2704376" cy="4425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2280" y="4272024"/>
            <a:ext cx="2051720" cy="2585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23484" y="6410"/>
            <a:ext cx="6463108" cy="6390120"/>
          </a:xfrm>
          <a:prstGeom prst="rect">
            <a:avLst/>
          </a:prstGeom>
        </p:spPr>
        <p:txBody>
          <a:bodyPr wrap="square" lIns="540000" tIns="360000" rIns="540000" bIns="36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sng" strike="noStrike" kern="1200" cap="none" spc="0" normalizeH="0" baseline="0" noProof="0" dirty="0" err="1">
                <a:ln>
                  <a:noFill/>
                </a:ln>
                <a:solidFill>
                  <a:prstClr val="black"/>
                </a:solidFill>
                <a:effectLst/>
                <a:uLnTx/>
                <a:uFillTx/>
                <a:latin typeface="Calibri"/>
                <a:ea typeface="+mn-ea"/>
                <a:cs typeface="+mn-cs"/>
              </a:rPr>
              <a:t>Crèvecœur</a:t>
            </a:r>
            <a:r>
              <a:rPr kumimoji="0" lang="en-GB" sz="2000" b="1" i="0" u="sng" strike="noStrike" kern="1200" cap="none" spc="0" normalizeH="0" baseline="0" noProof="0" dirty="0">
                <a:ln>
                  <a:noFill/>
                </a:ln>
                <a:solidFill>
                  <a:prstClr val="black"/>
                </a:solidFill>
                <a:effectLst/>
                <a:uLnTx/>
                <a:uFillTx/>
                <a:latin typeface="Calibri"/>
                <a:ea typeface="+mn-ea"/>
                <a:cs typeface="+mn-cs"/>
              </a:rPr>
              <a:t>, ‘What is an American?’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Calibri"/>
              <a:ea typeface="Calibri"/>
              <a:cs typeface="Times New Roman"/>
            </a:endParaRPr>
          </a:p>
          <a:p>
            <a:pPr marL="342900" marR="0" lvl="0" indent="-342900" algn="just" defTabSz="914400" rtl="0" eaLnBrk="1" fontAlgn="auto" latinLnBrk="0" hangingPunct="1">
              <a:lnSpc>
                <a:spcPct val="100000"/>
              </a:lnSpc>
              <a:spcBef>
                <a:spcPts val="0"/>
              </a:spcBef>
              <a:spcAft>
                <a:spcPts val="0"/>
              </a:spcAft>
              <a:buClrTx/>
              <a:buSzTx/>
              <a:buFont typeface="Symbol"/>
              <a:buChar char=""/>
              <a:tabLst/>
              <a:defRPr/>
            </a:pPr>
            <a:r>
              <a:rPr kumimoji="0" lang="en-GB" sz="2400" b="1" i="0" u="none" strike="noStrike" kern="1200" cap="none" spc="0" normalizeH="0" baseline="0" noProof="0" dirty="0">
                <a:ln>
                  <a:noFill/>
                </a:ln>
                <a:solidFill>
                  <a:prstClr val="black"/>
                </a:solidFill>
                <a:effectLst/>
                <a:uLnTx/>
                <a:uFillTx/>
                <a:latin typeface="Calibri"/>
                <a:ea typeface="Calibri"/>
                <a:cs typeface="Times New Roman"/>
              </a:rPr>
              <a:t>How does </a:t>
            </a:r>
            <a:r>
              <a:rPr kumimoji="0" lang="en-GB" sz="2400" b="1" i="0" u="none" strike="noStrike" kern="1200" cap="none" spc="0" normalizeH="0" baseline="0" noProof="0" dirty="0" err="1">
                <a:ln>
                  <a:noFill/>
                </a:ln>
                <a:solidFill>
                  <a:prstClr val="black"/>
                </a:solidFill>
                <a:effectLst/>
                <a:uLnTx/>
                <a:uFillTx/>
                <a:latin typeface="Calibri"/>
                <a:ea typeface="Calibri"/>
                <a:cs typeface="Times New Roman"/>
              </a:rPr>
              <a:t>Crèvecœur</a:t>
            </a:r>
            <a:r>
              <a:rPr kumimoji="0" lang="en-GB" sz="2400" b="1" i="0" u="none" strike="noStrike" kern="1200" cap="none" spc="0" normalizeH="0" baseline="0" noProof="0" dirty="0">
                <a:ln>
                  <a:noFill/>
                </a:ln>
                <a:solidFill>
                  <a:prstClr val="black"/>
                </a:solidFill>
                <a:effectLst/>
                <a:uLnTx/>
                <a:uFillTx/>
                <a:latin typeface="Calibri"/>
                <a:ea typeface="Calibri"/>
                <a:cs typeface="Times New Roman"/>
              </a:rPr>
              <a:t> describe what an American ‘is’?</a:t>
            </a:r>
          </a:p>
          <a:p>
            <a:pPr marL="342900" marR="0" lvl="0" indent="-342900" algn="just" defTabSz="914400" rtl="0" eaLnBrk="1" fontAlgn="auto" latinLnBrk="0" hangingPunct="1">
              <a:lnSpc>
                <a:spcPct val="100000"/>
              </a:lnSpc>
              <a:spcBef>
                <a:spcPts val="0"/>
              </a:spcBef>
              <a:spcAft>
                <a:spcPts val="0"/>
              </a:spcAft>
              <a:buClrTx/>
              <a:buSzTx/>
              <a:buFont typeface="Symbol"/>
              <a:buChar char=""/>
              <a:tabLst/>
              <a:defRPr/>
            </a:pPr>
            <a:endParaRPr kumimoji="0" lang="en-GB" sz="2400" b="1" i="0" u="none" strike="noStrike" kern="1200" cap="none" spc="0" normalizeH="0" baseline="0" noProof="0" dirty="0">
              <a:ln>
                <a:noFill/>
              </a:ln>
              <a:solidFill>
                <a:prstClr val="black"/>
              </a:solidFill>
              <a:effectLst/>
              <a:uLnTx/>
              <a:uFillTx/>
              <a:latin typeface="Calibri"/>
              <a:ea typeface="Calibri"/>
              <a:cs typeface="Times New Roman"/>
            </a:endParaRPr>
          </a:p>
          <a:p>
            <a:pPr marL="342900" marR="0" lvl="0" indent="-342900" algn="just" defTabSz="914400" rtl="0" eaLnBrk="1" fontAlgn="auto" latinLnBrk="0" hangingPunct="1">
              <a:lnSpc>
                <a:spcPct val="100000"/>
              </a:lnSpc>
              <a:spcBef>
                <a:spcPts val="0"/>
              </a:spcBef>
              <a:spcAft>
                <a:spcPts val="0"/>
              </a:spcAft>
              <a:buClrTx/>
              <a:buSzTx/>
              <a:buFont typeface="Symbol"/>
              <a:buChar char=""/>
              <a:tabLst/>
              <a:defRPr/>
            </a:pPr>
            <a:r>
              <a:rPr kumimoji="0" lang="en-GB" sz="2400" b="1" i="0" u="none" strike="noStrike" kern="1200" cap="none" spc="0" normalizeH="0" baseline="0" noProof="0" dirty="0">
                <a:ln>
                  <a:noFill/>
                </a:ln>
                <a:solidFill>
                  <a:prstClr val="black"/>
                </a:solidFill>
                <a:effectLst/>
                <a:uLnTx/>
                <a:uFillTx/>
                <a:latin typeface="Calibri"/>
                <a:ea typeface="Calibri"/>
                <a:cs typeface="Times New Roman"/>
              </a:rPr>
              <a:t>How does he differentiate between Europe and America</a:t>
            </a:r>
          </a:p>
          <a:p>
            <a:pPr marL="342900" marR="0" lvl="0" indent="-342900" algn="just" defTabSz="914400" rtl="0" eaLnBrk="1" fontAlgn="auto" latinLnBrk="0" hangingPunct="1">
              <a:lnSpc>
                <a:spcPct val="100000"/>
              </a:lnSpc>
              <a:spcBef>
                <a:spcPts val="0"/>
              </a:spcBef>
              <a:spcAft>
                <a:spcPts val="0"/>
              </a:spcAft>
              <a:buClrTx/>
              <a:buSzTx/>
              <a:buFont typeface="Symbol"/>
              <a:buChar char=""/>
              <a:tabLst/>
              <a:defRPr/>
            </a:pPr>
            <a:endParaRPr kumimoji="0" lang="en-GB" sz="2400" b="1" i="0" u="none" strike="noStrike" kern="1200" cap="none" spc="0" normalizeH="0" baseline="0" noProof="0" dirty="0">
              <a:ln>
                <a:noFill/>
              </a:ln>
              <a:solidFill>
                <a:prstClr val="black"/>
              </a:solidFill>
              <a:effectLst/>
              <a:uLnTx/>
              <a:uFillTx/>
              <a:latin typeface="Calibri"/>
              <a:ea typeface="Calibri"/>
              <a:cs typeface="Times New Roman"/>
            </a:endParaRPr>
          </a:p>
          <a:p>
            <a:pPr marL="342900" marR="0" lvl="0" indent="-342900" algn="just" defTabSz="914400" rtl="0" eaLnBrk="1" fontAlgn="auto" latinLnBrk="0" hangingPunct="1">
              <a:lnSpc>
                <a:spcPct val="100000"/>
              </a:lnSpc>
              <a:spcBef>
                <a:spcPts val="0"/>
              </a:spcBef>
              <a:spcAft>
                <a:spcPts val="0"/>
              </a:spcAft>
              <a:buClrTx/>
              <a:buSzTx/>
              <a:buFont typeface="Symbol"/>
              <a:buChar char=""/>
              <a:tabLst/>
              <a:defRPr/>
            </a:pPr>
            <a:r>
              <a:rPr kumimoji="0" lang="en-GB" sz="2400" b="1" i="0" u="none" strike="noStrike" kern="1200" cap="none" spc="0" normalizeH="0" baseline="0" noProof="0" dirty="0">
                <a:ln>
                  <a:noFill/>
                </a:ln>
                <a:solidFill>
                  <a:prstClr val="black"/>
                </a:solidFill>
                <a:effectLst/>
                <a:uLnTx/>
                <a:uFillTx/>
                <a:latin typeface="Calibri"/>
                <a:ea typeface="+mn-ea"/>
                <a:cs typeface="+mn-cs"/>
              </a:rPr>
              <a:t>How might this text be viewed as a contributor to American national mythology?</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Symbol"/>
              <a:buChar char=""/>
              <a:tabLst/>
              <a:defRPr/>
            </a:pPr>
            <a:endParaRPr kumimoji="0" lang="en-GB" sz="3200" b="1" i="0" u="none" strike="noStrike" kern="1200" cap="none" spc="0" normalizeH="0" baseline="0" noProof="0" dirty="0">
              <a:ln>
                <a:noFill/>
              </a:ln>
              <a:solidFill>
                <a:prstClr val="black"/>
              </a:solidFill>
              <a:effectLst/>
              <a:uLnTx/>
              <a:uFillTx/>
              <a:latin typeface="Calibri"/>
              <a:ea typeface="Calibri"/>
              <a:cs typeface="Times New Roman"/>
            </a:endParaRPr>
          </a:p>
          <a:p>
            <a:pPr marL="342900" marR="0" lvl="0" indent="-342900" algn="just" defTabSz="914400" rtl="0" eaLnBrk="1" fontAlgn="auto" latinLnBrk="0" hangingPunct="1">
              <a:lnSpc>
                <a:spcPct val="100000"/>
              </a:lnSpc>
              <a:spcBef>
                <a:spcPts val="0"/>
              </a:spcBef>
              <a:spcAft>
                <a:spcPts val="0"/>
              </a:spcAft>
              <a:buClrTx/>
              <a:buSzTx/>
              <a:buFont typeface="Symbol"/>
              <a:buChar char=""/>
              <a:tabLst/>
              <a:defRPr/>
            </a:pPr>
            <a:endParaRPr kumimoji="0" lang="en-GB" sz="3200" b="1" i="0" u="none" strike="noStrike" kern="1200" cap="none" spc="0" normalizeH="0" baseline="0" noProof="0" dirty="0">
              <a:ln>
                <a:noFill/>
              </a:ln>
              <a:solidFill>
                <a:prstClr val="black"/>
              </a:solidFill>
              <a:effectLst/>
              <a:uLnTx/>
              <a:uFillTx/>
              <a:latin typeface="Calibri"/>
              <a:ea typeface="Calibri"/>
              <a:cs typeface="Times New Roman"/>
            </a:endParaRPr>
          </a:p>
          <a:p>
            <a:pPr marL="342900" marR="0" lvl="0" indent="-342900" algn="just" defTabSz="914400" rtl="0" eaLnBrk="1" fontAlgn="auto" latinLnBrk="0" hangingPunct="1">
              <a:lnSpc>
                <a:spcPct val="100000"/>
              </a:lnSpc>
              <a:spcBef>
                <a:spcPts val="0"/>
              </a:spcBef>
              <a:spcAft>
                <a:spcPts val="0"/>
              </a:spcAft>
              <a:buClrTx/>
              <a:buSzTx/>
              <a:buFont typeface="Symbol"/>
              <a:buChar char=""/>
              <a:tabLst/>
              <a:defRPr/>
            </a:pPr>
            <a:endParaRPr kumimoji="0" lang="en-GB" sz="3200" b="0" i="0" u="none" strike="noStrike" kern="1200" cap="none" spc="0" normalizeH="0" baseline="0" noProof="0" dirty="0">
              <a:ln>
                <a:noFill/>
              </a:ln>
              <a:solidFill>
                <a:prstClr val="black"/>
              </a:solidFill>
              <a:effectLst/>
              <a:uLnTx/>
              <a:uFillTx/>
              <a:latin typeface="Calibri"/>
              <a:ea typeface="Calibri"/>
              <a:cs typeface="Times New Roman"/>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69312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5FF22-E513-4106-B63B-ED6FB0F49FB4}"/>
              </a:ext>
            </a:extLst>
          </p:cNvPr>
          <p:cNvSpPr>
            <a:spLocks noGrp="1"/>
          </p:cNvSpPr>
          <p:nvPr>
            <p:ph type="title"/>
          </p:nvPr>
        </p:nvSpPr>
        <p:spPr/>
        <p:txBody>
          <a:bodyPr/>
          <a:lstStyle/>
          <a:p>
            <a:r>
              <a:rPr lang="en-US" dirty="0"/>
              <a:t>‘A Modern Society’</a:t>
            </a:r>
            <a:endParaRPr lang="en-GB" dirty="0"/>
          </a:p>
        </p:txBody>
      </p:sp>
      <p:sp>
        <p:nvSpPr>
          <p:cNvPr id="3" name="Content Placeholder 2">
            <a:extLst>
              <a:ext uri="{FF2B5EF4-FFF2-40B4-BE49-F238E27FC236}">
                <a16:creationId xmlns:a16="http://schemas.microsoft.com/office/drawing/2014/main" id="{641D78B5-8A41-43C4-9516-0C21889BF1E4}"/>
              </a:ext>
            </a:extLst>
          </p:cNvPr>
          <p:cNvSpPr>
            <a:spLocks noGrp="1"/>
          </p:cNvSpPr>
          <p:nvPr>
            <p:ph idx="1"/>
          </p:nvPr>
        </p:nvSpPr>
        <p:spPr>
          <a:xfrm>
            <a:off x="457200" y="1600200"/>
            <a:ext cx="8229600" cy="4983162"/>
          </a:xfrm>
        </p:spPr>
        <p:txBody>
          <a:bodyPr>
            <a:normAutofit fontScale="92500" lnSpcReduction="20000"/>
          </a:bodyPr>
          <a:lstStyle/>
          <a:p>
            <a:pPr marL="0" indent="0" algn="just">
              <a:buNone/>
            </a:pPr>
            <a:r>
              <a:rPr lang="en-US" dirty="0"/>
              <a:t>A </a:t>
            </a:r>
            <a:r>
              <a:rPr lang="en-US" b="1" dirty="0"/>
              <a:t>modern society </a:t>
            </a:r>
            <a:r>
              <a:rPr lang="en-US" dirty="0"/>
              <a:t>offers itself to … contemplation, different from what he had hitherto seen. It is not composed, as in Europe, of great lords who possess everything, and of a herd of people who have nothing. Here are </a:t>
            </a:r>
            <a:r>
              <a:rPr lang="en-US" b="1" dirty="0"/>
              <a:t>no aristocratical families, no courts, no kings, no bishops, no ecclesiastical dominion, no invisible power giving to a few a very visible one</a:t>
            </a:r>
            <a:r>
              <a:rPr lang="en-US" dirty="0"/>
              <a:t>; no great manufacturers employing thousands, no great refinements of luxury. The rich and the poor are not so far removed from each other as they are in Europe. Some few towns excepted, we are all tillers of the earth, from Nova Scotia to West Florida. </a:t>
            </a:r>
            <a:endParaRPr lang="en-GB" dirty="0"/>
          </a:p>
        </p:txBody>
      </p:sp>
    </p:spTree>
    <p:extLst>
      <p:ext uri="{BB962C8B-B14F-4D97-AF65-F5344CB8AC3E}">
        <p14:creationId xmlns:p14="http://schemas.microsoft.com/office/powerpoint/2010/main" val="31534573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5FF22-E513-4106-B63B-ED6FB0F49FB4}"/>
              </a:ext>
            </a:extLst>
          </p:cNvPr>
          <p:cNvSpPr>
            <a:spLocks noGrp="1"/>
          </p:cNvSpPr>
          <p:nvPr>
            <p:ph type="title"/>
          </p:nvPr>
        </p:nvSpPr>
        <p:spPr/>
        <p:txBody>
          <a:bodyPr/>
          <a:lstStyle/>
          <a:p>
            <a:r>
              <a:rPr lang="en-US" dirty="0"/>
              <a:t>‘A Modern Society’</a:t>
            </a:r>
            <a:endParaRPr lang="en-GB" dirty="0"/>
          </a:p>
        </p:txBody>
      </p:sp>
      <p:sp>
        <p:nvSpPr>
          <p:cNvPr id="3" name="Content Placeholder 2">
            <a:extLst>
              <a:ext uri="{FF2B5EF4-FFF2-40B4-BE49-F238E27FC236}">
                <a16:creationId xmlns:a16="http://schemas.microsoft.com/office/drawing/2014/main" id="{641D78B5-8A41-43C4-9516-0C21889BF1E4}"/>
              </a:ext>
            </a:extLst>
          </p:cNvPr>
          <p:cNvSpPr>
            <a:spLocks noGrp="1"/>
          </p:cNvSpPr>
          <p:nvPr>
            <p:ph idx="1"/>
          </p:nvPr>
        </p:nvSpPr>
        <p:spPr>
          <a:xfrm>
            <a:off x="457200" y="1600200"/>
            <a:ext cx="8229600" cy="4983162"/>
          </a:xfrm>
        </p:spPr>
        <p:txBody>
          <a:bodyPr>
            <a:normAutofit/>
          </a:bodyPr>
          <a:lstStyle/>
          <a:p>
            <a:pPr marL="0" indent="0" algn="just">
              <a:buNone/>
            </a:pPr>
            <a:r>
              <a:rPr lang="en-US" dirty="0"/>
              <a:t>… Europe contains hardly any other distinctions but lords and tenants; this fair country alone is settled by freeholders, the possessors of the soil they cultivate, members of the government they obey, and the framers of their own laws, by means of their representatives</a:t>
            </a:r>
            <a:endParaRPr lang="en-GB" dirty="0"/>
          </a:p>
        </p:txBody>
      </p:sp>
    </p:spTree>
    <p:extLst>
      <p:ext uri="{BB962C8B-B14F-4D97-AF65-F5344CB8AC3E}">
        <p14:creationId xmlns:p14="http://schemas.microsoft.com/office/powerpoint/2010/main" val="11510879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0BE3D-0D61-405C-B5E8-5B1F0E7A8903}"/>
              </a:ext>
            </a:extLst>
          </p:cNvPr>
          <p:cNvSpPr>
            <a:spLocks noGrp="1"/>
          </p:cNvSpPr>
          <p:nvPr>
            <p:ph type="title"/>
          </p:nvPr>
        </p:nvSpPr>
        <p:spPr/>
        <p:txBody>
          <a:bodyPr/>
          <a:lstStyle/>
          <a:p>
            <a:r>
              <a:rPr lang="en-US" dirty="0"/>
              <a:t>Absence of Nobility</a:t>
            </a:r>
            <a:endParaRPr lang="en-GB" dirty="0"/>
          </a:p>
        </p:txBody>
      </p:sp>
      <p:sp>
        <p:nvSpPr>
          <p:cNvPr id="3" name="Content Placeholder 2">
            <a:extLst>
              <a:ext uri="{FF2B5EF4-FFF2-40B4-BE49-F238E27FC236}">
                <a16:creationId xmlns:a16="http://schemas.microsoft.com/office/drawing/2014/main" id="{2AAFEC72-55FF-4A6D-918D-1AA47F1514C0}"/>
              </a:ext>
            </a:extLst>
          </p:cNvPr>
          <p:cNvSpPr>
            <a:spLocks noGrp="1"/>
          </p:cNvSpPr>
          <p:nvPr>
            <p:ph idx="1"/>
          </p:nvPr>
        </p:nvSpPr>
        <p:spPr/>
        <p:txBody>
          <a:bodyPr/>
          <a:lstStyle/>
          <a:p>
            <a:pPr marL="0" indent="0">
              <a:buNone/>
            </a:pPr>
            <a:r>
              <a:rPr lang="en-US" dirty="0"/>
              <a:t>… No Title of Nobility shall be granted by the United States: And no Person holding any Office of Profit or Trust under them, shall, without the Consent of the Congress, accept of any present, Emolument, Office, or Title, of any kind whatever, from any King, Prince, or foreign State.</a:t>
            </a:r>
          </a:p>
          <a:p>
            <a:pPr marL="0" indent="0" algn="r">
              <a:buNone/>
            </a:pPr>
            <a:r>
              <a:rPr lang="en-US" dirty="0"/>
              <a:t>- US Constitution, article I, section 9</a:t>
            </a:r>
            <a:endParaRPr lang="en-GB" dirty="0"/>
          </a:p>
        </p:txBody>
      </p:sp>
    </p:spTree>
    <p:extLst>
      <p:ext uri="{BB962C8B-B14F-4D97-AF65-F5344CB8AC3E}">
        <p14:creationId xmlns:p14="http://schemas.microsoft.com/office/powerpoint/2010/main" val="13267563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2705B-0687-46ED-B370-20FC80DCFF30}"/>
              </a:ext>
            </a:extLst>
          </p:cNvPr>
          <p:cNvSpPr>
            <a:spLocks noGrp="1"/>
          </p:cNvSpPr>
          <p:nvPr>
            <p:ph type="title"/>
          </p:nvPr>
        </p:nvSpPr>
        <p:spPr/>
        <p:txBody>
          <a:bodyPr/>
          <a:lstStyle/>
          <a:p>
            <a:r>
              <a:rPr lang="en-US" dirty="0"/>
              <a:t>Absence of Nobility</a:t>
            </a:r>
            <a:endParaRPr lang="en-GB" dirty="0"/>
          </a:p>
        </p:txBody>
      </p:sp>
      <p:sp>
        <p:nvSpPr>
          <p:cNvPr id="3" name="Content Placeholder 2">
            <a:extLst>
              <a:ext uri="{FF2B5EF4-FFF2-40B4-BE49-F238E27FC236}">
                <a16:creationId xmlns:a16="http://schemas.microsoft.com/office/drawing/2014/main" id="{D6846F4C-3378-4F0E-A968-6A1A0E23CC26}"/>
              </a:ext>
            </a:extLst>
          </p:cNvPr>
          <p:cNvSpPr>
            <a:spLocks noGrp="1"/>
          </p:cNvSpPr>
          <p:nvPr>
            <p:ph idx="1"/>
          </p:nvPr>
        </p:nvSpPr>
        <p:spPr/>
        <p:txBody>
          <a:bodyPr>
            <a:normAutofit fontScale="92500" lnSpcReduction="20000"/>
          </a:bodyPr>
          <a:lstStyle/>
          <a:p>
            <a:pPr marL="0" indent="0">
              <a:buNone/>
            </a:pPr>
            <a:r>
              <a:rPr lang="en-US" dirty="0"/>
              <a:t>If [a visitor] travels through our rural districts he views not the hostile castle, and the haughty mansion, contrasted with the clay-built hut and miserable cabin, where cattle and men help to keep each other warm, and dwell in meanness, smoke, and indigence. A pleasing uniformity of decent competence appears throughout our habitations. The meanest of our log-houses is a dry and comfortable habitation. Lawyer or merchant are the fairest titles our towns afford; that of a farmer is the only appellation of the rural inhabitants of our country</a:t>
            </a:r>
            <a:endParaRPr lang="en-GB" dirty="0"/>
          </a:p>
        </p:txBody>
      </p:sp>
    </p:spTree>
    <p:extLst>
      <p:ext uri="{BB962C8B-B14F-4D97-AF65-F5344CB8AC3E}">
        <p14:creationId xmlns:p14="http://schemas.microsoft.com/office/powerpoint/2010/main" val="35840670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E281B-0FDF-4D1E-B6C5-C394C58DDD85}"/>
              </a:ext>
            </a:extLst>
          </p:cNvPr>
          <p:cNvSpPr>
            <a:spLocks noGrp="1"/>
          </p:cNvSpPr>
          <p:nvPr>
            <p:ph type="title"/>
          </p:nvPr>
        </p:nvSpPr>
        <p:spPr/>
        <p:txBody>
          <a:bodyPr/>
          <a:lstStyle/>
          <a:p>
            <a:r>
              <a:rPr lang="en-US" dirty="0"/>
              <a:t>Log Cabin</a:t>
            </a:r>
            <a:endParaRPr lang="en-GB" dirty="0"/>
          </a:p>
        </p:txBody>
      </p:sp>
      <p:pic>
        <p:nvPicPr>
          <p:cNvPr id="5" name="Picture 4">
            <a:extLst>
              <a:ext uri="{FF2B5EF4-FFF2-40B4-BE49-F238E27FC236}">
                <a16:creationId xmlns:a16="http://schemas.microsoft.com/office/drawing/2014/main" id="{C5386842-D5E3-4A64-833B-F21ADFE85333}"/>
              </a:ext>
            </a:extLst>
          </p:cNvPr>
          <p:cNvPicPr>
            <a:picLocks noChangeAspect="1"/>
          </p:cNvPicPr>
          <p:nvPr/>
        </p:nvPicPr>
        <p:blipFill rotWithShape="1">
          <a:blip r:embed="rId2"/>
          <a:srcRect l="16925" t="10896" r="8263" b="9400"/>
          <a:stretch/>
        </p:blipFill>
        <p:spPr>
          <a:xfrm>
            <a:off x="0" y="3429000"/>
            <a:ext cx="5721778" cy="3429000"/>
          </a:xfrm>
          <a:prstGeom prst="rect">
            <a:avLst/>
          </a:prstGeom>
        </p:spPr>
      </p:pic>
      <p:pic>
        <p:nvPicPr>
          <p:cNvPr id="12" name="Content Placeholder 11">
            <a:extLst>
              <a:ext uri="{FF2B5EF4-FFF2-40B4-BE49-F238E27FC236}">
                <a16:creationId xmlns:a16="http://schemas.microsoft.com/office/drawing/2014/main" id="{D6E063E1-E82B-43E5-96F4-6F05D2CE165B}"/>
              </a:ext>
            </a:extLst>
          </p:cNvPr>
          <p:cNvPicPr>
            <a:picLocks noGrp="1" noChangeAspect="1"/>
          </p:cNvPicPr>
          <p:nvPr>
            <p:ph idx="1"/>
          </p:nvPr>
        </p:nvPicPr>
        <p:blipFill>
          <a:blip r:embed="rId3"/>
          <a:stretch>
            <a:fillRect/>
          </a:stretch>
        </p:blipFill>
        <p:spPr>
          <a:xfrm>
            <a:off x="4283968" y="1471971"/>
            <a:ext cx="4860032" cy="3209882"/>
          </a:xfrm>
        </p:spPr>
      </p:pic>
    </p:spTree>
    <p:extLst>
      <p:ext uri="{BB962C8B-B14F-4D97-AF65-F5344CB8AC3E}">
        <p14:creationId xmlns:p14="http://schemas.microsoft.com/office/powerpoint/2010/main" val="13093944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853A6-34B3-4ADB-B93F-FACE418D2CDC}"/>
              </a:ext>
            </a:extLst>
          </p:cNvPr>
          <p:cNvSpPr>
            <a:spLocks noGrp="1"/>
          </p:cNvSpPr>
          <p:nvPr>
            <p:ph type="title"/>
          </p:nvPr>
        </p:nvSpPr>
        <p:spPr/>
        <p:txBody>
          <a:bodyPr/>
          <a:lstStyle/>
          <a:p>
            <a:r>
              <a:rPr lang="en-US" b="1" dirty="0"/>
              <a:t>American Asylum</a:t>
            </a:r>
            <a:endParaRPr lang="en-GB" b="1" dirty="0"/>
          </a:p>
        </p:txBody>
      </p:sp>
      <p:sp>
        <p:nvSpPr>
          <p:cNvPr id="3" name="Content Placeholder 2">
            <a:extLst>
              <a:ext uri="{FF2B5EF4-FFF2-40B4-BE49-F238E27FC236}">
                <a16:creationId xmlns:a16="http://schemas.microsoft.com/office/drawing/2014/main" id="{7F9C056F-AEAF-4B3E-968E-791C49BB1551}"/>
              </a:ext>
            </a:extLst>
          </p:cNvPr>
          <p:cNvSpPr>
            <a:spLocks noGrp="1"/>
          </p:cNvSpPr>
          <p:nvPr>
            <p:ph idx="1"/>
          </p:nvPr>
        </p:nvSpPr>
        <p:spPr/>
        <p:txBody>
          <a:bodyPr>
            <a:normAutofit lnSpcReduction="10000"/>
          </a:bodyPr>
          <a:lstStyle/>
          <a:p>
            <a:pPr marL="0" indent="0" algn="just">
              <a:buNone/>
            </a:pPr>
            <a:r>
              <a:rPr lang="en-US" dirty="0"/>
              <a:t>In this </a:t>
            </a:r>
            <a:r>
              <a:rPr lang="en-US" b="1" dirty="0"/>
              <a:t>great American asylum</a:t>
            </a:r>
            <a:r>
              <a:rPr lang="en-US" dirty="0"/>
              <a:t>, the poor of Europe have by some means met together, and in consequence of various causes; to what purpose should they ask one another what countrymen they are? Alas, two thirds of them had no country. Can a wretch who wanders about, who works and starves, whose life is a continual scene of sore affliction or pinching penury; can that man call England or any other kingdom his country? </a:t>
            </a:r>
            <a:endParaRPr lang="en-GB" dirty="0"/>
          </a:p>
        </p:txBody>
      </p:sp>
    </p:spTree>
    <p:extLst>
      <p:ext uri="{BB962C8B-B14F-4D97-AF65-F5344CB8AC3E}">
        <p14:creationId xmlns:p14="http://schemas.microsoft.com/office/powerpoint/2010/main" val="34369767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9"/>
          <p:cNvSpPr>
            <a:spLocks noChangeArrowheads="1"/>
          </p:cNvSpPr>
          <p:nvPr/>
        </p:nvSpPr>
        <p:spPr bwMode="auto">
          <a:xfrm>
            <a:off x="0"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600" b="1" i="0" u="sng" strike="noStrike" kern="1200" cap="none" spc="0" normalizeH="0" baseline="0" noProof="0">
              <a:ln>
                <a:noFill/>
              </a:ln>
              <a:solidFill>
                <a:srgbClr val="000000"/>
              </a:solidFill>
              <a:effectLst/>
              <a:uLnTx/>
              <a:uFillTx/>
              <a:latin typeface="Calibri" pitchFamily="34" charset="0"/>
              <a:ea typeface="+mn-ea"/>
              <a:cs typeface="Arial" charset="0"/>
            </a:endParaRPr>
          </a:p>
          <a:p>
            <a:pPr marL="0" marR="0" lvl="0" indent="0" algn="just" defTabSz="914400" rtl="0" eaLnBrk="1" fontAlgn="base" latinLnBrk="0" hangingPunct="1">
              <a:lnSpc>
                <a:spcPct val="100000"/>
              </a:lnSpc>
              <a:spcBef>
                <a:spcPct val="0"/>
              </a:spcBef>
              <a:spcAft>
                <a:spcPct val="0"/>
              </a:spcAft>
              <a:buClrTx/>
              <a:buSzTx/>
              <a:buFontTx/>
              <a:buNone/>
              <a:tabLst/>
              <a:defRPr/>
            </a:pPr>
            <a:endParaRPr kumimoji="0" lang="en-GB" altLang="en-US" sz="1600" b="0" i="0" u="none" strike="noStrike" kern="1200" cap="none" spc="0" normalizeH="0" baseline="0" noProof="0">
              <a:ln>
                <a:noFill/>
              </a:ln>
              <a:solidFill>
                <a:srgbClr val="FFFFFF"/>
              </a:solidFill>
              <a:effectLst/>
              <a:uLnTx/>
              <a:uFillTx/>
              <a:latin typeface="Calibri" pitchFamily="34" charset="0"/>
              <a:ea typeface="+mn-ea"/>
              <a:cs typeface="Arial" charset="0"/>
            </a:endParaRPr>
          </a:p>
          <a:p>
            <a:pPr marL="0" marR="0" lvl="0" indent="0" algn="just" defTabSz="914400" rtl="0" eaLnBrk="1" fontAlgn="base" latinLnBrk="0" hangingPunct="1">
              <a:lnSpc>
                <a:spcPct val="100000"/>
              </a:lnSpc>
              <a:spcBef>
                <a:spcPct val="0"/>
              </a:spcBef>
              <a:spcAft>
                <a:spcPct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Calibri" pitchFamily="34" charset="0"/>
              <a:ea typeface="+mn-ea"/>
              <a:cs typeface="Arial" charset="0"/>
            </a:endParaRPr>
          </a:p>
        </p:txBody>
      </p:sp>
      <p:pic>
        <p:nvPicPr>
          <p:cNvPr id="20484" name="Picture 4" descr="statue-liber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33842" y="360040"/>
            <a:ext cx="3410158" cy="2276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10"/>
          <p:cNvSpPr/>
          <p:nvPr/>
        </p:nvSpPr>
        <p:spPr>
          <a:xfrm>
            <a:off x="0" y="0"/>
            <a:ext cx="6732240" cy="7030635"/>
          </a:xfrm>
          <a:prstGeom prst="rect">
            <a:avLst/>
          </a:prstGeom>
        </p:spPr>
        <p:txBody>
          <a:bodyPr wrap="square" lIns="540000" tIns="540000" rIns="540000" bIns="54000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4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rPr>
              <a:t>Emma Lazarus, ‘The New Colossus’ (1883)</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000" b="0" i="0" u="none" strike="noStrike" kern="1200" cap="none" spc="0" normalizeH="0" baseline="0" noProof="0" dirty="0">
              <a:ln>
                <a:noFill/>
              </a:ln>
              <a:solidFill>
                <a:srgbClr val="002060"/>
              </a:solidFill>
              <a:effectLst/>
              <a:uLnTx/>
              <a:uFillTx/>
              <a:latin typeface="Calibri"/>
              <a:ea typeface="+mn-ea"/>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2060"/>
                </a:solidFill>
                <a:effectLst/>
                <a:uLnTx/>
                <a:uFillTx/>
                <a:latin typeface="Calibri"/>
                <a:ea typeface="+mn-ea"/>
                <a:cs typeface="Arial" charset="0"/>
              </a:rPr>
              <a:t>Not like the brazen giant of Greek fame,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2060"/>
                </a:solidFill>
                <a:effectLst/>
                <a:uLnTx/>
                <a:uFillTx/>
                <a:latin typeface="Calibri"/>
                <a:ea typeface="+mn-ea"/>
                <a:cs typeface="Arial" charset="0"/>
              </a:rPr>
              <a:t>With conquering limbs astride from land to land;</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2060"/>
                </a:solidFill>
                <a:effectLst/>
                <a:uLnTx/>
                <a:uFillTx/>
                <a:latin typeface="Calibri"/>
                <a:ea typeface="+mn-ea"/>
                <a:cs typeface="Arial" charset="0"/>
              </a:rPr>
              <a:t>Here at our sea-washed, sunset gates shall stand</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2060"/>
                </a:solidFill>
                <a:effectLst/>
                <a:uLnTx/>
                <a:uFillTx/>
                <a:latin typeface="Calibri"/>
                <a:ea typeface="+mn-ea"/>
                <a:cs typeface="Arial" charset="0"/>
              </a:rPr>
              <a:t>A mighty woman with a torch, whose flame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2060"/>
                </a:solidFill>
                <a:effectLst/>
                <a:uLnTx/>
                <a:uFillTx/>
                <a:latin typeface="Calibri"/>
                <a:ea typeface="+mn-ea"/>
                <a:cs typeface="Arial" charset="0"/>
              </a:rPr>
              <a:t>Is the imprisoned lightning, and her name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2060"/>
                </a:solidFill>
                <a:effectLst/>
                <a:uLnTx/>
                <a:uFillTx/>
                <a:latin typeface="Calibri"/>
                <a:ea typeface="+mn-ea"/>
                <a:cs typeface="Arial" charset="0"/>
              </a:rPr>
              <a:t>Mother of Exiles. From her beacon-hand</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2060"/>
                </a:solidFill>
                <a:effectLst/>
                <a:uLnTx/>
                <a:uFillTx/>
                <a:latin typeface="Calibri"/>
                <a:ea typeface="+mn-ea"/>
                <a:cs typeface="Arial" charset="0"/>
              </a:rPr>
              <a:t>Glows world-wide welcome; her mild eyes command</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2060"/>
                </a:solidFill>
                <a:effectLst/>
                <a:uLnTx/>
                <a:uFillTx/>
                <a:latin typeface="Calibri"/>
                <a:ea typeface="+mn-ea"/>
                <a:cs typeface="Arial" charset="0"/>
              </a:rPr>
              <a:t>The air-bridged </a:t>
            </a:r>
            <a:r>
              <a:rPr kumimoji="0" lang="en-GB" sz="2000" b="0" i="0" u="none" strike="noStrike" kern="1200" cap="none" spc="0" normalizeH="0" baseline="0" noProof="0" dirty="0" err="1">
                <a:ln>
                  <a:noFill/>
                </a:ln>
                <a:solidFill>
                  <a:srgbClr val="002060"/>
                </a:solidFill>
                <a:effectLst/>
                <a:uLnTx/>
                <a:uFillTx/>
                <a:latin typeface="Calibri"/>
                <a:ea typeface="+mn-ea"/>
                <a:cs typeface="Arial" charset="0"/>
              </a:rPr>
              <a:t>harbor</a:t>
            </a:r>
            <a:r>
              <a:rPr kumimoji="0" lang="en-GB" sz="2000" b="0" i="0" u="none" strike="noStrike" kern="1200" cap="none" spc="0" normalizeH="0" baseline="0" noProof="0" dirty="0">
                <a:ln>
                  <a:noFill/>
                </a:ln>
                <a:solidFill>
                  <a:srgbClr val="002060"/>
                </a:solidFill>
                <a:effectLst/>
                <a:uLnTx/>
                <a:uFillTx/>
                <a:latin typeface="Calibri"/>
                <a:ea typeface="+mn-ea"/>
                <a:cs typeface="Arial" charset="0"/>
              </a:rPr>
              <a:t> that twin cities frame.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2060"/>
                </a:solidFill>
                <a:effectLst/>
                <a:uLnTx/>
                <a:uFillTx/>
                <a:latin typeface="Calibri"/>
                <a:ea typeface="+mn-ea"/>
                <a:cs typeface="Arial" charset="0"/>
              </a:rPr>
              <a:t>“Keep, ancient lands, your storied pomp!” cries she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2060"/>
                </a:solidFill>
                <a:effectLst/>
                <a:uLnTx/>
                <a:uFillTx/>
                <a:latin typeface="Calibri"/>
                <a:ea typeface="+mn-ea"/>
                <a:cs typeface="Arial" charset="0"/>
              </a:rPr>
              <a:t>With silent lips. “Give me your tired, your poor,</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2060"/>
                </a:solidFill>
                <a:effectLst/>
                <a:uLnTx/>
                <a:uFillTx/>
                <a:latin typeface="Calibri"/>
                <a:ea typeface="+mn-ea"/>
                <a:cs typeface="Arial" charset="0"/>
              </a:rPr>
              <a:t>Your huddled masses yearning to breathe free,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2060"/>
                </a:solidFill>
                <a:effectLst/>
                <a:uLnTx/>
                <a:uFillTx/>
                <a:latin typeface="Calibri"/>
                <a:ea typeface="+mn-ea"/>
                <a:cs typeface="Arial" charset="0"/>
              </a:rPr>
              <a:t>The wretched refuse of your teeming shore.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2060"/>
                </a:solidFill>
                <a:effectLst/>
                <a:uLnTx/>
                <a:uFillTx/>
                <a:latin typeface="Calibri"/>
                <a:ea typeface="+mn-ea"/>
                <a:cs typeface="Arial" charset="0"/>
              </a:rPr>
              <a:t>Send these, the homeless, tempest-</a:t>
            </a:r>
            <a:r>
              <a:rPr kumimoji="0" lang="en-GB" sz="2000" b="0" i="0" u="none" strike="noStrike" kern="1200" cap="none" spc="0" normalizeH="0" baseline="0" noProof="0" dirty="0" err="1">
                <a:ln>
                  <a:noFill/>
                </a:ln>
                <a:solidFill>
                  <a:srgbClr val="002060"/>
                </a:solidFill>
                <a:effectLst/>
                <a:uLnTx/>
                <a:uFillTx/>
                <a:latin typeface="Calibri"/>
                <a:ea typeface="+mn-ea"/>
                <a:cs typeface="Arial" charset="0"/>
              </a:rPr>
              <a:t>tost</a:t>
            </a:r>
            <a:r>
              <a:rPr kumimoji="0" lang="en-GB" sz="2000" b="0" i="0" u="none" strike="noStrike" kern="1200" cap="none" spc="0" normalizeH="0" baseline="0" noProof="0" dirty="0">
                <a:ln>
                  <a:noFill/>
                </a:ln>
                <a:solidFill>
                  <a:srgbClr val="002060"/>
                </a:solidFill>
                <a:effectLst/>
                <a:uLnTx/>
                <a:uFillTx/>
                <a:latin typeface="Calibri"/>
                <a:ea typeface="+mn-ea"/>
                <a:cs typeface="Arial" charset="0"/>
              </a:rPr>
              <a:t> to me,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2060"/>
                </a:solidFill>
                <a:effectLst/>
                <a:uLnTx/>
                <a:uFillTx/>
                <a:latin typeface="Calibri"/>
                <a:ea typeface="+mn-ea"/>
                <a:cs typeface="Arial" charset="0"/>
              </a:rPr>
              <a:t>I lift my lamp beside the golden door!”</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600" b="0" i="0" u="none" strike="noStrike" kern="1200" cap="none" spc="0" normalizeH="0" baseline="0" noProof="0" dirty="0">
              <a:ln>
                <a:noFill/>
              </a:ln>
              <a:solidFill>
                <a:srgbClr val="002060"/>
              </a:solidFill>
              <a:effectLst/>
              <a:uLnTx/>
              <a:uFillTx/>
              <a:latin typeface="Calibri"/>
              <a:ea typeface="+mn-ea"/>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600" b="0" i="1" u="none" strike="noStrike" kern="1200" cap="none" spc="0" normalizeH="0" baseline="0" noProof="0" dirty="0">
                <a:ln>
                  <a:noFill/>
                </a:ln>
                <a:solidFill>
                  <a:srgbClr val="002060"/>
                </a:solidFill>
                <a:effectLst/>
                <a:uLnTx/>
                <a:uFillTx/>
                <a:latin typeface="Calibri"/>
                <a:ea typeface="+mn-ea"/>
                <a:cs typeface="Arial" charset="0"/>
              </a:rPr>
              <a:t>Written as fundraiser for Statue of Liberty (dedicated 1886) and inscribed on a plaque beneath statue (1903)</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p:txBody>
      </p:sp>
      <p:pic>
        <p:nvPicPr>
          <p:cNvPr id="3" name="Picture 2">
            <a:extLst>
              <a:ext uri="{FF2B5EF4-FFF2-40B4-BE49-F238E27FC236}">
                <a16:creationId xmlns:a16="http://schemas.microsoft.com/office/drawing/2014/main" id="{1D70FC0A-B897-459A-A8EE-D4EBB64D2794}"/>
              </a:ext>
            </a:extLst>
          </p:cNvPr>
          <p:cNvPicPr>
            <a:picLocks noChangeAspect="1"/>
          </p:cNvPicPr>
          <p:nvPr/>
        </p:nvPicPr>
        <p:blipFill>
          <a:blip r:embed="rId4"/>
          <a:stretch>
            <a:fillRect/>
          </a:stretch>
        </p:blipFill>
        <p:spPr>
          <a:xfrm>
            <a:off x="5849151" y="4459493"/>
            <a:ext cx="3326170" cy="2501280"/>
          </a:xfrm>
          <a:prstGeom prst="rect">
            <a:avLst/>
          </a:prstGeom>
        </p:spPr>
      </p:pic>
    </p:spTree>
    <p:extLst>
      <p:ext uri="{BB962C8B-B14F-4D97-AF65-F5344CB8AC3E}">
        <p14:creationId xmlns:p14="http://schemas.microsoft.com/office/powerpoint/2010/main" val="20376959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11F58-AF07-4CD9-B97F-2B60984CD550}"/>
              </a:ext>
            </a:extLst>
          </p:cNvPr>
          <p:cNvSpPr>
            <a:spLocks noGrp="1"/>
          </p:cNvSpPr>
          <p:nvPr>
            <p:ph type="title"/>
          </p:nvPr>
        </p:nvSpPr>
        <p:spPr/>
        <p:txBody>
          <a:bodyPr/>
          <a:lstStyle/>
          <a:p>
            <a:r>
              <a:rPr lang="en-US" dirty="0"/>
              <a:t>Americans</a:t>
            </a:r>
            <a:endParaRPr lang="en-GB" dirty="0"/>
          </a:p>
        </p:txBody>
      </p:sp>
      <p:sp>
        <p:nvSpPr>
          <p:cNvPr id="3" name="Content Placeholder 2">
            <a:extLst>
              <a:ext uri="{FF2B5EF4-FFF2-40B4-BE49-F238E27FC236}">
                <a16:creationId xmlns:a16="http://schemas.microsoft.com/office/drawing/2014/main" id="{791A2BEC-12CC-431A-B3F0-22835901F722}"/>
              </a:ext>
            </a:extLst>
          </p:cNvPr>
          <p:cNvSpPr>
            <a:spLocks noGrp="1"/>
          </p:cNvSpPr>
          <p:nvPr>
            <p:ph idx="1"/>
          </p:nvPr>
        </p:nvSpPr>
        <p:spPr/>
        <p:txBody>
          <a:bodyPr/>
          <a:lstStyle/>
          <a:p>
            <a:pPr marL="0" indent="0">
              <a:buNone/>
            </a:pPr>
            <a:r>
              <a:rPr lang="en-US" dirty="0"/>
              <a:t>… whence came all these people? they are a mixture of English, Scotch, Irish, French, Dutch, Germans, and Swedes. From this promiscuous breed, that race now called Americans have arisen. The eastern provinces must indeed be excepted, as being the unmixed descendants of Englishmen. </a:t>
            </a:r>
            <a:endParaRPr lang="en-GB" dirty="0"/>
          </a:p>
        </p:txBody>
      </p:sp>
    </p:spTree>
    <p:extLst>
      <p:ext uri="{BB962C8B-B14F-4D97-AF65-F5344CB8AC3E}">
        <p14:creationId xmlns:p14="http://schemas.microsoft.com/office/powerpoint/2010/main" val="26991770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EC19672-1B4F-431C-B7AE-31B1EB91D31D}"/>
              </a:ext>
            </a:extLst>
          </p:cNvPr>
          <p:cNvPicPr>
            <a:picLocks noChangeAspect="1"/>
          </p:cNvPicPr>
          <p:nvPr/>
        </p:nvPicPr>
        <p:blipFill rotWithShape="1">
          <a:blip r:embed="rId2"/>
          <a:srcRect l="38334" t="27144" r="38529" b="10925"/>
          <a:stretch/>
        </p:blipFill>
        <p:spPr>
          <a:xfrm>
            <a:off x="90309" y="0"/>
            <a:ext cx="4554845" cy="6858000"/>
          </a:xfrm>
          <a:prstGeom prst="rect">
            <a:avLst/>
          </a:prstGeom>
        </p:spPr>
      </p:pic>
      <p:pic>
        <p:nvPicPr>
          <p:cNvPr id="2" name="Picture 1">
            <a:extLst>
              <a:ext uri="{FF2B5EF4-FFF2-40B4-BE49-F238E27FC236}">
                <a16:creationId xmlns:a16="http://schemas.microsoft.com/office/drawing/2014/main" id="{4761615A-0AE7-403F-BF95-6F8F6E621B62}"/>
              </a:ext>
            </a:extLst>
          </p:cNvPr>
          <p:cNvPicPr>
            <a:picLocks noChangeAspect="1"/>
          </p:cNvPicPr>
          <p:nvPr/>
        </p:nvPicPr>
        <p:blipFill rotWithShape="1">
          <a:blip r:embed="rId3"/>
          <a:srcRect l="9280" t="5532" r="11335" b="1154"/>
          <a:stretch/>
        </p:blipFill>
        <p:spPr>
          <a:xfrm>
            <a:off x="4572000" y="1298221"/>
            <a:ext cx="4470400" cy="2856089"/>
          </a:xfrm>
          <a:prstGeom prst="rect">
            <a:avLst/>
          </a:prstGeom>
        </p:spPr>
      </p:pic>
    </p:spTree>
    <p:extLst>
      <p:ext uri="{BB962C8B-B14F-4D97-AF65-F5344CB8AC3E}">
        <p14:creationId xmlns:p14="http://schemas.microsoft.com/office/powerpoint/2010/main" val="15217573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F823698-1821-417F-8A85-222B20C69B55}"/>
              </a:ext>
            </a:extLst>
          </p:cNvPr>
          <p:cNvPicPr>
            <a:picLocks noChangeAspect="1"/>
          </p:cNvPicPr>
          <p:nvPr/>
        </p:nvPicPr>
        <p:blipFill rotWithShape="1">
          <a:blip r:embed="rId3"/>
          <a:srcRect r="1301" b="945"/>
          <a:stretch/>
        </p:blipFill>
        <p:spPr>
          <a:xfrm>
            <a:off x="5656754" y="1341109"/>
            <a:ext cx="3487246" cy="5496644"/>
          </a:xfrm>
          <a:prstGeom prst="rect">
            <a:avLst/>
          </a:prstGeom>
        </p:spPr>
      </p:pic>
      <p:pic>
        <p:nvPicPr>
          <p:cNvPr id="5" name="Picture 4">
            <a:extLst>
              <a:ext uri="{FF2B5EF4-FFF2-40B4-BE49-F238E27FC236}">
                <a16:creationId xmlns:a16="http://schemas.microsoft.com/office/drawing/2014/main" id="{E856C94C-706E-471B-9226-4B5F7691D3C5}"/>
              </a:ext>
            </a:extLst>
          </p:cNvPr>
          <p:cNvPicPr>
            <a:picLocks noChangeAspect="1"/>
          </p:cNvPicPr>
          <p:nvPr/>
        </p:nvPicPr>
        <p:blipFill>
          <a:blip r:embed="rId4"/>
          <a:stretch>
            <a:fillRect/>
          </a:stretch>
        </p:blipFill>
        <p:spPr>
          <a:xfrm>
            <a:off x="0" y="1341109"/>
            <a:ext cx="3343275" cy="4800600"/>
          </a:xfrm>
          <a:prstGeom prst="rect">
            <a:avLst/>
          </a:prstGeom>
        </p:spPr>
      </p:pic>
      <p:pic>
        <p:nvPicPr>
          <p:cNvPr id="7" name="Picture 6">
            <a:extLst>
              <a:ext uri="{FF2B5EF4-FFF2-40B4-BE49-F238E27FC236}">
                <a16:creationId xmlns:a16="http://schemas.microsoft.com/office/drawing/2014/main" id="{B8522772-91E9-4FFA-90EA-1F4776778C83}"/>
              </a:ext>
            </a:extLst>
          </p:cNvPr>
          <p:cNvPicPr>
            <a:picLocks noChangeAspect="1"/>
          </p:cNvPicPr>
          <p:nvPr/>
        </p:nvPicPr>
        <p:blipFill>
          <a:blip r:embed="rId5"/>
          <a:stretch>
            <a:fillRect/>
          </a:stretch>
        </p:blipFill>
        <p:spPr>
          <a:xfrm>
            <a:off x="3620671" y="1341109"/>
            <a:ext cx="1902657" cy="2852936"/>
          </a:xfrm>
          <a:prstGeom prst="rect">
            <a:avLst/>
          </a:prstGeom>
        </p:spPr>
      </p:pic>
      <p:sp>
        <p:nvSpPr>
          <p:cNvPr id="8" name="Rectangle 7">
            <a:extLst>
              <a:ext uri="{FF2B5EF4-FFF2-40B4-BE49-F238E27FC236}">
                <a16:creationId xmlns:a16="http://schemas.microsoft.com/office/drawing/2014/main" id="{F3CF1A53-148C-47B7-B0AA-8C9AE0A84456}"/>
              </a:ext>
            </a:extLst>
          </p:cNvPr>
          <p:cNvSpPr/>
          <p:nvPr/>
        </p:nvSpPr>
        <p:spPr>
          <a:xfrm>
            <a:off x="-23484" y="-28575"/>
            <a:ext cx="9167484" cy="1342584"/>
          </a:xfrm>
          <a:prstGeom prst="rect">
            <a:avLst/>
          </a:prstGeom>
        </p:spPr>
        <p:txBody>
          <a:bodyPr wrap="square" lIns="540000" tIns="360000" rIns="540000" bIns="360000">
            <a:spAutoFit/>
          </a:bodyPr>
          <a:lstStyle/>
          <a:p>
            <a:r>
              <a:rPr lang="en-GB" sz="2000" b="1" u="sng" dirty="0">
                <a:solidFill>
                  <a:prstClr val="black"/>
                </a:solidFill>
              </a:rPr>
              <a:t>Urbanisation and Wealth</a:t>
            </a:r>
            <a:endParaRPr lang="en-GB" sz="3600" b="1" u="sng" dirty="0">
              <a:solidFill>
                <a:prstClr val="black"/>
              </a:solidFill>
            </a:endParaRPr>
          </a:p>
          <a:p>
            <a:endParaRPr lang="en-GB" sz="2000" b="1" dirty="0">
              <a:solidFill>
                <a:prstClr val="black"/>
              </a:solidFill>
              <a:ea typeface="Calibri"/>
              <a:cs typeface="Times New Roman"/>
            </a:endParaRPr>
          </a:p>
        </p:txBody>
      </p:sp>
    </p:spTree>
    <p:extLst>
      <p:ext uri="{BB962C8B-B14F-4D97-AF65-F5344CB8AC3E}">
        <p14:creationId xmlns:p14="http://schemas.microsoft.com/office/powerpoint/2010/main" val="17154602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11F58-AF07-4CD9-B97F-2B60984CD550}"/>
              </a:ext>
            </a:extLst>
          </p:cNvPr>
          <p:cNvSpPr>
            <a:spLocks noGrp="1"/>
          </p:cNvSpPr>
          <p:nvPr>
            <p:ph type="title"/>
          </p:nvPr>
        </p:nvSpPr>
        <p:spPr/>
        <p:txBody>
          <a:bodyPr/>
          <a:lstStyle/>
          <a:p>
            <a:r>
              <a:rPr lang="en-US" dirty="0"/>
              <a:t>Americans</a:t>
            </a:r>
            <a:endParaRPr lang="en-GB" dirty="0"/>
          </a:p>
        </p:txBody>
      </p:sp>
      <p:sp>
        <p:nvSpPr>
          <p:cNvPr id="3" name="Content Placeholder 2">
            <a:extLst>
              <a:ext uri="{FF2B5EF4-FFF2-40B4-BE49-F238E27FC236}">
                <a16:creationId xmlns:a16="http://schemas.microsoft.com/office/drawing/2014/main" id="{791A2BEC-12CC-431A-B3F0-22835901F722}"/>
              </a:ext>
            </a:extLst>
          </p:cNvPr>
          <p:cNvSpPr>
            <a:spLocks noGrp="1"/>
          </p:cNvSpPr>
          <p:nvPr>
            <p:ph idx="1"/>
          </p:nvPr>
        </p:nvSpPr>
        <p:spPr/>
        <p:txBody>
          <a:bodyPr/>
          <a:lstStyle/>
          <a:p>
            <a:pPr marL="0" indent="0">
              <a:buNone/>
            </a:pPr>
            <a:r>
              <a:rPr lang="en-US" dirty="0"/>
              <a:t>Here individuals of all nations are melted into a new race of men, whose </a:t>
            </a:r>
            <a:r>
              <a:rPr lang="en-US" dirty="0" err="1"/>
              <a:t>labours</a:t>
            </a:r>
            <a:r>
              <a:rPr lang="en-US" dirty="0"/>
              <a:t> and posterity will one day cause great changes in the world. Americans are the western pilgrims, who are carrying along with them that great mass of arts, sciences, </a:t>
            </a:r>
            <a:r>
              <a:rPr lang="en-US" dirty="0" err="1"/>
              <a:t>vigour</a:t>
            </a:r>
            <a:r>
              <a:rPr lang="en-US" dirty="0"/>
              <a:t>, and industry which began long since in the east; they will finish the great circle.</a:t>
            </a:r>
            <a:endParaRPr lang="en-GB" dirty="0"/>
          </a:p>
        </p:txBody>
      </p:sp>
    </p:spTree>
    <p:extLst>
      <p:ext uri="{BB962C8B-B14F-4D97-AF65-F5344CB8AC3E}">
        <p14:creationId xmlns:p14="http://schemas.microsoft.com/office/powerpoint/2010/main" val="11674253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9"/>
          <p:cNvSpPr>
            <a:spLocks noChangeArrowheads="1"/>
          </p:cNvSpPr>
          <p:nvPr/>
        </p:nvSpPr>
        <p:spPr bwMode="auto">
          <a:xfrm>
            <a:off x="0"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600" b="1" i="0" u="sng" strike="noStrike" kern="1200" cap="none" spc="0" normalizeH="0" baseline="0" noProof="0">
              <a:ln>
                <a:noFill/>
              </a:ln>
              <a:solidFill>
                <a:srgbClr val="000000"/>
              </a:solidFill>
              <a:effectLst/>
              <a:uLnTx/>
              <a:uFillTx/>
              <a:latin typeface="Calibri" pitchFamily="34" charset="0"/>
              <a:ea typeface="+mn-ea"/>
              <a:cs typeface="+mn-cs"/>
            </a:endParaRPr>
          </a:p>
          <a:p>
            <a:pPr marL="0" marR="0" lvl="0" indent="0" algn="just" defTabSz="914400" rtl="0" eaLnBrk="1" fontAlgn="auto" latinLnBrk="0" hangingPunct="1">
              <a:lnSpc>
                <a:spcPct val="100000"/>
              </a:lnSpc>
              <a:spcBef>
                <a:spcPct val="0"/>
              </a:spcBef>
              <a:spcAft>
                <a:spcPts val="0"/>
              </a:spcAft>
              <a:buClrTx/>
              <a:buSzTx/>
              <a:buFontTx/>
              <a:buNone/>
              <a:tabLst/>
              <a:defRPr/>
            </a:pPr>
            <a:endParaRPr kumimoji="0" lang="en-GB" altLang="en-US" sz="1600" b="0" i="0" u="none" strike="noStrike" kern="1200" cap="none" spc="0" normalizeH="0" baseline="0" noProof="0">
              <a:ln>
                <a:noFill/>
              </a:ln>
              <a:solidFill>
                <a:srgbClr val="FFFFFF"/>
              </a:solidFill>
              <a:effectLst/>
              <a:uLnTx/>
              <a:uFillTx/>
              <a:latin typeface="Calibri" pitchFamily="34" charset="0"/>
              <a:ea typeface="+mn-ea"/>
              <a:cs typeface="+mn-cs"/>
            </a:endParaRPr>
          </a:p>
          <a:p>
            <a:pPr marL="0" marR="0" lvl="0" indent="0" algn="just" defTabSz="914400" rtl="0" eaLnBrk="1" fontAlgn="auto" latinLnBrk="0" hangingPunct="1">
              <a:lnSpc>
                <a:spcPct val="100000"/>
              </a:lnSpc>
              <a:spcBef>
                <a:spcPct val="0"/>
              </a:spcBef>
              <a:spcAft>
                <a:spcPts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Calibri" pitchFamily="34" charset="0"/>
              <a:ea typeface="+mn-ea"/>
              <a:cs typeface="+mn-cs"/>
            </a:endParaRPr>
          </a:p>
        </p:txBody>
      </p:sp>
      <p:sp>
        <p:nvSpPr>
          <p:cNvPr id="9" name="Rectangle 8"/>
          <p:cNvSpPr/>
          <p:nvPr/>
        </p:nvSpPr>
        <p:spPr>
          <a:xfrm>
            <a:off x="-11113" y="-3175"/>
            <a:ext cx="9155113" cy="1460500"/>
          </a:xfrm>
          <a:prstGeom prst="rect">
            <a:avLst/>
          </a:prstGeom>
        </p:spPr>
        <p:txBody>
          <a:bodyPr lIns="540000" tIns="540000" rIns="540000" bIns="54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a:ln>
                  <a:noFill/>
                </a:ln>
                <a:solidFill>
                  <a:srgbClr val="002060"/>
                </a:solidFill>
                <a:effectLst/>
                <a:uLnTx/>
                <a:uFillTx/>
                <a:latin typeface="Calibri"/>
                <a:ea typeface="+mn-ea"/>
                <a:cs typeface="+mn-cs"/>
              </a:rPr>
              <a:t>The Melting Pot</a:t>
            </a:r>
            <a:endParaRPr kumimoji="0" lang="en-GB" sz="2400" b="1"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Calibri"/>
              <a:ea typeface="+mn-ea"/>
              <a:cs typeface="+mn-cs"/>
            </a:endParaRPr>
          </a:p>
        </p:txBody>
      </p:sp>
      <p:pic>
        <p:nvPicPr>
          <p:cNvPr id="19460" name="Picture 11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4038" y="715963"/>
            <a:ext cx="3362325" cy="46339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0638" y="711200"/>
            <a:ext cx="5626101" cy="6445250"/>
          </a:xfrm>
          <a:prstGeom prst="rect">
            <a:avLst/>
          </a:prstGeom>
        </p:spPr>
        <p:txBody>
          <a:bodyPr lIns="540000" tIns="540000" rIns="540000" bIns="54000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altLang="en-US" sz="2200" b="0" i="0" u="none" strike="noStrike" kern="1200" cap="none" spc="0" normalizeH="0" baseline="0" noProof="0" dirty="0">
                <a:ln>
                  <a:noFill/>
                </a:ln>
                <a:solidFill>
                  <a:prstClr val="black"/>
                </a:solidFill>
                <a:effectLst/>
                <a:uLnTx/>
                <a:uFillTx/>
                <a:latin typeface="Calibri"/>
                <a:ea typeface="+mn-ea"/>
                <a:cs typeface="+mn-cs"/>
              </a:rPr>
              <a:t>“America is God’s Crucible, the great Melting Pot where all races of Europe are melting and reforming … Here you stand in your fifty languages and histories, and your fifty blood hatreds and rivalries, but you won’t be like that for long brothers, for these ate the fires of God you’ve come to … a fig for your feuds and vendettas. German and Frenchman, Irishman and Englishman, Jews and Russians – into the Crucible with all of you!  God is making the American . . . He will be the fusion of all races, the coming superman.”</a:t>
            </a:r>
          </a:p>
          <a:p>
            <a:pPr marL="342900" marR="0" lvl="0" indent="-342900" algn="r" defTabSz="914400" rtl="0" eaLnBrk="1" fontAlgn="auto" latinLnBrk="0" hangingPunct="1">
              <a:lnSpc>
                <a:spcPct val="100000"/>
              </a:lnSpc>
              <a:spcBef>
                <a:spcPts val="0"/>
              </a:spcBef>
              <a:spcAft>
                <a:spcPts val="0"/>
              </a:spcAft>
              <a:buClrTx/>
              <a:buSzTx/>
              <a:buFontTx/>
              <a:buChar char="-"/>
              <a:tabLst/>
              <a:defRPr/>
            </a:pPr>
            <a:r>
              <a:rPr kumimoji="0" lang="en-US" altLang="en-US" sz="2000" b="0" i="0" u="none" strike="noStrike" kern="1200" cap="none" spc="0" normalizeH="0" baseline="0" noProof="0" dirty="0">
                <a:ln>
                  <a:noFill/>
                </a:ln>
                <a:solidFill>
                  <a:prstClr val="black"/>
                </a:solidFill>
                <a:effectLst/>
                <a:uLnTx/>
                <a:uFillTx/>
                <a:latin typeface="Calibri"/>
                <a:ea typeface="+mn-ea"/>
                <a:cs typeface="+mn-cs"/>
              </a:rPr>
              <a:t>From </a:t>
            </a:r>
            <a:r>
              <a:rPr kumimoji="0" lang="en-GB" altLang="en-US" sz="2000" b="0" i="0" u="none" strike="noStrike" kern="1200" cap="none" spc="0" normalizeH="0" baseline="0" noProof="0" dirty="0">
                <a:ln>
                  <a:noFill/>
                </a:ln>
                <a:solidFill>
                  <a:prstClr val="black"/>
                </a:solidFill>
                <a:effectLst/>
                <a:uLnTx/>
                <a:uFillTx/>
                <a:latin typeface="Calibri"/>
                <a:ea typeface="+mn-ea"/>
                <a:cs typeface="+mn-cs"/>
              </a:rPr>
              <a:t>Israel </a:t>
            </a:r>
            <a:r>
              <a:rPr kumimoji="0" lang="en-GB" altLang="en-US" sz="2000" b="0" i="0" u="none" strike="noStrike" kern="1200" cap="none" spc="0" normalizeH="0" baseline="0" noProof="0" dirty="0" err="1">
                <a:ln>
                  <a:noFill/>
                </a:ln>
                <a:solidFill>
                  <a:prstClr val="black"/>
                </a:solidFill>
                <a:effectLst/>
                <a:uLnTx/>
                <a:uFillTx/>
                <a:latin typeface="Calibri"/>
                <a:ea typeface="+mn-ea"/>
                <a:cs typeface="+mn-cs"/>
              </a:rPr>
              <a:t>Zwangill’s</a:t>
            </a:r>
            <a:r>
              <a:rPr kumimoji="0" lang="en-GB" altLang="en-US" sz="2000" b="0" i="0" u="none" strike="noStrike" kern="1200" cap="none" spc="0" normalizeH="0" baseline="0" noProof="0" dirty="0">
                <a:ln>
                  <a:noFill/>
                </a:ln>
                <a:solidFill>
                  <a:prstClr val="black"/>
                </a:solidFill>
                <a:effectLst/>
                <a:uLnTx/>
                <a:uFillTx/>
                <a:latin typeface="Calibri"/>
                <a:ea typeface="+mn-ea"/>
                <a:cs typeface="+mn-cs"/>
              </a:rPr>
              <a:t> play, </a:t>
            </a:r>
            <a:r>
              <a:rPr kumimoji="0" lang="en-GB" altLang="en-US" sz="2000" b="0" i="1" u="none" strike="noStrike" kern="1200" cap="none" spc="0" normalizeH="0" baseline="0" noProof="0" dirty="0">
                <a:ln>
                  <a:noFill/>
                </a:ln>
                <a:solidFill>
                  <a:prstClr val="black"/>
                </a:solidFill>
                <a:effectLst/>
                <a:uLnTx/>
                <a:uFillTx/>
                <a:latin typeface="Calibri"/>
                <a:ea typeface="+mn-ea"/>
                <a:cs typeface="+mn-cs"/>
              </a:rPr>
              <a:t>The Melting Pot  </a:t>
            </a:r>
            <a:r>
              <a:rPr kumimoji="0" lang="en-GB" altLang="en-US" sz="2000" b="0" i="0" u="none" strike="noStrike" kern="1200" cap="none" spc="0" normalizeH="0" baseline="0" noProof="0" dirty="0">
                <a:ln>
                  <a:noFill/>
                </a:ln>
                <a:solidFill>
                  <a:prstClr val="black"/>
                </a:solidFill>
                <a:effectLst/>
                <a:uLnTx/>
                <a:uFillTx/>
                <a:latin typeface="Calibri"/>
                <a:ea typeface="+mn-ea"/>
                <a:cs typeface="+mn-cs"/>
              </a:rPr>
              <a:t>(1908)</a:t>
            </a:r>
            <a:endParaRPr kumimoji="0" lang="en-GB" sz="24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p:txBody>
      </p:sp>
    </p:spTree>
    <p:extLst>
      <p:ext uri="{BB962C8B-B14F-4D97-AF65-F5344CB8AC3E}">
        <p14:creationId xmlns:p14="http://schemas.microsoft.com/office/powerpoint/2010/main" val="7299593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02C2-2FC8-41AE-B78D-C74299DAAF04}"/>
              </a:ext>
            </a:extLst>
          </p:cNvPr>
          <p:cNvSpPr>
            <a:spLocks noGrp="1"/>
          </p:cNvSpPr>
          <p:nvPr>
            <p:ph type="title"/>
          </p:nvPr>
        </p:nvSpPr>
        <p:spPr/>
        <p:txBody>
          <a:bodyPr/>
          <a:lstStyle/>
          <a:p>
            <a:r>
              <a:rPr lang="en-US" dirty="0"/>
              <a:t>Expansion</a:t>
            </a:r>
            <a:endParaRPr lang="en-GB" dirty="0"/>
          </a:p>
        </p:txBody>
      </p:sp>
      <p:sp>
        <p:nvSpPr>
          <p:cNvPr id="3" name="Content Placeholder 2">
            <a:extLst>
              <a:ext uri="{FF2B5EF4-FFF2-40B4-BE49-F238E27FC236}">
                <a16:creationId xmlns:a16="http://schemas.microsoft.com/office/drawing/2014/main" id="{36BECF8A-99B1-4C72-BE6A-D7D528587284}"/>
              </a:ext>
            </a:extLst>
          </p:cNvPr>
          <p:cNvSpPr>
            <a:spLocks noGrp="1"/>
          </p:cNvSpPr>
          <p:nvPr>
            <p:ph idx="1"/>
          </p:nvPr>
        </p:nvSpPr>
        <p:spPr/>
        <p:txBody>
          <a:bodyPr/>
          <a:lstStyle/>
          <a:p>
            <a:pPr marL="0" indent="0">
              <a:buNone/>
            </a:pPr>
            <a:r>
              <a:rPr lang="en-US" dirty="0"/>
              <a:t>Many ages will not see the shores of our great lakes replenished with inland nations, nor the unknown bounds of North America entirely peopled. Who can tell how far it extends? Who can tell the millions of men whom it will feed and contain? for no European foot has as yet travelled half the extent of this mighty continent!</a:t>
            </a:r>
            <a:endParaRPr lang="en-GB" dirty="0"/>
          </a:p>
        </p:txBody>
      </p:sp>
    </p:spTree>
    <p:extLst>
      <p:ext uri="{BB962C8B-B14F-4D97-AF65-F5344CB8AC3E}">
        <p14:creationId xmlns:p14="http://schemas.microsoft.com/office/powerpoint/2010/main" val="10185783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9"/>
          <p:cNvSpPr>
            <a:spLocks noChangeArrowheads="1"/>
          </p:cNvSpPr>
          <p:nvPr/>
        </p:nvSpPr>
        <p:spPr bwMode="auto">
          <a:xfrm>
            <a:off x="-23813" y="6350"/>
            <a:ext cx="4956176"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600" b="1" i="0" u="sng" strike="noStrike" kern="1200" cap="none" spc="0" normalizeH="0" baseline="0" noProof="0">
              <a:ln>
                <a:noFill/>
              </a:ln>
              <a:solidFill>
                <a:srgbClr val="000000"/>
              </a:solidFill>
              <a:effectLst/>
              <a:uLnTx/>
              <a:uFillTx/>
              <a:latin typeface="Calibri" pitchFamily="34" charset="0"/>
              <a:ea typeface="+mn-ea"/>
              <a:cs typeface="+mn-cs"/>
            </a:endParaRPr>
          </a:p>
          <a:p>
            <a:pPr marL="0" marR="0" lvl="0" indent="0" algn="just" defTabSz="914400" rtl="0" eaLnBrk="1" fontAlgn="auto" latinLnBrk="0" hangingPunct="1">
              <a:lnSpc>
                <a:spcPct val="100000"/>
              </a:lnSpc>
              <a:spcBef>
                <a:spcPct val="0"/>
              </a:spcBef>
              <a:spcAft>
                <a:spcPts val="0"/>
              </a:spcAft>
              <a:buClrTx/>
              <a:buSzTx/>
              <a:buFontTx/>
              <a:buNone/>
              <a:tabLst/>
              <a:defRPr/>
            </a:pPr>
            <a:endParaRPr kumimoji="0" lang="en-GB" altLang="en-US" sz="1600" b="0" i="0" u="none" strike="noStrike" kern="1200" cap="none" spc="0" normalizeH="0" baseline="0" noProof="0">
              <a:ln>
                <a:noFill/>
              </a:ln>
              <a:solidFill>
                <a:srgbClr val="FFFFFF"/>
              </a:solidFill>
              <a:effectLst/>
              <a:uLnTx/>
              <a:uFillTx/>
              <a:latin typeface="Calibri" pitchFamily="34" charset="0"/>
              <a:ea typeface="+mn-ea"/>
              <a:cs typeface="+mn-cs"/>
            </a:endParaRPr>
          </a:p>
          <a:p>
            <a:pPr marL="0" marR="0" lvl="0" indent="0" algn="just" defTabSz="914400" rtl="0" eaLnBrk="1" fontAlgn="auto" latinLnBrk="0" hangingPunct="1">
              <a:lnSpc>
                <a:spcPct val="100000"/>
              </a:lnSpc>
              <a:spcBef>
                <a:spcPct val="0"/>
              </a:spcBef>
              <a:spcAft>
                <a:spcPts val="0"/>
              </a:spcAft>
              <a:buClrTx/>
              <a:buSzTx/>
              <a:buFontTx/>
              <a:buNone/>
              <a:tabLst/>
              <a:defRPr/>
            </a:pPr>
            <a:endParaRPr kumimoji="0" lang="en-GB" altLang="en-US" sz="1400" b="0" i="0" u="none" strike="noStrike" kern="1200" cap="none" spc="0" normalizeH="0" baseline="0" noProof="0">
              <a:ln>
                <a:noFill/>
              </a:ln>
              <a:solidFill>
                <a:srgbClr val="FFFFFF"/>
              </a:solidFill>
              <a:effectLst/>
              <a:uLnTx/>
              <a:uFillTx/>
              <a:latin typeface="Calibri" pitchFamily="34" charset="0"/>
              <a:ea typeface="+mn-ea"/>
              <a:cs typeface="+mn-cs"/>
            </a:endParaRPr>
          </a:p>
        </p:txBody>
      </p:sp>
      <p:pic>
        <p:nvPicPr>
          <p:cNvPr id="512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8950" y="3451225"/>
            <a:ext cx="4932363" cy="3317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125" name="Rectangle 11"/>
          <p:cNvSpPr>
            <a:spLocks noChangeArrowheads="1"/>
          </p:cNvSpPr>
          <p:nvPr/>
        </p:nvSpPr>
        <p:spPr bwMode="auto">
          <a:xfrm>
            <a:off x="-23813" y="4344988"/>
            <a:ext cx="4164013" cy="281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540000" rIns="540000" bIns="54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600" b="0" i="1" u="none" strike="noStrike" kern="1200" cap="none" spc="0" normalizeH="0" baseline="0" noProof="0">
                <a:ln>
                  <a:noFill/>
                </a:ln>
                <a:solidFill>
                  <a:prstClr val="black"/>
                </a:solidFill>
                <a:effectLst/>
                <a:uLnTx/>
                <a:uFillTx/>
                <a:latin typeface="Calibri" pitchFamily="34" charset="0"/>
                <a:ea typeface="+mn-ea"/>
                <a:cs typeface="+mn-cs"/>
              </a:rPr>
              <a:t>The Lewis and Clark Expedition</a:t>
            </a:r>
            <a:r>
              <a:rPr kumimoji="0" lang="en-GB" altLang="en-US" sz="1600" b="0" i="0" u="none" strike="noStrike" kern="1200" cap="none" spc="0" normalizeH="0" baseline="0" noProof="0">
                <a:ln>
                  <a:noFill/>
                </a:ln>
                <a:solidFill>
                  <a:prstClr val="black"/>
                </a:solidFill>
                <a:effectLst/>
                <a:uLnTx/>
                <a:uFillTx/>
                <a:latin typeface="Calibri" pitchFamily="34" charset="0"/>
                <a:ea typeface="+mn-ea"/>
                <a:cs typeface="+mn-cs"/>
              </a:rPr>
              <a:t>, Thomas Burnham c. 1850; George Caleb Bingham, </a:t>
            </a:r>
            <a:r>
              <a:rPr kumimoji="0" lang="en-GB" altLang="en-US" sz="1600" b="0" i="1" u="none" strike="noStrike" kern="1200" cap="none" spc="0" normalizeH="0" baseline="0" noProof="0">
                <a:ln>
                  <a:noFill/>
                </a:ln>
                <a:solidFill>
                  <a:prstClr val="black"/>
                </a:solidFill>
                <a:effectLst/>
                <a:uLnTx/>
                <a:uFillTx/>
                <a:latin typeface="Calibri" pitchFamily="34" charset="0"/>
                <a:ea typeface="+mn-ea"/>
                <a:cs typeface="+mn-cs"/>
              </a:rPr>
              <a:t>Daniel Boone Escorting Settlers through the Cumberland Gap</a:t>
            </a:r>
            <a:r>
              <a:rPr kumimoji="0" lang="en-GB" altLang="en-US" sz="1600" b="0" i="0" u="none" strike="noStrike" kern="1200" cap="none" spc="0" normalizeH="0" baseline="0" noProof="0">
                <a:ln>
                  <a:noFill/>
                </a:ln>
                <a:solidFill>
                  <a:prstClr val="black"/>
                </a:solidFill>
                <a:effectLst/>
                <a:uLnTx/>
                <a:uFillTx/>
                <a:latin typeface="Calibri" pitchFamily="34" charset="0"/>
                <a:ea typeface="+mn-ea"/>
                <a:cs typeface="+mn-cs"/>
              </a:rPr>
              <a:t>, 1851–1852</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600" b="0" i="0" u="none" strike="noStrike" kern="1200" cap="none" spc="0" normalizeH="0" baseline="0" noProof="0">
              <a:ln>
                <a:noFill/>
              </a:ln>
              <a:solidFill>
                <a:prstClr val="black"/>
              </a:solidFill>
              <a:effectLst/>
              <a:uLnTx/>
              <a:uFillTx/>
              <a:latin typeface="Calibri" pitchFamily="34" charset="0"/>
              <a:ea typeface="+mn-ea"/>
              <a:cs typeface="+mn-cs"/>
            </a:endParaRP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600" b="0" i="0" u="none" strike="noStrike" kern="1200" cap="none" spc="0" normalizeH="0" baseline="0" noProof="0">
              <a:ln>
                <a:noFill/>
              </a:ln>
              <a:solidFill>
                <a:prstClr val="black"/>
              </a:solidFill>
              <a:effectLst/>
              <a:uLnTx/>
              <a:uFillTx/>
              <a:latin typeface="Calibri" pitchFamily="34" charset="0"/>
              <a:ea typeface="+mn-ea"/>
              <a:cs typeface="+mn-cs"/>
            </a:endParaRPr>
          </a:p>
        </p:txBody>
      </p:sp>
      <p:pic>
        <p:nvPicPr>
          <p:cNvPr id="51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63" y="942975"/>
            <a:ext cx="4692651" cy="34020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7" name="Picture 2"/>
          <p:cNvPicPr>
            <a:picLocks noChangeAspect="1" noChangeArrowheads="1"/>
          </p:cNvPicPr>
          <p:nvPr/>
        </p:nvPicPr>
        <p:blipFill>
          <a:blip r:embed="rId5">
            <a:extLst>
              <a:ext uri="{28A0092B-C50C-407E-A947-70E740481C1C}">
                <a14:useLocalDpi xmlns:a14="http://schemas.microsoft.com/office/drawing/2010/main" val="0"/>
              </a:ext>
            </a:extLst>
          </a:blip>
          <a:srcRect l="10838"/>
          <a:stretch>
            <a:fillRect/>
          </a:stretch>
        </p:blipFill>
        <p:spPr bwMode="auto">
          <a:xfrm>
            <a:off x="6774647" y="88900"/>
            <a:ext cx="2208212" cy="3057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FD73D-70D8-43EC-BCA8-CE2B86B112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81B67DA-8784-4665-BBE7-389C97F505FD}"/>
              </a:ext>
            </a:extLst>
          </p:cNvPr>
          <p:cNvSpPr>
            <a:spLocks noGrp="1"/>
          </p:cNvSpPr>
          <p:nvPr>
            <p:ph idx="1"/>
          </p:nvPr>
        </p:nvSpPr>
        <p:spPr/>
        <p:txBody>
          <a:bodyPr/>
          <a:lstStyle/>
          <a:p>
            <a:r>
              <a:rPr lang="en-US" dirty="0"/>
              <a:t>How uniform and similar are the different colonies according to ‘James’?</a:t>
            </a:r>
            <a:endParaRPr lang="en-GB" dirty="0"/>
          </a:p>
        </p:txBody>
      </p:sp>
    </p:spTree>
    <p:extLst>
      <p:ext uri="{BB962C8B-B14F-4D97-AF65-F5344CB8AC3E}">
        <p14:creationId xmlns:p14="http://schemas.microsoft.com/office/powerpoint/2010/main" val="33389112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95DCF-8D37-47A0-95BF-B9501A44698A}"/>
              </a:ext>
            </a:extLst>
          </p:cNvPr>
          <p:cNvSpPr>
            <a:spLocks noGrp="1"/>
          </p:cNvSpPr>
          <p:nvPr>
            <p:ph type="title"/>
          </p:nvPr>
        </p:nvSpPr>
        <p:spPr/>
        <p:txBody>
          <a:bodyPr/>
          <a:lstStyle/>
          <a:p>
            <a:r>
              <a:rPr lang="en-US" dirty="0"/>
              <a:t>Sectional Differences</a:t>
            </a:r>
            <a:endParaRPr lang="en-GB" dirty="0"/>
          </a:p>
        </p:txBody>
      </p:sp>
      <p:sp>
        <p:nvSpPr>
          <p:cNvPr id="3" name="Content Placeholder 2">
            <a:extLst>
              <a:ext uri="{FF2B5EF4-FFF2-40B4-BE49-F238E27FC236}">
                <a16:creationId xmlns:a16="http://schemas.microsoft.com/office/drawing/2014/main" id="{42CCEB3D-49FC-4CD7-ACC8-749F038C1CD4}"/>
              </a:ext>
            </a:extLst>
          </p:cNvPr>
          <p:cNvSpPr>
            <a:spLocks noGrp="1"/>
          </p:cNvSpPr>
          <p:nvPr>
            <p:ph idx="1"/>
          </p:nvPr>
        </p:nvSpPr>
        <p:spPr/>
        <p:txBody>
          <a:bodyPr>
            <a:normAutofit fontScale="85000" lnSpcReduction="20000"/>
          </a:bodyPr>
          <a:lstStyle/>
          <a:p>
            <a:pPr marL="0" indent="0">
              <a:buNone/>
            </a:pPr>
            <a:r>
              <a:rPr lang="en-US" dirty="0"/>
              <a:t>… Each province has its own [characteristics], founded on the government, climate, mode of husbandry, customs, and peculiarity of circumstances. Europeans submit insensibly to these great powers, and become, in the course of a few generations, not only Americans in general, but either Pennsylvanians, Virginians, or provincials under some other name. Whoever traverses the continent must easily observe those strong differences, which will grow more evident in time. The inhabitants of Canada, Massachusetts, the middle provinces, the southern ones will be as different as their climates; their only points of unity will be those of religion and language.</a:t>
            </a:r>
            <a:endParaRPr lang="en-GB" dirty="0"/>
          </a:p>
        </p:txBody>
      </p:sp>
    </p:spTree>
    <p:extLst>
      <p:ext uri="{BB962C8B-B14F-4D97-AF65-F5344CB8AC3E}">
        <p14:creationId xmlns:p14="http://schemas.microsoft.com/office/powerpoint/2010/main" val="41157716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79512" y="1163603"/>
            <a:ext cx="6906065" cy="4851237"/>
          </a:xfrm>
          <a:prstGeom prst="rect">
            <a:avLst/>
          </a:prstGeom>
        </p:spPr>
        <p:txBody>
          <a:bodyPr wrap="square" lIns="540000" tIns="360000" rIns="540000" bIns="36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a:ea typeface="+mn-ea"/>
                <a:cs typeface="Times New Roman"/>
              </a:rPr>
              <a:t>Later </a:t>
            </a:r>
            <a:r>
              <a:rPr kumimoji="0" lang="en-GB" sz="2800" b="1" i="1" u="none" strike="noStrike" kern="1200" cap="none" spc="0" normalizeH="0" baseline="0" noProof="0" dirty="0">
                <a:ln>
                  <a:noFill/>
                </a:ln>
                <a:solidFill>
                  <a:prstClr val="black"/>
                </a:solidFill>
                <a:effectLst/>
                <a:uLnTx/>
                <a:uFillTx/>
                <a:latin typeface="Calibri"/>
                <a:ea typeface="+mn-ea"/>
                <a:cs typeface="Times New Roman"/>
              </a:rPr>
              <a:t>Letters </a:t>
            </a:r>
            <a:r>
              <a:rPr kumimoji="0" lang="en-GB" sz="2800" b="1" i="0" u="none" strike="noStrike" kern="1200" cap="none" spc="0" normalizeH="0" baseline="0" noProof="0" dirty="0">
                <a:ln>
                  <a:noFill/>
                </a:ln>
                <a:solidFill>
                  <a:prstClr val="black"/>
                </a:solidFill>
                <a:effectLst/>
                <a:uLnTx/>
                <a:uFillTx/>
                <a:latin typeface="Calibri"/>
                <a:ea typeface="+mn-ea"/>
                <a:cs typeface="Times New Roman"/>
              </a:rPr>
              <a:t>exhibit a more pessimistic tone</a:t>
            </a:r>
          </a:p>
          <a:p>
            <a:pPr marL="800100" marR="0" lvl="1" indent="-342900" algn="just" defTabSz="914400" rtl="0" eaLnBrk="1" fontAlgn="auto" latinLnBrk="0" hangingPunct="1">
              <a:lnSpc>
                <a:spcPct val="100000"/>
              </a:lnSpc>
              <a:spcBef>
                <a:spcPts val="0"/>
              </a:spcBef>
              <a:spcAft>
                <a:spcPts val="0"/>
              </a:spcAft>
              <a:buClrTx/>
              <a:buSzTx/>
              <a:buFontTx/>
              <a:buChar char="-"/>
              <a:tabLst/>
              <a:defRPr/>
            </a:pPr>
            <a:r>
              <a:rPr kumimoji="0" lang="en-GB" sz="2800" b="0" i="0" u="none" strike="noStrike" kern="1200" cap="none" spc="0" normalizeH="0" baseline="0" noProof="0" dirty="0">
                <a:ln>
                  <a:noFill/>
                </a:ln>
                <a:solidFill>
                  <a:prstClr val="black"/>
                </a:solidFill>
                <a:effectLst/>
                <a:uLnTx/>
                <a:uFillTx/>
                <a:latin typeface="Calibri"/>
                <a:ea typeface="+mn-ea"/>
                <a:cs typeface="Times New Roman"/>
              </a:rPr>
              <a:t>Letter IX: ‘Description of Charles Town; Thoughts on Slavery; on Physical Evil; a Melancholy Scene’</a:t>
            </a:r>
          </a:p>
          <a:p>
            <a:pPr marL="800100" marR="0" lvl="1" indent="-342900" algn="just" defTabSz="914400" rtl="0" eaLnBrk="1" fontAlgn="auto" latinLnBrk="0" hangingPunct="1">
              <a:lnSpc>
                <a:spcPct val="100000"/>
              </a:lnSpc>
              <a:spcBef>
                <a:spcPts val="0"/>
              </a:spcBef>
              <a:spcAft>
                <a:spcPts val="0"/>
              </a:spcAft>
              <a:buClrTx/>
              <a:buSzTx/>
              <a:buFontTx/>
              <a:buChar char="-"/>
              <a:tabLst/>
              <a:defRPr/>
            </a:pPr>
            <a:r>
              <a:rPr kumimoji="0" lang="en-GB" sz="2800" b="0" i="0" u="none" strike="noStrike" kern="1200" cap="none" spc="0" normalizeH="0" baseline="0" noProof="0" dirty="0">
                <a:ln>
                  <a:noFill/>
                </a:ln>
                <a:solidFill>
                  <a:prstClr val="black"/>
                </a:solidFill>
                <a:effectLst/>
                <a:uLnTx/>
                <a:uFillTx/>
                <a:latin typeface="Calibri"/>
                <a:ea typeface="+mn-ea"/>
                <a:cs typeface="Times New Roman"/>
              </a:rPr>
              <a:t>Letter XII: ‘Distresses of a Frontier Man’ – on  impending conflict between revolutionaries and loyalists</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2580" y="11031"/>
            <a:ext cx="2271157" cy="2862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2580" y="2597006"/>
            <a:ext cx="1649860" cy="28408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37662" y="4238143"/>
            <a:ext cx="1616075" cy="258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itle 1">
            <a:extLst>
              <a:ext uri="{FF2B5EF4-FFF2-40B4-BE49-F238E27FC236}">
                <a16:creationId xmlns:a16="http://schemas.microsoft.com/office/drawing/2014/main" id="{8363904A-3DE2-458A-9928-A4AF259F3ADC}"/>
              </a:ext>
            </a:extLst>
          </p:cNvPr>
          <p:cNvSpPr txBox="1">
            <a:spLocks/>
          </p:cNvSpPr>
          <p:nvPr/>
        </p:nvSpPr>
        <p:spPr>
          <a:xfrm>
            <a:off x="-662752" y="299307"/>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400" b="0" i="0" u="none" strike="noStrike" kern="1200" cap="none" spc="0" normalizeH="0" baseline="0" noProof="0" dirty="0">
                <a:ln>
                  <a:noFill/>
                </a:ln>
                <a:solidFill>
                  <a:prstClr val="black"/>
                </a:solidFill>
                <a:effectLst/>
                <a:uLnTx/>
                <a:uFillTx/>
                <a:latin typeface="Calibri"/>
                <a:ea typeface="+mj-ea"/>
                <a:cs typeface="+mj-cs"/>
              </a:rPr>
              <a:t>Sectional Differences</a:t>
            </a:r>
            <a:endParaRPr kumimoji="0" lang="en-GB" sz="4400" b="0" i="0" u="none" strike="noStrike" kern="1200" cap="none" spc="0" normalizeH="0" baseline="0" noProof="0" dirty="0">
              <a:ln>
                <a:noFill/>
              </a:ln>
              <a:solidFill>
                <a:prstClr val="black"/>
              </a:solidFill>
              <a:effectLst/>
              <a:uLnTx/>
              <a:uFillTx/>
              <a:latin typeface="Calibri"/>
              <a:ea typeface="+mj-ea"/>
              <a:cs typeface="+mj-cs"/>
            </a:endParaRPr>
          </a:p>
        </p:txBody>
      </p:sp>
    </p:spTree>
    <p:extLst>
      <p:ext uri="{BB962C8B-B14F-4D97-AF65-F5344CB8AC3E}">
        <p14:creationId xmlns:p14="http://schemas.microsoft.com/office/powerpoint/2010/main" val="6438872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6630186"/>
          </a:xfrm>
          <a:prstGeom prst="rect">
            <a:avLst/>
          </a:prstGeom>
        </p:spPr>
        <p:txBody>
          <a:bodyPr wrap="square" lIns="540000" tIns="360000" rIns="540000" bIns="360000">
            <a:spAutoFit/>
          </a:bodyPr>
          <a:lstStyle/>
          <a:p>
            <a:r>
              <a:rPr lang="en-GB" sz="2000" b="1" u="sng" dirty="0">
                <a:solidFill>
                  <a:prstClr val="black"/>
                </a:solidFill>
              </a:rPr>
              <a:t>READING FOR TOMORROW</a:t>
            </a:r>
          </a:p>
          <a:p>
            <a:r>
              <a:rPr lang="en-GB" sz="2000" b="1" u="sng" dirty="0">
                <a:solidFill>
                  <a:prstClr val="black"/>
                </a:solidFill>
              </a:rPr>
              <a:t>The Declaration of Independence</a:t>
            </a:r>
          </a:p>
          <a:p>
            <a:endParaRPr lang="en-GB" sz="2000" b="1" u="sng" dirty="0">
              <a:solidFill>
                <a:prstClr val="black"/>
              </a:solidFill>
            </a:endParaRPr>
          </a:p>
          <a:p>
            <a:pPr marL="342900" lvl="0" indent="-342900" algn="just">
              <a:lnSpc>
                <a:spcPct val="115000"/>
              </a:lnSpc>
              <a:spcAft>
                <a:spcPts val="0"/>
              </a:spcAft>
              <a:buFont typeface="+mj-lt"/>
              <a:buAutoNum type="arabicPeriod"/>
            </a:pPr>
            <a:r>
              <a:rPr lang="en-GB" sz="2400" dirty="0">
                <a:ea typeface="Calibri"/>
                <a:cs typeface="Times New Roman"/>
              </a:rPr>
              <a:t>According to the opening paragraph, what is the goal of the writers? Why are they writing the declaration?</a:t>
            </a:r>
          </a:p>
          <a:p>
            <a:pPr marL="342900" lvl="0" indent="-342900" algn="just">
              <a:lnSpc>
                <a:spcPct val="115000"/>
              </a:lnSpc>
              <a:spcAft>
                <a:spcPts val="0"/>
              </a:spcAft>
              <a:buFont typeface="+mj-lt"/>
              <a:buAutoNum type="arabicPeriod"/>
            </a:pPr>
            <a:r>
              <a:rPr lang="en-GB" sz="2400" dirty="0">
                <a:ea typeface="Calibri"/>
                <a:cs typeface="Times New Roman"/>
              </a:rPr>
              <a:t>What rights do the writers claim that they have as individuals and citizens in the declaration?</a:t>
            </a:r>
          </a:p>
          <a:p>
            <a:pPr marL="342900" lvl="0" indent="-342900" algn="just">
              <a:lnSpc>
                <a:spcPct val="115000"/>
              </a:lnSpc>
              <a:spcAft>
                <a:spcPts val="0"/>
              </a:spcAft>
              <a:buFont typeface="+mj-lt"/>
              <a:buAutoNum type="arabicPeriod"/>
            </a:pPr>
            <a:r>
              <a:rPr lang="en-GB" sz="2400" dirty="0">
                <a:ea typeface="Calibri"/>
                <a:cs typeface="Times New Roman"/>
              </a:rPr>
              <a:t>What rights and powers does the declaration claim for the thirteen independent united  states?</a:t>
            </a:r>
          </a:p>
          <a:p>
            <a:pPr marL="342900" lvl="0" indent="-342900" algn="just">
              <a:lnSpc>
                <a:spcPct val="115000"/>
              </a:lnSpc>
              <a:spcAft>
                <a:spcPts val="0"/>
              </a:spcAft>
              <a:buFont typeface="+mj-lt"/>
              <a:buAutoNum type="arabicPeriod"/>
            </a:pPr>
            <a:r>
              <a:rPr lang="en-GB" sz="2400" dirty="0">
                <a:ea typeface="Calibri"/>
                <a:cs typeface="Times New Roman"/>
              </a:rPr>
              <a:t>How does the declaration define the purpose and function of government?</a:t>
            </a:r>
          </a:p>
          <a:p>
            <a:pPr marL="342900" lvl="0" indent="-342900" algn="just">
              <a:lnSpc>
                <a:spcPct val="115000"/>
              </a:lnSpc>
              <a:spcAft>
                <a:spcPts val="0"/>
              </a:spcAft>
              <a:buFont typeface="+mj-lt"/>
              <a:buAutoNum type="arabicPeriod"/>
            </a:pPr>
            <a:r>
              <a:rPr lang="en-GB" sz="2400" dirty="0">
                <a:ea typeface="Calibri"/>
                <a:cs typeface="Times New Roman"/>
              </a:rPr>
              <a:t>Who is “He” that the colonists refer to in the document?</a:t>
            </a:r>
          </a:p>
          <a:p>
            <a:pPr marL="342900" lvl="0" indent="-342900" algn="just">
              <a:lnSpc>
                <a:spcPct val="115000"/>
              </a:lnSpc>
              <a:spcAft>
                <a:spcPts val="0"/>
              </a:spcAft>
              <a:buFont typeface="+mj-lt"/>
              <a:buAutoNum type="arabicPeriod"/>
            </a:pPr>
            <a:r>
              <a:rPr lang="en-GB" sz="2400" dirty="0">
                <a:ea typeface="Calibri"/>
                <a:cs typeface="Times New Roman"/>
              </a:rPr>
              <a:t>Numerous grievances are listed in the declaration: can you summarise these into 3–6 key points?</a:t>
            </a:r>
          </a:p>
          <a:p>
            <a:pPr marL="457200" indent="-457200">
              <a:buFont typeface="+mj-lt"/>
              <a:buAutoNum type="arabicPeriod"/>
            </a:pPr>
            <a:endParaRPr lang="en-GB" sz="2000" b="1" dirty="0">
              <a:solidFill>
                <a:prstClr val="black"/>
              </a:solidFill>
            </a:endParaRPr>
          </a:p>
        </p:txBody>
      </p:sp>
    </p:spTree>
    <p:extLst>
      <p:ext uri="{BB962C8B-B14F-4D97-AF65-F5344CB8AC3E}">
        <p14:creationId xmlns:p14="http://schemas.microsoft.com/office/powerpoint/2010/main" val="2519823078"/>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83</TotalTime>
  <Words>4803</Words>
  <Application>Microsoft Office PowerPoint</Application>
  <PresentationFormat>On-screen Show (4:3)</PresentationFormat>
  <Paragraphs>278</Paragraphs>
  <Slides>34</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proxima-nova</vt:lpstr>
      <vt:lpstr>Arial</vt:lpstr>
      <vt:lpstr>Calibri</vt:lpstr>
      <vt:lpstr>Symbol</vt:lpstr>
      <vt:lpstr>1_Office Theme</vt:lpstr>
      <vt:lpstr>PowerPoint Presentation</vt:lpstr>
      <vt:lpstr>PowerPoint Presentation</vt:lpstr>
      <vt:lpstr>PowerPoint Presentation</vt:lpstr>
      <vt:lpstr>PowerPoint Presentation</vt:lpstr>
      <vt:lpstr>PowerPoint Presentation</vt:lpstr>
      <vt:lpstr>PowerPoint Presentation</vt:lpstr>
      <vt:lpstr>East India Company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Development of Colonies</vt:lpstr>
      <vt:lpstr>PowerPoint Presentation</vt:lpstr>
      <vt:lpstr>‘A Modern Society’</vt:lpstr>
      <vt:lpstr>‘A Modern Society’</vt:lpstr>
      <vt:lpstr>Absence of Nobility</vt:lpstr>
      <vt:lpstr>Absence of Nobility</vt:lpstr>
      <vt:lpstr>Log Cabin</vt:lpstr>
      <vt:lpstr>American Asylum</vt:lpstr>
      <vt:lpstr>PowerPoint Presentation</vt:lpstr>
      <vt:lpstr>Americans</vt:lpstr>
      <vt:lpstr>PowerPoint Presentation</vt:lpstr>
      <vt:lpstr>PowerPoint Presentation</vt:lpstr>
      <vt:lpstr>Americans</vt:lpstr>
      <vt:lpstr>PowerPoint Presentation</vt:lpstr>
      <vt:lpstr>Expansion</vt:lpstr>
      <vt:lpstr>PowerPoint Presentation</vt:lpstr>
      <vt:lpstr>PowerPoint Presentation</vt:lpstr>
      <vt:lpstr>Sectional Differences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1</cp:revision>
  <dcterms:created xsi:type="dcterms:W3CDTF">2022-01-13T12:10:14Z</dcterms:created>
  <dcterms:modified xsi:type="dcterms:W3CDTF">2022-01-17T10:52:07Z</dcterms:modified>
</cp:coreProperties>
</file>