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92" r:id="rId6"/>
    <p:sldId id="348" r:id="rId7"/>
    <p:sldId id="406" r:id="rId8"/>
    <p:sldId id="404" r:id="rId9"/>
    <p:sldId id="405" r:id="rId10"/>
    <p:sldId id="408" r:id="rId11"/>
    <p:sldId id="409" r:id="rId12"/>
    <p:sldId id="410" r:id="rId13"/>
    <p:sldId id="411" r:id="rId14"/>
    <p:sldId id="412" r:id="rId15"/>
    <p:sldId id="296" r:id="rId16"/>
    <p:sldId id="275" r:id="rId17"/>
    <p:sldId id="41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70307" autoAdjust="0"/>
  </p:normalViewPr>
  <p:slideViewPr>
    <p:cSldViewPr>
      <p:cViewPr varScale="1">
        <p:scale>
          <a:sx n="72" d="100"/>
          <a:sy n="72" d="100"/>
        </p:scale>
        <p:origin x="100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17/07/2023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7/17/2023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the task with the students and remind them all to access the full assignment brief to ensure they all understand all aspects of task 4  Explain that you will be introducing the several reflective cycles including the Gibbs </a:t>
            </a:r>
            <a:r>
              <a:rPr lang="en-GB"/>
              <a:t>Reflective Cycle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708520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has hyperlink to video </a:t>
            </a:r>
            <a:r>
              <a:rPr lang="en-GB" dirty="0">
                <a:hlinkClick r:id="rId3"/>
              </a:rPr>
              <a:t>https://www.youtube.com/watch?v=QoI67VeE3ds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958999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these three models will be explored in turn and then the Gibbs Reflective cycle will be introduced.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7</a:t>
            </a:fld>
            <a:endParaRPr lang="en-US"/>
          </a:p>
        </p:txBody>
      </p:sp>
    </p:spTree>
    <p:extLst>
      <p:ext uri="{BB962C8B-B14F-4D97-AF65-F5344CB8AC3E}">
        <p14:creationId xmlns:p14="http://schemas.microsoft.com/office/powerpoint/2010/main" val="457529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Experience – This can be anything that has happened recently that you feel has some significance. It could also be somethings from the past that has come to your attention more recently. </a:t>
            </a:r>
          </a:p>
          <a:p>
            <a:endParaRPr lang="en-GB" dirty="0"/>
          </a:p>
          <a:p>
            <a:r>
              <a:rPr lang="en-GB" dirty="0"/>
              <a:t>Reflection – this takes place afterwards and the reflective processes are how we learn from the experience. Reflection can also involve thinking about how we might respond in the future, and as we progress it can also happen during an experience. </a:t>
            </a:r>
          </a:p>
          <a:p>
            <a:endParaRPr lang="en-GB" dirty="0"/>
          </a:p>
          <a:p>
            <a:r>
              <a:rPr lang="en-GB" dirty="0"/>
              <a:t>Action – this follows the learning and is concerned with the action we than take after the experience, as our new perspectives then feed into the next experience. </a:t>
            </a:r>
          </a:p>
          <a:p>
            <a:endParaRPr lang="en-GB" dirty="0"/>
          </a:p>
          <a:p>
            <a:r>
              <a:rPr lang="en-GB" dirty="0" err="1"/>
              <a:t>Bassot</a:t>
            </a:r>
            <a:r>
              <a:rPr lang="en-GB" dirty="0"/>
              <a:t> (2020, p30)  </a:t>
            </a:r>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3553929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Step 1 encourages you to write a description of an event that has happened in your professional practice. </a:t>
            </a:r>
          </a:p>
          <a:p>
            <a:endParaRPr lang="en-GB" dirty="0"/>
          </a:p>
          <a:p>
            <a:r>
              <a:rPr lang="en-GB" dirty="0"/>
              <a:t>So what? Step 2 involves carrying out an analysis of the event by reflecting on selected aspects of it. </a:t>
            </a:r>
          </a:p>
          <a:p>
            <a:endParaRPr lang="en-GB" dirty="0"/>
          </a:p>
          <a:p>
            <a:r>
              <a:rPr lang="en-GB" dirty="0"/>
              <a:t>Now what? Step 3 asks you to devise a number of proposed actions following the experience and in the light of what you have learned. </a:t>
            </a:r>
          </a:p>
          <a:p>
            <a:endParaRPr lang="en-GB" dirty="0"/>
          </a:p>
          <a:p>
            <a:r>
              <a:rPr lang="en-GB" dirty="0"/>
              <a:t>The ERA and Driscoll models are simple and easy to use but can lack depth for more complex experiences.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4056955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Concrete experience – doing/having an experience. </a:t>
            </a:r>
          </a:p>
          <a:p>
            <a:r>
              <a:rPr lang="en-GB" dirty="0"/>
              <a:t>Reflective observation – reviewing/reflecting on the experience</a:t>
            </a:r>
          </a:p>
          <a:p>
            <a:r>
              <a:rPr lang="en-GB" dirty="0"/>
              <a:t>Abstract conceptualisation – concluding/learning from the experience</a:t>
            </a:r>
          </a:p>
          <a:p>
            <a:r>
              <a:rPr lang="en-GB" dirty="0"/>
              <a:t>Active experimentation – planning/trying out what you have learned. </a:t>
            </a:r>
          </a:p>
          <a:p>
            <a:endParaRPr lang="en-GB" dirty="0"/>
          </a:p>
          <a:p>
            <a:r>
              <a:rPr lang="en-GB" dirty="0"/>
              <a:t>Kolb argues that this cycle often starts with a concrete experience that is reviewed through reflective observation. This is followed by abstract conceptualisation, where new thoughts and ideas emerge, which are then tried out in active experimentation, ready for the next relevant experience. All of this may happen in a matter of moments, or over days, weeks or months, depending on the experience.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10</a:t>
            </a:fld>
            <a:endParaRPr lang="en-US"/>
          </a:p>
        </p:txBody>
      </p:sp>
    </p:spTree>
    <p:extLst>
      <p:ext uri="{BB962C8B-B14F-4D97-AF65-F5344CB8AC3E}">
        <p14:creationId xmlns:p14="http://schemas.microsoft.com/office/powerpoint/2010/main" val="1629202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Gibbs 1988, p9 – “It is from the feelings and thoughts emerging from this reflection that generalisations or concepts can be generated. And it is generalisations or concepts that allow new situations to be tackled effectively.”</a:t>
            </a:r>
          </a:p>
          <a:p>
            <a:endParaRPr lang="en-GB" dirty="0"/>
          </a:p>
          <a:p>
            <a:r>
              <a:rPr lang="en-GB" dirty="0"/>
              <a:t>He also emphasises the importance of being able to generalise, to transfer knowledge and insights gained from one situation to another. As a result, this framework is frequently used in developing practitioner courses in healthcare and business.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12</a:t>
            </a:fld>
            <a:endParaRPr lang="en-US"/>
          </a:p>
        </p:txBody>
      </p:sp>
    </p:spTree>
    <p:extLst>
      <p:ext uri="{BB962C8B-B14F-4D97-AF65-F5344CB8AC3E}">
        <p14:creationId xmlns:p14="http://schemas.microsoft.com/office/powerpoint/2010/main" val="12846424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17/07/2023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17/07/2023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17/07/2023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oI67VeE3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12717C1F-0D66-40DD-9AC1-2420526F40CA}"/>
              </a:ext>
            </a:extLst>
          </p:cNvPr>
          <p:cNvSpPr/>
          <p:nvPr/>
        </p:nvSpPr>
        <p:spPr>
          <a:xfrm>
            <a:off x="683568" y="2852936"/>
            <a:ext cx="7848872" cy="2232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575556" y="908720"/>
            <a:ext cx="7992888" cy="4824536"/>
          </a:xfrm>
        </p:spPr>
        <p:txBody>
          <a:bodyPr>
            <a:normAutofit/>
          </a:bodyPr>
          <a:lstStyle/>
          <a:p>
            <a:r>
              <a:rPr lang="en-GB" altLang="en-US" sz="2400" dirty="0"/>
              <a:t>BALM – Level 5 </a:t>
            </a:r>
            <a:br>
              <a:rPr lang="en-GB" altLang="en-US" sz="2400" dirty="0"/>
            </a:br>
            <a:br>
              <a:rPr lang="en-GB" altLang="en-US" dirty="0"/>
            </a:br>
            <a:r>
              <a:rPr lang="en-GB" sz="5400" dirty="0">
                <a:latin typeface="Arial" panose="020B0604020202020204" pitchFamily="34" charset="0"/>
                <a:cs typeface="Arial" panose="020B0604020202020204" pitchFamily="34" charset="0"/>
              </a:rPr>
              <a:t> </a:t>
            </a:r>
            <a:r>
              <a:rPr lang="en-GB" sz="3600" b="1" dirty="0">
                <a:solidFill>
                  <a:schemeClr val="accent2">
                    <a:lumMod val="20000"/>
                    <a:lumOff val="80000"/>
                  </a:schemeClr>
                </a:solidFill>
                <a:latin typeface="Arial" panose="020B0604020202020204" pitchFamily="34" charset="0"/>
                <a:cs typeface="Arial" panose="020B0604020202020204" pitchFamily="34" charset="0"/>
              </a:rPr>
              <a:t>Developing Workplace Critical Thinking </a:t>
            </a:r>
            <a:br>
              <a:rPr lang="en-GB" sz="4800" b="1" dirty="0">
                <a:solidFill>
                  <a:schemeClr val="accent2">
                    <a:lumMod val="20000"/>
                    <a:lumOff val="80000"/>
                  </a:schemeClr>
                </a:solidFill>
                <a:latin typeface="Arial" panose="020B0604020202020204" pitchFamily="34" charset="0"/>
                <a:cs typeface="Arial" panose="020B0604020202020204" pitchFamily="34" charset="0"/>
              </a:rPr>
            </a:br>
            <a:r>
              <a:rPr lang="en-GB" sz="3600" b="1" dirty="0">
                <a:solidFill>
                  <a:schemeClr val="accent2">
                    <a:lumMod val="20000"/>
                    <a:lumOff val="80000"/>
                  </a:schemeClr>
                </a:solidFill>
                <a:latin typeface="Arial" panose="020B0604020202020204" pitchFamily="34" charset="0"/>
                <a:cs typeface="Arial" panose="020B0604020202020204" pitchFamily="34" charset="0"/>
              </a:rPr>
              <a:t>(BMSW 5101)</a:t>
            </a:r>
            <a:br>
              <a:rPr lang="en-GB" sz="4000" b="1" dirty="0">
                <a:solidFill>
                  <a:schemeClr val="accent2">
                    <a:lumMod val="20000"/>
                    <a:lumOff val="80000"/>
                  </a:schemeClr>
                </a:solidFill>
                <a:latin typeface="Arial" panose="020B0604020202020204" pitchFamily="34" charset="0"/>
                <a:cs typeface="Arial" panose="020B0604020202020204" pitchFamily="34" charset="0"/>
              </a:rPr>
            </a:br>
            <a:r>
              <a:rPr lang="en-GB" sz="4000" b="1" dirty="0">
                <a:solidFill>
                  <a:schemeClr val="accent2">
                    <a:lumMod val="20000"/>
                    <a:lumOff val="80000"/>
                  </a:schemeClr>
                </a:solidFill>
                <a:latin typeface="Arial" panose="020B0604020202020204" pitchFamily="34" charset="0"/>
                <a:cs typeface="Arial" panose="020B0604020202020204" pitchFamily="34" charset="0"/>
              </a:rPr>
              <a:t>Reflective Writing</a:t>
            </a:r>
            <a:endParaRPr lang="en-GB" altLang="en-US" dirty="0">
              <a:solidFill>
                <a:schemeClr val="accent2">
                  <a:lumMod val="20000"/>
                  <a:lumOff val="8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a:xfrm>
            <a:off x="457200" y="274638"/>
            <a:ext cx="8229600" cy="1143000"/>
          </a:xfrm>
        </p:spPr>
        <p:txBody>
          <a:bodyPr anchor="ctr">
            <a:normAutofit/>
          </a:bodyPr>
          <a:lstStyle/>
          <a:p>
            <a:r>
              <a:rPr lang="en-GB" dirty="0"/>
              <a:t>In this session we will…..</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sz="half" idx="1"/>
          </p:nvPr>
        </p:nvSpPr>
        <p:spPr>
          <a:xfrm>
            <a:off x="457200" y="1600201"/>
            <a:ext cx="4258816" cy="3989040"/>
          </a:xfrm>
        </p:spPr>
        <p:txBody>
          <a:bodyPr>
            <a:normAutofit/>
          </a:bodyPr>
          <a:lstStyle/>
          <a:p>
            <a:pPr marL="0" indent="0">
              <a:buNone/>
            </a:pPr>
            <a:endParaRPr lang="en-GB" dirty="0"/>
          </a:p>
          <a:p>
            <a:pPr marL="0" indent="0">
              <a:buNone/>
            </a:pPr>
            <a:endParaRPr lang="en-GB" dirty="0"/>
          </a:p>
          <a:p>
            <a:r>
              <a:rPr lang="en-US" dirty="0"/>
              <a:t>Discuss what reflective writing involves. </a:t>
            </a:r>
          </a:p>
          <a:p>
            <a:endParaRPr lang="en-US" dirty="0"/>
          </a:p>
          <a:p>
            <a:r>
              <a:rPr lang="en-US" dirty="0"/>
              <a:t>Develop a piece of reflective writing</a:t>
            </a:r>
          </a:p>
        </p:txBody>
      </p:sp>
      <p:pic>
        <p:nvPicPr>
          <p:cNvPr id="6" name="Picture 5" descr="Businesswoman hand on chin">
            <a:extLst>
              <a:ext uri="{FF2B5EF4-FFF2-40B4-BE49-F238E27FC236}">
                <a16:creationId xmlns:a16="http://schemas.microsoft.com/office/drawing/2014/main" id="{DCEA3831-9D3A-4A57-9419-AC498132AE6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5554" y="1600201"/>
            <a:ext cx="2223891" cy="3989040"/>
          </a:xfrm>
          <a:prstGeom prst="rect">
            <a:avLst/>
          </a:prstGeom>
          <a:noFill/>
        </p:spPr>
      </p:pic>
    </p:spTree>
    <p:extLst>
      <p:ext uri="{BB962C8B-B14F-4D97-AF65-F5344CB8AC3E}">
        <p14:creationId xmlns:p14="http://schemas.microsoft.com/office/powerpoint/2010/main" val="3932236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9512" y="116632"/>
            <a:ext cx="8784976" cy="5472608"/>
          </a:xfrm>
        </p:spPr>
        <p:style>
          <a:lnRef idx="0">
            <a:schemeClr val="accent3"/>
          </a:lnRef>
          <a:fillRef idx="3">
            <a:schemeClr val="accent3"/>
          </a:fillRef>
          <a:effectRef idx="3">
            <a:schemeClr val="accent3"/>
          </a:effectRef>
          <a:fontRef idx="minor">
            <a:schemeClr val="lt1"/>
          </a:fontRef>
        </p:style>
        <p:txBody>
          <a:bodyPr>
            <a:normAutofit/>
          </a:bodyPr>
          <a:lstStyle/>
          <a:p>
            <a:pPr marL="0" indent="0" algn="ctr">
              <a:buNone/>
            </a:pPr>
            <a:endParaRPr lang="en-GB" sz="5400" dirty="0"/>
          </a:p>
          <a:p>
            <a:pPr marL="0" indent="0" algn="ctr">
              <a:buNone/>
            </a:pPr>
            <a:endParaRPr lang="en-GB" sz="5400" dirty="0"/>
          </a:p>
          <a:p>
            <a:pPr marL="0" indent="0" algn="ctr">
              <a:buNone/>
            </a:pPr>
            <a:r>
              <a:rPr lang="en-GB" sz="5400" b="1" dirty="0"/>
              <a:t>Reflective writing</a:t>
            </a:r>
          </a:p>
        </p:txBody>
      </p:sp>
    </p:spTree>
    <p:extLst>
      <p:ext uri="{BB962C8B-B14F-4D97-AF65-F5344CB8AC3E}">
        <p14:creationId xmlns:p14="http://schemas.microsoft.com/office/powerpoint/2010/main" val="3336933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CCCE0-721A-4904-81CA-8EB866EB60F7}"/>
              </a:ext>
            </a:extLst>
          </p:cNvPr>
          <p:cNvSpPr>
            <a:spLocks noGrp="1"/>
          </p:cNvSpPr>
          <p:nvPr>
            <p:ph type="title"/>
          </p:nvPr>
        </p:nvSpPr>
        <p:spPr>
          <a:xfrm>
            <a:off x="457200" y="273050"/>
            <a:ext cx="3008313" cy="1162050"/>
          </a:xfrm>
        </p:spPr>
        <p:txBody>
          <a:bodyPr anchor="b">
            <a:normAutofit/>
          </a:bodyPr>
          <a:lstStyle/>
          <a:p>
            <a:r>
              <a:rPr lang="en-GB" dirty="0"/>
              <a:t>Task 4 – Reflective report</a:t>
            </a:r>
          </a:p>
        </p:txBody>
      </p:sp>
      <p:pic>
        <p:nvPicPr>
          <p:cNvPr id="5" name="Picture 4">
            <a:extLst>
              <a:ext uri="{FF2B5EF4-FFF2-40B4-BE49-F238E27FC236}">
                <a16:creationId xmlns:a16="http://schemas.microsoft.com/office/drawing/2014/main" id="{B55128D4-6243-C95C-D124-48E9CB6F7D86}"/>
              </a:ext>
            </a:extLst>
          </p:cNvPr>
          <p:cNvPicPr>
            <a:picLocks noChangeAspect="1"/>
          </p:cNvPicPr>
          <p:nvPr/>
        </p:nvPicPr>
        <p:blipFill>
          <a:blip r:embed="rId3"/>
          <a:stretch>
            <a:fillRect/>
          </a:stretch>
        </p:blipFill>
        <p:spPr>
          <a:xfrm>
            <a:off x="2990839" y="1050854"/>
            <a:ext cx="5695961" cy="4029891"/>
          </a:xfrm>
          <a:prstGeom prst="rect">
            <a:avLst/>
          </a:prstGeom>
          <a:noFill/>
        </p:spPr>
      </p:pic>
      <p:sp>
        <p:nvSpPr>
          <p:cNvPr id="3" name="Content Placeholder 2">
            <a:extLst>
              <a:ext uri="{FF2B5EF4-FFF2-40B4-BE49-F238E27FC236}">
                <a16:creationId xmlns:a16="http://schemas.microsoft.com/office/drawing/2014/main" id="{34F8CF57-8BE6-4496-AEDA-75B5013B318E}"/>
              </a:ext>
            </a:extLst>
          </p:cNvPr>
          <p:cNvSpPr>
            <a:spLocks noGrp="1"/>
          </p:cNvSpPr>
          <p:nvPr>
            <p:ph type="body" sz="half" idx="2"/>
          </p:nvPr>
        </p:nvSpPr>
        <p:spPr>
          <a:xfrm>
            <a:off x="457200" y="1435100"/>
            <a:ext cx="3008313" cy="4029891"/>
          </a:xfrm>
        </p:spPr>
        <p:txBody>
          <a:bodyPr>
            <a:normAutofit/>
          </a:bodyPr>
          <a:lstStyle/>
          <a:p>
            <a:pPr marL="0" indent="0"/>
            <a:r>
              <a:rPr lang="en-GB"/>
              <a:t>Your final task for this module is: </a:t>
            </a:r>
          </a:p>
        </p:txBody>
      </p:sp>
    </p:spTree>
    <p:extLst>
      <p:ext uri="{BB962C8B-B14F-4D97-AF65-F5344CB8AC3E}">
        <p14:creationId xmlns:p14="http://schemas.microsoft.com/office/powerpoint/2010/main" val="405953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reflective writing?</a:t>
            </a:r>
          </a:p>
        </p:txBody>
      </p:sp>
      <p:sp>
        <p:nvSpPr>
          <p:cNvPr id="3" name="Content Placeholder 2"/>
          <p:cNvSpPr>
            <a:spLocks noGrp="1"/>
          </p:cNvSpPr>
          <p:nvPr>
            <p:ph idx="1"/>
          </p:nvPr>
        </p:nvSpPr>
        <p:spPr/>
        <p:txBody>
          <a:bodyPr/>
          <a:lstStyle/>
          <a:p>
            <a:pPr marL="0" indent="0">
              <a:buNone/>
            </a:pPr>
            <a:r>
              <a:rPr lang="en-GB" dirty="0"/>
              <a:t>Let us watch this video together. </a:t>
            </a:r>
          </a:p>
          <a:p>
            <a:pPr marL="0" indent="0">
              <a:buNone/>
            </a:pPr>
            <a:endParaRPr lang="en-GB" dirty="0"/>
          </a:p>
          <a:p>
            <a:pPr marL="0" indent="0">
              <a:buNone/>
            </a:pPr>
            <a:endParaRPr lang="en-GB" dirty="0"/>
          </a:p>
        </p:txBody>
      </p:sp>
      <p:pic>
        <p:nvPicPr>
          <p:cNvPr id="5" name="Picture 4">
            <a:hlinkClick r:id="rId3"/>
            <a:extLst>
              <a:ext uri="{FF2B5EF4-FFF2-40B4-BE49-F238E27FC236}">
                <a16:creationId xmlns:a16="http://schemas.microsoft.com/office/drawing/2014/main" id="{52FC03AC-DE87-4EC2-B276-48F2D33B9F24}"/>
              </a:ext>
            </a:extLst>
          </p:cNvPr>
          <p:cNvPicPr>
            <a:picLocks noChangeAspect="1"/>
          </p:cNvPicPr>
          <p:nvPr/>
        </p:nvPicPr>
        <p:blipFill>
          <a:blip r:embed="rId4"/>
          <a:stretch>
            <a:fillRect/>
          </a:stretch>
        </p:blipFill>
        <p:spPr>
          <a:xfrm>
            <a:off x="971600" y="2270388"/>
            <a:ext cx="6660232" cy="3429408"/>
          </a:xfrm>
          <a:prstGeom prst="rect">
            <a:avLst/>
          </a:prstGeom>
        </p:spPr>
      </p:pic>
    </p:spTree>
    <p:extLst>
      <p:ext uri="{BB962C8B-B14F-4D97-AF65-F5344CB8AC3E}">
        <p14:creationId xmlns:p14="http://schemas.microsoft.com/office/powerpoint/2010/main" val="2208446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Importance of reflective writing</a:t>
            </a:r>
          </a:p>
        </p:txBody>
      </p:sp>
      <p:sp>
        <p:nvSpPr>
          <p:cNvPr id="22" name="Freeform 21"/>
          <p:cNvSpPr/>
          <p:nvPr/>
        </p:nvSpPr>
        <p:spPr>
          <a:xfrm>
            <a:off x="2880561" y="2800095"/>
            <a:ext cx="3382876" cy="3296899"/>
          </a:xfrm>
          <a:custGeom>
            <a:avLst/>
            <a:gdLst>
              <a:gd name="connsiteX0" fmla="*/ 0 w 3382876"/>
              <a:gd name="connsiteY0" fmla="*/ 1648450 h 3296899"/>
              <a:gd name="connsiteX1" fmla="*/ 1691438 w 3382876"/>
              <a:gd name="connsiteY1" fmla="*/ 0 h 3296899"/>
              <a:gd name="connsiteX2" fmla="*/ 3382876 w 3382876"/>
              <a:gd name="connsiteY2" fmla="*/ 1648450 h 3296899"/>
              <a:gd name="connsiteX3" fmla="*/ 1691438 w 3382876"/>
              <a:gd name="connsiteY3" fmla="*/ 3296900 h 3296899"/>
              <a:gd name="connsiteX4" fmla="*/ 0 w 3382876"/>
              <a:gd name="connsiteY4" fmla="*/ 1648450 h 3296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2876" h="3296899">
                <a:moveTo>
                  <a:pt x="0" y="1648450"/>
                </a:moveTo>
                <a:cubicBezTo>
                  <a:pt x="0" y="738036"/>
                  <a:pt x="757283" y="0"/>
                  <a:pt x="1691438" y="0"/>
                </a:cubicBezTo>
                <a:cubicBezTo>
                  <a:pt x="2625593" y="0"/>
                  <a:pt x="3382876" y="738036"/>
                  <a:pt x="3382876" y="1648450"/>
                </a:cubicBezTo>
                <a:cubicBezTo>
                  <a:pt x="3382876" y="2558864"/>
                  <a:pt x="2625593" y="3296900"/>
                  <a:pt x="1691438" y="3296900"/>
                </a:cubicBezTo>
                <a:cubicBezTo>
                  <a:pt x="757283" y="3296900"/>
                  <a:pt x="0" y="2558864"/>
                  <a:pt x="0" y="1648450"/>
                </a:cubicBezTo>
                <a:close/>
              </a:path>
            </a:pathLst>
          </a:custGeom>
          <a:blipFill rotWithShape="0">
            <a:blip r:embed="rId2" cstate="print"/>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513191" tIns="500600" rIns="513191" bIns="500600" numCol="1" spcCol="1270" anchor="ctr" anchorCtr="0">
            <a:noAutofit/>
          </a:bodyPr>
          <a:lstStyle/>
          <a:p>
            <a:pPr lvl="0" algn="ctr" defTabSz="1244600">
              <a:lnSpc>
                <a:spcPct val="90000"/>
              </a:lnSpc>
              <a:spcBef>
                <a:spcPct val="0"/>
              </a:spcBef>
              <a:spcAft>
                <a:spcPct val="35000"/>
              </a:spcAft>
            </a:pPr>
            <a:r>
              <a:rPr lang="en-US" sz="2800" b="1" kern="1200" dirty="0">
                <a:solidFill>
                  <a:srgbClr val="92D050"/>
                </a:solidFill>
              </a:rPr>
              <a:t>Professional</a:t>
            </a:r>
          </a:p>
        </p:txBody>
      </p:sp>
      <p:grpSp>
        <p:nvGrpSpPr>
          <p:cNvPr id="37" name="Group 36"/>
          <p:cNvGrpSpPr/>
          <p:nvPr/>
        </p:nvGrpSpPr>
        <p:grpSpPr>
          <a:xfrm>
            <a:off x="424887" y="3793128"/>
            <a:ext cx="2368813" cy="1396220"/>
            <a:chOff x="424887" y="3793128"/>
            <a:chExt cx="2368813" cy="1396220"/>
          </a:xfrm>
        </p:grpSpPr>
        <p:sp>
          <p:nvSpPr>
            <p:cNvPr id="23" name="Left Arrow 22"/>
            <p:cNvSpPr/>
            <p:nvPr/>
          </p:nvSpPr>
          <p:spPr>
            <a:xfrm rot="10755180">
              <a:off x="1297461" y="4219693"/>
              <a:ext cx="1496239"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hueOff val="0"/>
                <a:satOff val="0"/>
                <a:lumOff val="0"/>
                <a:alphaOff val="0"/>
              </a:schemeClr>
            </a:fontRef>
          </p:style>
        </p:sp>
        <p:sp>
          <p:nvSpPr>
            <p:cNvPr id="24" name="Freeform 23"/>
            <p:cNvSpPr/>
            <p:nvPr/>
          </p:nvSpPr>
          <p:spPr>
            <a:xfrm>
              <a:off x="424887" y="3793128"/>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knowledge</a:t>
              </a:r>
            </a:p>
          </p:txBody>
        </p:sp>
      </p:grpSp>
      <p:grpSp>
        <p:nvGrpSpPr>
          <p:cNvPr id="36" name="Group 35"/>
          <p:cNvGrpSpPr/>
          <p:nvPr/>
        </p:nvGrpSpPr>
        <p:grpSpPr>
          <a:xfrm>
            <a:off x="1192632" y="1566631"/>
            <a:ext cx="2241824" cy="1472658"/>
            <a:chOff x="1192632" y="1566631"/>
            <a:chExt cx="2241824" cy="1472658"/>
          </a:xfrm>
        </p:grpSpPr>
        <p:sp>
          <p:nvSpPr>
            <p:cNvPr id="25" name="Left Arrow 24"/>
            <p:cNvSpPr/>
            <p:nvPr/>
          </p:nvSpPr>
          <p:spPr>
            <a:xfrm rot="13263696">
              <a:off x="1873244" y="2515707"/>
              <a:ext cx="1561212"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hueOff val="0"/>
                <a:satOff val="0"/>
                <a:lumOff val="0"/>
                <a:alphaOff val="0"/>
              </a:schemeClr>
            </a:fontRef>
          </p:style>
        </p:sp>
        <p:sp>
          <p:nvSpPr>
            <p:cNvPr id="26" name="Freeform 25"/>
            <p:cNvSpPr/>
            <p:nvPr/>
          </p:nvSpPr>
          <p:spPr>
            <a:xfrm>
              <a:off x="1192632"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1116192"/>
                <a:satOff val="6725"/>
                <a:lumOff val="539"/>
                <a:alphaOff val="0"/>
              </a:schemeClr>
            </a:fillRef>
            <a:effectRef idx="0">
              <a:schemeClr val="accent4">
                <a:hueOff val="-1116192"/>
                <a:satOff val="6725"/>
                <a:lumOff val="539"/>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skill</a:t>
              </a:r>
              <a:endParaRPr lang="en-US" sz="2400" kern="1200" dirty="0"/>
            </a:p>
          </p:txBody>
        </p:sp>
      </p:grpSp>
      <p:grpSp>
        <p:nvGrpSpPr>
          <p:cNvPr id="35" name="Group 34"/>
          <p:cNvGrpSpPr/>
          <p:nvPr/>
        </p:nvGrpSpPr>
        <p:grpSpPr>
          <a:xfrm>
            <a:off x="3699362" y="1053900"/>
            <a:ext cx="1745275" cy="1734536"/>
            <a:chOff x="3699362" y="1053900"/>
            <a:chExt cx="1745275" cy="1734536"/>
          </a:xfrm>
        </p:grpSpPr>
        <p:sp>
          <p:nvSpPr>
            <p:cNvPr id="27" name="Left Arrow 26"/>
            <p:cNvSpPr/>
            <p:nvPr/>
          </p:nvSpPr>
          <p:spPr>
            <a:xfrm rot="16200000">
              <a:off x="4076779" y="2031425"/>
              <a:ext cx="990440"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hueOff val="0"/>
                <a:satOff val="0"/>
                <a:lumOff val="0"/>
                <a:alphaOff val="0"/>
              </a:schemeClr>
            </a:fontRef>
          </p:style>
        </p:sp>
        <p:sp>
          <p:nvSpPr>
            <p:cNvPr id="28" name="Freeform 27"/>
            <p:cNvSpPr/>
            <p:nvPr/>
          </p:nvSpPr>
          <p:spPr>
            <a:xfrm>
              <a:off x="3699362" y="1053900"/>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GB" sz="2400" b="0" i="0" u="none" kern="1200" dirty="0"/>
                <a:t>Experience</a:t>
              </a:r>
              <a:endParaRPr lang="en-US" sz="2400" kern="1200" dirty="0"/>
            </a:p>
          </p:txBody>
        </p:sp>
      </p:grpSp>
      <p:grpSp>
        <p:nvGrpSpPr>
          <p:cNvPr id="34" name="Group 33"/>
          <p:cNvGrpSpPr/>
          <p:nvPr/>
        </p:nvGrpSpPr>
        <p:grpSpPr>
          <a:xfrm>
            <a:off x="5724447" y="1566631"/>
            <a:ext cx="2280676" cy="1478801"/>
            <a:chOff x="5724447" y="1566631"/>
            <a:chExt cx="2280676" cy="1478801"/>
          </a:xfrm>
        </p:grpSpPr>
        <p:sp>
          <p:nvSpPr>
            <p:cNvPr id="29" name="Left Arrow 28"/>
            <p:cNvSpPr/>
            <p:nvPr/>
          </p:nvSpPr>
          <p:spPr>
            <a:xfrm rot="19172376">
              <a:off x="5724447" y="2521850"/>
              <a:ext cx="1599267" cy="523582"/>
            </a:xfrm>
            <a:prstGeom prst="leftArrow">
              <a:avLst>
                <a:gd name="adj1" fmla="val 60000"/>
                <a:gd name="adj2" fmla="val 50000"/>
              </a:avLst>
            </a:prstGeom>
          </p:spPr>
          <p:style>
            <a:lnRef idx="0">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hueOff val="0"/>
                <a:satOff val="0"/>
                <a:lumOff val="0"/>
                <a:alphaOff val="0"/>
              </a:schemeClr>
            </a:fontRef>
          </p:style>
        </p:sp>
        <p:sp>
          <p:nvSpPr>
            <p:cNvPr id="30" name="Freeform 29"/>
            <p:cNvSpPr/>
            <p:nvPr/>
          </p:nvSpPr>
          <p:spPr>
            <a:xfrm>
              <a:off x="6259848" y="1566631"/>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p:spPr>
          <p:style>
            <a:lnRef idx="2">
              <a:schemeClr val="lt1">
                <a:hueOff val="0"/>
                <a:satOff val="0"/>
                <a:lumOff val="0"/>
                <a:alphaOff val="0"/>
              </a:schemeClr>
            </a:lnRef>
            <a:fillRef idx="1">
              <a:schemeClr val="accent4">
                <a:hueOff val="-3348577"/>
                <a:satOff val="20174"/>
                <a:lumOff val="1617"/>
                <a:alphaOff val="0"/>
              </a:schemeClr>
            </a:fillRef>
            <a:effectRef idx="0">
              <a:schemeClr val="accent4">
                <a:hueOff val="-3348577"/>
                <a:satOff val="20174"/>
                <a:lumOff val="1617"/>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Constantly updated</a:t>
              </a:r>
            </a:p>
          </p:txBody>
        </p:sp>
      </p:grpSp>
      <p:grpSp>
        <p:nvGrpSpPr>
          <p:cNvPr id="33" name="Group 32"/>
          <p:cNvGrpSpPr/>
          <p:nvPr/>
        </p:nvGrpSpPr>
        <p:grpSpPr>
          <a:xfrm>
            <a:off x="6344880" y="3716363"/>
            <a:ext cx="2274448" cy="1396220"/>
            <a:chOff x="6344880" y="3716363"/>
            <a:chExt cx="2274448" cy="1396220"/>
          </a:xfrm>
        </p:grpSpPr>
        <p:sp>
          <p:nvSpPr>
            <p:cNvPr id="31" name="Left Arrow 30"/>
            <p:cNvSpPr/>
            <p:nvPr/>
          </p:nvSpPr>
          <p:spPr>
            <a:xfrm rot="21563107">
              <a:off x="6344880" y="4160204"/>
              <a:ext cx="1401851" cy="523582"/>
            </a:xfrm>
            <a:prstGeom prst="leftArrow">
              <a:avLst>
                <a:gd name="adj1" fmla="val 60000"/>
                <a:gd name="adj2" fmla="val 50000"/>
              </a:avLst>
            </a:prstGeom>
            <a:solidFill>
              <a:srgbClr val="FF0000"/>
            </a:solidFill>
          </p:spPr>
          <p:style>
            <a:lnRef idx="0">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hueOff val="0"/>
                <a:satOff val="0"/>
                <a:lumOff val="0"/>
                <a:alphaOff val="0"/>
              </a:schemeClr>
            </a:fontRef>
          </p:style>
        </p:sp>
        <p:sp>
          <p:nvSpPr>
            <p:cNvPr id="32" name="Freeform 31"/>
            <p:cNvSpPr/>
            <p:nvPr/>
          </p:nvSpPr>
          <p:spPr>
            <a:xfrm>
              <a:off x="6874053" y="3716363"/>
              <a:ext cx="1745275" cy="1396220"/>
            </a:xfrm>
            <a:custGeom>
              <a:avLst/>
              <a:gdLst>
                <a:gd name="connsiteX0" fmla="*/ 0 w 1745275"/>
                <a:gd name="connsiteY0" fmla="*/ 139622 h 1396220"/>
                <a:gd name="connsiteX1" fmla="*/ 139622 w 1745275"/>
                <a:gd name="connsiteY1" fmla="*/ 0 h 1396220"/>
                <a:gd name="connsiteX2" fmla="*/ 1605653 w 1745275"/>
                <a:gd name="connsiteY2" fmla="*/ 0 h 1396220"/>
                <a:gd name="connsiteX3" fmla="*/ 1745275 w 1745275"/>
                <a:gd name="connsiteY3" fmla="*/ 139622 h 1396220"/>
                <a:gd name="connsiteX4" fmla="*/ 1745275 w 1745275"/>
                <a:gd name="connsiteY4" fmla="*/ 1256598 h 1396220"/>
                <a:gd name="connsiteX5" fmla="*/ 1605653 w 1745275"/>
                <a:gd name="connsiteY5" fmla="*/ 1396220 h 1396220"/>
                <a:gd name="connsiteX6" fmla="*/ 139622 w 1745275"/>
                <a:gd name="connsiteY6" fmla="*/ 1396220 h 1396220"/>
                <a:gd name="connsiteX7" fmla="*/ 0 w 1745275"/>
                <a:gd name="connsiteY7" fmla="*/ 1256598 h 1396220"/>
                <a:gd name="connsiteX8" fmla="*/ 0 w 1745275"/>
                <a:gd name="connsiteY8" fmla="*/ 139622 h 13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5275" h="1396220">
                  <a:moveTo>
                    <a:pt x="0" y="139622"/>
                  </a:moveTo>
                  <a:cubicBezTo>
                    <a:pt x="0" y="62511"/>
                    <a:pt x="62511" y="0"/>
                    <a:pt x="139622" y="0"/>
                  </a:cubicBezTo>
                  <a:lnTo>
                    <a:pt x="1605653" y="0"/>
                  </a:lnTo>
                  <a:cubicBezTo>
                    <a:pt x="1682764" y="0"/>
                    <a:pt x="1745275" y="62511"/>
                    <a:pt x="1745275" y="139622"/>
                  </a:cubicBezTo>
                  <a:lnTo>
                    <a:pt x="1745275" y="1256598"/>
                  </a:lnTo>
                  <a:cubicBezTo>
                    <a:pt x="1745275" y="1333709"/>
                    <a:pt x="1682764" y="1396220"/>
                    <a:pt x="1605653" y="1396220"/>
                  </a:cubicBezTo>
                  <a:lnTo>
                    <a:pt x="139622" y="1396220"/>
                  </a:lnTo>
                  <a:cubicBezTo>
                    <a:pt x="62511" y="1396220"/>
                    <a:pt x="0" y="1333709"/>
                    <a:pt x="0" y="1256598"/>
                  </a:cubicBezTo>
                  <a:lnTo>
                    <a:pt x="0" y="139622"/>
                  </a:lnTo>
                  <a:close/>
                </a:path>
              </a:pathLst>
            </a:custGeom>
            <a:solidFill>
              <a:srgbClr val="FF0000"/>
            </a:solidFill>
          </p:spPr>
          <p:style>
            <a:lnRef idx="2">
              <a:schemeClr val="lt1">
                <a:hueOff val="0"/>
                <a:satOff val="0"/>
                <a:lumOff val="0"/>
                <a:alphaOff val="0"/>
              </a:schemeClr>
            </a:lnRef>
            <a:fillRef idx="1">
              <a:scrgbClr r="0" g="0" b="0"/>
            </a:fillRef>
            <a:effectRef idx="0">
              <a:schemeClr val="accent4">
                <a:hueOff val="-4464770"/>
                <a:satOff val="26899"/>
                <a:lumOff val="2156"/>
                <a:alphaOff val="0"/>
              </a:schemeClr>
            </a:effectRef>
            <a:fontRef idx="minor">
              <a:schemeClr val="lt1"/>
            </a:fontRef>
          </p:style>
          <p:txBody>
            <a:bodyPr spcFirstLastPara="0" vert="horz" wrap="square" lIns="86614" tIns="86614" rIns="86614" bIns="86614" numCol="1" spcCol="1270" anchor="ctr" anchorCtr="0">
              <a:noAutofit/>
            </a:bodyPr>
            <a:lstStyle/>
            <a:p>
              <a:pPr lvl="0" algn="ctr" defTabSz="1066800">
                <a:lnSpc>
                  <a:spcPct val="90000"/>
                </a:lnSpc>
                <a:spcBef>
                  <a:spcPct val="0"/>
                </a:spcBef>
                <a:spcAft>
                  <a:spcPct val="35000"/>
                </a:spcAft>
              </a:pPr>
              <a:r>
                <a:rPr lang="en-US" sz="2400" kern="1200" dirty="0"/>
                <a:t>Ability to reflect</a:t>
              </a:r>
            </a:p>
          </p:txBody>
        </p:sp>
      </p:grpSp>
      <p:sp>
        <p:nvSpPr>
          <p:cNvPr id="38" name="Oval 37"/>
          <p:cNvSpPr/>
          <p:nvPr/>
        </p:nvSpPr>
        <p:spPr>
          <a:xfrm>
            <a:off x="6012160" y="3269867"/>
            <a:ext cx="3024336" cy="2304256"/>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359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additive="base">
                                        <p:cTn id="7" dur="500" fill="hold"/>
                                        <p:tgtEl>
                                          <p:spTgt spid="37"/>
                                        </p:tgtEl>
                                        <p:attrNameLst>
                                          <p:attrName>ppt_x</p:attrName>
                                        </p:attrNameLst>
                                      </p:cBhvr>
                                      <p:tavLst>
                                        <p:tav tm="0">
                                          <p:val>
                                            <p:strVal val="0-#ppt_w/2"/>
                                          </p:val>
                                        </p:tav>
                                        <p:tav tm="100000">
                                          <p:val>
                                            <p:strVal val="#ppt_x"/>
                                          </p:val>
                                        </p:tav>
                                      </p:tavLst>
                                    </p:anim>
                                    <p:anim calcmode="lin" valueType="num">
                                      <p:cBhvr additive="base">
                                        <p:cTn id="8"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0-#ppt_w/2"/>
                                          </p:val>
                                        </p:tav>
                                        <p:tav tm="100000">
                                          <p:val>
                                            <p:strVal val="#ppt_x"/>
                                          </p:val>
                                        </p:tav>
                                      </p:tavLst>
                                    </p:anim>
                                    <p:anim calcmode="lin" valueType="num">
                                      <p:cBhvr additive="base">
                                        <p:cTn id="14" dur="500" fill="hold"/>
                                        <p:tgtEl>
                                          <p:spTgt spid="36"/>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nodeType="clickEffect">
                                  <p:stCondLst>
                                    <p:cond delay="0"/>
                                  </p:stCondLst>
                                  <p:childTnLst>
                                    <p:set>
                                      <p:cBhvr>
                                        <p:cTn id="18" dur="1" fill="hold">
                                          <p:stCondLst>
                                            <p:cond delay="0"/>
                                          </p:stCondLst>
                                        </p:cTn>
                                        <p:tgtEl>
                                          <p:spTgt spid="35"/>
                                        </p:tgtEl>
                                        <p:attrNameLst>
                                          <p:attrName>style.visibility</p:attrName>
                                        </p:attrNameLst>
                                      </p:cBhvr>
                                      <p:to>
                                        <p:strVal val="visible"/>
                                      </p:to>
                                    </p:set>
                                    <p:anim calcmode="lin" valueType="num">
                                      <p:cBhvr additive="base">
                                        <p:cTn id="19" dur="500" fill="hold"/>
                                        <p:tgtEl>
                                          <p:spTgt spid="35"/>
                                        </p:tgtEl>
                                        <p:attrNameLst>
                                          <p:attrName>ppt_x</p:attrName>
                                        </p:attrNameLst>
                                      </p:cBhvr>
                                      <p:tavLst>
                                        <p:tav tm="0">
                                          <p:val>
                                            <p:strVal val="#ppt_x"/>
                                          </p:val>
                                        </p:tav>
                                        <p:tav tm="100000">
                                          <p:val>
                                            <p:strVal val="#ppt_x"/>
                                          </p:val>
                                        </p:tav>
                                      </p:tavLst>
                                    </p:anim>
                                    <p:anim calcmode="lin" valueType="num">
                                      <p:cBhvr additive="base">
                                        <p:cTn id="20"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3" fill="hold" nodeType="clickEffect">
                                  <p:stCondLst>
                                    <p:cond delay="0"/>
                                  </p:stCondLst>
                                  <p:childTnLst>
                                    <p:set>
                                      <p:cBhvr>
                                        <p:cTn id="24" dur="1" fill="hold">
                                          <p:stCondLst>
                                            <p:cond delay="0"/>
                                          </p:stCondLst>
                                        </p:cTn>
                                        <p:tgtEl>
                                          <p:spTgt spid="34"/>
                                        </p:tgtEl>
                                        <p:attrNameLst>
                                          <p:attrName>style.visibility</p:attrName>
                                        </p:attrNameLst>
                                      </p:cBhvr>
                                      <p:to>
                                        <p:strVal val="visible"/>
                                      </p:to>
                                    </p:set>
                                    <p:anim calcmode="lin" valueType="num">
                                      <p:cBhvr additive="base">
                                        <p:cTn id="25" dur="500" fill="hold"/>
                                        <p:tgtEl>
                                          <p:spTgt spid="34"/>
                                        </p:tgtEl>
                                        <p:attrNameLst>
                                          <p:attrName>ppt_x</p:attrName>
                                        </p:attrNameLst>
                                      </p:cBhvr>
                                      <p:tavLst>
                                        <p:tav tm="0">
                                          <p:val>
                                            <p:strVal val="1+#ppt_w/2"/>
                                          </p:val>
                                        </p:tav>
                                        <p:tav tm="100000">
                                          <p:val>
                                            <p:strVal val="#ppt_x"/>
                                          </p:val>
                                        </p:tav>
                                      </p:tavLst>
                                    </p:anim>
                                    <p:anim calcmode="lin" valueType="num">
                                      <p:cBhvr additive="base">
                                        <p:cTn id="26"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1+#ppt_w/2"/>
                                          </p:val>
                                        </p:tav>
                                        <p:tav tm="100000">
                                          <p:val>
                                            <p:strVal val="#ppt_x"/>
                                          </p:val>
                                        </p:tav>
                                      </p:tavLst>
                                    </p:anim>
                                    <p:anim calcmode="lin" valueType="num">
                                      <p:cBhvr additive="base">
                                        <p:cTn id="32" dur="500" fill="hold"/>
                                        <p:tgtEl>
                                          <p:spTgt spid="33"/>
                                        </p:tgtEl>
                                        <p:attrNameLst>
                                          <p:attrName>ppt_y</p:attrName>
                                        </p:attrNameLst>
                                      </p:cBhvr>
                                      <p:tavLst>
                                        <p:tav tm="0">
                                          <p:val>
                                            <p:strVal val="#ppt_y"/>
                                          </p:val>
                                        </p:tav>
                                        <p:tav tm="100000">
                                          <p:val>
                                            <p:strVal val="#ppt_y"/>
                                          </p:val>
                                        </p:tav>
                                      </p:tavLst>
                                    </p:anim>
                                  </p:childTnLst>
                                </p:cTn>
                              </p:par>
                            </p:childTnLst>
                          </p:cTn>
                        </p:par>
                        <p:par>
                          <p:cTn id="33" fill="hold">
                            <p:stCondLst>
                              <p:cond delay="500"/>
                            </p:stCondLst>
                            <p:childTnLst>
                              <p:par>
                                <p:cTn id="34" presetID="21" presetClass="entr" presetSubtype="1"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heel(1)">
                                      <p:cBhvr>
                                        <p:cTn id="36" dur="20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F8A5-70CD-4429-B7CD-D6EC91856408}"/>
              </a:ext>
            </a:extLst>
          </p:cNvPr>
          <p:cNvSpPr>
            <a:spLocks noGrp="1"/>
          </p:cNvSpPr>
          <p:nvPr>
            <p:ph type="title"/>
          </p:nvPr>
        </p:nvSpPr>
        <p:spPr/>
        <p:txBody>
          <a:bodyPr/>
          <a:lstStyle/>
          <a:p>
            <a:r>
              <a:rPr lang="en-GB" dirty="0"/>
              <a:t>Models of reflection</a:t>
            </a:r>
          </a:p>
        </p:txBody>
      </p:sp>
      <p:sp>
        <p:nvSpPr>
          <p:cNvPr id="3" name="Content Placeholder 2">
            <a:extLst>
              <a:ext uri="{FF2B5EF4-FFF2-40B4-BE49-F238E27FC236}">
                <a16:creationId xmlns:a16="http://schemas.microsoft.com/office/drawing/2014/main" id="{17696DDC-F3F3-4A4C-8456-A65CAE140E6C}"/>
              </a:ext>
            </a:extLst>
          </p:cNvPr>
          <p:cNvSpPr>
            <a:spLocks noGrp="1"/>
          </p:cNvSpPr>
          <p:nvPr>
            <p:ph idx="1"/>
          </p:nvPr>
        </p:nvSpPr>
        <p:spPr>
          <a:xfrm>
            <a:off x="457200" y="1600201"/>
            <a:ext cx="8229600" cy="1143000"/>
          </a:xfrm>
        </p:spPr>
        <p:txBody>
          <a:bodyPr/>
          <a:lstStyle/>
          <a:p>
            <a:pPr marL="0" indent="0">
              <a:buNone/>
            </a:pPr>
            <a:r>
              <a:rPr lang="en-GB" dirty="0" err="1"/>
              <a:t>Bassot</a:t>
            </a:r>
            <a:r>
              <a:rPr lang="en-GB" dirty="0"/>
              <a:t> (2020) describes three models of reflection that can be used. </a:t>
            </a:r>
          </a:p>
          <a:p>
            <a:pPr marL="0" indent="0">
              <a:buNone/>
            </a:pPr>
            <a:endParaRPr lang="en-GB" dirty="0"/>
          </a:p>
        </p:txBody>
      </p:sp>
      <p:sp>
        <p:nvSpPr>
          <p:cNvPr id="7" name="Freeform: Shape 6">
            <a:extLst>
              <a:ext uri="{FF2B5EF4-FFF2-40B4-BE49-F238E27FC236}">
                <a16:creationId xmlns:a16="http://schemas.microsoft.com/office/drawing/2014/main" id="{70DE3667-CC09-41E9-8DC6-6E5CB7EAE35C}"/>
              </a:ext>
            </a:extLst>
          </p:cNvPr>
          <p:cNvSpPr/>
          <p:nvPr/>
        </p:nvSpPr>
        <p:spPr>
          <a:xfrm>
            <a:off x="5602426" y="1698365"/>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8" name="Freeform: Shape 7">
            <a:extLst>
              <a:ext uri="{FF2B5EF4-FFF2-40B4-BE49-F238E27FC236}">
                <a16:creationId xmlns:a16="http://schemas.microsoft.com/office/drawing/2014/main" id="{6B4662B7-DE22-4AA1-B66E-57A32B680D9B}"/>
              </a:ext>
            </a:extLst>
          </p:cNvPr>
          <p:cNvSpPr/>
          <p:nvPr/>
        </p:nvSpPr>
        <p:spPr>
          <a:xfrm>
            <a:off x="625743" y="2743201"/>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9" name="Freeform: Shape 8">
            <a:extLst>
              <a:ext uri="{FF2B5EF4-FFF2-40B4-BE49-F238E27FC236}">
                <a16:creationId xmlns:a16="http://schemas.microsoft.com/office/drawing/2014/main" id="{349E0ABE-88FE-415A-B91C-8F0C3149CE78}"/>
              </a:ext>
            </a:extLst>
          </p:cNvPr>
          <p:cNvSpPr/>
          <p:nvPr/>
        </p:nvSpPr>
        <p:spPr>
          <a:xfrm>
            <a:off x="6208756" y="2760442"/>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10" name="Freeform: Shape 9">
            <a:extLst>
              <a:ext uri="{FF2B5EF4-FFF2-40B4-BE49-F238E27FC236}">
                <a16:creationId xmlns:a16="http://schemas.microsoft.com/office/drawing/2014/main" id="{2C76ECB4-C064-457A-92E9-5278AE41F522}"/>
              </a:ext>
            </a:extLst>
          </p:cNvPr>
          <p:cNvSpPr/>
          <p:nvPr/>
        </p:nvSpPr>
        <p:spPr>
          <a:xfrm>
            <a:off x="1860351" y="2977058"/>
            <a:ext cx="1626989" cy="903882"/>
          </a:xfrm>
          <a:custGeom>
            <a:avLst/>
            <a:gdLst>
              <a:gd name="connsiteX0" fmla="*/ 0 w 1626989"/>
              <a:gd name="connsiteY0" fmla="*/ 0 h 903882"/>
              <a:gd name="connsiteX1" fmla="*/ 1626989 w 1626989"/>
              <a:gd name="connsiteY1" fmla="*/ 0 h 903882"/>
              <a:gd name="connsiteX2" fmla="*/ 1626989 w 1626989"/>
              <a:gd name="connsiteY2" fmla="*/ 903882 h 903882"/>
              <a:gd name="connsiteX3" fmla="*/ 0 w 1626989"/>
              <a:gd name="connsiteY3" fmla="*/ 903882 h 903882"/>
              <a:gd name="connsiteX4" fmla="*/ 0 w 1626989"/>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6989" h="903882">
                <a:moveTo>
                  <a:pt x="0" y="0"/>
                </a:moveTo>
                <a:lnTo>
                  <a:pt x="1626989" y="0"/>
                </a:lnTo>
                <a:lnTo>
                  <a:pt x="1626989"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200F17F-BBB8-46C2-ABB0-1B0C92D60EAF}"/>
              </a:ext>
            </a:extLst>
          </p:cNvPr>
          <p:cNvSpPr/>
          <p:nvPr/>
        </p:nvSpPr>
        <p:spPr>
          <a:xfrm>
            <a:off x="5602426" y="4255751"/>
            <a:ext cx="1681222" cy="903882"/>
          </a:xfrm>
          <a:custGeom>
            <a:avLst/>
            <a:gdLst>
              <a:gd name="connsiteX0" fmla="*/ 0 w 1681222"/>
              <a:gd name="connsiteY0" fmla="*/ 0 h 903882"/>
              <a:gd name="connsiteX1" fmla="*/ 1681222 w 1681222"/>
              <a:gd name="connsiteY1" fmla="*/ 0 h 903882"/>
              <a:gd name="connsiteX2" fmla="*/ 1681222 w 1681222"/>
              <a:gd name="connsiteY2" fmla="*/ 903882 h 903882"/>
              <a:gd name="connsiteX3" fmla="*/ 0 w 1681222"/>
              <a:gd name="connsiteY3" fmla="*/ 903882 h 903882"/>
              <a:gd name="connsiteX4" fmla="*/ 0 w 1681222"/>
              <a:gd name="connsiteY4" fmla="*/ 0 h 9038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1222" h="903882">
                <a:moveTo>
                  <a:pt x="0" y="0"/>
                </a:moveTo>
                <a:lnTo>
                  <a:pt x="1681222" y="0"/>
                </a:lnTo>
                <a:lnTo>
                  <a:pt x="1681222" y="903882"/>
                </a:lnTo>
                <a:lnTo>
                  <a:pt x="0" y="903882"/>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
        <p:nvSpPr>
          <p:cNvPr id="14" name="Freeform: Shape 13">
            <a:extLst>
              <a:ext uri="{FF2B5EF4-FFF2-40B4-BE49-F238E27FC236}">
                <a16:creationId xmlns:a16="http://schemas.microsoft.com/office/drawing/2014/main" id="{BB388A61-1AC5-44FA-A1DB-7F2E30194EE7}"/>
              </a:ext>
            </a:extLst>
          </p:cNvPr>
          <p:cNvSpPr/>
          <p:nvPr/>
        </p:nvSpPr>
        <p:spPr>
          <a:xfrm>
            <a:off x="3463517" y="2760442"/>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Tree>
    <p:extLst>
      <p:ext uri="{BB962C8B-B14F-4D97-AF65-F5344CB8AC3E}">
        <p14:creationId xmlns:p14="http://schemas.microsoft.com/office/powerpoint/2010/main" val="53881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6F9AB0D-AC84-40C6-BCBE-C063BC5D41F8}"/>
              </a:ext>
            </a:extLst>
          </p:cNvPr>
          <p:cNvSpPr/>
          <p:nvPr/>
        </p:nvSpPr>
        <p:spPr>
          <a:xfrm>
            <a:off x="539552" y="620688"/>
            <a:ext cx="2018322"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ERA Model</a:t>
            </a:r>
          </a:p>
        </p:txBody>
      </p:sp>
      <p:sp>
        <p:nvSpPr>
          <p:cNvPr id="7" name="TextBox 6">
            <a:extLst>
              <a:ext uri="{FF2B5EF4-FFF2-40B4-BE49-F238E27FC236}">
                <a16:creationId xmlns:a16="http://schemas.microsoft.com/office/drawing/2014/main" id="{0103A290-9DB9-4C01-8D9B-3D940DC05E4E}"/>
              </a:ext>
            </a:extLst>
          </p:cNvPr>
          <p:cNvSpPr txBox="1"/>
          <p:nvPr/>
        </p:nvSpPr>
        <p:spPr>
          <a:xfrm>
            <a:off x="3107430" y="887404"/>
            <a:ext cx="5497018" cy="1015663"/>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Jasper (2013) developed this reflective model.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ERA stands for : </a:t>
            </a:r>
          </a:p>
        </p:txBody>
      </p:sp>
      <p:sp>
        <p:nvSpPr>
          <p:cNvPr id="8" name="Rectangle 7">
            <a:extLst>
              <a:ext uri="{FF2B5EF4-FFF2-40B4-BE49-F238E27FC236}">
                <a16:creationId xmlns:a16="http://schemas.microsoft.com/office/drawing/2014/main" id="{8D197EAB-22C4-4A32-A59F-E569B9D0D094}"/>
              </a:ext>
            </a:extLst>
          </p:cNvPr>
          <p:cNvSpPr/>
          <p:nvPr/>
        </p:nvSpPr>
        <p:spPr>
          <a:xfrm>
            <a:off x="3635896" y="2516125"/>
            <a:ext cx="2808312"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Experience</a:t>
            </a:r>
            <a:r>
              <a:rPr lang="en-GB" dirty="0"/>
              <a:t> </a:t>
            </a:r>
          </a:p>
        </p:txBody>
      </p:sp>
      <p:sp>
        <p:nvSpPr>
          <p:cNvPr id="9" name="Rectangle 8">
            <a:extLst>
              <a:ext uri="{FF2B5EF4-FFF2-40B4-BE49-F238E27FC236}">
                <a16:creationId xmlns:a16="http://schemas.microsoft.com/office/drawing/2014/main" id="{0114E3C1-238D-487B-9F0F-8D645B580FF0}"/>
              </a:ext>
            </a:extLst>
          </p:cNvPr>
          <p:cNvSpPr/>
          <p:nvPr/>
        </p:nvSpPr>
        <p:spPr>
          <a:xfrm>
            <a:off x="5940152" y="4341875"/>
            <a:ext cx="2808313"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Reflection</a:t>
            </a:r>
            <a:endParaRPr lang="en-GB" dirty="0"/>
          </a:p>
        </p:txBody>
      </p:sp>
      <p:sp>
        <p:nvSpPr>
          <p:cNvPr id="10" name="Rectangle 9">
            <a:extLst>
              <a:ext uri="{FF2B5EF4-FFF2-40B4-BE49-F238E27FC236}">
                <a16:creationId xmlns:a16="http://schemas.microsoft.com/office/drawing/2014/main" id="{BBA23587-2D61-4534-AFAB-F8BFBFA909EA}"/>
              </a:ext>
            </a:extLst>
          </p:cNvPr>
          <p:cNvSpPr/>
          <p:nvPr/>
        </p:nvSpPr>
        <p:spPr>
          <a:xfrm>
            <a:off x="1740587" y="4341875"/>
            <a:ext cx="2399365"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Action</a:t>
            </a:r>
            <a:r>
              <a:rPr lang="en-GB" dirty="0"/>
              <a:t> </a:t>
            </a:r>
          </a:p>
        </p:txBody>
      </p:sp>
      <p:cxnSp>
        <p:nvCxnSpPr>
          <p:cNvPr id="12" name="Straight Arrow Connector 11">
            <a:extLst>
              <a:ext uri="{FF2B5EF4-FFF2-40B4-BE49-F238E27FC236}">
                <a16:creationId xmlns:a16="http://schemas.microsoft.com/office/drawing/2014/main" id="{1C50B4D1-8547-4599-B473-F0C632EEEA0D}"/>
              </a:ext>
            </a:extLst>
          </p:cNvPr>
          <p:cNvCxnSpPr>
            <a:cxnSpLocks/>
          </p:cNvCxnSpPr>
          <p:nvPr/>
        </p:nvCxnSpPr>
        <p:spPr>
          <a:xfrm>
            <a:off x="6600856" y="3452229"/>
            <a:ext cx="743452" cy="76885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71E5813-1D89-4B66-9678-0B1635559BB2}"/>
              </a:ext>
            </a:extLst>
          </p:cNvPr>
          <p:cNvCxnSpPr>
            <a:cxnSpLocks/>
          </p:cNvCxnSpPr>
          <p:nvPr/>
        </p:nvCxnSpPr>
        <p:spPr>
          <a:xfrm flipV="1">
            <a:off x="2712674" y="3377607"/>
            <a:ext cx="792087" cy="70207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069247DB-208D-4521-AE64-1060A4D64F50}"/>
              </a:ext>
            </a:extLst>
          </p:cNvPr>
          <p:cNvCxnSpPr>
            <a:cxnSpLocks/>
          </p:cNvCxnSpPr>
          <p:nvPr/>
        </p:nvCxnSpPr>
        <p:spPr>
          <a:xfrm flipH="1">
            <a:off x="4391980" y="4809927"/>
            <a:ext cx="1296144"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70196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par>
                                <p:cTn id="26" presetID="10" presetClass="entr" presetSubtype="0" fill="hold" nodeType="with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5926C15-89E4-4D5E-96D7-B247D940B741}"/>
              </a:ext>
            </a:extLst>
          </p:cNvPr>
          <p:cNvSpPr/>
          <p:nvPr/>
        </p:nvSpPr>
        <p:spPr>
          <a:xfrm>
            <a:off x="6372200" y="548680"/>
            <a:ext cx="2018321"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4240" tIns="234759" rIns="204241" bIns="234758" numCol="1" spcCol="1270" anchor="ctr" anchorCtr="0">
            <a:noAutofit/>
          </a:bodyPr>
          <a:lstStyle/>
          <a:p>
            <a:pPr marL="0" lvl="0" indent="0" algn="ctr" defTabSz="1600200">
              <a:lnSpc>
                <a:spcPct val="90000"/>
              </a:lnSpc>
              <a:spcBef>
                <a:spcPct val="0"/>
              </a:spcBef>
              <a:spcAft>
                <a:spcPct val="35000"/>
              </a:spcAft>
              <a:buNone/>
            </a:pPr>
            <a:r>
              <a:rPr lang="en-GB" sz="3200" kern="1200" dirty="0"/>
              <a:t>Driscoll’s ‘What?’ Model</a:t>
            </a:r>
          </a:p>
        </p:txBody>
      </p:sp>
      <p:sp>
        <p:nvSpPr>
          <p:cNvPr id="5" name="TextBox 4">
            <a:extLst>
              <a:ext uri="{FF2B5EF4-FFF2-40B4-BE49-F238E27FC236}">
                <a16:creationId xmlns:a16="http://schemas.microsoft.com/office/drawing/2014/main" id="{0D8A92E0-D8FD-4969-BD83-7AFF3EDB4BC7}"/>
              </a:ext>
            </a:extLst>
          </p:cNvPr>
          <p:cNvSpPr txBox="1"/>
          <p:nvPr/>
        </p:nvSpPr>
        <p:spPr>
          <a:xfrm>
            <a:off x="417623" y="603137"/>
            <a:ext cx="5795176" cy="400110"/>
          </a:xfrm>
          <a:prstGeom prst="rect">
            <a:avLst/>
          </a:prstGeom>
          <a:noFill/>
        </p:spPr>
        <p:txBody>
          <a:bodyPr wrap="none" rtlCol="0">
            <a:spAutoFit/>
          </a:bodyPr>
          <a:lstStyle/>
          <a:p>
            <a:r>
              <a:rPr lang="en-GB" sz="2000" dirty="0">
                <a:latin typeface="Arial" panose="020B0604020202020204" pitchFamily="34" charset="0"/>
                <a:cs typeface="Arial" panose="020B0604020202020204" pitchFamily="34" charset="0"/>
              </a:rPr>
              <a:t>Driscoll (2007) outlines three steps to this model. </a:t>
            </a:r>
          </a:p>
        </p:txBody>
      </p:sp>
      <p:sp>
        <p:nvSpPr>
          <p:cNvPr id="8" name="Arrow: Right 7">
            <a:extLst>
              <a:ext uri="{FF2B5EF4-FFF2-40B4-BE49-F238E27FC236}">
                <a16:creationId xmlns:a16="http://schemas.microsoft.com/office/drawing/2014/main" id="{AF6CF333-BF6B-4111-B196-3F13E7388C8B}"/>
              </a:ext>
            </a:extLst>
          </p:cNvPr>
          <p:cNvSpPr/>
          <p:nvPr/>
        </p:nvSpPr>
        <p:spPr>
          <a:xfrm>
            <a:off x="996751" y="1397000"/>
            <a:ext cx="5181600" cy="4064000"/>
          </a:xfrm>
          <a:prstGeom prst="rightArrow">
            <a:avLst/>
          </a:prstGeom>
        </p:spPr>
        <p:style>
          <a:lnRef idx="0">
            <a:schemeClr val="dk1">
              <a:hueOff val="0"/>
              <a:satOff val="0"/>
              <a:lumOff val="0"/>
              <a:alphaOff val="0"/>
            </a:schemeClr>
          </a:lnRef>
          <a:fillRef idx="1">
            <a:schemeClr val="accent5">
              <a:tint val="40000"/>
              <a:hueOff val="0"/>
              <a:satOff val="0"/>
              <a:lumOff val="0"/>
              <a:alphaOff val="0"/>
            </a:schemeClr>
          </a:fillRef>
          <a:effectRef idx="0">
            <a:schemeClr val="accent5">
              <a:tint val="4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4982D1E-DEA3-4EE3-B847-D8F90109CEA2}"/>
              </a:ext>
            </a:extLst>
          </p:cNvPr>
          <p:cNvSpPr/>
          <p:nvPr/>
        </p:nvSpPr>
        <p:spPr>
          <a:xfrm>
            <a:off x="5395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What?</a:t>
            </a:r>
          </a:p>
        </p:txBody>
      </p:sp>
      <p:sp>
        <p:nvSpPr>
          <p:cNvPr id="10" name="Freeform: Shape 9">
            <a:extLst>
              <a:ext uri="{FF2B5EF4-FFF2-40B4-BE49-F238E27FC236}">
                <a16:creationId xmlns:a16="http://schemas.microsoft.com/office/drawing/2014/main" id="{BD63E4ED-69D2-4D9D-B0EA-1D160C05B90B}"/>
              </a:ext>
            </a:extLst>
          </p:cNvPr>
          <p:cNvSpPr/>
          <p:nvPr/>
        </p:nvSpPr>
        <p:spPr>
          <a:xfrm>
            <a:off x="26731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4966938"/>
              <a:satOff val="19906"/>
              <a:lumOff val="4314"/>
              <a:alphaOff val="0"/>
            </a:schemeClr>
          </a:fillRef>
          <a:effectRef idx="0">
            <a:schemeClr val="accent5">
              <a:hueOff val="-4966938"/>
              <a:satOff val="19906"/>
              <a:lumOff val="4314"/>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So what?</a:t>
            </a:r>
          </a:p>
        </p:txBody>
      </p:sp>
      <p:sp>
        <p:nvSpPr>
          <p:cNvPr id="11" name="Freeform: Shape 10">
            <a:extLst>
              <a:ext uri="{FF2B5EF4-FFF2-40B4-BE49-F238E27FC236}">
                <a16:creationId xmlns:a16="http://schemas.microsoft.com/office/drawing/2014/main" id="{D89D01DF-F390-4C3B-9FBD-16B662230E44}"/>
              </a:ext>
            </a:extLst>
          </p:cNvPr>
          <p:cNvSpPr/>
          <p:nvPr/>
        </p:nvSpPr>
        <p:spPr>
          <a:xfrm>
            <a:off x="4806752" y="2616199"/>
            <a:ext cx="1828800" cy="1625600"/>
          </a:xfrm>
          <a:custGeom>
            <a:avLst/>
            <a:gdLst>
              <a:gd name="connsiteX0" fmla="*/ 0 w 1828800"/>
              <a:gd name="connsiteY0" fmla="*/ 270939 h 1625600"/>
              <a:gd name="connsiteX1" fmla="*/ 270939 w 1828800"/>
              <a:gd name="connsiteY1" fmla="*/ 0 h 1625600"/>
              <a:gd name="connsiteX2" fmla="*/ 1557861 w 1828800"/>
              <a:gd name="connsiteY2" fmla="*/ 0 h 1625600"/>
              <a:gd name="connsiteX3" fmla="*/ 1828800 w 1828800"/>
              <a:gd name="connsiteY3" fmla="*/ 270939 h 1625600"/>
              <a:gd name="connsiteX4" fmla="*/ 1828800 w 1828800"/>
              <a:gd name="connsiteY4" fmla="*/ 1354661 h 1625600"/>
              <a:gd name="connsiteX5" fmla="*/ 1557861 w 1828800"/>
              <a:gd name="connsiteY5" fmla="*/ 1625600 h 1625600"/>
              <a:gd name="connsiteX6" fmla="*/ 270939 w 1828800"/>
              <a:gd name="connsiteY6" fmla="*/ 1625600 h 1625600"/>
              <a:gd name="connsiteX7" fmla="*/ 0 w 1828800"/>
              <a:gd name="connsiteY7" fmla="*/ 1354661 h 1625600"/>
              <a:gd name="connsiteX8" fmla="*/ 0 w 1828800"/>
              <a:gd name="connsiteY8" fmla="*/ 270939 h 162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8800" h="1625600">
                <a:moveTo>
                  <a:pt x="0" y="270939"/>
                </a:moveTo>
                <a:cubicBezTo>
                  <a:pt x="0" y="121304"/>
                  <a:pt x="121304" y="0"/>
                  <a:pt x="270939" y="0"/>
                </a:cubicBezTo>
                <a:lnTo>
                  <a:pt x="1557861" y="0"/>
                </a:lnTo>
                <a:cubicBezTo>
                  <a:pt x="1707496" y="0"/>
                  <a:pt x="1828800" y="121304"/>
                  <a:pt x="1828800" y="270939"/>
                </a:cubicBezTo>
                <a:lnTo>
                  <a:pt x="1828800" y="1354661"/>
                </a:lnTo>
                <a:cubicBezTo>
                  <a:pt x="1828800" y="1504296"/>
                  <a:pt x="1707496" y="1625600"/>
                  <a:pt x="1557861" y="1625600"/>
                </a:cubicBezTo>
                <a:lnTo>
                  <a:pt x="270939" y="1625600"/>
                </a:lnTo>
                <a:cubicBezTo>
                  <a:pt x="121304" y="1625600"/>
                  <a:pt x="0" y="1504296"/>
                  <a:pt x="0" y="1354661"/>
                </a:cubicBezTo>
                <a:lnTo>
                  <a:pt x="0" y="270939"/>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6995" tIns="246995" rIns="246995" bIns="246995" numCol="1" spcCol="1270" anchor="ctr" anchorCtr="0">
            <a:noAutofit/>
          </a:bodyPr>
          <a:lstStyle/>
          <a:p>
            <a:pPr marL="0" lvl="0" indent="0" algn="ctr" defTabSz="1955800">
              <a:lnSpc>
                <a:spcPct val="90000"/>
              </a:lnSpc>
              <a:spcBef>
                <a:spcPct val="0"/>
              </a:spcBef>
              <a:spcAft>
                <a:spcPct val="35000"/>
              </a:spcAft>
              <a:buNone/>
            </a:pPr>
            <a:r>
              <a:rPr lang="en-GB" sz="4000" kern="1200" dirty="0"/>
              <a:t>Now what?</a:t>
            </a:r>
          </a:p>
        </p:txBody>
      </p:sp>
    </p:spTree>
    <p:extLst>
      <p:ext uri="{BB962C8B-B14F-4D97-AF65-F5344CB8AC3E}">
        <p14:creationId xmlns:p14="http://schemas.microsoft.com/office/powerpoint/2010/main" val="237257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6AA2A8-673F-4E8F-A178-A8A67F777090}"/>
              </a:ext>
            </a:extLst>
          </p:cNvPr>
          <p:cNvSpPr>
            <a:spLocks noGrp="1"/>
          </p:cNvSpPr>
          <p:nvPr>
            <p:ph idx="1"/>
          </p:nvPr>
        </p:nvSpPr>
        <p:spPr>
          <a:xfrm>
            <a:off x="611559" y="404665"/>
            <a:ext cx="2021794" cy="2664295"/>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Kolb’s (1984) Experiential Learning Cycles gives insight into how we all learn from experience. There are four stages. </a:t>
            </a:r>
          </a:p>
        </p:txBody>
      </p:sp>
      <p:sp>
        <p:nvSpPr>
          <p:cNvPr id="4" name="Freeform: Shape 3">
            <a:extLst>
              <a:ext uri="{FF2B5EF4-FFF2-40B4-BE49-F238E27FC236}">
                <a16:creationId xmlns:a16="http://schemas.microsoft.com/office/drawing/2014/main" id="{92974F4F-E087-45B6-9395-767F54F1A247}"/>
              </a:ext>
            </a:extLst>
          </p:cNvPr>
          <p:cNvSpPr/>
          <p:nvPr/>
        </p:nvSpPr>
        <p:spPr>
          <a:xfrm>
            <a:off x="453685" y="3068960"/>
            <a:ext cx="2179668" cy="2197967"/>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95680" tIns="326199" rIns="295681" bIns="326198" numCol="1" spcCol="1270" anchor="ctr" anchorCtr="0">
            <a:noAutofit/>
          </a:bodyPr>
          <a:lstStyle/>
          <a:p>
            <a:pPr marL="0" lvl="0" indent="0" algn="ctr" defTabSz="1066800">
              <a:lnSpc>
                <a:spcPct val="90000"/>
              </a:lnSpc>
              <a:spcBef>
                <a:spcPct val="0"/>
              </a:spcBef>
              <a:spcAft>
                <a:spcPct val="35000"/>
              </a:spcAft>
              <a:buNone/>
            </a:pPr>
            <a:r>
              <a:rPr lang="en-GB" sz="2800" kern="1200" dirty="0"/>
              <a:t>Kolb’s </a:t>
            </a:r>
            <a:r>
              <a:rPr lang="en-GB" sz="2400" kern="1200" dirty="0"/>
              <a:t>Experiential</a:t>
            </a:r>
            <a:r>
              <a:rPr lang="en-GB" sz="2800" kern="1200" dirty="0"/>
              <a:t> Learning Cycle</a:t>
            </a:r>
          </a:p>
        </p:txBody>
      </p:sp>
      <p:sp>
        <p:nvSpPr>
          <p:cNvPr id="7" name="Freeform: Shape 6">
            <a:extLst>
              <a:ext uri="{FF2B5EF4-FFF2-40B4-BE49-F238E27FC236}">
                <a16:creationId xmlns:a16="http://schemas.microsoft.com/office/drawing/2014/main" id="{669FA249-514E-4DE3-9A00-B434172448ED}"/>
              </a:ext>
            </a:extLst>
          </p:cNvPr>
          <p:cNvSpPr/>
          <p:nvPr/>
        </p:nvSpPr>
        <p:spPr>
          <a:xfrm>
            <a:off x="4452902" y="404665"/>
            <a:ext cx="2748110"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Concrete Experience</a:t>
            </a:r>
          </a:p>
        </p:txBody>
      </p:sp>
      <p:sp>
        <p:nvSpPr>
          <p:cNvPr id="8" name="Freeform: Shape 7">
            <a:extLst>
              <a:ext uri="{FF2B5EF4-FFF2-40B4-BE49-F238E27FC236}">
                <a16:creationId xmlns:a16="http://schemas.microsoft.com/office/drawing/2014/main" id="{F0237A15-5850-4063-AF1F-89F361B6BA00}"/>
              </a:ext>
            </a:extLst>
          </p:cNvPr>
          <p:cNvSpPr/>
          <p:nvPr/>
        </p:nvSpPr>
        <p:spPr>
          <a:xfrm rot="2700000">
            <a:off x="6433986" y="1729351"/>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9" name="Freeform: Shape 8">
            <a:extLst>
              <a:ext uri="{FF2B5EF4-FFF2-40B4-BE49-F238E27FC236}">
                <a16:creationId xmlns:a16="http://schemas.microsoft.com/office/drawing/2014/main" id="{8FFA234A-A432-44C1-8797-F06FD3453456}"/>
              </a:ext>
            </a:extLst>
          </p:cNvPr>
          <p:cNvSpPr/>
          <p:nvPr/>
        </p:nvSpPr>
        <p:spPr>
          <a:xfrm>
            <a:off x="6694956" y="2204863"/>
            <a:ext cx="2325604" cy="1387226"/>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1600" kern="1200" dirty="0"/>
              <a:t>Reflective Observation </a:t>
            </a:r>
          </a:p>
        </p:txBody>
      </p:sp>
      <p:sp>
        <p:nvSpPr>
          <p:cNvPr id="10" name="Freeform: Shape 9">
            <a:extLst>
              <a:ext uri="{FF2B5EF4-FFF2-40B4-BE49-F238E27FC236}">
                <a16:creationId xmlns:a16="http://schemas.microsoft.com/office/drawing/2014/main" id="{27F74098-F5AB-4215-9337-4CFFB67BBEDD}"/>
              </a:ext>
            </a:extLst>
          </p:cNvPr>
          <p:cNvSpPr/>
          <p:nvPr/>
        </p:nvSpPr>
        <p:spPr>
          <a:xfrm rot="18900000">
            <a:off x="6450420" y="3370423"/>
            <a:ext cx="410580"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3" tIns="104365" rIns="0"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1" name="Freeform: Shape 10">
            <a:extLst>
              <a:ext uri="{FF2B5EF4-FFF2-40B4-BE49-F238E27FC236}">
                <a16:creationId xmlns:a16="http://schemas.microsoft.com/office/drawing/2014/main" id="{1AD066DD-CB2D-49A9-A0FB-4F9BA76CD6F2}"/>
              </a:ext>
            </a:extLst>
          </p:cNvPr>
          <p:cNvSpPr/>
          <p:nvPr/>
        </p:nvSpPr>
        <p:spPr>
          <a:xfrm>
            <a:off x="4599971" y="3960991"/>
            <a:ext cx="2748110" cy="1387227"/>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kern="1200" dirty="0"/>
              <a:t>Abstract Conceptualisation</a:t>
            </a:r>
          </a:p>
        </p:txBody>
      </p:sp>
      <p:sp>
        <p:nvSpPr>
          <p:cNvPr id="12" name="Freeform: Shape 11">
            <a:extLst>
              <a:ext uri="{FF2B5EF4-FFF2-40B4-BE49-F238E27FC236}">
                <a16:creationId xmlns:a16="http://schemas.microsoft.com/office/drawing/2014/main" id="{06BF5A18-5262-44F6-A50A-5DAEDC2A97C3}"/>
              </a:ext>
            </a:extLst>
          </p:cNvPr>
          <p:cNvSpPr/>
          <p:nvPr/>
        </p:nvSpPr>
        <p:spPr>
          <a:xfrm rot="2700000">
            <a:off x="4809347" y="3386856"/>
            <a:ext cx="410581" cy="521825"/>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410580" y="417459"/>
                </a:moveTo>
                <a:lnTo>
                  <a:pt x="205290" y="417459"/>
                </a:lnTo>
                <a:lnTo>
                  <a:pt x="205290" y="521824"/>
                </a:lnTo>
                <a:lnTo>
                  <a:pt x="0" y="260912"/>
                </a:lnTo>
                <a:lnTo>
                  <a:pt x="205290" y="0"/>
                </a:lnTo>
                <a:lnTo>
                  <a:pt x="205290" y="104365"/>
                </a:lnTo>
                <a:lnTo>
                  <a:pt x="410580" y="104365"/>
                </a:lnTo>
                <a:lnTo>
                  <a:pt x="410580" y="417459"/>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23175" tIns="104365" rIns="-1" bIns="104365"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
        <p:nvSpPr>
          <p:cNvPr id="13" name="Freeform: Shape 12">
            <a:extLst>
              <a:ext uri="{FF2B5EF4-FFF2-40B4-BE49-F238E27FC236}">
                <a16:creationId xmlns:a16="http://schemas.microsoft.com/office/drawing/2014/main" id="{8B4BB058-B59A-46BB-9956-8A9BDBA8D90F}"/>
              </a:ext>
            </a:extLst>
          </p:cNvPr>
          <p:cNvSpPr/>
          <p:nvPr/>
        </p:nvSpPr>
        <p:spPr>
          <a:xfrm>
            <a:off x="2633353" y="2204863"/>
            <a:ext cx="2325604" cy="1387225"/>
          </a:xfrm>
          <a:custGeom>
            <a:avLst/>
            <a:gdLst>
              <a:gd name="connsiteX0" fmla="*/ 0 w 1546146"/>
              <a:gd name="connsiteY0" fmla="*/ 773073 h 1546146"/>
              <a:gd name="connsiteX1" fmla="*/ 773073 w 1546146"/>
              <a:gd name="connsiteY1" fmla="*/ 0 h 1546146"/>
              <a:gd name="connsiteX2" fmla="*/ 1546146 w 1546146"/>
              <a:gd name="connsiteY2" fmla="*/ 773073 h 1546146"/>
              <a:gd name="connsiteX3" fmla="*/ 773073 w 1546146"/>
              <a:gd name="connsiteY3" fmla="*/ 1546146 h 1546146"/>
              <a:gd name="connsiteX4" fmla="*/ 0 w 1546146"/>
              <a:gd name="connsiteY4" fmla="*/ 773073 h 15461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6146" h="1546146">
                <a:moveTo>
                  <a:pt x="0" y="773073"/>
                </a:moveTo>
                <a:cubicBezTo>
                  <a:pt x="0" y="346117"/>
                  <a:pt x="346117" y="0"/>
                  <a:pt x="773073" y="0"/>
                </a:cubicBezTo>
                <a:cubicBezTo>
                  <a:pt x="1200029" y="0"/>
                  <a:pt x="1546146" y="346117"/>
                  <a:pt x="1546146" y="773073"/>
                </a:cubicBezTo>
                <a:cubicBezTo>
                  <a:pt x="1546146" y="1200029"/>
                  <a:pt x="1200029" y="1546146"/>
                  <a:pt x="773073" y="1546146"/>
                </a:cubicBezTo>
                <a:cubicBezTo>
                  <a:pt x="346117" y="1546146"/>
                  <a:pt x="0" y="1200029"/>
                  <a:pt x="0" y="773073"/>
                </a:cubicBezTo>
                <a:close/>
              </a:path>
            </a:pathLst>
          </a:custGeom>
        </p:spPr>
        <p:style>
          <a:lnRef idx="2">
            <a:schemeClr val="dk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2">
              <a:hueOff val="0"/>
              <a:satOff val="0"/>
              <a:lumOff val="0"/>
              <a:alphaOff val="0"/>
            </a:schemeClr>
          </a:fontRef>
        </p:style>
        <p:txBody>
          <a:bodyPr spcFirstLastPara="0" vert="horz" wrap="square" lIns="240398" tIns="240398" rIns="240398" bIns="240398" numCol="1" spcCol="1270" anchor="ctr" anchorCtr="0">
            <a:noAutofit/>
          </a:bodyPr>
          <a:lstStyle/>
          <a:p>
            <a:pPr marL="0" lvl="0" indent="0" algn="ctr" defTabSz="488950">
              <a:lnSpc>
                <a:spcPct val="90000"/>
              </a:lnSpc>
              <a:spcBef>
                <a:spcPct val="0"/>
              </a:spcBef>
              <a:spcAft>
                <a:spcPct val="35000"/>
              </a:spcAft>
              <a:buNone/>
            </a:pPr>
            <a:r>
              <a:rPr lang="en-GB" sz="2000" kern="1200" dirty="0"/>
              <a:t>Active Experimentation</a:t>
            </a:r>
          </a:p>
        </p:txBody>
      </p:sp>
      <p:sp>
        <p:nvSpPr>
          <p:cNvPr id="14" name="Freeform: Shape 13">
            <a:extLst>
              <a:ext uri="{FF2B5EF4-FFF2-40B4-BE49-F238E27FC236}">
                <a16:creationId xmlns:a16="http://schemas.microsoft.com/office/drawing/2014/main" id="{6BFFD2FB-A76C-4A3F-B967-A5D0D1025B8F}"/>
              </a:ext>
            </a:extLst>
          </p:cNvPr>
          <p:cNvSpPr/>
          <p:nvPr/>
        </p:nvSpPr>
        <p:spPr>
          <a:xfrm rot="18900000">
            <a:off x="4792914" y="1745785"/>
            <a:ext cx="410580" cy="521824"/>
          </a:xfrm>
          <a:custGeom>
            <a:avLst/>
            <a:gdLst>
              <a:gd name="connsiteX0" fmla="*/ 0 w 410580"/>
              <a:gd name="connsiteY0" fmla="*/ 104365 h 521824"/>
              <a:gd name="connsiteX1" fmla="*/ 205290 w 410580"/>
              <a:gd name="connsiteY1" fmla="*/ 104365 h 521824"/>
              <a:gd name="connsiteX2" fmla="*/ 205290 w 410580"/>
              <a:gd name="connsiteY2" fmla="*/ 0 h 521824"/>
              <a:gd name="connsiteX3" fmla="*/ 410580 w 410580"/>
              <a:gd name="connsiteY3" fmla="*/ 260912 h 521824"/>
              <a:gd name="connsiteX4" fmla="*/ 205290 w 410580"/>
              <a:gd name="connsiteY4" fmla="*/ 521824 h 521824"/>
              <a:gd name="connsiteX5" fmla="*/ 205290 w 410580"/>
              <a:gd name="connsiteY5" fmla="*/ 417459 h 521824"/>
              <a:gd name="connsiteX6" fmla="*/ 0 w 410580"/>
              <a:gd name="connsiteY6" fmla="*/ 417459 h 521824"/>
              <a:gd name="connsiteX7" fmla="*/ 0 w 410580"/>
              <a:gd name="connsiteY7" fmla="*/ 104365 h 521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80" h="521824">
                <a:moveTo>
                  <a:pt x="0" y="104365"/>
                </a:moveTo>
                <a:lnTo>
                  <a:pt x="205290" y="104365"/>
                </a:lnTo>
                <a:lnTo>
                  <a:pt x="205290" y="0"/>
                </a:lnTo>
                <a:lnTo>
                  <a:pt x="410580" y="260912"/>
                </a:lnTo>
                <a:lnTo>
                  <a:pt x="205290" y="521824"/>
                </a:lnTo>
                <a:lnTo>
                  <a:pt x="205290" y="417459"/>
                </a:lnTo>
                <a:lnTo>
                  <a:pt x="0" y="417459"/>
                </a:lnTo>
                <a:lnTo>
                  <a:pt x="0" y="104365"/>
                </a:lnTo>
                <a:close/>
              </a:path>
            </a:pathLst>
          </a:custGeom>
        </p:spPr>
        <p:style>
          <a:lnRef idx="0">
            <a:schemeClr val="dk2">
              <a:tint val="60000"/>
              <a:hueOff val="0"/>
              <a:satOff val="0"/>
              <a:lumOff val="0"/>
              <a:alphaOff val="0"/>
            </a:schemeClr>
          </a:lnRef>
          <a:fillRef idx="1">
            <a:schemeClr val="dk2">
              <a:tint val="60000"/>
              <a:hueOff val="0"/>
              <a:satOff val="0"/>
              <a:lumOff val="0"/>
              <a:alphaOff val="0"/>
            </a:schemeClr>
          </a:fillRef>
          <a:effectRef idx="0">
            <a:schemeClr val="dk2">
              <a:tint val="60000"/>
              <a:hueOff val="0"/>
              <a:satOff val="0"/>
              <a:lumOff val="0"/>
              <a:alphaOff val="0"/>
            </a:schemeClr>
          </a:effectRef>
          <a:fontRef idx="minor">
            <a:schemeClr val="dk2">
              <a:hueOff val="0"/>
              <a:satOff val="0"/>
              <a:lumOff val="0"/>
              <a:alphaOff val="0"/>
            </a:schemeClr>
          </a:fontRef>
        </p:style>
        <p:txBody>
          <a:bodyPr spcFirstLastPara="0" vert="horz" wrap="square" lIns="-1" tIns="104365" rIns="123174" bIns="104364" numCol="1" spcCol="1270" anchor="ctr" anchorCtr="0">
            <a:noAutofit/>
          </a:bodyPr>
          <a:lstStyle/>
          <a:p>
            <a:pPr marL="0" lvl="0" indent="0" algn="ctr" defTabSz="400050">
              <a:lnSpc>
                <a:spcPct val="90000"/>
              </a:lnSpc>
              <a:spcBef>
                <a:spcPct val="0"/>
              </a:spcBef>
              <a:spcAft>
                <a:spcPct val="35000"/>
              </a:spcAft>
              <a:buNone/>
            </a:pPr>
            <a:endParaRPr lang="en-GB" sz="900" kern="1200"/>
          </a:p>
        </p:txBody>
      </p:sp>
    </p:spTree>
    <p:extLst>
      <p:ext uri="{BB962C8B-B14F-4D97-AF65-F5344CB8AC3E}">
        <p14:creationId xmlns:p14="http://schemas.microsoft.com/office/powerpoint/2010/main" val="181181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8" grpId="0" animBg="1"/>
      <p:bldP spid="9" grpId="0" animBg="1"/>
      <p:bldP spid="10"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5C629-6F7A-4C4B-B369-91EF05F04C4C}"/>
              </a:ext>
            </a:extLst>
          </p:cNvPr>
          <p:cNvSpPr>
            <a:spLocks noGrp="1"/>
          </p:cNvSpPr>
          <p:nvPr>
            <p:ph type="title"/>
          </p:nvPr>
        </p:nvSpPr>
        <p:spPr/>
        <p:txBody>
          <a:bodyPr/>
          <a:lstStyle/>
          <a:p>
            <a:r>
              <a:rPr lang="en-GB" dirty="0"/>
              <a:t>The Gibbs Reflective Cycle</a:t>
            </a:r>
          </a:p>
        </p:txBody>
      </p:sp>
      <p:sp>
        <p:nvSpPr>
          <p:cNvPr id="3" name="Content Placeholder 2">
            <a:extLst>
              <a:ext uri="{FF2B5EF4-FFF2-40B4-BE49-F238E27FC236}">
                <a16:creationId xmlns:a16="http://schemas.microsoft.com/office/drawing/2014/main" id="{0B86B0D9-9F46-4912-9288-FA8FB5D03A43}"/>
              </a:ext>
            </a:extLst>
          </p:cNvPr>
          <p:cNvSpPr>
            <a:spLocks noGrp="1"/>
          </p:cNvSpPr>
          <p:nvPr>
            <p:ph idx="1"/>
          </p:nvPr>
        </p:nvSpPr>
        <p:spPr/>
        <p:txBody>
          <a:bodyPr/>
          <a:lstStyle/>
          <a:p>
            <a:pPr marL="0" indent="0">
              <a:buNone/>
            </a:pPr>
            <a:r>
              <a:rPr lang="en-GB" dirty="0"/>
              <a:t>Graham Gibbs (1988) adapted the experiential learning cycle to acknowledge the importance of feelings and emotions in learning. </a:t>
            </a:r>
          </a:p>
          <a:p>
            <a:pPr marL="0" indent="0">
              <a:buNone/>
            </a:pPr>
            <a:endParaRPr lang="en-GB" dirty="0"/>
          </a:p>
          <a:p>
            <a:pPr marL="0" indent="0">
              <a:buNone/>
            </a:pPr>
            <a:r>
              <a:rPr lang="en-GB" dirty="0"/>
              <a:t>Let look at this cycle together. </a:t>
            </a:r>
          </a:p>
        </p:txBody>
      </p:sp>
    </p:spTree>
    <p:extLst>
      <p:ext uri="{BB962C8B-B14F-4D97-AF65-F5344CB8AC3E}">
        <p14:creationId xmlns:p14="http://schemas.microsoft.com/office/powerpoint/2010/main" val="344869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Gibb’s reflective cycle</a:t>
            </a:r>
          </a:p>
        </p:txBody>
      </p:sp>
      <p:sp>
        <p:nvSpPr>
          <p:cNvPr id="17" name="Freeform 16"/>
          <p:cNvSpPr/>
          <p:nvPr/>
        </p:nvSpPr>
        <p:spPr>
          <a:xfrm>
            <a:off x="3854920" y="1114527"/>
            <a:ext cx="1626126"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Description</a:t>
            </a:r>
            <a:endParaRPr lang="en-US" sz="1400" kern="1200" dirty="0"/>
          </a:p>
        </p:txBody>
      </p:sp>
      <p:sp>
        <p:nvSpPr>
          <p:cNvPr id="18" name="Freeform 17"/>
          <p:cNvSpPr/>
          <p:nvPr/>
        </p:nvSpPr>
        <p:spPr>
          <a:xfrm rot="1800000">
            <a:off x="5283809" y="2128456"/>
            <a:ext cx="235655"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19" name="Freeform 18"/>
          <p:cNvSpPr/>
          <p:nvPr/>
        </p:nvSpPr>
        <p:spPr>
          <a:xfrm>
            <a:off x="5463573" y="1957063"/>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Feelings</a:t>
            </a:r>
            <a:endParaRPr lang="en-US" sz="1400" kern="1200" dirty="0"/>
          </a:p>
        </p:txBody>
      </p:sp>
      <p:sp>
        <p:nvSpPr>
          <p:cNvPr id="20" name="Freeform 19"/>
          <p:cNvSpPr/>
          <p:nvPr/>
        </p:nvSpPr>
        <p:spPr>
          <a:xfrm rot="5400000">
            <a:off x="5914737" y="3223357"/>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2250053"/>
              <a:satOff val="-3376"/>
              <a:lumOff val="-549"/>
              <a:alphaOff val="0"/>
            </a:schemeClr>
          </a:fillRef>
          <a:effectRef idx="0">
            <a:schemeClr val="accent3">
              <a:hueOff val="2250053"/>
              <a:satOff val="-3376"/>
              <a:lumOff val="-549"/>
              <a:alphaOff val="0"/>
            </a:schemeClr>
          </a:effectRef>
          <a:fontRef idx="minor">
            <a:schemeClr val="lt1"/>
          </a:fontRef>
        </p:style>
        <p:txBody>
          <a:bodyPr spcFirstLastPara="0" vert="horz" wrap="square" lIns="1" tIns="92454" rIns="36984" bIns="92456" numCol="1" spcCol="1270" anchor="ctr" anchorCtr="0">
            <a:noAutofit/>
          </a:bodyPr>
          <a:lstStyle/>
          <a:p>
            <a:pPr lvl="0" algn="ctr" defTabSz="933450">
              <a:lnSpc>
                <a:spcPct val="90000"/>
              </a:lnSpc>
              <a:spcBef>
                <a:spcPct val="0"/>
              </a:spcBef>
              <a:spcAft>
                <a:spcPct val="35000"/>
              </a:spcAft>
            </a:pPr>
            <a:endParaRPr lang="en-US" sz="2100" kern="1200"/>
          </a:p>
        </p:txBody>
      </p:sp>
      <p:sp>
        <p:nvSpPr>
          <p:cNvPr id="21" name="Freeform 20"/>
          <p:cNvSpPr/>
          <p:nvPr/>
        </p:nvSpPr>
        <p:spPr>
          <a:xfrm>
            <a:off x="5291529" y="3544498"/>
            <a:ext cx="1520301"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kern="1200" dirty="0"/>
              <a:t>Evaluation</a:t>
            </a:r>
            <a:endParaRPr lang="en-US" sz="1400" kern="1200" dirty="0"/>
          </a:p>
        </p:txBody>
      </p:sp>
      <p:sp>
        <p:nvSpPr>
          <p:cNvPr id="22" name="Freeform 21"/>
          <p:cNvSpPr/>
          <p:nvPr/>
        </p:nvSpPr>
        <p:spPr>
          <a:xfrm rot="19800000">
            <a:off x="5248236" y="4383014"/>
            <a:ext cx="123284"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4500106"/>
              <a:satOff val="-6752"/>
              <a:lumOff val="-1098"/>
              <a:alphaOff val="0"/>
            </a:schemeClr>
          </a:fillRef>
          <a:effectRef idx="0">
            <a:schemeClr val="accent3">
              <a:hueOff val="4500106"/>
              <a:satOff val="-6752"/>
              <a:lumOff val="-1098"/>
              <a:alphaOff val="0"/>
            </a:schemeClr>
          </a:effectRef>
          <a:fontRef idx="minor">
            <a:schemeClr val="lt1"/>
          </a:fontRef>
        </p:style>
        <p:txBody>
          <a:bodyPr spcFirstLastPara="0" vert="horz" wrap="square" lIns="36984" tIns="92455" rIns="0"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3" name="Freeform 22"/>
          <p:cNvSpPr/>
          <p:nvPr/>
        </p:nvSpPr>
        <p:spPr>
          <a:xfrm>
            <a:off x="3953986" y="4316729"/>
            <a:ext cx="1369698"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223448" tIns="223448" rIns="223448" bIns="223448" numCol="1" spcCol="1270" anchor="ctr" anchorCtr="0">
            <a:noAutofit/>
          </a:bodyPr>
          <a:lstStyle/>
          <a:p>
            <a:pPr lvl="0" algn="ctr" defTabSz="800100">
              <a:lnSpc>
                <a:spcPct val="90000"/>
              </a:lnSpc>
              <a:spcBef>
                <a:spcPct val="0"/>
              </a:spcBef>
              <a:spcAft>
                <a:spcPct val="35000"/>
              </a:spcAft>
            </a:pPr>
            <a:r>
              <a:rPr lang="en-US" sz="1800" kern="1200" dirty="0"/>
              <a:t>Analysis</a:t>
            </a:r>
            <a:endParaRPr lang="en-US" sz="1400" kern="1200" dirty="0"/>
          </a:p>
        </p:txBody>
      </p:sp>
      <p:sp>
        <p:nvSpPr>
          <p:cNvPr id="24" name="Freeform 23"/>
          <p:cNvSpPr/>
          <p:nvPr/>
        </p:nvSpPr>
        <p:spPr>
          <a:xfrm rot="1800000">
            <a:off x="3910692" y="4385636"/>
            <a:ext cx="123285" cy="462274"/>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123283" y="369818"/>
                </a:moveTo>
                <a:lnTo>
                  <a:pt x="61642" y="369818"/>
                </a:lnTo>
                <a:lnTo>
                  <a:pt x="61642" y="462273"/>
                </a:lnTo>
                <a:lnTo>
                  <a:pt x="1" y="231136"/>
                </a:lnTo>
                <a:lnTo>
                  <a:pt x="61642" y="0"/>
                </a:lnTo>
                <a:lnTo>
                  <a:pt x="61642" y="92455"/>
                </a:lnTo>
                <a:lnTo>
                  <a:pt x="123283" y="92455"/>
                </a:lnTo>
                <a:lnTo>
                  <a:pt x="123283" y="369818"/>
                </a:lnTo>
                <a:close/>
              </a:path>
            </a:pathLst>
          </a:custGeom>
        </p:spPr>
        <p:style>
          <a:lnRef idx="0">
            <a:schemeClr val="lt1">
              <a:hueOff val="0"/>
              <a:satOff val="0"/>
              <a:lumOff val="0"/>
              <a:alphaOff val="0"/>
            </a:schemeClr>
          </a:lnRef>
          <a:fillRef idx="1">
            <a:schemeClr val="accent3">
              <a:hueOff val="6750158"/>
              <a:satOff val="-10128"/>
              <a:lumOff val="-1647"/>
              <a:alphaOff val="0"/>
            </a:schemeClr>
          </a:fillRef>
          <a:effectRef idx="0">
            <a:schemeClr val="accent3">
              <a:hueOff val="6750158"/>
              <a:satOff val="-10128"/>
              <a:lumOff val="-1647"/>
              <a:alphaOff val="0"/>
            </a:schemeClr>
          </a:effectRef>
          <a:fontRef idx="minor">
            <a:schemeClr val="lt1"/>
          </a:fontRef>
        </p:style>
        <p:txBody>
          <a:bodyPr spcFirstLastPara="0" vert="horz" wrap="square" lIns="36984" tIns="92455" rIns="1"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5" name="Freeform 24"/>
          <p:cNvSpPr/>
          <p:nvPr/>
        </p:nvSpPr>
        <p:spPr>
          <a:xfrm>
            <a:off x="2465837" y="3651686"/>
            <a:ext cx="1670907" cy="1262510"/>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225988" tIns="225988" rIns="225988" bIns="225988" numCol="1" spcCol="1270" anchor="ctr" anchorCtr="0">
            <a:noAutofit/>
          </a:bodyPr>
          <a:lstStyle/>
          <a:p>
            <a:pPr lvl="0" algn="ctr" defTabSz="889000">
              <a:lnSpc>
                <a:spcPct val="90000"/>
              </a:lnSpc>
              <a:spcBef>
                <a:spcPct val="0"/>
              </a:spcBef>
              <a:spcAft>
                <a:spcPct val="35000"/>
              </a:spcAft>
            </a:pPr>
            <a:r>
              <a:rPr lang="en-US" kern="1200" dirty="0"/>
              <a:t>Conclusion</a:t>
            </a:r>
            <a:endParaRPr lang="en-US" sz="1200" kern="1200" dirty="0"/>
          </a:p>
        </p:txBody>
      </p:sp>
      <p:sp>
        <p:nvSpPr>
          <p:cNvPr id="26" name="Freeform 25"/>
          <p:cNvSpPr/>
          <p:nvPr/>
        </p:nvSpPr>
        <p:spPr>
          <a:xfrm rot="16200000">
            <a:off x="3239649" y="3228600"/>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9000211"/>
              <a:satOff val="-13504"/>
              <a:lumOff val="-2196"/>
              <a:alphaOff val="0"/>
            </a:schemeClr>
          </a:fillRef>
          <a:effectRef idx="0">
            <a:schemeClr val="accent3">
              <a:hueOff val="9000211"/>
              <a:satOff val="-13504"/>
              <a:lumOff val="-2196"/>
              <a:alphaOff val="0"/>
            </a:schemeClr>
          </a:effectRef>
          <a:fontRef idx="minor">
            <a:schemeClr val="lt1"/>
          </a:fontRef>
        </p:style>
        <p:txBody>
          <a:bodyPr spcFirstLastPara="0" vert="horz" wrap="square" lIns="-1" tIns="92455" rIns="36986"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27" name="Freeform 26"/>
          <p:cNvSpPr/>
          <p:nvPr/>
        </p:nvSpPr>
        <p:spPr>
          <a:xfrm>
            <a:off x="2461297" y="2000035"/>
            <a:ext cx="1524843" cy="1369698"/>
          </a:xfrm>
          <a:custGeom>
            <a:avLst/>
            <a:gdLst>
              <a:gd name="connsiteX0" fmla="*/ 0 w 1369698"/>
              <a:gd name="connsiteY0" fmla="*/ 684849 h 1369698"/>
              <a:gd name="connsiteX1" fmla="*/ 684849 w 1369698"/>
              <a:gd name="connsiteY1" fmla="*/ 0 h 1369698"/>
              <a:gd name="connsiteX2" fmla="*/ 1369698 w 1369698"/>
              <a:gd name="connsiteY2" fmla="*/ 684849 h 1369698"/>
              <a:gd name="connsiteX3" fmla="*/ 684849 w 1369698"/>
              <a:gd name="connsiteY3" fmla="*/ 1369698 h 1369698"/>
              <a:gd name="connsiteX4" fmla="*/ 0 w 1369698"/>
              <a:gd name="connsiteY4" fmla="*/ 684849 h 1369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698" h="1369698">
                <a:moveTo>
                  <a:pt x="0" y="684849"/>
                </a:moveTo>
                <a:cubicBezTo>
                  <a:pt x="0" y="306617"/>
                  <a:pt x="306617" y="0"/>
                  <a:pt x="684849" y="0"/>
                </a:cubicBezTo>
                <a:cubicBezTo>
                  <a:pt x="1063081" y="0"/>
                  <a:pt x="1369698" y="306617"/>
                  <a:pt x="1369698" y="684849"/>
                </a:cubicBezTo>
                <a:cubicBezTo>
                  <a:pt x="1369698" y="1063081"/>
                  <a:pt x="1063081" y="1369698"/>
                  <a:pt x="684849" y="1369698"/>
                </a:cubicBezTo>
                <a:cubicBezTo>
                  <a:pt x="306617" y="1369698"/>
                  <a:pt x="0" y="1063081"/>
                  <a:pt x="0" y="684849"/>
                </a:cubicBezTo>
                <a:close/>
              </a:path>
            </a:pathLst>
          </a:custGeom>
        </p:spPr>
        <p:style>
          <a:lnRef idx="2">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218368" tIns="218368" rIns="218368" bIns="218368" numCol="1" spcCol="1270" anchor="ctr" anchorCtr="0">
            <a:noAutofit/>
          </a:bodyPr>
          <a:lstStyle/>
          <a:p>
            <a:pPr lvl="0" algn="ctr" defTabSz="622300">
              <a:lnSpc>
                <a:spcPct val="90000"/>
              </a:lnSpc>
              <a:spcBef>
                <a:spcPct val="0"/>
              </a:spcBef>
              <a:spcAft>
                <a:spcPct val="35000"/>
              </a:spcAft>
            </a:pPr>
            <a:r>
              <a:rPr lang="en-US" sz="2000" kern="1200" dirty="0"/>
              <a:t>Action Plan</a:t>
            </a:r>
          </a:p>
        </p:txBody>
      </p:sp>
      <p:sp>
        <p:nvSpPr>
          <p:cNvPr id="28" name="Freeform 27"/>
          <p:cNvSpPr/>
          <p:nvPr/>
        </p:nvSpPr>
        <p:spPr>
          <a:xfrm rot="19800000">
            <a:off x="3906151" y="2068943"/>
            <a:ext cx="123284" cy="462273"/>
          </a:xfrm>
          <a:custGeom>
            <a:avLst/>
            <a:gdLst>
              <a:gd name="connsiteX0" fmla="*/ 0 w 123284"/>
              <a:gd name="connsiteY0" fmla="*/ 92455 h 462273"/>
              <a:gd name="connsiteX1" fmla="*/ 61642 w 123284"/>
              <a:gd name="connsiteY1" fmla="*/ 92455 h 462273"/>
              <a:gd name="connsiteX2" fmla="*/ 61642 w 123284"/>
              <a:gd name="connsiteY2" fmla="*/ 0 h 462273"/>
              <a:gd name="connsiteX3" fmla="*/ 123284 w 123284"/>
              <a:gd name="connsiteY3" fmla="*/ 231137 h 462273"/>
              <a:gd name="connsiteX4" fmla="*/ 61642 w 123284"/>
              <a:gd name="connsiteY4" fmla="*/ 462273 h 462273"/>
              <a:gd name="connsiteX5" fmla="*/ 61642 w 123284"/>
              <a:gd name="connsiteY5" fmla="*/ 369818 h 462273"/>
              <a:gd name="connsiteX6" fmla="*/ 0 w 123284"/>
              <a:gd name="connsiteY6" fmla="*/ 369818 h 462273"/>
              <a:gd name="connsiteX7" fmla="*/ 0 w 123284"/>
              <a:gd name="connsiteY7" fmla="*/ 92455 h 462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84" h="462273">
                <a:moveTo>
                  <a:pt x="0" y="92455"/>
                </a:moveTo>
                <a:lnTo>
                  <a:pt x="61642" y="92455"/>
                </a:lnTo>
                <a:lnTo>
                  <a:pt x="61642" y="0"/>
                </a:lnTo>
                <a:lnTo>
                  <a:pt x="123284" y="231137"/>
                </a:lnTo>
                <a:lnTo>
                  <a:pt x="61642" y="462273"/>
                </a:lnTo>
                <a:lnTo>
                  <a:pt x="61642" y="369818"/>
                </a:lnTo>
                <a:lnTo>
                  <a:pt x="0" y="369818"/>
                </a:lnTo>
                <a:lnTo>
                  <a:pt x="0" y="92455"/>
                </a:lnTo>
                <a:close/>
              </a:path>
            </a:pathLst>
          </a:custGeom>
        </p:spPr>
        <p:style>
          <a:lnRef idx="0">
            <a:schemeClr val="lt1">
              <a:hueOff val="0"/>
              <a:satOff val="0"/>
              <a:lumOff val="0"/>
              <a:alphaOff val="0"/>
            </a:schemeClr>
          </a:lnRef>
          <a:fillRef idx="1">
            <a:schemeClr val="accent3">
              <a:hueOff val="11250264"/>
              <a:satOff val="-16880"/>
              <a:lumOff val="-2745"/>
              <a:alphaOff val="0"/>
            </a:schemeClr>
          </a:fillRef>
          <a:effectRef idx="0">
            <a:schemeClr val="accent3">
              <a:hueOff val="11250264"/>
              <a:satOff val="-16880"/>
              <a:lumOff val="-2745"/>
              <a:alphaOff val="0"/>
            </a:schemeClr>
          </a:effectRef>
          <a:fontRef idx="minor">
            <a:schemeClr val="lt1"/>
          </a:fontRef>
        </p:style>
        <p:txBody>
          <a:bodyPr spcFirstLastPara="0" vert="horz" wrap="square" lIns="0" tIns="92454" rIns="36984" bIns="92455" numCol="1" spcCol="1270" anchor="ctr" anchorCtr="0">
            <a:noAutofit/>
          </a:bodyPr>
          <a:lstStyle/>
          <a:p>
            <a:pPr lvl="0" algn="ctr" defTabSz="933450">
              <a:lnSpc>
                <a:spcPct val="90000"/>
              </a:lnSpc>
              <a:spcBef>
                <a:spcPct val="0"/>
              </a:spcBef>
              <a:spcAft>
                <a:spcPct val="35000"/>
              </a:spcAft>
            </a:pPr>
            <a:endParaRPr lang="en-US" sz="2100" kern="1200"/>
          </a:p>
        </p:txBody>
      </p:sp>
      <p:sp>
        <p:nvSpPr>
          <p:cNvPr id="9" name="Rectangular Callout 8"/>
          <p:cNvSpPr/>
          <p:nvPr/>
        </p:nvSpPr>
        <p:spPr>
          <a:xfrm>
            <a:off x="7236296" y="1217662"/>
            <a:ext cx="1800200" cy="848804"/>
          </a:xfrm>
          <a:prstGeom prst="wedgeRectCallout">
            <a:avLst>
              <a:gd name="adj1" fmla="val -142433"/>
              <a:gd name="adj2" fmla="val -2040"/>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Happened?</a:t>
            </a:r>
          </a:p>
          <a:p>
            <a:endParaRPr lang="en-GB" sz="1400" dirty="0">
              <a:solidFill>
                <a:schemeClr val="bg2">
                  <a:lumMod val="75000"/>
                </a:schemeClr>
              </a:solidFill>
            </a:endParaRPr>
          </a:p>
        </p:txBody>
      </p:sp>
      <p:sp>
        <p:nvSpPr>
          <p:cNvPr id="11" name="Rectangular Callout 10"/>
          <p:cNvSpPr/>
          <p:nvPr/>
        </p:nvSpPr>
        <p:spPr>
          <a:xfrm>
            <a:off x="6876256" y="2766858"/>
            <a:ext cx="2160240" cy="884828"/>
          </a:xfrm>
          <a:prstGeom prst="wedgeRectCallout">
            <a:avLst>
              <a:gd name="adj1" fmla="val -70800"/>
              <a:gd name="adj2" fmla="val -3149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were you thinking and feeling at the time? </a:t>
            </a:r>
          </a:p>
        </p:txBody>
      </p:sp>
      <p:sp>
        <p:nvSpPr>
          <p:cNvPr id="12" name="Rectangular Callout 11"/>
          <p:cNvSpPr/>
          <p:nvPr/>
        </p:nvSpPr>
        <p:spPr>
          <a:xfrm>
            <a:off x="6876256" y="4509120"/>
            <a:ext cx="2160240" cy="1008112"/>
          </a:xfrm>
          <a:prstGeom prst="wedgeRectCallout">
            <a:avLst>
              <a:gd name="adj1" fmla="val -72835"/>
              <a:gd name="adj2" fmla="val -31083"/>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was good and bad about the experience?</a:t>
            </a:r>
          </a:p>
        </p:txBody>
      </p:sp>
      <p:sp>
        <p:nvSpPr>
          <p:cNvPr id="13" name="Rectangular Callout 12"/>
          <p:cNvSpPr/>
          <p:nvPr/>
        </p:nvSpPr>
        <p:spPr>
          <a:xfrm>
            <a:off x="241176" y="4653136"/>
            <a:ext cx="2160240" cy="936103"/>
          </a:xfrm>
          <a:prstGeom prst="wedgeRectCallout">
            <a:avLst>
              <a:gd name="adj1" fmla="val 131482"/>
              <a:gd name="adj2" fmla="val 14241"/>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What sense can you make out of the situation?</a:t>
            </a:r>
          </a:p>
          <a:p>
            <a:endParaRPr lang="en-GB" sz="1200" dirty="0">
              <a:solidFill>
                <a:schemeClr val="bg2">
                  <a:lumMod val="75000"/>
                </a:schemeClr>
              </a:solidFill>
            </a:endParaRPr>
          </a:p>
        </p:txBody>
      </p:sp>
      <p:sp>
        <p:nvSpPr>
          <p:cNvPr id="14" name="Rectangular Callout 13"/>
          <p:cNvSpPr/>
          <p:nvPr/>
        </p:nvSpPr>
        <p:spPr>
          <a:xfrm>
            <a:off x="241176" y="3264252"/>
            <a:ext cx="2009634" cy="681723"/>
          </a:xfrm>
          <a:prstGeom prst="wedgeRectCallout">
            <a:avLst>
              <a:gd name="adj1" fmla="val 75722"/>
              <a:gd name="adj2" fmla="val 57525"/>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600" dirty="0">
                <a:solidFill>
                  <a:schemeClr val="bg2">
                    <a:lumMod val="75000"/>
                  </a:schemeClr>
                </a:solidFill>
              </a:rPr>
              <a:t>What else could you have done?</a:t>
            </a:r>
          </a:p>
        </p:txBody>
      </p:sp>
      <p:sp>
        <p:nvSpPr>
          <p:cNvPr id="15" name="Rectangular Callout 14"/>
          <p:cNvSpPr/>
          <p:nvPr/>
        </p:nvSpPr>
        <p:spPr>
          <a:xfrm>
            <a:off x="241176" y="1844823"/>
            <a:ext cx="1810544" cy="922033"/>
          </a:xfrm>
          <a:prstGeom prst="wedgeRectCallout">
            <a:avLst>
              <a:gd name="adj1" fmla="val 67989"/>
              <a:gd name="adj2" fmla="val 36346"/>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GB" sz="1500" dirty="0">
                <a:solidFill>
                  <a:schemeClr val="bg2">
                    <a:lumMod val="75000"/>
                  </a:schemeClr>
                </a:solidFill>
              </a:rPr>
              <a:t>If it arose again, what would you do?</a:t>
            </a:r>
            <a:endParaRPr lang="en-GB" sz="1200" dirty="0">
              <a:solidFill>
                <a:schemeClr val="bg2">
                  <a:lumMod val="75000"/>
                </a:schemeClr>
              </a:solidFill>
            </a:endParaRPr>
          </a:p>
        </p:txBody>
      </p:sp>
    </p:spTree>
    <p:extLst>
      <p:ext uri="{BB962C8B-B14F-4D97-AF65-F5344CB8AC3E}">
        <p14:creationId xmlns:p14="http://schemas.microsoft.com/office/powerpoint/2010/main" val="62540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left)">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wipe(left)">
                                      <p:cBhvr>
                                        <p:cTn id="17" dur="500"/>
                                        <p:tgtEl>
                                          <p:spTgt spid="18"/>
                                        </p:tgtEl>
                                      </p:cBhvr>
                                    </p:animEffect>
                                  </p:childTnLst>
                                </p:cTn>
                              </p:par>
                            </p:childTnLst>
                          </p:cTn>
                        </p:par>
                        <p:par>
                          <p:cTn id="18" fill="hold">
                            <p:stCondLst>
                              <p:cond delay="500"/>
                            </p:stCondLst>
                            <p:childTnLst>
                              <p:par>
                                <p:cTn id="19" presetID="10" presetClass="entr" presetSubtype="0" fill="hold" grpId="0" nodeType="after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up)">
                                      <p:cBhvr>
                                        <p:cTn id="31" dur="500"/>
                                        <p:tgtEl>
                                          <p:spTgt spid="20"/>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2" fill="hold" grpId="0"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wipe(right)">
                                      <p:cBhvr>
                                        <p:cTn id="45" dur="500"/>
                                        <p:tgtEl>
                                          <p:spTgt spid="22"/>
                                        </p:tgtEl>
                                      </p:cBhvr>
                                    </p:animEffect>
                                  </p:childTnLst>
                                </p:cTn>
                              </p:par>
                            </p:childTnLst>
                          </p:cTn>
                        </p:par>
                        <p:par>
                          <p:cTn id="46" fill="hold">
                            <p:stCondLst>
                              <p:cond delay="500"/>
                            </p:stCondLst>
                            <p:childTnLst>
                              <p:par>
                                <p:cTn id="47" presetID="10" presetClass="entr" presetSubtype="0" fill="hold" grpId="0" nodeType="after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ntr" presetSubtype="2" fill="hold" grpId="0"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wipe(right)">
                                      <p:cBhvr>
                                        <p:cTn id="54" dur="500"/>
                                        <p:tgtEl>
                                          <p:spTgt spid="13"/>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2" fill="hold" grpId="0" nodeType="clickEffect">
                                  <p:stCondLst>
                                    <p:cond delay="0"/>
                                  </p:stCondLst>
                                  <p:childTnLst>
                                    <p:set>
                                      <p:cBhvr>
                                        <p:cTn id="58" dur="1" fill="hold">
                                          <p:stCondLst>
                                            <p:cond delay="0"/>
                                          </p:stCondLst>
                                        </p:cTn>
                                        <p:tgtEl>
                                          <p:spTgt spid="24"/>
                                        </p:tgtEl>
                                        <p:attrNameLst>
                                          <p:attrName>style.visibility</p:attrName>
                                        </p:attrNameLst>
                                      </p:cBhvr>
                                      <p:to>
                                        <p:strVal val="visible"/>
                                      </p:to>
                                    </p:set>
                                    <p:animEffect transition="in" filter="wipe(right)">
                                      <p:cBhvr>
                                        <p:cTn id="59" dur="500"/>
                                        <p:tgtEl>
                                          <p:spTgt spid="24"/>
                                        </p:tgtEl>
                                      </p:cBhvr>
                                    </p:animEffect>
                                  </p:childTnLst>
                                </p:cTn>
                              </p:par>
                            </p:childTnLst>
                          </p:cTn>
                        </p:par>
                        <p:par>
                          <p:cTn id="60" fill="hold">
                            <p:stCondLst>
                              <p:cond delay="500"/>
                            </p:stCondLst>
                            <p:childTnLst>
                              <p:par>
                                <p:cTn id="61" presetID="10" presetClass="entr" presetSubtype="0" fill="hold" grpId="0" nodeType="afterEffect">
                                  <p:stCondLst>
                                    <p:cond delay="0"/>
                                  </p:stCondLst>
                                  <p:childTnLst>
                                    <p:set>
                                      <p:cBhvr>
                                        <p:cTn id="62" dur="1" fill="hold">
                                          <p:stCondLst>
                                            <p:cond delay="0"/>
                                          </p:stCondLst>
                                        </p:cTn>
                                        <p:tgtEl>
                                          <p:spTgt spid="25"/>
                                        </p:tgtEl>
                                        <p:attrNameLst>
                                          <p:attrName>style.visibility</p:attrName>
                                        </p:attrNameLst>
                                      </p:cBhvr>
                                      <p:to>
                                        <p:strVal val="visible"/>
                                      </p:to>
                                    </p:set>
                                    <p:animEffect transition="in" filter="fade">
                                      <p:cBhvr>
                                        <p:cTn id="63" dur="500"/>
                                        <p:tgtEl>
                                          <p:spTgt spid="2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Effect transition="in" filter="wipe(right)">
                                      <p:cBhvr>
                                        <p:cTn id="68" dur="500"/>
                                        <p:tgtEl>
                                          <p:spTgt spid="14"/>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wipe(down)">
                                      <p:cBhvr>
                                        <p:cTn id="73" dur="500"/>
                                        <p:tgtEl>
                                          <p:spTgt spid="26"/>
                                        </p:tgtEl>
                                      </p:cBhvr>
                                    </p:animEffect>
                                  </p:childTnLst>
                                </p:cTn>
                              </p:par>
                            </p:childTnLst>
                          </p:cTn>
                        </p:par>
                        <p:par>
                          <p:cTn id="74" fill="hold">
                            <p:stCondLst>
                              <p:cond delay="500"/>
                            </p:stCondLst>
                            <p:childTnLst>
                              <p:par>
                                <p:cTn id="75" presetID="10" presetClass="entr" presetSubtype="0" fill="hold" grpId="0" nodeType="after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2" fill="hold" grpId="0" nodeType="clickEffect">
                                  <p:stCondLst>
                                    <p:cond delay="0"/>
                                  </p:stCondLst>
                                  <p:childTnLst>
                                    <p:set>
                                      <p:cBhvr>
                                        <p:cTn id="81" dur="1" fill="hold">
                                          <p:stCondLst>
                                            <p:cond delay="0"/>
                                          </p:stCondLst>
                                        </p:cTn>
                                        <p:tgtEl>
                                          <p:spTgt spid="15"/>
                                        </p:tgtEl>
                                        <p:attrNameLst>
                                          <p:attrName>style.visibility</p:attrName>
                                        </p:attrNameLst>
                                      </p:cBhvr>
                                      <p:to>
                                        <p:strVal val="visible"/>
                                      </p:to>
                                    </p:set>
                                    <p:animEffect transition="in" filter="wipe(right)">
                                      <p:cBhvr>
                                        <p:cTn id="82" dur="500"/>
                                        <p:tgtEl>
                                          <p:spTgt spid="15"/>
                                        </p:tgtEl>
                                      </p:cBhvr>
                                    </p:animEffect>
                                  </p:childTnLst>
                                </p:cTn>
                              </p:par>
                            </p:childTnLst>
                          </p:cTn>
                        </p:par>
                        <p:par>
                          <p:cTn id="83" fill="hold">
                            <p:stCondLst>
                              <p:cond delay="500"/>
                            </p:stCondLst>
                            <p:childTnLst>
                              <p:par>
                                <p:cTn id="84" presetID="22" presetClass="entr" presetSubtype="8" fill="hold" grpId="0" nodeType="afterEffect">
                                  <p:stCondLst>
                                    <p:cond delay="0"/>
                                  </p:stCondLst>
                                  <p:childTnLst>
                                    <p:set>
                                      <p:cBhvr>
                                        <p:cTn id="85" dur="1" fill="hold">
                                          <p:stCondLst>
                                            <p:cond delay="0"/>
                                          </p:stCondLst>
                                        </p:cTn>
                                        <p:tgtEl>
                                          <p:spTgt spid="28"/>
                                        </p:tgtEl>
                                        <p:attrNameLst>
                                          <p:attrName>style.visibility</p:attrName>
                                        </p:attrNameLst>
                                      </p:cBhvr>
                                      <p:to>
                                        <p:strVal val="visible"/>
                                      </p:to>
                                    </p:set>
                                    <p:animEffect transition="in" filter="wipe(left)">
                                      <p:cBhvr>
                                        <p:cTn id="86"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9" grpId="0" animBg="1"/>
      <p:bldP spid="11" grpId="0" animBg="1"/>
      <p:bldP spid="12" grpId="0" animBg="1"/>
      <p:bldP spid="13" grpId="0" animBg="1"/>
      <p:bldP spid="14"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Can you identify the steps of reflection?</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rcRect/>
          <a:stretch>
            <a:fillRect/>
          </a:stretch>
        </p:blipFill>
        <p:spPr bwMode="auto">
          <a:xfrm>
            <a:off x="3360570" y="3807043"/>
            <a:ext cx="2422861" cy="1334683"/>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2070A-DF9B-44FB-8374-487192F5ABB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6724B73-A809-4D18-B3F2-21A5CCAF531B}"/>
              </a:ext>
            </a:extLst>
          </p:cNvPr>
          <p:cNvSpPr>
            <a:spLocks noGrp="1"/>
          </p:cNvSpPr>
          <p:nvPr>
            <p:ph idx="1"/>
          </p:nvPr>
        </p:nvSpPr>
        <p:spPr/>
        <p:txBody>
          <a:bodyPr>
            <a:normAutofit/>
          </a:bodyPr>
          <a:lstStyle/>
          <a:p>
            <a:pPr marL="0" indent="0">
              <a:buNone/>
            </a:pPr>
            <a:r>
              <a:rPr lang="en-GB" sz="2000" dirty="0" err="1"/>
              <a:t>Bassot</a:t>
            </a:r>
            <a:r>
              <a:rPr lang="en-GB" sz="2000" dirty="0"/>
              <a:t>, B. (2020) </a:t>
            </a:r>
            <a:r>
              <a:rPr lang="en-GB" sz="2000" i="1" dirty="0"/>
              <a:t>The Reflective Journal</a:t>
            </a:r>
            <a:r>
              <a:rPr lang="en-GB" sz="2000" dirty="0"/>
              <a:t>, London: Red Globe Press</a:t>
            </a:r>
          </a:p>
          <a:p>
            <a:pPr marL="0" indent="0">
              <a:buNone/>
            </a:pPr>
            <a:endParaRPr lang="en-GB" sz="2000" dirty="0"/>
          </a:p>
          <a:p>
            <a:pPr marL="0" indent="0">
              <a:buNone/>
            </a:pPr>
            <a:r>
              <a:rPr lang="en-GB" sz="2000" dirty="0"/>
              <a:t>Driscoll, J (2007) </a:t>
            </a:r>
            <a:r>
              <a:rPr lang="en-GB" sz="2000" i="1" dirty="0"/>
              <a:t>Practising Clinical Supervision: A reflective approach for healthcare professionals</a:t>
            </a:r>
            <a:r>
              <a:rPr lang="en-GB" sz="2000" dirty="0"/>
              <a:t>, Edinburgh: </a:t>
            </a:r>
            <a:r>
              <a:rPr lang="en-GB" sz="2000" dirty="0" err="1"/>
              <a:t>Balliere</a:t>
            </a:r>
            <a:r>
              <a:rPr lang="en-GB" sz="2000" dirty="0"/>
              <a:t> Tindall, Elsevier</a:t>
            </a:r>
          </a:p>
          <a:p>
            <a:pPr marL="0" indent="0">
              <a:buNone/>
            </a:pPr>
            <a:endParaRPr lang="en-GB" sz="2000" dirty="0"/>
          </a:p>
          <a:p>
            <a:pPr marL="0" indent="0">
              <a:buNone/>
            </a:pPr>
            <a:r>
              <a:rPr lang="en-GB" sz="2000" dirty="0"/>
              <a:t>Gibbs, G. (1998) </a:t>
            </a:r>
            <a:r>
              <a:rPr lang="en-GB" sz="2000" i="1" dirty="0"/>
              <a:t>Learning By Doing : A guide to teaching and learning methods</a:t>
            </a:r>
            <a:r>
              <a:rPr lang="en-GB" sz="2000" dirty="0"/>
              <a:t>, Oxford: Further Education Unit, Oxford Polytechnic</a:t>
            </a:r>
          </a:p>
          <a:p>
            <a:pPr marL="0" indent="0">
              <a:buNone/>
            </a:pPr>
            <a:endParaRPr lang="en-GB" sz="2000" dirty="0"/>
          </a:p>
          <a:p>
            <a:pPr marL="0" indent="0">
              <a:buNone/>
            </a:pPr>
            <a:r>
              <a:rPr lang="en-GB" sz="2000" dirty="0"/>
              <a:t>Kolb, D (1984) </a:t>
            </a:r>
            <a:r>
              <a:rPr lang="en-GB" sz="2000" i="1" dirty="0"/>
              <a:t>Experiential Learning: Experience as the source of Learning and development</a:t>
            </a:r>
            <a:r>
              <a:rPr lang="en-GB" sz="2000" dirty="0"/>
              <a:t>, Englewood Cliffs, NJ: Prentice Hall.</a:t>
            </a:r>
          </a:p>
        </p:txBody>
      </p:sp>
    </p:spTree>
    <p:extLst>
      <p:ext uri="{BB962C8B-B14F-4D97-AF65-F5344CB8AC3E}">
        <p14:creationId xmlns:p14="http://schemas.microsoft.com/office/powerpoint/2010/main" val="11821467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http://purl.org/dc/elements/1.1/"/>
    <ds:schemaRef ds:uri="http://www.w3.org/XML/1998/namespace"/>
    <ds:schemaRef ds:uri="http://schemas.openxmlformats.org/package/2006/metadata/core-properties"/>
    <ds:schemaRef ds:uri="http://purl.org/dc/terms/"/>
    <ds:schemaRef ds:uri="http://schemas.microsoft.com/office/2006/documentManagement/types"/>
    <ds:schemaRef ds:uri="e2529e2e-246e-4beb-bcc0-0746cc8768a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0</TotalTime>
  <Words>857</Words>
  <Application>Microsoft Office PowerPoint</Application>
  <PresentationFormat>On-screen Show (4:3)</PresentationFormat>
  <Paragraphs>104</Paragraphs>
  <Slides>14</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Myriad Pro</vt:lpstr>
      <vt:lpstr>Arial</vt:lpstr>
      <vt:lpstr>Calibri</vt:lpstr>
      <vt:lpstr>20140311PresentationUWTSDTemplate</vt:lpstr>
      <vt:lpstr>BALM – Level 5    Developing Workplace Critical Thinking  (BMSW 5101) Reflective Writing</vt:lpstr>
      <vt:lpstr>In this session we will…..</vt:lpstr>
      <vt:lpstr>PowerPoint Presentation</vt:lpstr>
      <vt:lpstr>Task 4 – Reflective report</vt:lpstr>
      <vt:lpstr>What is reflective writing?</vt:lpstr>
      <vt:lpstr>Importance of reflective writing</vt:lpstr>
      <vt:lpstr>Models of reflection</vt:lpstr>
      <vt:lpstr>PowerPoint Presentation</vt:lpstr>
      <vt:lpstr>PowerPoint Presentation</vt:lpstr>
      <vt:lpstr>PowerPoint Presentation</vt:lpstr>
      <vt:lpstr>The Gibbs Reflective Cycle</vt:lpstr>
      <vt:lpstr>The Gibb’s reflective cycle</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Rebecca Stewart</cp:lastModifiedBy>
  <cp:revision>191</cp:revision>
  <dcterms:created xsi:type="dcterms:W3CDTF">2015-04-14T15:21:28Z</dcterms:created>
  <dcterms:modified xsi:type="dcterms:W3CDTF">2023-07-17T12:14:38Z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