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5" r:id="rId3"/>
    <p:sldId id="257" r:id="rId4"/>
    <p:sldId id="262" r:id="rId5"/>
    <p:sldId id="258" r:id="rId6"/>
    <p:sldId id="263" r:id="rId7"/>
    <p:sldId id="260" r:id="rId8"/>
    <p:sldId id="261" r:id="rId9"/>
    <p:sldId id="264" r:id="rId10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79ADE0E-7A60-48DF-BA9F-92D8A3080922}">
          <p14:sldIdLst>
            <p14:sldId id="256"/>
            <p14:sldId id="265"/>
            <p14:sldId id="257"/>
            <p14:sldId id="262"/>
            <p14:sldId id="258"/>
            <p14:sldId id="263"/>
            <p14:sldId id="260"/>
            <p14:sldId id="261"/>
            <p14:sldId id="264"/>
          </p14:sldIdLst>
        </p14:section>
        <p14:section name="Untitled Section" id="{15BAA34D-3D20-4475-B3D0-6F8F5B6C64A3}">
          <p14:sldIdLst/>
        </p14:section>
      </p14:sectionLst>
    </p:ex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E06A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4" autoAdjust="0"/>
    <p:restoredTop sz="94599" autoAdjust="0"/>
  </p:normalViewPr>
  <p:slideViewPr>
    <p:cSldViewPr>
      <p:cViewPr varScale="1">
        <p:scale>
          <a:sx n="86" d="100"/>
          <a:sy n="86" d="100"/>
        </p:scale>
        <p:origin x="552" y="5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96DEEBB-8103-4905-BFA7-1AABD791E139}" type="datetime1">
              <a:rPr lang="en-GB" smtClean="0"/>
              <a:t>21/03/2024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50423A-8BCE-448E-A97B-03A88B2B12C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9FB856-3FCA-4EC2-AB16-994754ED6FD3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F2A70B-78F2-4DCF-B53B-C990D2FAFB8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88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124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 rtlCol="0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4C2B27-CDC4-4488-B4F8-08B7920E8965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rtlCol="0" anchor="b">
            <a:noAutofit/>
          </a:bodyPr>
          <a:lstStyle>
            <a:lvl1pPr algn="l">
              <a:defRPr sz="4400" b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7E428-61DC-401C-9C5A-7D8110D5B815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E4A326-1B2F-4DFD-B6CF-B7D121B9D37C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A4C2D23-B5DD-433B-AF9B-C46AEEBA1205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CADDC3-2727-4063-BB81-E3F3203602F5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772DB9-C9B8-44AB-B475-8FBE6654A9DF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015E44-3F42-42C6-ABAA-208DD0AA14FA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677632-CA4B-4713-9C71-8235A90B37CA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9A6065-5E4F-4300-9D6C-C2C56B44B0CF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277813"/>
            <a:ext cx="9144001" cy="5898573"/>
          </a:xfrm>
        </p:spPr>
        <p:txBody>
          <a:bodyPr vert="eaVert" rtlCol="0"/>
          <a:lstStyle>
            <a:lvl5pPr>
              <a:defRPr/>
            </a:lvl5pPr>
            <a:lvl6pPr marL="1261872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39ABCB-B213-48A2-AE44-D574A85F055F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6000"/>
            <a:duotone>
              <a:schemeClr val="bg1">
                <a:shade val="12000"/>
                <a:satMod val="240000"/>
              </a:schemeClr>
              <a:schemeClr val="bg1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BE58C63-4303-4FBA-9190-6BCFBC223E4B}" type="datetime1">
              <a:rPr lang="en-GB" noProof="0" smtClean="0"/>
              <a:t>21/03/2024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51118464@N06/5925212295/" TargetMode="External"/><Relationship Id="rId7" Type="http://schemas.openxmlformats.org/officeDocument/2006/relationships/hyperlink" Target="https://openclipart.org/detail/21098/ems-emergency-medical-service-logo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www.pngall.com/diploma-png/" TargetMode="Externa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7.png"/><Relationship Id="rId7" Type="http://schemas.openxmlformats.org/officeDocument/2006/relationships/hyperlink" Target="https://www.publicdomainpictures.net/en/view-image.php?image=174373&amp;picture=new-york-city-public-librar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3.png"/><Relationship Id="rId5" Type="http://schemas.openxmlformats.org/officeDocument/2006/relationships/hyperlink" Target="https://www.pxfuel.com/en/free-photo-erlaz" TargetMode="External"/><Relationship Id="rId10" Type="http://schemas.openxmlformats.org/officeDocument/2006/relationships/hyperlink" Target="https://creativecommons.org/licenses/by/3.0/" TargetMode="External"/><Relationship Id="rId4" Type="http://schemas.microsoft.com/office/2007/relationships/hdphoto" Target="../media/hdphoto1.wdp"/><Relationship Id="rId9" Type="http://schemas.openxmlformats.org/officeDocument/2006/relationships/hyperlink" Target="https://foto.wuestenigel.com/medical-stethoscope-on-a-modern-laptop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hyperlink" Target="https://pxhere.com/en/photo/1153914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3.png"/><Relationship Id="rId4" Type="http://schemas.openxmlformats.org/officeDocument/2006/relationships/hyperlink" Target="https://www.publicdomainpictures.net/view-image.php?image=221357&amp;picture=learning-for-life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emergency-rescue-stretcher-injured-780313/" TargetMode="External"/><Relationship Id="rId3" Type="http://schemas.microsoft.com/office/2007/relationships/hdphoto" Target="../media/hdphoto3.wdp"/><Relationship Id="rId7" Type="http://schemas.openxmlformats.org/officeDocument/2006/relationships/image" Target="../media/image14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m.wikipedia.org/wiki/File:Diagram_of_the_human_heart_(cropped).svg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www.flickr.com/photos/liverpoolhls/10825901976/" TargetMode="Externa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s/illustrations/salud-mental-la-formaci%C3%B3n-del-cerebro-2313426/" TargetMode="External"/><Relationship Id="rId3" Type="http://schemas.openxmlformats.org/officeDocument/2006/relationships/image" Target="../media/image18.png"/><Relationship Id="rId7" Type="http://schemas.openxmlformats.org/officeDocument/2006/relationships/image" Target="../media/image19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santosbancarios.com.br/artigo/entenda-por-que-e-tao-importante-cuidar-da-saude-mental" TargetMode="External"/><Relationship Id="rId4" Type="http://schemas.microsoft.com/office/2007/relationships/hdphoto" Target="../media/hdphoto4.wdp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1543601" TargetMode="External"/><Relationship Id="rId13" Type="http://schemas.openxmlformats.org/officeDocument/2006/relationships/hyperlink" Target="https://openclipart.org/detail/21098/ems-emergency-medical-service-logo" TargetMode="External"/><Relationship Id="rId3" Type="http://schemas.openxmlformats.org/officeDocument/2006/relationships/hyperlink" Target="https://www.flickr.com/photos/hagerstowncc/8477090614/" TargetMode="External"/><Relationship Id="rId7" Type="http://schemas.microsoft.com/office/2007/relationships/hdphoto" Target="../media/hdphoto5.wdp"/><Relationship Id="rId12" Type="http://schemas.microsoft.com/office/2007/relationships/hdphoto" Target="../media/hdphoto6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4.png"/><Relationship Id="rId5" Type="http://schemas.openxmlformats.org/officeDocument/2006/relationships/hyperlink" Target="http://flickr.com/photos/special-fx/5889811436" TargetMode="External"/><Relationship Id="rId10" Type="http://schemas.openxmlformats.org/officeDocument/2006/relationships/hyperlink" Target="https://commons.wikimedia.org/wiki/File:Studying.jpg" TargetMode="External"/><Relationship Id="rId4" Type="http://schemas.openxmlformats.org/officeDocument/2006/relationships/image" Target="../media/image21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b="1" i="0" dirty="0">
                <a:solidFill>
                  <a:srgbClr val="FFFFFF"/>
                </a:solidFill>
                <a:effectLst/>
                <a:latin typeface="Söhne"/>
              </a:rPr>
              <a:t>Essential Skills of a Paramedic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/>
          <a:p>
            <a:r>
              <a:rPr lang="en-GB" b="0" i="0" dirty="0">
                <a:solidFill>
                  <a:srgbClr val="ECECEC"/>
                </a:solidFill>
                <a:effectLst/>
                <a:latin typeface="SimSun-ExtB" panose="02010609060101010101" pitchFamily="49" charset="-122"/>
                <a:ea typeface="SimSun-ExtB" panose="02010609060101010101" pitchFamily="49" charset="-122"/>
              </a:rPr>
              <a:t>Providing Critical Care in Emergency Situations</a:t>
            </a:r>
          </a:p>
          <a:p>
            <a:endParaRPr lang="en-GB" dirty="0">
              <a:solidFill>
                <a:srgbClr val="ECECEC"/>
              </a:solidFill>
              <a:latin typeface="SimSun-ExtB" panose="02010609060101010101" pitchFamily="49" charset="-122"/>
              <a:ea typeface="SimSun-ExtB" panose="02010609060101010101" pitchFamily="49" charset="-122"/>
            </a:endParaRPr>
          </a:p>
          <a:p>
            <a:r>
              <a:rPr lang="en-GB" dirty="0">
                <a:solidFill>
                  <a:srgbClr val="ECECEC"/>
                </a:solidFill>
                <a:latin typeface="SimSun-ExtB" panose="02010609060101010101" pitchFamily="49" charset="-122"/>
                <a:ea typeface="SimSun-ExtB" panose="02010609060101010101" pitchFamily="49" charset="-122"/>
              </a:rPr>
              <a:t>						</a:t>
            </a:r>
            <a:r>
              <a:rPr lang="en-GB" dirty="0">
                <a:solidFill>
                  <a:srgbClr val="E06A7E"/>
                </a:solidFill>
                <a:latin typeface="Segoe UI Black" panose="020B0A02040204020203" pitchFamily="34" charset="0"/>
                <a:ea typeface="Segoe UI Black" panose="020B0A02040204020203" pitchFamily="34" charset="0"/>
              </a:rPr>
              <a:t>Marius Oancea</a:t>
            </a:r>
          </a:p>
          <a:p>
            <a:pPr rtl="0"/>
            <a:endParaRPr lang="en-GB" dirty="0"/>
          </a:p>
        </p:txBody>
      </p:sp>
      <p:pic>
        <p:nvPicPr>
          <p:cNvPr id="7" name="Picture 6" descr="Smiling paramedic in ambulance">
            <a:extLst>
              <a:ext uri="{FF2B5EF4-FFF2-40B4-BE49-F238E27FC236}">
                <a16:creationId xmlns:a16="http://schemas.microsoft.com/office/drawing/2014/main" id="{C60A9587-3DD2-6AF5-1D27-BE5463AEBC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5940" y="188640"/>
            <a:ext cx="7920880" cy="3710068"/>
          </a:xfrm>
          <a:prstGeom prst="rect">
            <a:avLst/>
          </a:prstGeom>
          <a:effectLst>
            <a:softEdge rad="317500"/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AA9436E-5DAF-2221-EA5E-A03BCCDE6A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66419" y="0"/>
            <a:ext cx="922406" cy="90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E5CA2-950B-61FB-0B0A-1629A330C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dirty="0"/>
              <a:t>Paramedic</a:t>
            </a:r>
            <a:r>
              <a:rPr lang="en-GB" b="1" i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53568-528F-FA6B-BA8B-CC9A717BB9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This presentation is going to be about the skills of a </a:t>
            </a:r>
            <a:r>
              <a:rPr lang="en-GB" sz="2800" i="1" dirty="0"/>
              <a:t>paramedic</a:t>
            </a:r>
          </a:p>
          <a:p>
            <a:pPr lvl="2"/>
            <a:endParaRPr lang="en-GB" sz="2400" i="1" dirty="0"/>
          </a:p>
          <a:p>
            <a:pPr lvl="2"/>
            <a:endParaRPr lang="en-GB" i="1" dirty="0"/>
          </a:p>
          <a:p>
            <a:pPr lvl="2"/>
            <a:r>
              <a:rPr lang="en-GB" sz="2800" i="1" dirty="0"/>
              <a:t>Degrees</a:t>
            </a:r>
          </a:p>
          <a:p>
            <a:pPr lvl="2"/>
            <a:r>
              <a:rPr lang="en-GB" sz="2800" i="1" dirty="0"/>
              <a:t>Body of regulation</a:t>
            </a:r>
          </a:p>
          <a:p>
            <a:pPr lvl="2"/>
            <a:r>
              <a:rPr lang="en-GB" sz="2800" i="1" dirty="0"/>
              <a:t>Learning</a:t>
            </a:r>
          </a:p>
          <a:p>
            <a:pPr lvl="4"/>
            <a:endParaRPr lang="en-GB" sz="2800" i="1" dirty="0"/>
          </a:p>
          <a:p>
            <a:pPr lvl="4"/>
            <a:r>
              <a:rPr lang="en-GB" sz="2800" i="1" dirty="0"/>
              <a:t>Medical Knowledge</a:t>
            </a:r>
          </a:p>
          <a:p>
            <a:pPr lvl="4"/>
            <a:r>
              <a:rPr lang="en-GB" sz="2800" i="1" dirty="0"/>
              <a:t>Leadership</a:t>
            </a:r>
          </a:p>
          <a:p>
            <a:pPr lvl="4"/>
            <a:r>
              <a:rPr lang="en-GB" sz="2800" i="1" dirty="0"/>
              <a:t>Mental Fortitude </a:t>
            </a:r>
          </a:p>
          <a:p>
            <a:pPr marL="1005840" lvl="4" indent="0">
              <a:buNone/>
            </a:pPr>
            <a:endParaRPr lang="en-GB" i="1" dirty="0"/>
          </a:p>
        </p:txBody>
      </p:sp>
      <p:pic>
        <p:nvPicPr>
          <p:cNvPr id="13" name="Picture 12" descr="A person riding a bicycle with balloons&#10;&#10;Description automatically generated">
            <a:extLst>
              <a:ext uri="{FF2B5EF4-FFF2-40B4-BE49-F238E27FC236}">
                <a16:creationId xmlns:a16="http://schemas.microsoft.com/office/drawing/2014/main" id="{4EB189B9-83EC-3022-B6BB-1C15F4EF714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1422621">
            <a:off x="5399757" y="391911"/>
            <a:ext cx="3687727" cy="1081110"/>
          </a:xfrm>
          <a:prstGeom prst="rect">
            <a:avLst/>
          </a:prstGeom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  <a:softEdge rad="317500"/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  <p:pic>
        <p:nvPicPr>
          <p:cNvPr id="5" name="Picture 4" descr="A graduation cap and diploma&#10;&#10;Description automatically generated">
            <a:extLst>
              <a:ext uri="{FF2B5EF4-FFF2-40B4-BE49-F238E27FC236}">
                <a16:creationId xmlns:a16="http://schemas.microsoft.com/office/drawing/2014/main" id="{1F1AC86E-2331-A121-4F60-D49499F5BB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365067">
            <a:off x="5986036" y="3406718"/>
            <a:ext cx="3163994" cy="268286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</p:pic>
      <p:pic>
        <p:nvPicPr>
          <p:cNvPr id="8" name="Picture 7" descr="A blue and white symbol&#10;&#10;Description automatically generated">
            <a:extLst>
              <a:ext uri="{FF2B5EF4-FFF2-40B4-BE49-F238E27FC236}">
                <a16:creationId xmlns:a16="http://schemas.microsoft.com/office/drawing/2014/main" id="{4A2ED778-B530-B3F5-1BD7-B4E216EAA0C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206980" y="0"/>
            <a:ext cx="903539" cy="88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05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z="5400" kern="100" dirty="0">
                <a:effectLst/>
                <a:latin typeface="Amasis MT Pro Medium" panose="020F0502020204030204" pitchFamily="18" charset="-18"/>
                <a:ea typeface="Calibri" panose="020F0502020204030204" pitchFamily="34" charset="0"/>
                <a:cs typeface="Sanskrit Text" panose="020B0502040204020203" pitchFamily="18" charset="0"/>
              </a:rPr>
              <a:t>	What makes a paramedic?</a:t>
            </a:r>
            <a:endParaRPr lang="en-GB" sz="5400" dirty="0">
              <a:latin typeface="Amasis MT Pro Medium" panose="020F0502020204030204" pitchFamily="18" charset="-18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773932" y="1772816"/>
            <a:ext cx="9144000" cy="4267200"/>
          </a:xfrm>
        </p:spPr>
        <p:txBody>
          <a:bodyPr rtlCol="0">
            <a:normAutofit fontScale="70000" lnSpcReduction="20000"/>
          </a:bodyPr>
          <a:lstStyle/>
          <a:p>
            <a:pPr marL="0" indent="0">
              <a:spcAft>
                <a:spcPts val="200"/>
              </a:spcAft>
              <a:buNone/>
            </a:pPr>
            <a:r>
              <a:rPr lang="en-GB" sz="3200" b="1" dirty="0">
                <a:solidFill>
                  <a:schemeClr val="tx1">
                    <a:lumMod val="95000"/>
                  </a:schemeClr>
                </a:solidFill>
                <a:effectLst/>
                <a:ea typeface="Tahoma" panose="020B0604030504040204" pitchFamily="34" charset="0"/>
                <a:cs typeface="Tahoma" panose="020B0604030504040204" pitchFamily="34" charset="0"/>
              </a:rPr>
              <a:t>	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effectLst/>
                <a:latin typeface="Amasis MT Pro Medium" panose="02040604050005020304" pitchFamily="18" charset="-18"/>
                <a:ea typeface="Tahoma" panose="020B0604030504040204" pitchFamily="34" charset="0"/>
                <a:cs typeface="Tahoma" panose="020B0604030504040204" pitchFamily="34" charset="0"/>
              </a:rPr>
              <a:t>The term paramedic earliest use in literature was in the 1960’s according to the  Oxford English Dictionary (2023)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  <a:ea typeface="Tahoma" panose="020B0604030504040204" pitchFamily="34" charset="0"/>
                <a:cs typeface="Tahoma" panose="020B0604030504040204" pitchFamily="34" charset="0"/>
              </a:rPr>
              <a:t>	It is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effectLst/>
                <a:latin typeface="Amasis MT Pro Medium" panose="02040604050005020304" pitchFamily="18" charset="-18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effectLst/>
                <a:latin typeface="Amasis MT Pro Medium" panose="02040604050005020304" pitchFamily="18" charset="-18"/>
                <a:ea typeface="Calibri" panose="020F0502020204030204" pitchFamily="34" charset="0"/>
              </a:rPr>
              <a:t>described by Health and Improvement Education Wales (HIEW) (2020) as being a practitioner clinically qualified, independent with the knowledge, aptitudes, and clinical ability to evaluate, treat, diagnose, and administer pain relief and other medications .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  <a:ea typeface="Calibri" panose="020F0502020204030204" pitchFamily="34" charset="0"/>
              </a:rPr>
              <a:t>       According to Universities and Colleges Admissions Service (UCAS) in the United Kingdom </a:t>
            </a:r>
            <a:endParaRPr lang="en-GB" sz="2200" b="1" dirty="0">
              <a:solidFill>
                <a:schemeClr val="tx1">
                  <a:lumMod val="95000"/>
                </a:schemeClr>
              </a:solidFill>
              <a:effectLst/>
              <a:latin typeface="Amasis MT Pro Medium" panose="02040604050005020304" pitchFamily="18" charset="-18"/>
              <a:ea typeface="Calibri" panose="020F0502020204030204" pitchFamily="34" charset="0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  <a:ea typeface="Calibri" panose="020F0502020204030204" pitchFamily="34" charset="0"/>
              </a:rPr>
              <a:t>	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</a:rPr>
              <a:t>Paramedic Diploma of Higher Education as of 2019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effectLst/>
                <a:latin typeface="Amasis MT Pro Medium" panose="02040604050005020304" pitchFamily="18" charset="-18"/>
                <a:ea typeface="Calibri" panose="020F0502020204030204" pitchFamily="34" charset="0"/>
              </a:rPr>
              <a:t>	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</a:rPr>
              <a:t>Health and Care Professions Council (HCPC) 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</a:rPr>
              <a:t>                                                          From 2024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effectLst/>
                <a:latin typeface="Amasis MT Pro Medium" panose="02040604050005020304" pitchFamily="18" charset="-18"/>
                <a:ea typeface="Calibri" panose="020F0502020204030204" pitchFamily="34" charset="0"/>
              </a:rPr>
              <a:t>		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</a:rPr>
              <a:t>BSc Paramedic Science/Practice Degree 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effectLst/>
                <a:latin typeface="Amasis MT Pro Medium" panose="02040604050005020304" pitchFamily="18" charset="-18"/>
                <a:ea typeface="Calibri" panose="020F0502020204030204" pitchFamily="34" charset="0"/>
              </a:rPr>
              <a:t>		</a:t>
            </a:r>
            <a:r>
              <a:rPr lang="en-GB" sz="2200" b="1" dirty="0">
                <a:solidFill>
                  <a:schemeClr val="tx1">
                    <a:lumMod val="95000"/>
                  </a:schemeClr>
                </a:solidFill>
                <a:latin typeface="Amasis MT Pro Medium" panose="02040604050005020304" pitchFamily="18" charset="-18"/>
              </a:rPr>
              <a:t>Paramedic Degree Apprenticeship</a:t>
            </a:r>
          </a:p>
          <a:p>
            <a:pPr marL="1920240" lvl="8" indent="0">
              <a:buNone/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Amasis MT Pro Black" panose="020F0502020204030204" pitchFamily="18" charset="-18"/>
              </a:rPr>
              <a:t>                                </a:t>
            </a:r>
          </a:p>
          <a:p>
            <a:pPr marL="1920240" lvl="8" indent="0">
              <a:buNone/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Amasis MT Pro Black" panose="020F0502020204030204" pitchFamily="18" charset="-18"/>
              </a:rPr>
              <a:t>		</a:t>
            </a:r>
            <a:r>
              <a:rPr lang="en-GB" sz="1100" b="1" dirty="0">
                <a:solidFill>
                  <a:schemeClr val="tx1">
                    <a:lumMod val="95000"/>
                  </a:schemeClr>
                </a:solidFill>
                <a:latin typeface="Amasis MT Pro Black" panose="020F0502020204030204" pitchFamily="18" charset="-18"/>
              </a:rPr>
              <a:t>   (UCAS, 2019) </a:t>
            </a:r>
          </a:p>
        </p:txBody>
      </p:sp>
      <p:pic>
        <p:nvPicPr>
          <p:cNvPr id="8" name="Picture 7" descr="A group of graduates throwing their caps in the air&#10;&#10;Description automatically generated">
            <a:extLst>
              <a:ext uri="{FF2B5EF4-FFF2-40B4-BE49-F238E27FC236}">
                <a16:creationId xmlns:a16="http://schemas.microsoft.com/office/drawing/2014/main" id="{D6C541D9-9749-2E58-A117-F945F91F26D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8893382">
            <a:off x="125142" y="546223"/>
            <a:ext cx="2519093" cy="1676996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1" name="Picture 10" descr="A hallway with a large window and lights&#10;&#10;Description automatically generated">
            <a:extLst>
              <a:ext uri="{FF2B5EF4-FFF2-40B4-BE49-F238E27FC236}">
                <a16:creationId xmlns:a16="http://schemas.microsoft.com/office/drawing/2014/main" id="{0836EF43-D27E-4CFD-0588-08CAE6E2B86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rot="764048">
            <a:off x="8110636" y="3879420"/>
            <a:ext cx="3199284" cy="2132856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5" name="Picture 14" descr="A stethoscope on a computer&#10;&#10;Description automatically generated">
            <a:extLst>
              <a:ext uri="{FF2B5EF4-FFF2-40B4-BE49-F238E27FC236}">
                <a16:creationId xmlns:a16="http://schemas.microsoft.com/office/drawing/2014/main" id="{2959653E-5F05-F853-6C97-B5549BD9449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49796" y="4149080"/>
            <a:ext cx="2808312" cy="1982821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4D2A4E8-2D26-F73A-087A-968588562FA7}"/>
              </a:ext>
            </a:extLst>
          </p:cNvPr>
          <p:cNvSpPr txBox="1"/>
          <p:nvPr/>
        </p:nvSpPr>
        <p:spPr>
          <a:xfrm>
            <a:off x="549796" y="11007080"/>
            <a:ext cx="2808312" cy="230832"/>
          </a:xfrm>
          <a:prstGeom prst="rect">
            <a:avLst/>
          </a:prstGeom>
          <a:noFill/>
          <a:effectLst>
            <a:softEdge rad="317500"/>
          </a:effectLst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foto.wuestenigel.com/medical-stethoscope-on-a-modern-laptop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640B089-1DAE-4761-D602-E6F752103E5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412605" y="0"/>
            <a:ext cx="776220" cy="76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3E7C1-0F52-1424-DB81-44F8548F7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   </a:t>
            </a:r>
            <a:r>
              <a:rPr lang="en-GB" sz="6000" dirty="0">
                <a:latin typeface="Algerian" panose="04020705040A02060702" pitchFamily="82" charset="0"/>
              </a:rPr>
              <a:t>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1DCB4-7711-1C84-EAD1-2AF674EF1D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7400" b="0" i="0" dirty="0">
                <a:solidFill>
                  <a:srgbClr val="E2EEFF"/>
                </a:solidFill>
                <a:effectLst/>
                <a:latin typeface="Algerian" panose="04020705040A02060702" pitchFamily="82" charset="0"/>
              </a:rPr>
              <a:t>       According to </a:t>
            </a:r>
            <a:r>
              <a:rPr lang="en-GB" sz="7400" b="0" i="0" dirty="0">
                <a:effectLst/>
                <a:latin typeface="Algerian" panose="04020705040A02060702" pitchFamily="82" charset="0"/>
              </a:rPr>
              <a:t>Ambrose (2010</a:t>
            </a:r>
            <a:r>
              <a:rPr lang="en-GB" sz="7400" b="0" i="0" dirty="0">
                <a:solidFill>
                  <a:srgbClr val="2C3E50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7400" b="0" i="0" dirty="0">
                <a:effectLst/>
                <a:latin typeface="Algerian" panose="04020705040A02060702" pitchFamily="82" charset="0"/>
              </a:rPr>
              <a:t>) learning is</a:t>
            </a:r>
            <a:r>
              <a:rPr lang="en-GB" sz="7400" b="0" i="0" dirty="0">
                <a:solidFill>
                  <a:srgbClr val="2C3E50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GB" sz="7400" b="0" i="0" dirty="0">
                <a:solidFill>
                  <a:srgbClr val="E2EEFF"/>
                </a:solidFill>
                <a:effectLst/>
                <a:latin typeface="Algerian" panose="04020705040A02060702" pitchFamily="82" charset="0"/>
              </a:rPr>
              <a:t>a process that leads to change, which occurs as a result of experience and increases the potential for improved performance and future learning</a:t>
            </a:r>
            <a:endParaRPr lang="en-GB" sz="5100" dirty="0">
              <a:solidFill>
                <a:srgbClr val="E2EEFF"/>
              </a:solidFill>
              <a:latin typeface="Algerian" panose="04020705040A02060702" pitchFamily="82" charset="0"/>
            </a:endParaRPr>
          </a:p>
          <a:p>
            <a:pPr>
              <a:lnSpc>
                <a:spcPct val="170000"/>
              </a:lnSpc>
            </a:pPr>
            <a:r>
              <a:rPr lang="en-GB" sz="9600" dirty="0">
                <a:solidFill>
                  <a:srgbClr val="E2EEFF"/>
                </a:solidFill>
                <a:latin typeface="Algerian" panose="04020705040A02060702" pitchFamily="82" charset="0"/>
              </a:rPr>
              <a:t>Medical knowledge </a:t>
            </a:r>
            <a:endParaRPr lang="en-GB" sz="5100" dirty="0">
              <a:solidFill>
                <a:srgbClr val="E2EEFF"/>
              </a:solidFill>
              <a:latin typeface="Algerian" panose="04020705040A02060702" pitchFamily="82" charset="0"/>
            </a:endParaRPr>
          </a:p>
          <a:p>
            <a:pPr>
              <a:lnSpc>
                <a:spcPct val="170000"/>
              </a:lnSpc>
            </a:pPr>
            <a:r>
              <a:rPr lang="en-GB" sz="9600" dirty="0">
                <a:solidFill>
                  <a:srgbClr val="E2EEFF"/>
                </a:solidFill>
                <a:latin typeface="Algerian" panose="04020705040A02060702" pitchFamily="82" charset="0"/>
              </a:rPr>
              <a:t>Leadership</a:t>
            </a:r>
            <a:endParaRPr lang="en-GB" sz="5100" dirty="0">
              <a:solidFill>
                <a:srgbClr val="E2EEFF"/>
              </a:solidFill>
              <a:latin typeface="Algerian" panose="04020705040A02060702" pitchFamily="82" charset="0"/>
            </a:endParaRPr>
          </a:p>
          <a:p>
            <a:pPr>
              <a:lnSpc>
                <a:spcPct val="170000"/>
              </a:lnSpc>
            </a:pPr>
            <a:r>
              <a:rPr lang="en-GB" sz="9600" dirty="0">
                <a:solidFill>
                  <a:srgbClr val="E2EEFF"/>
                </a:solidFill>
                <a:latin typeface="Algerian" panose="04020705040A02060702" pitchFamily="82" charset="0"/>
              </a:rPr>
              <a:t>Mental fortitude</a:t>
            </a:r>
          </a:p>
          <a:p>
            <a:endParaRPr lang="en-GB" dirty="0">
              <a:solidFill>
                <a:srgbClr val="E2EEFF"/>
              </a:solidFill>
              <a:latin typeface="Google Sans"/>
            </a:endParaRPr>
          </a:p>
          <a:p>
            <a:pPr marL="1920240" lvl="8" indent="0">
              <a:buNone/>
            </a:pPr>
            <a:endParaRPr lang="en-GB" dirty="0">
              <a:solidFill>
                <a:srgbClr val="E2EEFF"/>
              </a:solidFill>
              <a:latin typeface="Google Sans"/>
            </a:endParaRPr>
          </a:p>
          <a:p>
            <a:pPr marL="1920240" lvl="8" indent="0">
              <a:buNone/>
            </a:pPr>
            <a:endParaRPr lang="en-GB" sz="4300" dirty="0">
              <a:solidFill>
                <a:srgbClr val="E2EEFF"/>
              </a:solidFill>
              <a:latin typeface="Google Sans"/>
            </a:endParaRPr>
          </a:p>
          <a:p>
            <a:pPr marL="1920240" lvl="8" indent="0">
              <a:buNone/>
            </a:pPr>
            <a:endParaRPr lang="en-GB" sz="4300" dirty="0">
              <a:solidFill>
                <a:srgbClr val="E2EEFF"/>
              </a:solidFill>
              <a:latin typeface="Google Sans"/>
            </a:endParaRPr>
          </a:p>
          <a:p>
            <a:pPr marL="1920240" lvl="8" indent="0">
              <a:buNone/>
            </a:pPr>
            <a:r>
              <a:rPr lang="en-GB" sz="4300" dirty="0">
                <a:solidFill>
                  <a:srgbClr val="E2EEFF"/>
                </a:solidFill>
                <a:latin typeface="Google Sans"/>
              </a:rPr>
              <a:t>                                                     (National Health Service, 2015)</a:t>
            </a:r>
          </a:p>
          <a:p>
            <a:endParaRPr lang="en-GB" dirty="0">
              <a:solidFill>
                <a:srgbClr val="E2EEFF"/>
              </a:solidFill>
              <a:latin typeface="Google Sans"/>
            </a:endParaRPr>
          </a:p>
          <a:p>
            <a:endParaRPr lang="en-GB" dirty="0">
              <a:solidFill>
                <a:srgbClr val="E2EEFF"/>
              </a:solidFill>
              <a:latin typeface="Google Sans"/>
            </a:endParaRPr>
          </a:p>
          <a:p>
            <a:pPr marL="0" indent="0">
              <a:buNone/>
            </a:pPr>
            <a:endParaRPr lang="en-GB" dirty="0">
              <a:solidFill>
                <a:srgbClr val="E2EEFF"/>
              </a:solidFill>
              <a:latin typeface="Google Sans"/>
            </a:endParaRPr>
          </a:p>
        </p:txBody>
      </p:sp>
      <p:pic>
        <p:nvPicPr>
          <p:cNvPr id="5" name="Picture 4" descr="A chalkboard with text on it&#10;&#10;Description automatically generated">
            <a:extLst>
              <a:ext uri="{FF2B5EF4-FFF2-40B4-BE49-F238E27FC236}">
                <a16:creationId xmlns:a16="http://schemas.microsoft.com/office/drawing/2014/main" id="{EDE37788-7EC7-4E51-535E-A050239237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Grayscale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58308" y="2492896"/>
            <a:ext cx="5272853" cy="2768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A78C70-A8B3-3455-A24F-D751820AB1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12449" y="21386"/>
            <a:ext cx="776376" cy="764857"/>
          </a:xfrm>
          <a:prstGeom prst="rect">
            <a:avLst/>
          </a:prstGeom>
        </p:spPr>
      </p:pic>
      <p:pic>
        <p:nvPicPr>
          <p:cNvPr id="8" name="Picture 7" descr="A light in the dark&#10;&#10;Description automatically generated">
            <a:extLst>
              <a:ext uri="{FF2B5EF4-FFF2-40B4-BE49-F238E27FC236}">
                <a16:creationId xmlns:a16="http://schemas.microsoft.com/office/drawing/2014/main" id="{B8EBC070-F0EE-F607-4A13-5ECB4B4F868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05780" y="167710"/>
            <a:ext cx="2546648" cy="143249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9607603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51671-362A-3958-1344-8A52D40D2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i="0" dirty="0">
                <a:solidFill>
                  <a:srgbClr val="ECECEC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			Medical Knowledge</a:t>
            </a:r>
            <a:endParaRPr lang="en-GB" sz="4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F8B1B-3B35-B651-AEF0-20A244544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0" i="0" dirty="0">
                <a:solidFill>
                  <a:srgbClr val="ECECEC"/>
                </a:solidFill>
                <a:effectLst/>
                <a:latin typeface="Aharoni" panose="020F0502020204030204" pitchFamily="2" charset="-79"/>
                <a:cs typeface="Aharoni" panose="020F0502020204030204" pitchFamily="2" charset="-79"/>
              </a:rPr>
              <a:t>Paramedics need a comprehensive understanding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ECECEC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H</a:t>
            </a:r>
            <a:r>
              <a:rPr lang="en-GB" b="0" i="0" dirty="0">
                <a:solidFill>
                  <a:srgbClr val="ECECEC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uman anatomy </a:t>
            </a:r>
            <a:r>
              <a:rPr lang="en-GB" b="0" i="0">
                <a:solidFill>
                  <a:srgbClr val="ECECEC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and 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p</a:t>
            </a:r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hysiology</a:t>
            </a:r>
            <a:endParaRPr lang="en-GB" b="0" i="0" dirty="0">
              <a:solidFill>
                <a:srgbClr val="ECECEC"/>
              </a:solidFill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kern="0" dirty="0">
                <a:solidFill>
                  <a:srgbClr val="ECECEC"/>
                </a:solidFill>
                <a:effectLst/>
                <a:latin typeface="Aharoni" panose="020F0502020204030204" pitchFamily="2" charset="-79"/>
                <a:ea typeface="Times New Roman" panose="02020603050405020304" pitchFamily="18" charset="0"/>
                <a:cs typeface="Aharoni" panose="020F0502020204030204" pitchFamily="2" charset="-79"/>
              </a:rPr>
              <a:t>       Common medical conditions and emergencies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kern="0" dirty="0">
                <a:solidFill>
                  <a:srgbClr val="ECECEC"/>
                </a:solidFill>
                <a:latin typeface="Aharoni" panose="020F0502020204030204" pitchFamily="2" charset="-79"/>
                <a:ea typeface="Times New Roman" panose="02020603050405020304" pitchFamily="18" charset="0"/>
                <a:cs typeface="Aharoni" panose="020F0502020204030204" pitchFamily="2" charset="-79"/>
              </a:rPr>
              <a:t>       Required emergency treatment for each condition</a:t>
            </a:r>
            <a:endParaRPr lang="en-GB" kern="0" dirty="0">
              <a:solidFill>
                <a:srgbClr val="ECECEC"/>
              </a:solidFill>
              <a:effectLst/>
              <a:latin typeface="Aharoni" panose="020F0502020204030204" pitchFamily="2" charset="-79"/>
              <a:ea typeface="Times New Roman" panose="02020603050405020304" pitchFamily="18" charset="0"/>
              <a:cs typeface="Aharoni" panose="020F0502020204030204" pitchFamily="2" charset="-79"/>
            </a:endParaRPr>
          </a:p>
          <a:p>
            <a:endParaRPr lang="en-GB" sz="1800" kern="0" dirty="0">
              <a:solidFill>
                <a:srgbClr val="ECECEC"/>
              </a:solidFill>
              <a:latin typeface="Segoe UI" panose="020B0502040204020203" pitchFamily="34" charset="0"/>
            </a:endParaRPr>
          </a:p>
          <a:p>
            <a:pPr marL="1920240" lvl="8" indent="0">
              <a:buNone/>
            </a:pPr>
            <a:r>
              <a:rPr lang="en-GB" dirty="0">
                <a:solidFill>
                  <a:srgbClr val="ECECEC"/>
                </a:solidFill>
                <a:latin typeface="Söhne"/>
              </a:rPr>
              <a:t>(Health and Care Professions Council, 2023)</a:t>
            </a:r>
          </a:p>
        </p:txBody>
      </p:sp>
      <p:pic>
        <p:nvPicPr>
          <p:cNvPr id="6" name="Picture 5" descr="A diagram of the internal organs of a person&#10;&#10;Description automatically generated">
            <a:extLst>
              <a:ext uri="{FF2B5EF4-FFF2-40B4-BE49-F238E27FC236}">
                <a16:creationId xmlns:a16="http://schemas.microsoft.com/office/drawing/2014/main" id="{A1871553-F585-38F8-4334-3297193DED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491108">
            <a:off x="699285" y="459937"/>
            <a:ext cx="1646252" cy="2650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diagram of a heart&#10;&#10;Description automatically generated">
            <a:extLst>
              <a:ext uri="{FF2B5EF4-FFF2-40B4-BE49-F238E27FC236}">
                <a16:creationId xmlns:a16="http://schemas.microsoft.com/office/drawing/2014/main" id="{1A6F2E72-FA87-80EC-30C6-5C6C0F5E2C8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137771" y="2420888"/>
            <a:ext cx="2832527" cy="2780928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pic>
        <p:nvPicPr>
          <p:cNvPr id="10" name="Picture 9" descr="A person on a stretcher&#10;&#10;Description automatically generated">
            <a:extLst>
              <a:ext uri="{FF2B5EF4-FFF2-40B4-BE49-F238E27FC236}">
                <a16:creationId xmlns:a16="http://schemas.microsoft.com/office/drawing/2014/main" id="{1F176E3A-C639-41E8-02D8-1A1892B3B48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19174208">
            <a:off x="551782" y="4413172"/>
            <a:ext cx="2589444" cy="1731691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1E11171-29BC-A629-896B-5118FA96C1A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12604" y="0"/>
            <a:ext cx="776221" cy="76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5854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4F799-3678-14A4-48E4-B6DD004CE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</a:t>
            </a:r>
            <a:r>
              <a:rPr lang="en-GB" sz="6000" dirty="0">
                <a:latin typeface="Bodoni MT Black" panose="02070A03080606020203" pitchFamily="18" charset="0"/>
              </a:rPr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31E2C-530A-BDCB-B4ED-0B98290B2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2"/>
            <a:r>
              <a:rPr lang="en-GB">
                <a:latin typeface="Bodoni MT Black" panose="02070A03080606020203" pitchFamily="18" charset="0"/>
              </a:rPr>
              <a:t>  According </a:t>
            </a:r>
            <a:r>
              <a:rPr lang="en-GB" dirty="0">
                <a:latin typeface="Bodoni MT Black" panose="02070A03080606020203" pitchFamily="18" charset="0"/>
              </a:rPr>
              <a:t>to </a:t>
            </a:r>
            <a:r>
              <a:rPr lang="en-GB" kern="100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Barney  (2023) leadership is the ability of an individual or a group of people to influence and guide followers or members of an organization, society or team</a:t>
            </a:r>
          </a:p>
          <a:p>
            <a:pPr lvl="2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GB" sz="20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Teamwork</a:t>
            </a:r>
            <a:endParaRPr lang="en-GB" sz="2000" kern="100" dirty="0">
              <a:latin typeface="Bodoni MT Black" panose="02070A03080606020203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GB" sz="2000" kern="1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</a:t>
            </a:r>
          </a:p>
          <a:p>
            <a:pPr lvl="2">
              <a:lnSpc>
                <a:spcPct val="150000"/>
              </a:lnSpc>
            </a:pPr>
            <a:r>
              <a:rPr lang="en-GB" sz="2000" kern="1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thinking</a:t>
            </a:r>
          </a:p>
          <a:p>
            <a:pPr lvl="2">
              <a:lnSpc>
                <a:spcPct val="150000"/>
              </a:lnSpc>
            </a:pPr>
            <a:r>
              <a:rPr lang="en-GB" sz="2000" kern="1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Decision making</a:t>
            </a:r>
          </a:p>
          <a:p>
            <a:pPr lvl="2">
              <a:lnSpc>
                <a:spcPct val="150000"/>
              </a:lnSpc>
            </a:pPr>
            <a:r>
              <a:rPr lang="en-GB" sz="2000" kern="1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Organised</a:t>
            </a:r>
          </a:p>
          <a:p>
            <a:pPr marL="548640" lvl="2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691640" lvl="7" indent="0">
              <a:buNone/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691640" lvl="7" indent="0">
              <a:buNone/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en-GB" kern="1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(Johnson, Bainbridge and Hazard, 2018)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/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/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2"/>
            <a:endParaRPr lang="en-GB" dirty="0"/>
          </a:p>
        </p:txBody>
      </p:sp>
      <p:pic>
        <p:nvPicPr>
          <p:cNvPr id="7" name="Picture 6" descr="Dark floating bulbs with one lit up brightly">
            <a:extLst>
              <a:ext uri="{FF2B5EF4-FFF2-40B4-BE49-F238E27FC236}">
                <a16:creationId xmlns:a16="http://schemas.microsoft.com/office/drawing/2014/main" id="{E0846391-0006-0226-65B2-13EE5FA0D06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092" y="-40939"/>
            <a:ext cx="6408712" cy="194421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5" name="Picture 4" descr="Skydivers make a formation above the clouds">
            <a:extLst>
              <a:ext uri="{FF2B5EF4-FFF2-40B4-BE49-F238E27FC236}">
                <a16:creationId xmlns:a16="http://schemas.microsoft.com/office/drawing/2014/main" id="{9144E1AE-3256-4392-A3D5-9ED7C3DF6E7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276" y="2430814"/>
            <a:ext cx="4824536" cy="3215572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FFBA75-99A6-AC7A-CFED-F80D171170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70030" y="18001"/>
            <a:ext cx="831041" cy="81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2961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4CA1B-64F6-FEA2-AF68-DC620C107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  </a:t>
            </a:r>
            <a:r>
              <a:rPr lang="en-GB" sz="4400" dirty="0"/>
              <a:t>Mental fortitude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ED358-5FEF-94FE-6506-17D5D38A1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effectLst/>
                <a:ea typeface="Calibri" panose="020F0502020204030204" pitchFamily="34" charset="0"/>
              </a:rPr>
              <a:t>Ability to sustain strength in the face of adversity states James Mark Hayden (2022) </a:t>
            </a:r>
          </a:p>
          <a:p>
            <a:pPr lvl="2"/>
            <a:endParaRPr lang="en-GB" sz="4000" dirty="0">
              <a:ea typeface="Calibri" panose="020F0502020204030204" pitchFamily="34" charset="0"/>
            </a:endParaRPr>
          </a:p>
          <a:p>
            <a:pPr lvl="2"/>
            <a:r>
              <a:rPr lang="en-GB" sz="4000" dirty="0">
                <a:ea typeface="Calibri" panose="020F0502020204030204" pitchFamily="34" charset="0"/>
              </a:rPr>
              <a:t>Confidence</a:t>
            </a:r>
            <a:endParaRPr lang="en-GB" sz="4000" i="0" dirty="0">
              <a:effectLst/>
            </a:endParaRPr>
          </a:p>
          <a:p>
            <a:pPr lvl="2"/>
            <a:r>
              <a:rPr lang="en-GB" sz="4000" i="0" dirty="0">
                <a:effectLst/>
              </a:rPr>
              <a:t>Empathy</a:t>
            </a:r>
          </a:p>
          <a:p>
            <a:pPr lvl="2"/>
            <a:r>
              <a:rPr lang="en-GB" sz="4000" i="0" dirty="0">
                <a:effectLst/>
              </a:rPr>
              <a:t>Focus</a:t>
            </a:r>
          </a:p>
          <a:p>
            <a:pPr lvl="2"/>
            <a:r>
              <a:rPr lang="en-GB" sz="4000" i="0" dirty="0">
                <a:effectLst/>
              </a:rPr>
              <a:t>Dedication</a:t>
            </a:r>
          </a:p>
          <a:p>
            <a:pPr marL="1005840" lvl="4" indent="0">
              <a:buNone/>
            </a:pPr>
            <a:r>
              <a:rPr lang="en-GB" sz="4000" b="1" dirty="0"/>
              <a:t>          </a:t>
            </a:r>
            <a:r>
              <a:rPr lang="en-GB" b="1" dirty="0"/>
              <a:t>                                            (</a:t>
            </a:r>
            <a:r>
              <a:rPr lang="en-GB" b="1" dirty="0" err="1"/>
              <a:t>Mirhaghi</a:t>
            </a:r>
            <a:r>
              <a:rPr lang="en-GB" b="1" dirty="0"/>
              <a:t> et al., 2016)</a:t>
            </a:r>
            <a:endParaRPr lang="en-GB" b="1" i="0" dirty="0">
              <a:effectLst/>
            </a:endParaRPr>
          </a:p>
          <a:p>
            <a:pPr lvl="1"/>
            <a:endParaRPr lang="en-GB" sz="3200" b="1" i="0" dirty="0">
              <a:effectLst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65D0232E-0302-CC86-AB47-950C561A6F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04800"/>
            <a:ext cx="12188825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(Mirhaghi et al., 2016)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A788F49C-FA43-5F10-E65E-481ADB0EF0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457200"/>
            <a:ext cx="12188825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(Mirhaghi et al., 2016)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A0B4CB76-2E7F-60A4-EF9C-4B4991656D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609600"/>
            <a:ext cx="12188825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(Mirhaghi et al., 2016)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556E8ADD-2D0B-D99F-C992-0BC15DAAA3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914400"/>
            <a:ext cx="12188825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(Mirhaghi et al., 2016)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8A90B46A-BCEA-955F-4FDB-11847936EF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1066800"/>
            <a:ext cx="12188825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(Mirhaghi et al., 2016)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7C1853AE-DE07-70BB-E31C-CEDEAB56D8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219200"/>
            <a:ext cx="12188825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(Mirhaghi et al., 2016)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6" name="Picture 15" descr="Dice with facial expressions">
            <a:extLst>
              <a:ext uri="{FF2B5EF4-FFF2-40B4-BE49-F238E27FC236}">
                <a16:creationId xmlns:a16="http://schemas.microsoft.com/office/drawing/2014/main" id="{4C4A43C0-CCB5-0A7D-69CF-CA7C4010AC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20000"/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1396" y="2432794"/>
            <a:ext cx="7177913" cy="3400181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  <p:pic>
        <p:nvPicPr>
          <p:cNvPr id="5" name="Picture 4" descr="A cartoon of a pink brain&#10;&#10;Description automatically generated">
            <a:extLst>
              <a:ext uri="{FF2B5EF4-FFF2-40B4-BE49-F238E27FC236}">
                <a16:creationId xmlns:a16="http://schemas.microsoft.com/office/drawing/2014/main" id="{C44029A4-DBD0-2E58-9CFD-21999EB8AC3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ghtScree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2768775">
            <a:off x="9896185" y="4681157"/>
            <a:ext cx="2174446" cy="1484784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61E9EC-8A69-7680-6AB3-C3878F11D2EE}"/>
              </a:ext>
            </a:extLst>
          </p:cNvPr>
          <p:cNvSpPr txBox="1"/>
          <p:nvPr/>
        </p:nvSpPr>
        <p:spPr>
          <a:xfrm rot="2768775">
            <a:off x="9681265" y="7182409"/>
            <a:ext cx="1759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santosbancarios.com.br/artigo/entenda-por-que-e-tao-importante-cuidar-da-saude-menta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5" name="Picture 14" descr="A cartoon of a brain holding a barbell&#10;&#10;Description automatically generated">
            <a:extLst>
              <a:ext uri="{FF2B5EF4-FFF2-40B4-BE49-F238E27FC236}">
                <a16:creationId xmlns:a16="http://schemas.microsoft.com/office/drawing/2014/main" id="{56FDF18C-3A2C-9955-E11F-38B1CD19E38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19911575">
            <a:off x="19644" y="598366"/>
            <a:ext cx="2549926" cy="1240508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7FC041-48EE-4CB6-706A-8B3F2502789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280134" y="-10270"/>
            <a:ext cx="873811" cy="860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7710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08E39-D9CB-9BD2-094F-E0684E669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</a:t>
            </a:r>
            <a:r>
              <a:rPr lang="en-GB" sz="6000" dirty="0"/>
              <a:t>PARAMEDIC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6CB44-ED8A-D87A-E84B-94907FF0F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makes a paramedic</a:t>
            </a:r>
          </a:p>
          <a:p>
            <a:pPr marL="274320" lvl="1" indent="0">
              <a:buNone/>
            </a:pPr>
            <a:r>
              <a:rPr lang="en-GB" dirty="0"/>
              <a:t>	</a:t>
            </a:r>
            <a:r>
              <a:rPr lang="en-GB" sz="3200" dirty="0"/>
              <a:t>Learning</a:t>
            </a:r>
          </a:p>
          <a:p>
            <a:pPr lvl="2"/>
            <a:r>
              <a:rPr lang="en-GB" dirty="0"/>
              <a:t>Medical knowledge </a:t>
            </a:r>
          </a:p>
          <a:p>
            <a:pPr lvl="2"/>
            <a:r>
              <a:rPr lang="en-GB" dirty="0"/>
              <a:t>Leadership	</a:t>
            </a:r>
          </a:p>
          <a:p>
            <a:pPr lvl="2"/>
            <a:r>
              <a:rPr lang="en-GB" dirty="0"/>
              <a:t>Mental fortitude</a:t>
            </a:r>
          </a:p>
          <a:p>
            <a:r>
              <a:rPr lang="en-GB" dirty="0">
                <a:solidFill>
                  <a:srgbClr val="ECECEC"/>
                </a:solidFill>
                <a:latin typeface="Söhne"/>
              </a:rPr>
              <a:t>V</a:t>
            </a:r>
            <a:r>
              <a:rPr lang="en-GB" b="0" i="0" dirty="0">
                <a:solidFill>
                  <a:srgbClr val="ECECEC"/>
                </a:solidFill>
                <a:effectLst/>
                <a:latin typeface="Söhne"/>
              </a:rPr>
              <a:t>ital role in saving lives and providing critical care during emergencies</a:t>
            </a:r>
          </a:p>
          <a:p>
            <a:r>
              <a:rPr lang="en-GB" dirty="0"/>
              <a:t> Brings a valuable skillset to primary care, in particular their grounding in the medical model, diagnosis and independent decision making and their experience in emergency and urgent care.</a:t>
            </a:r>
            <a:endParaRPr lang="en-GB" dirty="0">
              <a:solidFill>
                <a:srgbClr val="ECECEC"/>
              </a:solidFill>
              <a:latin typeface="Söhne"/>
            </a:endParaRPr>
          </a:p>
          <a:p>
            <a:pPr lvl="8"/>
            <a:endParaRPr lang="en-GB" dirty="0">
              <a:solidFill>
                <a:srgbClr val="ECECEC"/>
              </a:solidFill>
              <a:latin typeface="Söhne"/>
            </a:endParaRPr>
          </a:p>
          <a:p>
            <a:pPr lvl="8"/>
            <a:r>
              <a:rPr lang="en-GB" b="0" i="0" dirty="0">
                <a:effectLst/>
                <a:latin typeface="Roboto" panose="02000000000000000000" pitchFamily="2" charset="0"/>
              </a:rPr>
              <a:t> (</a:t>
            </a:r>
            <a:r>
              <a:rPr lang="en-GB" dirty="0"/>
              <a:t>Health Education England, 2021)</a:t>
            </a:r>
          </a:p>
        </p:txBody>
      </p:sp>
      <p:pic>
        <p:nvPicPr>
          <p:cNvPr id="8" name="Picture 7" descr="Several medical personnel attending to a dummy&#10;&#10;Description automatically generated">
            <a:extLst>
              <a:ext uri="{FF2B5EF4-FFF2-40B4-BE49-F238E27FC236}">
                <a16:creationId xmlns:a16="http://schemas.microsoft.com/office/drawing/2014/main" id="{836EE836-F11E-41CA-C38E-F93D8A19F83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87789" y="62976"/>
            <a:ext cx="3357823" cy="2239642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pic>
        <p:nvPicPr>
          <p:cNvPr id="11" name="Picture 10" descr="Ambulance ambulances on the street&#10;&#10;Description automatically generated">
            <a:extLst>
              <a:ext uri="{FF2B5EF4-FFF2-40B4-BE49-F238E27FC236}">
                <a16:creationId xmlns:a16="http://schemas.microsoft.com/office/drawing/2014/main" id="{C47B19E8-D0EB-08DE-DEAA-A2AEA016ED6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319415" y="4815058"/>
            <a:ext cx="2749025" cy="20698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group of people hugging each other&#10;&#10;Description automatically generated">
            <a:extLst>
              <a:ext uri="{FF2B5EF4-FFF2-40B4-BE49-F238E27FC236}">
                <a16:creationId xmlns:a16="http://schemas.microsoft.com/office/drawing/2014/main" id="{CE8BD33A-140F-C4D4-6878-3315642DC9E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WatercolorSpong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65820" y="4656496"/>
            <a:ext cx="2957383" cy="1988840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6" name="Picture 15" descr="A person writing on paper&#10;&#10;Description automatically generated">
            <a:extLst>
              <a:ext uri="{FF2B5EF4-FFF2-40B4-BE49-F238E27FC236}">
                <a16:creationId xmlns:a16="http://schemas.microsoft.com/office/drawing/2014/main" id="{7342C5BE-3749-96A6-2F09-35A04B6EFDC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125860" y="764046"/>
            <a:ext cx="2986189" cy="2239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A blue and white symbol&#10;&#10;Description automatically generated">
            <a:extLst>
              <a:ext uri="{FF2B5EF4-FFF2-40B4-BE49-F238E27FC236}">
                <a16:creationId xmlns:a16="http://schemas.microsoft.com/office/drawing/2014/main" id="{82D68FC4-0124-39D9-AA62-F4DC10E3439B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66000"/>
                    </a14:imgEffect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817319" y="985371"/>
            <a:ext cx="4740604" cy="46655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3433101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BBDC6-3666-ADAC-76BC-13C834EEB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64671-42E0-30DC-D4D7-4C14122C7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Ambrose (2010). What is Learning? [online] www.queensu.ca. Available at: </a:t>
            </a:r>
            <a:r>
              <a:rPr lang="en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https://www.queensu.ca/teachingandlearning/modules/students/04_what_is_learning.html#:~:text=Learning%20is%20%E2%80%9Ca%20proc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Barney, N. (2023). What is leadership? [online] TechTarget. Available at: </a:t>
            </a:r>
            <a:r>
              <a:rPr lang="en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https://www.techtarget.com/searchcio/definition/leadership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HCPC (2023). The Health and Care Professions Council (HCPC). [online] HCPC. Available at: https://www.hcpc-uk.org/.</a:t>
            </a: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Education England. (2021). Paramedic. [online] Available at: </a:t>
            </a:r>
            <a:r>
              <a:rPr lang="en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https://www.hee.nhs.uk/our-work/allied-health-professions/paramedic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..</a:t>
            </a: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HEIW. (2020). Paramedic. [online] Available at: https://heiw.nhs.wales/careers/nhs-wales-careers/roles/ambulance-team/paramedic/ [Accessed 9 Mar. 2024]. .</a:t>
            </a: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James Mark Hayden. (2022). Developing mental fortitude. [online] Available at: </a:t>
            </a:r>
            <a:r>
              <a:rPr lang="en-GB" sz="18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https://jamesmarkhayden.eu/knowledge/mental-fortitude#:~:text=Mental%20fortitude%2C%20is%20the%20ability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Johnson, D., Bainbridge, P. and Hazard, W. (2018). Understanding an alternative approach to paramedic leadership. Journal of Paramedic Practice, [online] 10(8), pp.1–6.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://doi.org/10.12968/jpar.2018.10.8.cpd2.</a:t>
            </a:r>
          </a:p>
          <a:p>
            <a:pPr>
              <a:spcAft>
                <a:spcPts val="200"/>
              </a:spcAft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Mirhaghi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Mirhaghi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Oshio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Sarabian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(2016). Systematic Review of the Personality Profile of Paramedics: Bringing Evidence into Emergency Medical Personnel Recruitment Policy. Eurasian Journal of Emergency Medicine, 15(3), pp.144–149.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://doi.org/10.5152/eajem.2016.80299.</a:t>
            </a: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paramedic, n.2 &amp; adj. meanings, etymology and more | Oxford English Dictionary. (2023). Oed.com. [online]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://doi.org/10.1093//OED//9461647987.</a:t>
            </a:r>
          </a:p>
          <a:p>
            <a:pPr>
              <a:spcAft>
                <a:spcPts val="2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UCAS. (2019). How to become a paramedic. [online] Available at: https://www.ucas.com/careers-advice/how-to-become/paramedic.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6946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685059_TF02804846.potx" id="{5FC608FB-EB47-41F6-B4AB-C331438455D3}" vid="{8D8D95A3-2BEA-4434-A677-D4343B8F79BF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Chalkboard education presentation (widescreen)</Template>
  <TotalTime>492</TotalTime>
  <Words>899</Words>
  <Application>Microsoft Office PowerPoint</Application>
  <PresentationFormat>Custom</PresentationFormat>
  <Paragraphs>95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6" baseType="lpstr">
      <vt:lpstr>SimSun-ExtB</vt:lpstr>
      <vt:lpstr>Aharoni</vt:lpstr>
      <vt:lpstr>Algerian</vt:lpstr>
      <vt:lpstr>Amasis MT Pro Black</vt:lpstr>
      <vt:lpstr>Amasis MT Pro Medium</vt:lpstr>
      <vt:lpstr>Arial</vt:lpstr>
      <vt:lpstr>Bodoni MT Black</vt:lpstr>
      <vt:lpstr>Calibri</vt:lpstr>
      <vt:lpstr>Consolas</vt:lpstr>
      <vt:lpstr>Corbel</vt:lpstr>
      <vt:lpstr>Google Sans</vt:lpstr>
      <vt:lpstr>Roboto</vt:lpstr>
      <vt:lpstr>Segoe UI</vt:lpstr>
      <vt:lpstr>Segoe UI Black</vt:lpstr>
      <vt:lpstr>Söhne</vt:lpstr>
      <vt:lpstr>Tahoma</vt:lpstr>
      <vt:lpstr>Chalkboard 16x9</vt:lpstr>
      <vt:lpstr>Essential Skills of a Paramedic</vt:lpstr>
      <vt:lpstr>Paramedic </vt:lpstr>
      <vt:lpstr> What makes a paramedic?</vt:lpstr>
      <vt:lpstr>     Learning</vt:lpstr>
      <vt:lpstr>   Medical Knowledge</vt:lpstr>
      <vt:lpstr>   Leadership</vt:lpstr>
      <vt:lpstr>    Mental fortitude</vt:lpstr>
      <vt:lpstr>   PARAMEDIC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Skills of a Paramedic</dc:title>
  <dc:creator>Marius Oancea (2323025)</dc:creator>
  <cp:lastModifiedBy>Marius Oancea (2323025)</cp:lastModifiedBy>
  <cp:revision>72</cp:revision>
  <dcterms:created xsi:type="dcterms:W3CDTF">2024-03-09T21:50:06Z</dcterms:created>
  <dcterms:modified xsi:type="dcterms:W3CDTF">2024-03-21T15:58:34Z</dcterms:modified>
</cp:coreProperties>
</file>