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61" r:id="rId6"/>
    <p:sldId id="260" r:id="rId7"/>
    <p:sldId id="263"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1A933EC-1F10-4A80-AD43-F9F165E68216}"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867261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A933EC-1F10-4A80-AD43-F9F165E68216}"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3387789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A933EC-1F10-4A80-AD43-F9F165E68216}"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3673767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A933EC-1F10-4A80-AD43-F9F165E68216}" type="datetimeFigureOut">
              <a:rPr lang="en-GB" smtClean="0"/>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1773767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A933EC-1F10-4A80-AD43-F9F165E68216}" type="datetimeFigureOut">
              <a:rPr lang="en-GB" smtClean="0"/>
              <a:t>15/04/2024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3383100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A933EC-1F10-4A80-AD43-F9F165E68216}" type="datetimeFigureOut">
              <a:rPr lang="en-GB" smtClean="0"/>
              <a:t>15/04/2024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1146683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A933EC-1F10-4A80-AD43-F9F165E68216}" type="datetimeFigureOut">
              <a:rPr lang="en-GB" smtClean="0"/>
              <a:t>15/04/2024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802349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A933EC-1F10-4A80-AD43-F9F165E68216}" type="datetimeFigureOut">
              <a:rPr lang="en-GB" smtClean="0"/>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1529461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61A933EC-1F10-4A80-AD43-F9F165E68216}" type="datetimeFigureOut">
              <a:rPr lang="en-GB" smtClean="0"/>
              <a:t>15/04/2024</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2262012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A933EC-1F10-4A80-AD43-F9F165E68216}" type="datetimeFigureOut">
              <a:rPr lang="en-GB" smtClean="0"/>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3645865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A933EC-1F10-4A80-AD43-F9F165E68216}"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3588205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61A933EC-1F10-4A80-AD43-F9F165E68216}"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27980905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61A933EC-1F10-4A80-AD43-F9F165E68216}"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287326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A933EC-1F10-4A80-AD43-F9F165E68216}"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2352314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A933EC-1F10-4A80-AD43-F9F165E68216}"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2925080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A933EC-1F10-4A80-AD43-F9F165E68216}"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2827844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A933EC-1F10-4A80-AD43-F9F165E68216}"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65382-F01D-4010-941B-077E77BA539D}" type="slidenum">
              <a:rPr lang="en-GB" smtClean="0"/>
              <a:t>‹#›</a:t>
            </a:fld>
            <a:endParaRPr lang="en-GB"/>
          </a:p>
        </p:txBody>
      </p:sp>
    </p:spTree>
    <p:extLst>
      <p:ext uri="{BB962C8B-B14F-4D97-AF65-F5344CB8AC3E}">
        <p14:creationId xmlns:p14="http://schemas.microsoft.com/office/powerpoint/2010/main" val="200799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61A933EC-1F10-4A80-AD43-F9F165E68216}" type="datetimeFigureOut">
              <a:rPr lang="en-GB" smtClean="0"/>
              <a:t>15/04/2024</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9B365382-F01D-4010-941B-077E77BA539D}" type="slidenum">
              <a:rPr lang="en-GB" smtClean="0"/>
              <a:t>‹#›</a:t>
            </a:fld>
            <a:endParaRPr lang="en-GB"/>
          </a:p>
        </p:txBody>
      </p:sp>
    </p:spTree>
    <p:extLst>
      <p:ext uri="{BB962C8B-B14F-4D97-AF65-F5344CB8AC3E}">
        <p14:creationId xmlns:p14="http://schemas.microsoft.com/office/powerpoint/2010/main" val="180449708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jesip.org.uk/uploads/media/Documents%20Products/Kerslake_Report_Manchester_Are.pdf" TargetMode="External"/><Relationship Id="rId2" Type="http://schemas.openxmlformats.org/officeDocument/2006/relationships/hyperlink" Target="https://www.mi5.gov.uk/news/response-to-manchester-arena-inquiry-report" TargetMode="External"/><Relationship Id="rId1" Type="http://schemas.openxmlformats.org/officeDocument/2006/relationships/slideLayout" Target="../slideLayouts/slideLayout2.xml"/><Relationship Id="rId4" Type="http://schemas.openxmlformats.org/officeDocument/2006/relationships/hyperlink" Target="https://hansard.parliament.uk/commons/2023-03-06/debates/145EF763-1DEC-44A4-A4F5-3FEF468B132F/ManchesterArenaInquiryVolume3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BA9BA-F4EC-BDD6-EBE4-0AE21F071D06}"/>
              </a:ext>
            </a:extLst>
          </p:cNvPr>
          <p:cNvSpPr>
            <a:spLocks noGrp="1"/>
          </p:cNvSpPr>
          <p:nvPr>
            <p:ph type="ctrTitle"/>
          </p:nvPr>
        </p:nvSpPr>
        <p:spPr/>
        <p:txBody>
          <a:bodyPr/>
          <a:lstStyle/>
          <a:p>
            <a:r>
              <a:rPr lang="en-GB" dirty="0"/>
              <a:t>Leadership theories in action </a:t>
            </a:r>
            <a:br>
              <a:rPr lang="en-GB" dirty="0"/>
            </a:br>
            <a:r>
              <a:rPr lang="en-GB" dirty="0"/>
              <a:t>(the </a:t>
            </a:r>
            <a:r>
              <a:rPr lang="en-GB" dirty="0" err="1"/>
              <a:t>kerslake</a:t>
            </a:r>
            <a:r>
              <a:rPr lang="en-GB" dirty="0"/>
              <a:t> report)</a:t>
            </a:r>
          </a:p>
        </p:txBody>
      </p:sp>
      <p:sp>
        <p:nvSpPr>
          <p:cNvPr id="3" name="Subtitle 2">
            <a:extLst>
              <a:ext uri="{FF2B5EF4-FFF2-40B4-BE49-F238E27FC236}">
                <a16:creationId xmlns:a16="http://schemas.microsoft.com/office/drawing/2014/main" id="{7A65C31E-CFFE-6FB1-DDCC-700201831382}"/>
              </a:ext>
            </a:extLst>
          </p:cNvPr>
          <p:cNvSpPr>
            <a:spLocks noGrp="1"/>
          </p:cNvSpPr>
          <p:nvPr>
            <p:ph type="subTitle" idx="1"/>
          </p:nvPr>
        </p:nvSpPr>
        <p:spPr/>
        <p:txBody>
          <a:bodyPr/>
          <a:lstStyle/>
          <a:p>
            <a:r>
              <a:rPr lang="en-GB" dirty="0"/>
              <a:t>By Tom Sinclair</a:t>
            </a:r>
          </a:p>
          <a:p>
            <a:r>
              <a:rPr lang="en-GB" dirty="0"/>
              <a:t>2104559@student.uwtsd.ac.uk</a:t>
            </a:r>
          </a:p>
        </p:txBody>
      </p:sp>
    </p:spTree>
    <p:extLst>
      <p:ext uri="{BB962C8B-B14F-4D97-AF65-F5344CB8AC3E}">
        <p14:creationId xmlns:p14="http://schemas.microsoft.com/office/powerpoint/2010/main" val="2861503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6EBC3-E664-E90F-1259-DB30B4029A36}"/>
              </a:ext>
            </a:extLst>
          </p:cNvPr>
          <p:cNvSpPr>
            <a:spLocks noGrp="1"/>
          </p:cNvSpPr>
          <p:nvPr>
            <p:ph type="title"/>
          </p:nvPr>
        </p:nvSpPr>
        <p:spPr/>
        <p:txBody>
          <a:bodyPr/>
          <a:lstStyle/>
          <a:p>
            <a:r>
              <a:rPr lang="en-GB" dirty="0"/>
              <a:t>Main Leadership styles used;	</a:t>
            </a:r>
          </a:p>
        </p:txBody>
      </p:sp>
      <p:sp>
        <p:nvSpPr>
          <p:cNvPr id="3" name="Content Placeholder 2">
            <a:extLst>
              <a:ext uri="{FF2B5EF4-FFF2-40B4-BE49-F238E27FC236}">
                <a16:creationId xmlns:a16="http://schemas.microsoft.com/office/drawing/2014/main" id="{D9AA4628-87C4-7D6C-DB1C-3AB7878A974E}"/>
              </a:ext>
            </a:extLst>
          </p:cNvPr>
          <p:cNvSpPr>
            <a:spLocks noGrp="1"/>
          </p:cNvSpPr>
          <p:nvPr>
            <p:ph idx="1"/>
          </p:nvPr>
        </p:nvSpPr>
        <p:spPr/>
        <p:txBody>
          <a:bodyPr/>
          <a:lstStyle/>
          <a:p>
            <a:r>
              <a:rPr lang="en-GB" dirty="0"/>
              <a:t>Autocratic</a:t>
            </a:r>
          </a:p>
          <a:p>
            <a:r>
              <a:rPr lang="en-GB" dirty="0"/>
              <a:t>Democratic</a:t>
            </a:r>
          </a:p>
          <a:p>
            <a:r>
              <a:rPr lang="en-GB" dirty="0"/>
              <a:t>Transformational</a:t>
            </a:r>
          </a:p>
          <a:p>
            <a:r>
              <a:rPr lang="en-GB" dirty="0"/>
              <a:t>Bureaucratic </a:t>
            </a:r>
          </a:p>
          <a:p>
            <a:endParaRPr lang="en-GB" dirty="0"/>
          </a:p>
        </p:txBody>
      </p:sp>
    </p:spTree>
    <p:extLst>
      <p:ext uri="{BB962C8B-B14F-4D97-AF65-F5344CB8AC3E}">
        <p14:creationId xmlns:p14="http://schemas.microsoft.com/office/powerpoint/2010/main" val="2932947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0D87D-0BA0-5E64-D5A7-9B83CABFAAAF}"/>
              </a:ext>
            </a:extLst>
          </p:cNvPr>
          <p:cNvSpPr>
            <a:spLocks noGrp="1"/>
          </p:cNvSpPr>
          <p:nvPr>
            <p:ph type="title"/>
          </p:nvPr>
        </p:nvSpPr>
        <p:spPr/>
        <p:txBody>
          <a:bodyPr/>
          <a:lstStyle/>
          <a:p>
            <a:r>
              <a:rPr lang="en-GB" dirty="0"/>
              <a:t>Key findings</a:t>
            </a:r>
          </a:p>
        </p:txBody>
      </p:sp>
      <p:sp>
        <p:nvSpPr>
          <p:cNvPr id="3" name="Content Placeholder 2">
            <a:extLst>
              <a:ext uri="{FF2B5EF4-FFF2-40B4-BE49-F238E27FC236}">
                <a16:creationId xmlns:a16="http://schemas.microsoft.com/office/drawing/2014/main" id="{74895846-BAF1-EE08-4E98-5ABD88662A71}"/>
              </a:ext>
            </a:extLst>
          </p:cNvPr>
          <p:cNvSpPr>
            <a:spLocks noGrp="1"/>
          </p:cNvSpPr>
          <p:nvPr>
            <p:ph idx="1"/>
          </p:nvPr>
        </p:nvSpPr>
        <p:spPr/>
        <p:txBody>
          <a:bodyPr/>
          <a:lstStyle/>
          <a:p>
            <a:r>
              <a:rPr lang="en-GB" dirty="0"/>
              <a:t>Mi5 and UK Parliament stated that ‘key details missed could have potentially prevented the entire incident from happening’ (MI5, 2023).</a:t>
            </a:r>
          </a:p>
          <a:p>
            <a:r>
              <a:rPr lang="en-GB" dirty="0"/>
              <a:t>The </a:t>
            </a:r>
            <a:r>
              <a:rPr lang="en-GB" dirty="0" err="1"/>
              <a:t>kerslake</a:t>
            </a:r>
            <a:r>
              <a:rPr lang="en-GB" dirty="0"/>
              <a:t> report states the fire service were ‘kept outside of the loop’ (</a:t>
            </a:r>
            <a:r>
              <a:rPr lang="en-GB" dirty="0" err="1"/>
              <a:t>Kerslake</a:t>
            </a:r>
            <a:r>
              <a:rPr lang="en-GB" dirty="0"/>
              <a:t> arena review, 2017).</a:t>
            </a:r>
          </a:p>
          <a:p>
            <a:r>
              <a:rPr lang="en-GB" dirty="0"/>
              <a:t>The secretary of state for the home department, Suella Braverman stated that ‘there were problems with the sharing of information between the security service and counter terrorism policing’ (Braverman s, 2023).</a:t>
            </a:r>
          </a:p>
        </p:txBody>
      </p:sp>
    </p:spTree>
    <p:extLst>
      <p:ext uri="{BB962C8B-B14F-4D97-AF65-F5344CB8AC3E}">
        <p14:creationId xmlns:p14="http://schemas.microsoft.com/office/powerpoint/2010/main" val="4035758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66ADF-F4F5-F945-7F0C-957F85843B94}"/>
              </a:ext>
            </a:extLst>
          </p:cNvPr>
          <p:cNvSpPr>
            <a:spLocks noGrp="1"/>
          </p:cNvSpPr>
          <p:nvPr>
            <p:ph type="title"/>
          </p:nvPr>
        </p:nvSpPr>
        <p:spPr/>
        <p:txBody>
          <a:bodyPr/>
          <a:lstStyle/>
          <a:p>
            <a:r>
              <a:rPr lang="en-GB" dirty="0"/>
              <a:t>How did having an overall bureaucratic leadership style benefit in this incident? </a:t>
            </a:r>
          </a:p>
        </p:txBody>
      </p:sp>
      <p:sp>
        <p:nvSpPr>
          <p:cNvPr id="3" name="Content Placeholder 2">
            <a:extLst>
              <a:ext uri="{FF2B5EF4-FFF2-40B4-BE49-F238E27FC236}">
                <a16:creationId xmlns:a16="http://schemas.microsoft.com/office/drawing/2014/main" id="{A2467D84-52D2-7014-F8C0-6592664B577F}"/>
              </a:ext>
            </a:extLst>
          </p:cNvPr>
          <p:cNvSpPr>
            <a:spLocks noGrp="1"/>
          </p:cNvSpPr>
          <p:nvPr>
            <p:ph idx="1"/>
          </p:nvPr>
        </p:nvSpPr>
        <p:spPr/>
        <p:txBody>
          <a:bodyPr/>
          <a:lstStyle/>
          <a:p>
            <a:r>
              <a:rPr lang="en-GB" dirty="0"/>
              <a:t>Kept individuals and services organised.</a:t>
            </a:r>
          </a:p>
          <a:p>
            <a:endParaRPr lang="en-GB" dirty="0"/>
          </a:p>
          <a:p>
            <a:r>
              <a:rPr lang="en-GB" dirty="0"/>
              <a:t>Made staff and officers aware of their duties and the importance of their roles.</a:t>
            </a:r>
          </a:p>
          <a:p>
            <a:endParaRPr lang="en-GB" dirty="0"/>
          </a:p>
          <a:p>
            <a:r>
              <a:rPr lang="en-GB" dirty="0"/>
              <a:t>Allowed for a hierarchy system of decisions continuing down a chain of command. </a:t>
            </a:r>
          </a:p>
        </p:txBody>
      </p:sp>
    </p:spTree>
    <p:extLst>
      <p:ext uri="{BB962C8B-B14F-4D97-AF65-F5344CB8AC3E}">
        <p14:creationId xmlns:p14="http://schemas.microsoft.com/office/powerpoint/2010/main" val="1975328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D9963-ADE8-324E-A141-FC5AD705E6C6}"/>
              </a:ext>
            </a:extLst>
          </p:cNvPr>
          <p:cNvSpPr>
            <a:spLocks noGrp="1"/>
          </p:cNvSpPr>
          <p:nvPr>
            <p:ph type="title"/>
          </p:nvPr>
        </p:nvSpPr>
        <p:spPr/>
        <p:txBody>
          <a:bodyPr/>
          <a:lstStyle/>
          <a:p>
            <a:r>
              <a:rPr lang="en-GB" dirty="0"/>
              <a:t>What were the weaknesses discovered from the incident?</a:t>
            </a:r>
          </a:p>
        </p:txBody>
      </p:sp>
      <p:sp>
        <p:nvSpPr>
          <p:cNvPr id="3" name="Content Placeholder 2">
            <a:extLst>
              <a:ext uri="{FF2B5EF4-FFF2-40B4-BE49-F238E27FC236}">
                <a16:creationId xmlns:a16="http://schemas.microsoft.com/office/drawing/2014/main" id="{3D1AEC5F-CCC0-3A25-6EC5-0B7BEEA48CC8}"/>
              </a:ext>
            </a:extLst>
          </p:cNvPr>
          <p:cNvSpPr>
            <a:spLocks noGrp="1"/>
          </p:cNvSpPr>
          <p:nvPr>
            <p:ph idx="1"/>
          </p:nvPr>
        </p:nvSpPr>
        <p:spPr/>
        <p:txBody>
          <a:bodyPr/>
          <a:lstStyle/>
          <a:p>
            <a:r>
              <a:rPr lang="en-GB" dirty="0"/>
              <a:t>Lack of communication between services.</a:t>
            </a:r>
          </a:p>
          <a:p>
            <a:endParaRPr lang="en-GB" dirty="0"/>
          </a:p>
          <a:p>
            <a:r>
              <a:rPr lang="en-GB" dirty="0"/>
              <a:t>Issues with the gold, silver, bronze structure.</a:t>
            </a:r>
          </a:p>
          <a:p>
            <a:endParaRPr lang="en-GB" dirty="0"/>
          </a:p>
          <a:p>
            <a:r>
              <a:rPr lang="en-GB" dirty="0"/>
              <a:t>Severe lack of preparation for an incident as such, although there had been training a few months prior.</a:t>
            </a:r>
          </a:p>
        </p:txBody>
      </p:sp>
    </p:spTree>
    <p:extLst>
      <p:ext uri="{BB962C8B-B14F-4D97-AF65-F5344CB8AC3E}">
        <p14:creationId xmlns:p14="http://schemas.microsoft.com/office/powerpoint/2010/main" val="2791282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BF726-81DC-C791-78EC-70DF200E31CB}"/>
              </a:ext>
            </a:extLst>
          </p:cNvPr>
          <p:cNvSpPr>
            <a:spLocks noGrp="1"/>
          </p:cNvSpPr>
          <p:nvPr>
            <p:ph type="title"/>
          </p:nvPr>
        </p:nvSpPr>
        <p:spPr/>
        <p:txBody>
          <a:bodyPr/>
          <a:lstStyle/>
          <a:p>
            <a:r>
              <a:rPr lang="en-GB" dirty="0"/>
              <a:t>Recommendations if a similar incident arises;</a:t>
            </a:r>
          </a:p>
        </p:txBody>
      </p:sp>
      <p:sp>
        <p:nvSpPr>
          <p:cNvPr id="3" name="Content Placeholder 2">
            <a:extLst>
              <a:ext uri="{FF2B5EF4-FFF2-40B4-BE49-F238E27FC236}">
                <a16:creationId xmlns:a16="http://schemas.microsoft.com/office/drawing/2014/main" id="{9F1C36FD-3BBC-92CB-D17E-D78E302ADE15}"/>
              </a:ext>
            </a:extLst>
          </p:cNvPr>
          <p:cNvSpPr>
            <a:spLocks noGrp="1"/>
          </p:cNvSpPr>
          <p:nvPr>
            <p:ph idx="1"/>
          </p:nvPr>
        </p:nvSpPr>
        <p:spPr>
          <a:xfrm>
            <a:off x="1" y="2514600"/>
            <a:ext cx="12319818" cy="3885483"/>
          </a:xfrm>
        </p:spPr>
        <p:txBody>
          <a:bodyPr>
            <a:normAutofit/>
          </a:bodyPr>
          <a:lstStyle/>
          <a:p>
            <a:r>
              <a:rPr lang="en-GB" dirty="0"/>
              <a:t>Increased communication; the communication in the Manchester arena incident had let down thousands of people, from being able to prevent the incident in the first place, to the services being completely kept outside of the loop. This is vital if a similar incident did occur, potentially a more democratic approach would have been more effective.</a:t>
            </a:r>
          </a:p>
          <a:p>
            <a:r>
              <a:rPr lang="en-GB" dirty="0"/>
              <a:t>Specific roles/individuals designated to contacting other services; although in the chain of command, typically the gold and silver roles would contact other services, it would be vital if there were individuals whose only role would be to contact other services. The result from this would be no services or individuals are unaware of the decisions being made.</a:t>
            </a:r>
          </a:p>
          <a:p>
            <a:r>
              <a:rPr lang="en-GB" dirty="0"/>
              <a:t>More training for the </a:t>
            </a:r>
            <a:r>
              <a:rPr lang="en-GB" dirty="0" err="1"/>
              <a:t>gsb</a:t>
            </a:r>
            <a:r>
              <a:rPr lang="en-GB" dirty="0"/>
              <a:t> structure; the structure is a fantastic system, however it had been let down by the confusion of roles and tiers when first arriving on scene, as different tiers and levels would use different leadership styles which some may be unfamiliar with.</a:t>
            </a:r>
          </a:p>
        </p:txBody>
      </p:sp>
    </p:spTree>
    <p:extLst>
      <p:ext uri="{BB962C8B-B14F-4D97-AF65-F5344CB8AC3E}">
        <p14:creationId xmlns:p14="http://schemas.microsoft.com/office/powerpoint/2010/main" val="3632415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224-B188-D7C1-5140-9B755F2CAF2C}"/>
              </a:ext>
            </a:extLst>
          </p:cNvPr>
          <p:cNvSpPr>
            <a:spLocks noGrp="1"/>
          </p:cNvSpPr>
          <p:nvPr>
            <p:ph type="title"/>
          </p:nvPr>
        </p:nvSpPr>
        <p:spPr>
          <a:xfrm>
            <a:off x="1143001" y="1936955"/>
            <a:ext cx="9905998" cy="1905000"/>
          </a:xfrm>
        </p:spPr>
        <p:txBody>
          <a:bodyPr/>
          <a:lstStyle/>
          <a:p>
            <a:r>
              <a:rPr lang="en-GB" dirty="0"/>
              <a:t>Thank you for listening, any questions?</a:t>
            </a:r>
          </a:p>
        </p:txBody>
      </p:sp>
    </p:spTree>
    <p:extLst>
      <p:ext uri="{BB962C8B-B14F-4D97-AF65-F5344CB8AC3E}">
        <p14:creationId xmlns:p14="http://schemas.microsoft.com/office/powerpoint/2010/main" val="2069945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E5A9-725B-FAFF-625A-ACA3C991748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C62A4A58-87CD-7290-63AE-E5ACE3419EDE}"/>
              </a:ext>
            </a:extLst>
          </p:cNvPr>
          <p:cNvSpPr>
            <a:spLocks noGrp="1"/>
          </p:cNvSpPr>
          <p:nvPr>
            <p:ph idx="1"/>
          </p:nvPr>
        </p:nvSpPr>
        <p:spPr/>
        <p:txBody>
          <a:bodyPr>
            <a:normAutofit fontScale="92500" lnSpcReduction="10000"/>
          </a:bodyPr>
          <a:lstStyle/>
          <a:p>
            <a:r>
              <a:rPr lang="en-GB" sz="1800"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MI5. (2023). </a:t>
            </a:r>
            <a:r>
              <a:rPr lang="en-GB" sz="1800"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Response to Manchester Arena Inquiry Report</a:t>
            </a:r>
            <a:r>
              <a:rPr lang="en-GB" sz="1800"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[Online]. Security Service MI5. Last Updated: 2 March 2023. Available at: </a:t>
            </a:r>
            <a:r>
              <a:rPr lang="en-GB" sz="1800" u="sng" dirty="0">
                <a:solidFill>
                  <a:srgbClr val="00B0F0"/>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https://www.mi5.gov.uk/news/response-to-manchester-arena-inquiry-report</a:t>
            </a:r>
            <a:r>
              <a:rPr lang="en-GB" sz="1800" dirty="0">
                <a:solidFill>
                  <a:srgbClr val="00B0F0"/>
                </a:solidFill>
                <a:effectLst/>
                <a:latin typeface="Arial" panose="020B0604020202020204" pitchFamily="34" charset="0"/>
                <a:ea typeface="Aptos" panose="020B0004020202020204" pitchFamily="34" charset="0"/>
                <a:cs typeface="Times New Roman" panose="02020603050405020304" pitchFamily="18" charset="0"/>
              </a:rPr>
              <a:t> </a:t>
            </a:r>
            <a:r>
              <a:rPr lang="en-GB" sz="1800"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[Accessed 4 April 2024].</a:t>
            </a:r>
          </a:p>
          <a:p>
            <a:r>
              <a:rPr lang="en-GB" sz="1800" dirty="0" err="1">
                <a:solidFill>
                  <a:schemeClr val="tx1"/>
                </a:solidFill>
                <a:effectLst/>
                <a:latin typeface="Arial" panose="020B0604020202020204" pitchFamily="34" charset="0"/>
                <a:ea typeface="Aptos" panose="020B0004020202020204" pitchFamily="34" charset="0"/>
                <a:cs typeface="Times New Roman" panose="02020603050405020304" pitchFamily="18" charset="0"/>
              </a:rPr>
              <a:t>Kerslake</a:t>
            </a:r>
            <a:r>
              <a:rPr lang="en-GB" sz="1800"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Arena Review. (2017). </a:t>
            </a:r>
            <a:r>
              <a:rPr lang="en-GB" sz="1800"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The </a:t>
            </a:r>
            <a:r>
              <a:rPr lang="en-GB" sz="1800" i="1" dirty="0" err="1">
                <a:solidFill>
                  <a:schemeClr val="tx1"/>
                </a:solidFill>
                <a:effectLst/>
                <a:latin typeface="Arial" panose="020B0604020202020204" pitchFamily="34" charset="0"/>
                <a:ea typeface="Aptos" panose="020B0004020202020204" pitchFamily="34" charset="0"/>
                <a:cs typeface="Times New Roman" panose="02020603050405020304" pitchFamily="18" charset="0"/>
              </a:rPr>
              <a:t>Kerslake</a:t>
            </a:r>
            <a:r>
              <a:rPr lang="en-GB" sz="1800"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Report</a:t>
            </a:r>
            <a:r>
              <a:rPr lang="en-GB" sz="1800"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[Online]. </a:t>
            </a:r>
            <a:r>
              <a:rPr lang="en-GB" sz="1800" dirty="0" err="1">
                <a:solidFill>
                  <a:schemeClr val="tx1"/>
                </a:solidFill>
                <a:effectLst/>
                <a:latin typeface="Arial" panose="020B0604020202020204" pitchFamily="34" charset="0"/>
                <a:ea typeface="Aptos" panose="020B0004020202020204" pitchFamily="34" charset="0"/>
                <a:cs typeface="Times New Roman" panose="02020603050405020304" pitchFamily="18" charset="0"/>
              </a:rPr>
              <a:t>Kerslake</a:t>
            </a:r>
            <a:r>
              <a:rPr lang="en-GB" sz="1800"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Arena Review. Last Updated: 22nd May 2017. Available at: </a:t>
            </a:r>
            <a:r>
              <a:rPr lang="en-GB" sz="1800" u="sng" dirty="0">
                <a:solidFill>
                  <a:srgbClr val="00B0F0"/>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https://www.jesip.org.uk/uploads/media/Documents%20Products/Kerslake_Report_Manchester_Are.pdf</a:t>
            </a:r>
            <a:r>
              <a:rPr lang="en-GB" sz="1800" dirty="0">
                <a:solidFill>
                  <a:srgbClr val="00B0F0"/>
                </a:solidFill>
                <a:effectLst/>
                <a:latin typeface="Arial" panose="020B0604020202020204" pitchFamily="34" charset="0"/>
                <a:ea typeface="Aptos" panose="020B0004020202020204" pitchFamily="34" charset="0"/>
                <a:cs typeface="Times New Roman" panose="02020603050405020304" pitchFamily="18" charset="0"/>
              </a:rPr>
              <a:t> </a:t>
            </a:r>
            <a:r>
              <a:rPr lang="en-GB" sz="1800"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[Accessed 15 April 2024].</a:t>
            </a:r>
          </a:p>
          <a:p>
            <a:r>
              <a:rPr lang="en-GB" sz="1800"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Braverman, S. (2023). </a:t>
            </a:r>
            <a:r>
              <a:rPr lang="en-GB" sz="1800"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Manchester Arena Inquiry: Volume 3 Report</a:t>
            </a:r>
            <a:r>
              <a:rPr lang="en-GB" sz="1800"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[Online]. UK Parliament. Last Updated: 6th March 2023. Available at: </a:t>
            </a:r>
            <a:r>
              <a:rPr lang="en-GB" sz="1800" u="sng" dirty="0">
                <a:solidFill>
                  <a:srgbClr val="00B0F0"/>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https://hansard.parliament.uk/commons/2023-03-06/debates/145EF763-1DEC-44A4-A4F5-3FEF468B132F/ManchesterArenaInquiryVolume3Report</a:t>
            </a:r>
            <a:r>
              <a:rPr lang="en-GB" sz="1800" dirty="0">
                <a:solidFill>
                  <a:srgbClr val="00B0F0"/>
                </a:solidFill>
                <a:effectLst/>
                <a:latin typeface="Arial" panose="020B0604020202020204" pitchFamily="34" charset="0"/>
                <a:ea typeface="Aptos" panose="020B0004020202020204" pitchFamily="34" charset="0"/>
                <a:cs typeface="Times New Roman" panose="02020603050405020304" pitchFamily="18" charset="0"/>
              </a:rPr>
              <a:t> </a:t>
            </a:r>
            <a:r>
              <a:rPr lang="en-GB" sz="1800"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[Accessed 15 April 2024].</a:t>
            </a:r>
          </a:p>
          <a:p>
            <a:endParaRPr lang="en-GB" sz="1800" dirty="0">
              <a:solidFill>
                <a:schemeClr val="tx1"/>
              </a:solidFill>
              <a:effectLst/>
              <a:latin typeface="Arial" panose="020B0604020202020204" pitchFamily="34" charset="0"/>
              <a:ea typeface="Aptos" panose="020B0004020202020204" pitchFamily="34" charset="0"/>
              <a:cs typeface="Times New Roman" panose="02020603050405020304" pitchFamily="18" charset="0"/>
            </a:endParaRPr>
          </a:p>
          <a:p>
            <a:endParaRPr lang="en-GB" sz="1800" dirty="0">
              <a:solidFill>
                <a:schemeClr val="tx1"/>
              </a:solidFill>
              <a:effectLst/>
              <a:latin typeface="Arial" panose="020B06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122712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Mesh</Template>
  <TotalTime>87</TotalTime>
  <Words>566</Words>
  <Application>Microsoft Office PowerPoint</Application>
  <PresentationFormat>Widescreen</PresentationFormat>
  <Paragraphs>34</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Century Gothic</vt:lpstr>
      <vt:lpstr>Mesh</vt:lpstr>
      <vt:lpstr>Leadership theories in action  (the kerslake report)</vt:lpstr>
      <vt:lpstr>Main Leadership styles used; </vt:lpstr>
      <vt:lpstr>Key findings</vt:lpstr>
      <vt:lpstr>How did having an overall bureaucratic leadership style benefit in this incident? </vt:lpstr>
      <vt:lpstr>What were the weaknesses discovered from the incident?</vt:lpstr>
      <vt:lpstr>Recommendations if a similar incident arises;</vt:lpstr>
      <vt:lpstr>Thank you for listening, any 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Tom Sinclair (2104559)</dc:creator>
  <cp:lastModifiedBy>Tom Sinclair</cp:lastModifiedBy>
  <cp:revision>3</cp:revision>
  <dcterms:created xsi:type="dcterms:W3CDTF">2024-04-15T09:09:41Z</dcterms:created>
  <dcterms:modified xsi:type="dcterms:W3CDTF">2024-04-15T10:36:53Z</dcterms:modified>
</cp:coreProperties>
</file>