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0"/>
  </p:notesMasterIdLst>
  <p:handoutMasterIdLst>
    <p:handoutMasterId r:id="rId31"/>
  </p:handoutMasterIdLst>
  <p:sldIdLst>
    <p:sldId id="325" r:id="rId3"/>
    <p:sldId id="268" r:id="rId4"/>
    <p:sldId id="316" r:id="rId5"/>
    <p:sldId id="285" r:id="rId6"/>
    <p:sldId id="288" r:id="rId7"/>
    <p:sldId id="317" r:id="rId8"/>
    <p:sldId id="286" r:id="rId9"/>
    <p:sldId id="311" r:id="rId10"/>
    <p:sldId id="312" r:id="rId11"/>
    <p:sldId id="314" r:id="rId12"/>
    <p:sldId id="313" r:id="rId13"/>
    <p:sldId id="315" r:id="rId14"/>
    <p:sldId id="289" r:id="rId15"/>
    <p:sldId id="326" r:id="rId16"/>
    <p:sldId id="291" r:id="rId17"/>
    <p:sldId id="324" r:id="rId18"/>
    <p:sldId id="294" r:id="rId19"/>
    <p:sldId id="319" r:id="rId20"/>
    <p:sldId id="296" r:id="rId21"/>
    <p:sldId id="320" r:id="rId22"/>
    <p:sldId id="321" r:id="rId23"/>
    <p:sldId id="307" r:id="rId24"/>
    <p:sldId id="305" r:id="rId25"/>
    <p:sldId id="327" r:id="rId26"/>
    <p:sldId id="323" r:id="rId27"/>
    <p:sldId id="310" r:id="rId28"/>
    <p:sldId id="303" r:id="rId2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Xn40MrDnxXw54/9yfeFEsQ==" hashData="dGH+epUqo58j1EwJp8NoVb88OZ+6iSGOVXXHOz1TkLM6lwjgOkScQ98MtqeKZml1culIWXAsmn4mUnToB6qwh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60"/>
    <a:srgbClr val="004388"/>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62824" autoAdjust="0"/>
  </p:normalViewPr>
  <p:slideViewPr>
    <p:cSldViewPr snapToGrid="0">
      <p:cViewPr varScale="1">
        <p:scale>
          <a:sx n="61" d="100"/>
          <a:sy n="61" d="100"/>
        </p:scale>
        <p:origin x="882" y="48"/>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48603D-889C-4DDD-86D3-45B17137A92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302F969-13DB-40DB-AA26-93F47AC12262}">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The Police Service is expected to continue to reduce crime with 20% budget cuts</a:t>
          </a:r>
        </a:p>
      </dgm:t>
    </dgm:pt>
    <dgm:pt modelId="{C2FD45BE-E44D-4B50-8C1A-662CDAAE37C9}" type="parTrans" cxnId="{FE9CFFDA-DE83-4471-8241-C7D77AC02C68}">
      <dgm:prSet/>
      <dgm:spPr/>
      <dgm:t>
        <a:bodyPr/>
        <a:lstStyle/>
        <a:p>
          <a:endParaRPr lang="en-GB"/>
        </a:p>
      </dgm:t>
    </dgm:pt>
    <dgm:pt modelId="{F340C008-5589-4A4E-A7B2-CF4786C250FB}" type="sibTrans" cxnId="{FE9CFFDA-DE83-4471-8241-C7D77AC02C68}">
      <dgm:prSet/>
      <dgm:spPr/>
      <dgm:t>
        <a:bodyPr/>
        <a:lstStyle/>
        <a:p>
          <a:endParaRPr lang="en-GB"/>
        </a:p>
      </dgm:t>
    </dgm:pt>
    <dgm:pt modelId="{9E215216-BFC9-4DAE-B6B0-8D868A3F2784}">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How does the Police know what interventions they take is effective?</a:t>
          </a:r>
        </a:p>
      </dgm:t>
    </dgm:pt>
    <dgm:pt modelId="{71BDB90E-0A83-4C38-A27B-AA48B3DC6BC7}" type="parTrans" cxnId="{326EA8FF-1FC0-4EA3-AD7F-83ACA774E940}">
      <dgm:prSet/>
      <dgm:spPr/>
      <dgm:t>
        <a:bodyPr/>
        <a:lstStyle/>
        <a:p>
          <a:endParaRPr lang="en-GB"/>
        </a:p>
      </dgm:t>
    </dgm:pt>
    <dgm:pt modelId="{8C13D6A1-2376-4DB2-96D5-6E152DB3B527}" type="sibTrans" cxnId="{326EA8FF-1FC0-4EA3-AD7F-83ACA774E940}">
      <dgm:prSet/>
      <dgm:spPr/>
      <dgm:t>
        <a:bodyPr/>
        <a:lstStyle/>
        <a:p>
          <a:endParaRPr lang="en-GB"/>
        </a:p>
      </dgm:t>
    </dgm:pt>
    <dgm:pt modelId="{55D85DF6-B660-4D0C-9C77-013CAF3D7991}">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If the Police don’t have robust evidence about what works &amp; what doesn’t during their problem solving approach, what risks might be involved? </a:t>
          </a:r>
        </a:p>
      </dgm:t>
    </dgm:pt>
    <dgm:pt modelId="{973C4FDA-0D11-4636-BDDC-BF844C81F358}" type="parTrans" cxnId="{02CBD0CF-66B0-4C6A-BF47-A0D14D8B0EE6}">
      <dgm:prSet/>
      <dgm:spPr/>
      <dgm:t>
        <a:bodyPr/>
        <a:lstStyle/>
        <a:p>
          <a:endParaRPr lang="en-GB"/>
        </a:p>
      </dgm:t>
    </dgm:pt>
    <dgm:pt modelId="{4133037E-0A67-40DC-8FD6-790613DBD3D4}" type="sibTrans" cxnId="{02CBD0CF-66B0-4C6A-BF47-A0D14D8B0EE6}">
      <dgm:prSet/>
      <dgm:spPr/>
      <dgm:t>
        <a:bodyPr/>
        <a:lstStyle/>
        <a:p>
          <a:endParaRPr lang="en-GB"/>
        </a:p>
      </dgm:t>
    </dgm:pt>
    <dgm:pt modelId="{CF2DE8F3-1D58-4BF2-8A73-109BC2E4C446}">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Some well-meaning interventions may have zero impact or worse, they may cause further harm</a:t>
          </a:r>
        </a:p>
      </dgm:t>
    </dgm:pt>
    <dgm:pt modelId="{0E67BD12-98E6-4B20-B0E8-CC37F57EAB7B}" type="parTrans" cxnId="{89954940-82A0-43F1-BD01-6ADCF84AFFEF}">
      <dgm:prSet/>
      <dgm:spPr/>
      <dgm:t>
        <a:bodyPr/>
        <a:lstStyle/>
        <a:p>
          <a:endParaRPr lang="en-GB"/>
        </a:p>
      </dgm:t>
    </dgm:pt>
    <dgm:pt modelId="{DC52BE6C-F302-4086-B2FC-5384CBB24F45}" type="sibTrans" cxnId="{89954940-82A0-43F1-BD01-6ADCF84AFFEF}">
      <dgm:prSet/>
      <dgm:spPr/>
      <dgm:t>
        <a:bodyPr/>
        <a:lstStyle/>
        <a:p>
          <a:endParaRPr lang="en-GB"/>
        </a:p>
      </dgm:t>
    </dgm:pt>
    <dgm:pt modelId="{FE2F415B-D895-40A4-B515-39949C95E8AE}" type="pres">
      <dgm:prSet presAssocID="{7D48603D-889C-4DDD-86D3-45B17137A922}" presName="diagram" presStyleCnt="0">
        <dgm:presLayoutVars>
          <dgm:dir/>
          <dgm:resizeHandles val="exact"/>
        </dgm:presLayoutVars>
      </dgm:prSet>
      <dgm:spPr/>
    </dgm:pt>
    <dgm:pt modelId="{2E0844C6-2828-46AA-B90E-55BD609E9423}" type="pres">
      <dgm:prSet presAssocID="{9302F969-13DB-40DB-AA26-93F47AC12262}" presName="node" presStyleLbl="node1" presStyleIdx="0" presStyleCnt="4">
        <dgm:presLayoutVars>
          <dgm:bulletEnabled val="1"/>
        </dgm:presLayoutVars>
      </dgm:prSet>
      <dgm:spPr/>
    </dgm:pt>
    <dgm:pt modelId="{E5A81656-F8F9-44EE-AC91-7B24EF0DAB2A}" type="pres">
      <dgm:prSet presAssocID="{F340C008-5589-4A4E-A7B2-CF4786C250FB}" presName="sibTrans" presStyleCnt="0"/>
      <dgm:spPr/>
    </dgm:pt>
    <dgm:pt modelId="{9A29558B-57A7-4725-903D-3D496B4DB8C4}" type="pres">
      <dgm:prSet presAssocID="{9E215216-BFC9-4DAE-B6B0-8D868A3F2784}" presName="node" presStyleLbl="node1" presStyleIdx="1" presStyleCnt="4">
        <dgm:presLayoutVars>
          <dgm:bulletEnabled val="1"/>
        </dgm:presLayoutVars>
      </dgm:prSet>
      <dgm:spPr/>
    </dgm:pt>
    <dgm:pt modelId="{3BF44962-1C45-4992-A044-75200FF7D0BB}" type="pres">
      <dgm:prSet presAssocID="{8C13D6A1-2376-4DB2-96D5-6E152DB3B527}" presName="sibTrans" presStyleCnt="0"/>
      <dgm:spPr/>
    </dgm:pt>
    <dgm:pt modelId="{24325391-79EF-4A41-9FB4-7F0268B16234}" type="pres">
      <dgm:prSet presAssocID="{55D85DF6-B660-4D0C-9C77-013CAF3D7991}" presName="node" presStyleLbl="node1" presStyleIdx="2" presStyleCnt="4">
        <dgm:presLayoutVars>
          <dgm:bulletEnabled val="1"/>
        </dgm:presLayoutVars>
      </dgm:prSet>
      <dgm:spPr/>
    </dgm:pt>
    <dgm:pt modelId="{0F6211FA-C134-4AA1-A93B-14F67A66A24F}" type="pres">
      <dgm:prSet presAssocID="{4133037E-0A67-40DC-8FD6-790613DBD3D4}" presName="sibTrans" presStyleCnt="0"/>
      <dgm:spPr/>
    </dgm:pt>
    <dgm:pt modelId="{B40F0B8E-08EF-4A02-82D0-B1819D95D631}" type="pres">
      <dgm:prSet presAssocID="{CF2DE8F3-1D58-4BF2-8A73-109BC2E4C446}" presName="node" presStyleLbl="node1" presStyleIdx="3" presStyleCnt="4">
        <dgm:presLayoutVars>
          <dgm:bulletEnabled val="1"/>
        </dgm:presLayoutVars>
      </dgm:prSet>
      <dgm:spPr/>
    </dgm:pt>
  </dgm:ptLst>
  <dgm:cxnLst>
    <dgm:cxn modelId="{35B29329-E244-441B-AA8B-0DBF29130322}" type="presOf" srcId="{7D48603D-889C-4DDD-86D3-45B17137A922}" destId="{FE2F415B-D895-40A4-B515-39949C95E8AE}" srcOrd="0" destOrd="0" presId="urn:microsoft.com/office/officeart/2005/8/layout/default"/>
    <dgm:cxn modelId="{89954940-82A0-43F1-BD01-6ADCF84AFFEF}" srcId="{7D48603D-889C-4DDD-86D3-45B17137A922}" destId="{CF2DE8F3-1D58-4BF2-8A73-109BC2E4C446}" srcOrd="3" destOrd="0" parTransId="{0E67BD12-98E6-4B20-B0E8-CC37F57EAB7B}" sibTransId="{DC52BE6C-F302-4086-B2FC-5384CBB24F45}"/>
    <dgm:cxn modelId="{E7CEA95B-FC56-4E7A-BCFE-7E511B4CCD90}" type="presOf" srcId="{9E215216-BFC9-4DAE-B6B0-8D868A3F2784}" destId="{9A29558B-57A7-4725-903D-3D496B4DB8C4}" srcOrd="0" destOrd="0" presId="urn:microsoft.com/office/officeart/2005/8/layout/default"/>
    <dgm:cxn modelId="{02CBD0CF-66B0-4C6A-BF47-A0D14D8B0EE6}" srcId="{7D48603D-889C-4DDD-86D3-45B17137A922}" destId="{55D85DF6-B660-4D0C-9C77-013CAF3D7991}" srcOrd="2" destOrd="0" parTransId="{973C4FDA-0D11-4636-BDDC-BF844C81F358}" sibTransId="{4133037E-0A67-40DC-8FD6-790613DBD3D4}"/>
    <dgm:cxn modelId="{FBD07ED2-F791-422B-B77B-E51420D10034}" type="presOf" srcId="{55D85DF6-B660-4D0C-9C77-013CAF3D7991}" destId="{24325391-79EF-4A41-9FB4-7F0268B16234}" srcOrd="0" destOrd="0" presId="urn:microsoft.com/office/officeart/2005/8/layout/default"/>
    <dgm:cxn modelId="{AFABE7D5-1AF3-453E-8B6E-6F1165111491}" type="presOf" srcId="{CF2DE8F3-1D58-4BF2-8A73-109BC2E4C446}" destId="{B40F0B8E-08EF-4A02-82D0-B1819D95D631}" srcOrd="0" destOrd="0" presId="urn:microsoft.com/office/officeart/2005/8/layout/default"/>
    <dgm:cxn modelId="{B86489D9-EFD3-4051-A31F-49576560D882}" type="presOf" srcId="{9302F969-13DB-40DB-AA26-93F47AC12262}" destId="{2E0844C6-2828-46AA-B90E-55BD609E9423}" srcOrd="0" destOrd="0" presId="urn:microsoft.com/office/officeart/2005/8/layout/default"/>
    <dgm:cxn modelId="{FE9CFFDA-DE83-4471-8241-C7D77AC02C68}" srcId="{7D48603D-889C-4DDD-86D3-45B17137A922}" destId="{9302F969-13DB-40DB-AA26-93F47AC12262}" srcOrd="0" destOrd="0" parTransId="{C2FD45BE-E44D-4B50-8C1A-662CDAAE37C9}" sibTransId="{F340C008-5589-4A4E-A7B2-CF4786C250FB}"/>
    <dgm:cxn modelId="{326EA8FF-1FC0-4EA3-AD7F-83ACA774E940}" srcId="{7D48603D-889C-4DDD-86D3-45B17137A922}" destId="{9E215216-BFC9-4DAE-B6B0-8D868A3F2784}" srcOrd="1" destOrd="0" parTransId="{71BDB90E-0A83-4C38-A27B-AA48B3DC6BC7}" sibTransId="{8C13D6A1-2376-4DB2-96D5-6E152DB3B527}"/>
    <dgm:cxn modelId="{D210D7F4-2B10-4B17-8138-F22522FBC960}" type="presParOf" srcId="{FE2F415B-D895-40A4-B515-39949C95E8AE}" destId="{2E0844C6-2828-46AA-B90E-55BD609E9423}" srcOrd="0" destOrd="0" presId="urn:microsoft.com/office/officeart/2005/8/layout/default"/>
    <dgm:cxn modelId="{1B248CA7-604C-4F0E-97B5-E0E9F84EEAF4}" type="presParOf" srcId="{FE2F415B-D895-40A4-B515-39949C95E8AE}" destId="{E5A81656-F8F9-44EE-AC91-7B24EF0DAB2A}" srcOrd="1" destOrd="0" presId="urn:microsoft.com/office/officeart/2005/8/layout/default"/>
    <dgm:cxn modelId="{373C7623-FCE1-49CB-87F3-218F4CA44C9F}" type="presParOf" srcId="{FE2F415B-D895-40A4-B515-39949C95E8AE}" destId="{9A29558B-57A7-4725-903D-3D496B4DB8C4}" srcOrd="2" destOrd="0" presId="urn:microsoft.com/office/officeart/2005/8/layout/default"/>
    <dgm:cxn modelId="{501776C4-A379-4F78-8794-8A950FD53C92}" type="presParOf" srcId="{FE2F415B-D895-40A4-B515-39949C95E8AE}" destId="{3BF44962-1C45-4992-A044-75200FF7D0BB}" srcOrd="3" destOrd="0" presId="urn:microsoft.com/office/officeart/2005/8/layout/default"/>
    <dgm:cxn modelId="{EBEC27AF-E518-4E5D-A409-C7FC821DF1C6}" type="presParOf" srcId="{FE2F415B-D895-40A4-B515-39949C95E8AE}" destId="{24325391-79EF-4A41-9FB4-7F0268B16234}" srcOrd="4" destOrd="0" presId="urn:microsoft.com/office/officeart/2005/8/layout/default"/>
    <dgm:cxn modelId="{7CCA7F75-DD9D-4952-B743-B11D20EC5F6C}" type="presParOf" srcId="{FE2F415B-D895-40A4-B515-39949C95E8AE}" destId="{0F6211FA-C134-4AA1-A93B-14F67A66A24F}" srcOrd="5" destOrd="0" presId="urn:microsoft.com/office/officeart/2005/8/layout/default"/>
    <dgm:cxn modelId="{6DDB1C15-F690-4372-AA29-7AB2EFA399E4}" type="presParOf" srcId="{FE2F415B-D895-40A4-B515-39949C95E8AE}" destId="{B40F0B8E-08EF-4A02-82D0-B1819D95D631}" srcOrd="6"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867776-BE3F-4F02-B884-265030CDF8A8}"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5983D598-09D8-4DD3-88D7-71D6CA8A9A97}">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Anchoring</a:t>
          </a:r>
        </a:p>
      </dgm:t>
    </dgm:pt>
    <dgm:pt modelId="{DCF74432-1402-4CFA-B96D-0448A983C7FE}" type="parTrans" cxnId="{E9613F0A-86B0-4564-83A5-F1A543AAAFF4}">
      <dgm:prSet/>
      <dgm:spPr/>
      <dgm:t>
        <a:bodyPr/>
        <a:lstStyle/>
        <a:p>
          <a:endParaRPr lang="en-GB"/>
        </a:p>
      </dgm:t>
    </dgm:pt>
    <dgm:pt modelId="{FA9D01A5-78FC-4CD5-AA43-9F316CC6AD4C}" type="sibTrans" cxnId="{E9613F0A-86B0-4564-83A5-F1A543AAAFF4}">
      <dgm:prSet/>
      <dgm:spPr>
        <a:solidFill>
          <a:srgbClr val="002060"/>
        </a:solidFill>
        <a:ln>
          <a:solidFill>
            <a:schemeClr val="tx1"/>
          </a:solidFill>
        </a:ln>
      </dgm:spPr>
      <dgm:t>
        <a:bodyPr/>
        <a:lstStyle/>
        <a:p>
          <a:endParaRPr lang="en-GB"/>
        </a:p>
      </dgm:t>
    </dgm:pt>
    <dgm:pt modelId="{C37B5496-BDD6-4AF2-A6F9-FD877F770758}">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b="1" dirty="0">
              <a:solidFill>
                <a:schemeClr val="tx1"/>
              </a:solidFill>
            </a:rPr>
            <a:t>The availability heuristic</a:t>
          </a:r>
        </a:p>
      </dgm:t>
    </dgm:pt>
    <dgm:pt modelId="{7AA0D9F8-4B7F-4CFF-8DED-EC11055B2AD1}" type="parTrans" cxnId="{12ABE1F9-6B19-4D25-9A8D-ABDD0D1EE2D4}">
      <dgm:prSet/>
      <dgm:spPr/>
      <dgm:t>
        <a:bodyPr/>
        <a:lstStyle/>
        <a:p>
          <a:endParaRPr lang="en-GB"/>
        </a:p>
      </dgm:t>
    </dgm:pt>
    <dgm:pt modelId="{A0050BD8-AA56-4885-ABE0-0930AA9719C1}" type="sibTrans" cxnId="{12ABE1F9-6B19-4D25-9A8D-ABDD0D1EE2D4}">
      <dgm:prSet/>
      <dgm:spPr>
        <a:solidFill>
          <a:srgbClr val="002060"/>
        </a:solidFill>
        <a:ln>
          <a:solidFill>
            <a:schemeClr val="tx1"/>
          </a:solidFill>
        </a:ln>
      </dgm:spPr>
      <dgm:t>
        <a:bodyPr/>
        <a:lstStyle/>
        <a:p>
          <a:endParaRPr lang="en-GB"/>
        </a:p>
      </dgm:t>
    </dgm:pt>
    <dgm:pt modelId="{CDB99FA0-2072-4B62-94FD-7893966453DD}">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100" b="1" dirty="0">
              <a:solidFill>
                <a:schemeClr val="tx1"/>
              </a:solidFill>
            </a:rPr>
            <a:t>Representative</a:t>
          </a:r>
          <a:r>
            <a:rPr lang="en-GB" sz="2200" b="1" dirty="0">
              <a:solidFill>
                <a:schemeClr val="tx1"/>
              </a:solidFill>
            </a:rPr>
            <a:t> heuristic</a:t>
          </a:r>
        </a:p>
      </dgm:t>
    </dgm:pt>
    <dgm:pt modelId="{F62805DD-A6AF-4C3E-885B-E59712C59660}" type="parTrans" cxnId="{A88D8383-27D7-4010-81F8-B19502DB1054}">
      <dgm:prSet/>
      <dgm:spPr/>
      <dgm:t>
        <a:bodyPr/>
        <a:lstStyle/>
        <a:p>
          <a:endParaRPr lang="en-GB"/>
        </a:p>
      </dgm:t>
    </dgm:pt>
    <dgm:pt modelId="{5148FA40-069C-44EC-8A86-61697A412513}" type="sibTrans" cxnId="{A88D8383-27D7-4010-81F8-B19502DB1054}">
      <dgm:prSet/>
      <dgm:spPr>
        <a:solidFill>
          <a:srgbClr val="002060"/>
        </a:solidFill>
        <a:ln>
          <a:solidFill>
            <a:schemeClr val="tx1"/>
          </a:solidFill>
        </a:ln>
      </dgm:spPr>
      <dgm:t>
        <a:bodyPr/>
        <a:lstStyle/>
        <a:p>
          <a:endParaRPr lang="en-GB"/>
        </a:p>
      </dgm:t>
    </dgm:pt>
    <dgm:pt modelId="{1C1F4527-1165-457E-8605-AA983BE4155A}">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Regression to the mean</a:t>
          </a:r>
        </a:p>
      </dgm:t>
    </dgm:pt>
    <dgm:pt modelId="{4C53ABC0-CC1F-42C0-A673-7F4202F02142}" type="parTrans" cxnId="{1C31DB8B-B52B-48C5-9957-876B1332E915}">
      <dgm:prSet/>
      <dgm:spPr/>
      <dgm:t>
        <a:bodyPr/>
        <a:lstStyle/>
        <a:p>
          <a:endParaRPr lang="en-GB"/>
        </a:p>
      </dgm:t>
    </dgm:pt>
    <dgm:pt modelId="{CE2ADF3F-689E-4F57-882E-D69BA652F930}" type="sibTrans" cxnId="{1C31DB8B-B52B-48C5-9957-876B1332E915}">
      <dgm:prSet/>
      <dgm:spPr>
        <a:solidFill>
          <a:srgbClr val="002060"/>
        </a:solidFill>
        <a:ln>
          <a:solidFill>
            <a:schemeClr val="tx1"/>
          </a:solidFill>
        </a:ln>
      </dgm:spPr>
      <dgm:t>
        <a:bodyPr/>
        <a:lstStyle/>
        <a:p>
          <a:endParaRPr lang="en-GB"/>
        </a:p>
      </dgm:t>
    </dgm:pt>
    <dgm:pt modelId="{95D6DDF5-BC72-4461-A258-1631D715B417}">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Hindsight bias</a:t>
          </a:r>
        </a:p>
      </dgm:t>
    </dgm:pt>
    <dgm:pt modelId="{0EE572F2-1553-4C90-9FCA-EB0745653855}" type="parTrans" cxnId="{9ECEE4CD-E58A-4884-8D15-379236391356}">
      <dgm:prSet/>
      <dgm:spPr/>
      <dgm:t>
        <a:bodyPr/>
        <a:lstStyle/>
        <a:p>
          <a:endParaRPr lang="en-GB"/>
        </a:p>
      </dgm:t>
    </dgm:pt>
    <dgm:pt modelId="{31B810A4-B421-49E0-A40B-38355452DBA4}" type="sibTrans" cxnId="{9ECEE4CD-E58A-4884-8D15-379236391356}">
      <dgm:prSet/>
      <dgm:spPr/>
      <dgm:t>
        <a:bodyPr/>
        <a:lstStyle/>
        <a:p>
          <a:endParaRPr lang="en-GB"/>
        </a:p>
      </dgm:t>
    </dgm:pt>
    <dgm:pt modelId="{51C3020F-AF29-4E0F-9AFA-35145C24CD32}" type="pres">
      <dgm:prSet presAssocID="{1D867776-BE3F-4F02-B884-265030CDF8A8}" presName="Name0" presStyleCnt="0">
        <dgm:presLayoutVars>
          <dgm:dir/>
          <dgm:resizeHandles val="exact"/>
        </dgm:presLayoutVars>
      </dgm:prSet>
      <dgm:spPr/>
    </dgm:pt>
    <dgm:pt modelId="{5B1C1D88-9083-4D85-BA67-25886270CCEA}" type="pres">
      <dgm:prSet presAssocID="{5983D598-09D8-4DD3-88D7-71D6CA8A9A97}" presName="node" presStyleLbl="node1" presStyleIdx="0" presStyleCnt="5" custScaleY="171170">
        <dgm:presLayoutVars>
          <dgm:bulletEnabled val="1"/>
        </dgm:presLayoutVars>
      </dgm:prSet>
      <dgm:spPr/>
    </dgm:pt>
    <dgm:pt modelId="{9243A315-2266-4626-85C6-ADD540D30C35}" type="pres">
      <dgm:prSet presAssocID="{FA9D01A5-78FC-4CD5-AA43-9F316CC6AD4C}" presName="sibTrans" presStyleLbl="sibTrans2D1" presStyleIdx="0" presStyleCnt="4"/>
      <dgm:spPr/>
    </dgm:pt>
    <dgm:pt modelId="{2A17AF07-BC9A-4F78-A47E-B508FDC0782D}" type="pres">
      <dgm:prSet presAssocID="{FA9D01A5-78FC-4CD5-AA43-9F316CC6AD4C}" presName="connectorText" presStyleLbl="sibTrans2D1" presStyleIdx="0" presStyleCnt="4"/>
      <dgm:spPr/>
    </dgm:pt>
    <dgm:pt modelId="{5061328E-8EF2-4703-868C-745B593CAC4A}" type="pres">
      <dgm:prSet presAssocID="{C37B5496-BDD6-4AF2-A6F9-FD877F770758}" presName="node" presStyleLbl="node1" presStyleIdx="1" presStyleCnt="5" custScaleY="177595">
        <dgm:presLayoutVars>
          <dgm:bulletEnabled val="1"/>
        </dgm:presLayoutVars>
      </dgm:prSet>
      <dgm:spPr/>
    </dgm:pt>
    <dgm:pt modelId="{5EB07C17-B781-44A6-A17B-69551FBE1700}" type="pres">
      <dgm:prSet presAssocID="{A0050BD8-AA56-4885-ABE0-0930AA9719C1}" presName="sibTrans" presStyleLbl="sibTrans2D1" presStyleIdx="1" presStyleCnt="4"/>
      <dgm:spPr/>
    </dgm:pt>
    <dgm:pt modelId="{AAA5F520-9D71-4A41-B1B0-EC26C65A6F72}" type="pres">
      <dgm:prSet presAssocID="{A0050BD8-AA56-4885-ABE0-0930AA9719C1}" presName="connectorText" presStyleLbl="sibTrans2D1" presStyleIdx="1" presStyleCnt="4"/>
      <dgm:spPr/>
    </dgm:pt>
    <dgm:pt modelId="{2A653330-3F1B-44E6-B51A-79F72384E06D}" type="pres">
      <dgm:prSet presAssocID="{CDB99FA0-2072-4B62-94FD-7893966453DD}" presName="node" presStyleLbl="node1" presStyleIdx="2" presStyleCnt="5" custScaleX="140729" custScaleY="174383">
        <dgm:presLayoutVars>
          <dgm:bulletEnabled val="1"/>
        </dgm:presLayoutVars>
      </dgm:prSet>
      <dgm:spPr/>
    </dgm:pt>
    <dgm:pt modelId="{334A154E-E8C7-4187-91FD-3B255121A734}" type="pres">
      <dgm:prSet presAssocID="{5148FA40-069C-44EC-8A86-61697A412513}" presName="sibTrans" presStyleLbl="sibTrans2D1" presStyleIdx="2" presStyleCnt="4"/>
      <dgm:spPr/>
    </dgm:pt>
    <dgm:pt modelId="{8FADE4E5-FDC8-45FB-814E-C1367230D50B}" type="pres">
      <dgm:prSet presAssocID="{5148FA40-069C-44EC-8A86-61697A412513}" presName="connectorText" presStyleLbl="sibTrans2D1" presStyleIdx="2" presStyleCnt="4"/>
      <dgm:spPr/>
    </dgm:pt>
    <dgm:pt modelId="{D79B031D-1AEB-4FD9-91FB-CC734F3F8623}" type="pres">
      <dgm:prSet presAssocID="{1C1F4527-1165-457E-8605-AA983BE4155A}" presName="node" presStyleLbl="node1" presStyleIdx="3" presStyleCnt="5" custScaleY="164745">
        <dgm:presLayoutVars>
          <dgm:bulletEnabled val="1"/>
        </dgm:presLayoutVars>
      </dgm:prSet>
      <dgm:spPr/>
    </dgm:pt>
    <dgm:pt modelId="{DF23CC6D-701C-489F-BCFA-F7B6460F1BBB}" type="pres">
      <dgm:prSet presAssocID="{CE2ADF3F-689E-4F57-882E-D69BA652F930}" presName="sibTrans" presStyleLbl="sibTrans2D1" presStyleIdx="3" presStyleCnt="4"/>
      <dgm:spPr/>
    </dgm:pt>
    <dgm:pt modelId="{3A82B712-5324-498E-830D-F4501927A275}" type="pres">
      <dgm:prSet presAssocID="{CE2ADF3F-689E-4F57-882E-D69BA652F930}" presName="connectorText" presStyleLbl="sibTrans2D1" presStyleIdx="3" presStyleCnt="4"/>
      <dgm:spPr/>
    </dgm:pt>
    <dgm:pt modelId="{1A88BABD-66FE-4892-B80F-0B66910299B9}" type="pres">
      <dgm:prSet presAssocID="{95D6DDF5-BC72-4461-A258-1631D715B417}" presName="node" presStyleLbl="node1" presStyleIdx="4" presStyleCnt="5" custScaleY="164745">
        <dgm:presLayoutVars>
          <dgm:bulletEnabled val="1"/>
        </dgm:presLayoutVars>
      </dgm:prSet>
      <dgm:spPr/>
    </dgm:pt>
  </dgm:ptLst>
  <dgm:cxnLst>
    <dgm:cxn modelId="{F72A4E06-ADF6-41BC-968D-34FE669E52C5}" type="presOf" srcId="{1D867776-BE3F-4F02-B884-265030CDF8A8}" destId="{51C3020F-AF29-4E0F-9AFA-35145C24CD32}" srcOrd="0" destOrd="0" presId="urn:microsoft.com/office/officeart/2005/8/layout/process1"/>
    <dgm:cxn modelId="{E9613F0A-86B0-4564-83A5-F1A543AAAFF4}" srcId="{1D867776-BE3F-4F02-B884-265030CDF8A8}" destId="{5983D598-09D8-4DD3-88D7-71D6CA8A9A97}" srcOrd="0" destOrd="0" parTransId="{DCF74432-1402-4CFA-B96D-0448A983C7FE}" sibTransId="{FA9D01A5-78FC-4CD5-AA43-9F316CC6AD4C}"/>
    <dgm:cxn modelId="{98C04735-3AB0-4BFB-9203-8F8D8537846A}" type="presOf" srcId="{FA9D01A5-78FC-4CD5-AA43-9F316CC6AD4C}" destId="{2A17AF07-BC9A-4F78-A47E-B508FDC0782D}" srcOrd="1" destOrd="0" presId="urn:microsoft.com/office/officeart/2005/8/layout/process1"/>
    <dgm:cxn modelId="{1CA70E5F-B297-4B38-8D3C-EA70AD5750A1}" type="presOf" srcId="{C37B5496-BDD6-4AF2-A6F9-FD877F770758}" destId="{5061328E-8EF2-4703-868C-745B593CAC4A}" srcOrd="0" destOrd="0" presId="urn:microsoft.com/office/officeart/2005/8/layout/process1"/>
    <dgm:cxn modelId="{F6B56B61-7E20-4EF4-89C3-D025A0F9CD57}" type="presOf" srcId="{CE2ADF3F-689E-4F57-882E-D69BA652F930}" destId="{DF23CC6D-701C-489F-BCFA-F7B6460F1BBB}" srcOrd="0" destOrd="0" presId="urn:microsoft.com/office/officeart/2005/8/layout/process1"/>
    <dgm:cxn modelId="{1ACFAA4B-0BD4-45D4-A0F3-5246D7ACC004}" type="presOf" srcId="{5983D598-09D8-4DD3-88D7-71D6CA8A9A97}" destId="{5B1C1D88-9083-4D85-BA67-25886270CCEA}" srcOrd="0" destOrd="0" presId="urn:microsoft.com/office/officeart/2005/8/layout/process1"/>
    <dgm:cxn modelId="{109D7851-A1C5-4387-953D-8769D4143E10}" type="presOf" srcId="{FA9D01A5-78FC-4CD5-AA43-9F316CC6AD4C}" destId="{9243A315-2266-4626-85C6-ADD540D30C35}" srcOrd="0" destOrd="0" presId="urn:microsoft.com/office/officeart/2005/8/layout/process1"/>
    <dgm:cxn modelId="{BB55AD81-0759-493A-A57A-312CF26C01A3}" type="presOf" srcId="{5148FA40-069C-44EC-8A86-61697A412513}" destId="{334A154E-E8C7-4187-91FD-3B255121A734}" srcOrd="0" destOrd="0" presId="urn:microsoft.com/office/officeart/2005/8/layout/process1"/>
    <dgm:cxn modelId="{A88D8383-27D7-4010-81F8-B19502DB1054}" srcId="{1D867776-BE3F-4F02-B884-265030CDF8A8}" destId="{CDB99FA0-2072-4B62-94FD-7893966453DD}" srcOrd="2" destOrd="0" parTransId="{F62805DD-A6AF-4C3E-885B-E59712C59660}" sibTransId="{5148FA40-069C-44EC-8A86-61697A412513}"/>
    <dgm:cxn modelId="{1C31DB8B-B52B-48C5-9957-876B1332E915}" srcId="{1D867776-BE3F-4F02-B884-265030CDF8A8}" destId="{1C1F4527-1165-457E-8605-AA983BE4155A}" srcOrd="3" destOrd="0" parTransId="{4C53ABC0-CC1F-42C0-A673-7F4202F02142}" sibTransId="{CE2ADF3F-689E-4F57-882E-D69BA652F930}"/>
    <dgm:cxn modelId="{60D3EF8B-DDAB-4047-8EE5-F9DBBE388C11}" type="presOf" srcId="{5148FA40-069C-44EC-8A86-61697A412513}" destId="{8FADE4E5-FDC8-45FB-814E-C1367230D50B}" srcOrd="1" destOrd="0" presId="urn:microsoft.com/office/officeart/2005/8/layout/process1"/>
    <dgm:cxn modelId="{59F22BA4-D9DD-4B40-982D-640EC2DFEDFF}" type="presOf" srcId="{CDB99FA0-2072-4B62-94FD-7893966453DD}" destId="{2A653330-3F1B-44E6-B51A-79F72384E06D}" srcOrd="0" destOrd="0" presId="urn:microsoft.com/office/officeart/2005/8/layout/process1"/>
    <dgm:cxn modelId="{9ECEE4CD-E58A-4884-8D15-379236391356}" srcId="{1D867776-BE3F-4F02-B884-265030CDF8A8}" destId="{95D6DDF5-BC72-4461-A258-1631D715B417}" srcOrd="4" destOrd="0" parTransId="{0EE572F2-1553-4C90-9FCA-EB0745653855}" sibTransId="{31B810A4-B421-49E0-A40B-38355452DBA4}"/>
    <dgm:cxn modelId="{E2A79CCE-1A99-4B56-8CB4-81D05DC111D5}" type="presOf" srcId="{1C1F4527-1165-457E-8605-AA983BE4155A}" destId="{D79B031D-1AEB-4FD9-91FB-CC734F3F8623}" srcOrd="0" destOrd="0" presId="urn:microsoft.com/office/officeart/2005/8/layout/process1"/>
    <dgm:cxn modelId="{968209D2-DD03-4427-B7B3-DDAEBCA86E51}" type="presOf" srcId="{A0050BD8-AA56-4885-ABE0-0930AA9719C1}" destId="{5EB07C17-B781-44A6-A17B-69551FBE1700}" srcOrd="0" destOrd="0" presId="urn:microsoft.com/office/officeart/2005/8/layout/process1"/>
    <dgm:cxn modelId="{2AF4BED2-D7B1-4CBD-8220-B17388B419C5}" type="presOf" srcId="{CE2ADF3F-689E-4F57-882E-D69BA652F930}" destId="{3A82B712-5324-498E-830D-F4501927A275}" srcOrd="1" destOrd="0" presId="urn:microsoft.com/office/officeart/2005/8/layout/process1"/>
    <dgm:cxn modelId="{AF720DD7-F3FD-4CBF-8B30-D8395E8AD8D2}" type="presOf" srcId="{95D6DDF5-BC72-4461-A258-1631D715B417}" destId="{1A88BABD-66FE-4892-B80F-0B66910299B9}" srcOrd="0" destOrd="0" presId="urn:microsoft.com/office/officeart/2005/8/layout/process1"/>
    <dgm:cxn modelId="{46D4B5F6-00E3-487D-BAB0-2200BB1C6842}" type="presOf" srcId="{A0050BD8-AA56-4885-ABE0-0930AA9719C1}" destId="{AAA5F520-9D71-4A41-B1B0-EC26C65A6F72}" srcOrd="1" destOrd="0" presId="urn:microsoft.com/office/officeart/2005/8/layout/process1"/>
    <dgm:cxn modelId="{12ABE1F9-6B19-4D25-9A8D-ABDD0D1EE2D4}" srcId="{1D867776-BE3F-4F02-B884-265030CDF8A8}" destId="{C37B5496-BDD6-4AF2-A6F9-FD877F770758}" srcOrd="1" destOrd="0" parTransId="{7AA0D9F8-4B7F-4CFF-8DED-EC11055B2AD1}" sibTransId="{A0050BD8-AA56-4885-ABE0-0930AA9719C1}"/>
    <dgm:cxn modelId="{8A060CCB-5638-4F59-AD0F-4EB93E3800AF}" type="presParOf" srcId="{51C3020F-AF29-4E0F-9AFA-35145C24CD32}" destId="{5B1C1D88-9083-4D85-BA67-25886270CCEA}" srcOrd="0" destOrd="0" presId="urn:microsoft.com/office/officeart/2005/8/layout/process1"/>
    <dgm:cxn modelId="{9920B814-384E-40BB-AE43-82CEDA629EFB}" type="presParOf" srcId="{51C3020F-AF29-4E0F-9AFA-35145C24CD32}" destId="{9243A315-2266-4626-85C6-ADD540D30C35}" srcOrd="1" destOrd="0" presId="urn:microsoft.com/office/officeart/2005/8/layout/process1"/>
    <dgm:cxn modelId="{15895A61-7B09-4351-8955-E9BF96555584}" type="presParOf" srcId="{9243A315-2266-4626-85C6-ADD540D30C35}" destId="{2A17AF07-BC9A-4F78-A47E-B508FDC0782D}" srcOrd="0" destOrd="0" presId="urn:microsoft.com/office/officeart/2005/8/layout/process1"/>
    <dgm:cxn modelId="{6745E318-CA02-4EA9-A8FF-2D502CB5E61C}" type="presParOf" srcId="{51C3020F-AF29-4E0F-9AFA-35145C24CD32}" destId="{5061328E-8EF2-4703-868C-745B593CAC4A}" srcOrd="2" destOrd="0" presId="urn:microsoft.com/office/officeart/2005/8/layout/process1"/>
    <dgm:cxn modelId="{910EC5B8-1129-4C07-A36D-86A59467AB6D}" type="presParOf" srcId="{51C3020F-AF29-4E0F-9AFA-35145C24CD32}" destId="{5EB07C17-B781-44A6-A17B-69551FBE1700}" srcOrd="3" destOrd="0" presId="urn:microsoft.com/office/officeart/2005/8/layout/process1"/>
    <dgm:cxn modelId="{A453957E-26C1-4938-BEEF-68C7CCD8CEFA}" type="presParOf" srcId="{5EB07C17-B781-44A6-A17B-69551FBE1700}" destId="{AAA5F520-9D71-4A41-B1B0-EC26C65A6F72}" srcOrd="0" destOrd="0" presId="urn:microsoft.com/office/officeart/2005/8/layout/process1"/>
    <dgm:cxn modelId="{8CE5E065-23EE-485C-B293-8A14D4B0BA29}" type="presParOf" srcId="{51C3020F-AF29-4E0F-9AFA-35145C24CD32}" destId="{2A653330-3F1B-44E6-B51A-79F72384E06D}" srcOrd="4" destOrd="0" presId="urn:microsoft.com/office/officeart/2005/8/layout/process1"/>
    <dgm:cxn modelId="{B7A429B3-E0CD-4452-9722-78644ED8BE05}" type="presParOf" srcId="{51C3020F-AF29-4E0F-9AFA-35145C24CD32}" destId="{334A154E-E8C7-4187-91FD-3B255121A734}" srcOrd="5" destOrd="0" presId="urn:microsoft.com/office/officeart/2005/8/layout/process1"/>
    <dgm:cxn modelId="{3C72CBD8-1D85-43E0-9CA8-C517036D4FAF}" type="presParOf" srcId="{334A154E-E8C7-4187-91FD-3B255121A734}" destId="{8FADE4E5-FDC8-45FB-814E-C1367230D50B}" srcOrd="0" destOrd="0" presId="urn:microsoft.com/office/officeart/2005/8/layout/process1"/>
    <dgm:cxn modelId="{3415ED54-E218-4C68-9737-24FF23D2FCDC}" type="presParOf" srcId="{51C3020F-AF29-4E0F-9AFA-35145C24CD32}" destId="{D79B031D-1AEB-4FD9-91FB-CC734F3F8623}" srcOrd="6" destOrd="0" presId="urn:microsoft.com/office/officeart/2005/8/layout/process1"/>
    <dgm:cxn modelId="{94207846-F376-4079-8C5A-779835469543}" type="presParOf" srcId="{51C3020F-AF29-4E0F-9AFA-35145C24CD32}" destId="{DF23CC6D-701C-489F-BCFA-F7B6460F1BBB}" srcOrd="7" destOrd="0" presId="urn:microsoft.com/office/officeart/2005/8/layout/process1"/>
    <dgm:cxn modelId="{4D42FE5F-6ACF-4F01-920D-27C327E5917E}" type="presParOf" srcId="{DF23CC6D-701C-489F-BCFA-F7B6460F1BBB}" destId="{3A82B712-5324-498E-830D-F4501927A275}" srcOrd="0" destOrd="0" presId="urn:microsoft.com/office/officeart/2005/8/layout/process1"/>
    <dgm:cxn modelId="{F8EFCD73-C02E-4447-98BD-64848D2CC31D}" type="presParOf" srcId="{51C3020F-AF29-4E0F-9AFA-35145C24CD32}" destId="{1A88BABD-66FE-4892-B80F-0B66910299B9}" srcOrd="8"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C2B1DF-27D1-44E5-B962-16E900C83DA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91F1601-AB9E-4072-8CF8-9CE327CFA34D}">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One goal of modern policing structures is to ensure that strategic &amp; tactical plans &amp; actions are </a:t>
          </a:r>
          <a:r>
            <a:rPr lang="en-GB" sz="2400" b="1" i="1" u="sng" dirty="0">
              <a:solidFill>
                <a:schemeClr val="tx1"/>
              </a:solidFill>
            </a:rPr>
            <a:t>evidence based</a:t>
          </a:r>
        </a:p>
      </dgm:t>
    </dgm:pt>
    <dgm:pt modelId="{3B6FBD63-DB61-4691-A1B1-F8410263DD0C}" type="parTrans" cxnId="{1C81B709-DD2D-4A2D-9C68-ACE314228DC3}">
      <dgm:prSet/>
      <dgm:spPr/>
      <dgm:t>
        <a:bodyPr/>
        <a:lstStyle/>
        <a:p>
          <a:endParaRPr lang="en-GB"/>
        </a:p>
      </dgm:t>
    </dgm:pt>
    <dgm:pt modelId="{55B58AF6-D69A-4EC1-82FB-D9C79BD9768D}" type="sibTrans" cxnId="{1C81B709-DD2D-4A2D-9C68-ACE314228DC3}">
      <dgm:prSet/>
      <dgm:spPr>
        <a:solidFill>
          <a:srgbClr val="002060">
            <a:alpha val="90000"/>
          </a:srgbClr>
        </a:solidFill>
        <a:ln>
          <a:solidFill>
            <a:schemeClr val="tx1">
              <a:alpha val="90000"/>
            </a:schemeClr>
          </a:solidFill>
        </a:ln>
      </dgm:spPr>
      <dgm:t>
        <a:bodyPr/>
        <a:lstStyle/>
        <a:p>
          <a:endParaRPr lang="en-GB"/>
        </a:p>
      </dgm:t>
    </dgm:pt>
    <dgm:pt modelId="{4C1A9853-8E69-484D-A7FA-86147E20799E}">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Research is the foundation of </a:t>
          </a:r>
          <a:r>
            <a:rPr lang="en-GB" sz="2400" i="1" dirty="0">
              <a:solidFill>
                <a:schemeClr val="tx1"/>
              </a:solidFill>
            </a:rPr>
            <a:t>evidence based policing</a:t>
          </a:r>
          <a:r>
            <a:rPr lang="en-GB" sz="2400" dirty="0">
              <a:solidFill>
                <a:schemeClr val="tx1"/>
              </a:solidFill>
            </a:rPr>
            <a:t> &amp; projects &amp; police operations are often evaluated by external agencies such as Universities</a:t>
          </a:r>
        </a:p>
      </dgm:t>
    </dgm:pt>
    <dgm:pt modelId="{27F21453-0FF8-45A5-8F15-7F19A3E3C38D}" type="parTrans" cxnId="{29BD66FC-FE39-40B8-81DB-C2A6A8F95C98}">
      <dgm:prSet/>
      <dgm:spPr/>
      <dgm:t>
        <a:bodyPr/>
        <a:lstStyle/>
        <a:p>
          <a:endParaRPr lang="en-GB"/>
        </a:p>
      </dgm:t>
    </dgm:pt>
    <dgm:pt modelId="{9E67BBAD-0E71-4569-B858-B4F236EABEE7}" type="sibTrans" cxnId="{29BD66FC-FE39-40B8-81DB-C2A6A8F95C98}">
      <dgm:prSet/>
      <dgm:spPr/>
      <dgm:t>
        <a:bodyPr/>
        <a:lstStyle/>
        <a:p>
          <a:endParaRPr lang="en-GB"/>
        </a:p>
      </dgm:t>
    </dgm:pt>
    <dgm:pt modelId="{32E89695-DC8C-4061-BC9A-B111CDF7288C}" type="pres">
      <dgm:prSet presAssocID="{83C2B1DF-27D1-44E5-B962-16E900C83DA0}" presName="outerComposite" presStyleCnt="0">
        <dgm:presLayoutVars>
          <dgm:chMax val="5"/>
          <dgm:dir/>
          <dgm:resizeHandles val="exact"/>
        </dgm:presLayoutVars>
      </dgm:prSet>
      <dgm:spPr/>
    </dgm:pt>
    <dgm:pt modelId="{CFBFFA43-666C-4DE6-A121-19A1159519C2}" type="pres">
      <dgm:prSet presAssocID="{83C2B1DF-27D1-44E5-B962-16E900C83DA0}" presName="dummyMaxCanvas" presStyleCnt="0">
        <dgm:presLayoutVars/>
      </dgm:prSet>
      <dgm:spPr/>
    </dgm:pt>
    <dgm:pt modelId="{A33D464C-72A3-4447-82AA-4BA7496094D8}" type="pres">
      <dgm:prSet presAssocID="{83C2B1DF-27D1-44E5-B962-16E900C83DA0}" presName="TwoNodes_1" presStyleLbl="node1" presStyleIdx="0" presStyleCnt="2">
        <dgm:presLayoutVars>
          <dgm:bulletEnabled val="1"/>
        </dgm:presLayoutVars>
      </dgm:prSet>
      <dgm:spPr/>
    </dgm:pt>
    <dgm:pt modelId="{CC99AA3F-54E6-48A4-8F98-65C4A1D12174}" type="pres">
      <dgm:prSet presAssocID="{83C2B1DF-27D1-44E5-B962-16E900C83DA0}" presName="TwoNodes_2" presStyleLbl="node1" presStyleIdx="1" presStyleCnt="2">
        <dgm:presLayoutVars>
          <dgm:bulletEnabled val="1"/>
        </dgm:presLayoutVars>
      </dgm:prSet>
      <dgm:spPr/>
    </dgm:pt>
    <dgm:pt modelId="{283CF272-9AD6-4D48-87E9-65CE21272F1B}" type="pres">
      <dgm:prSet presAssocID="{83C2B1DF-27D1-44E5-B962-16E900C83DA0}" presName="TwoConn_1-2" presStyleLbl="fgAccFollowNode1" presStyleIdx="0" presStyleCnt="1">
        <dgm:presLayoutVars>
          <dgm:bulletEnabled val="1"/>
        </dgm:presLayoutVars>
      </dgm:prSet>
      <dgm:spPr/>
    </dgm:pt>
    <dgm:pt modelId="{9A91E3B5-8CFE-455D-84AF-AFA1B1A02BFA}" type="pres">
      <dgm:prSet presAssocID="{83C2B1DF-27D1-44E5-B962-16E900C83DA0}" presName="TwoNodes_1_text" presStyleLbl="node1" presStyleIdx="1" presStyleCnt="2">
        <dgm:presLayoutVars>
          <dgm:bulletEnabled val="1"/>
        </dgm:presLayoutVars>
      </dgm:prSet>
      <dgm:spPr/>
    </dgm:pt>
    <dgm:pt modelId="{D99B9582-AA45-49DD-904E-9CAE49981ACA}" type="pres">
      <dgm:prSet presAssocID="{83C2B1DF-27D1-44E5-B962-16E900C83DA0}" presName="TwoNodes_2_text" presStyleLbl="node1" presStyleIdx="1" presStyleCnt="2">
        <dgm:presLayoutVars>
          <dgm:bulletEnabled val="1"/>
        </dgm:presLayoutVars>
      </dgm:prSet>
      <dgm:spPr/>
    </dgm:pt>
  </dgm:ptLst>
  <dgm:cxnLst>
    <dgm:cxn modelId="{1C81B709-DD2D-4A2D-9C68-ACE314228DC3}" srcId="{83C2B1DF-27D1-44E5-B962-16E900C83DA0}" destId="{191F1601-AB9E-4072-8CF8-9CE327CFA34D}" srcOrd="0" destOrd="0" parTransId="{3B6FBD63-DB61-4691-A1B1-F8410263DD0C}" sibTransId="{55B58AF6-D69A-4EC1-82FB-D9C79BD9768D}"/>
    <dgm:cxn modelId="{CDBFEE47-3F52-4296-BBFD-B78FEA5EAA41}" type="presOf" srcId="{4C1A9853-8E69-484D-A7FA-86147E20799E}" destId="{D99B9582-AA45-49DD-904E-9CAE49981ACA}" srcOrd="1" destOrd="0" presId="urn:microsoft.com/office/officeart/2005/8/layout/vProcess5"/>
    <dgm:cxn modelId="{A0AA6568-C351-4D8B-AB2F-E1412476C4E8}" type="presOf" srcId="{83C2B1DF-27D1-44E5-B962-16E900C83DA0}" destId="{32E89695-DC8C-4061-BC9A-B111CDF7288C}" srcOrd="0" destOrd="0" presId="urn:microsoft.com/office/officeart/2005/8/layout/vProcess5"/>
    <dgm:cxn modelId="{E31B524B-A0A5-4BFF-8A51-D6E30BF59146}" type="presOf" srcId="{55B58AF6-D69A-4EC1-82FB-D9C79BD9768D}" destId="{283CF272-9AD6-4D48-87E9-65CE21272F1B}" srcOrd="0" destOrd="0" presId="urn:microsoft.com/office/officeart/2005/8/layout/vProcess5"/>
    <dgm:cxn modelId="{C89B3F85-D2F7-4D86-84B1-710A44C68C2E}" type="presOf" srcId="{191F1601-AB9E-4072-8CF8-9CE327CFA34D}" destId="{9A91E3B5-8CFE-455D-84AF-AFA1B1A02BFA}" srcOrd="1" destOrd="0" presId="urn:microsoft.com/office/officeart/2005/8/layout/vProcess5"/>
    <dgm:cxn modelId="{D6EB95CD-8E7C-456B-944D-1E8F13890253}" type="presOf" srcId="{191F1601-AB9E-4072-8CF8-9CE327CFA34D}" destId="{A33D464C-72A3-4447-82AA-4BA7496094D8}" srcOrd="0" destOrd="0" presId="urn:microsoft.com/office/officeart/2005/8/layout/vProcess5"/>
    <dgm:cxn modelId="{8AB1B0D5-5D06-49E8-A879-E852670EFD34}" type="presOf" srcId="{4C1A9853-8E69-484D-A7FA-86147E20799E}" destId="{CC99AA3F-54E6-48A4-8F98-65C4A1D12174}" srcOrd="0" destOrd="0" presId="urn:microsoft.com/office/officeart/2005/8/layout/vProcess5"/>
    <dgm:cxn modelId="{29BD66FC-FE39-40B8-81DB-C2A6A8F95C98}" srcId="{83C2B1DF-27D1-44E5-B962-16E900C83DA0}" destId="{4C1A9853-8E69-484D-A7FA-86147E20799E}" srcOrd="1" destOrd="0" parTransId="{27F21453-0FF8-45A5-8F15-7F19A3E3C38D}" sibTransId="{9E67BBAD-0E71-4569-B858-B4F236EABEE7}"/>
    <dgm:cxn modelId="{4A3B4FBE-B599-4C9F-B6FE-98F61A15F66B}" type="presParOf" srcId="{32E89695-DC8C-4061-BC9A-B111CDF7288C}" destId="{CFBFFA43-666C-4DE6-A121-19A1159519C2}" srcOrd="0" destOrd="0" presId="urn:microsoft.com/office/officeart/2005/8/layout/vProcess5"/>
    <dgm:cxn modelId="{2F058047-FD46-4F25-80DD-EDE07C79E9B8}" type="presParOf" srcId="{32E89695-DC8C-4061-BC9A-B111CDF7288C}" destId="{A33D464C-72A3-4447-82AA-4BA7496094D8}" srcOrd="1" destOrd="0" presId="urn:microsoft.com/office/officeart/2005/8/layout/vProcess5"/>
    <dgm:cxn modelId="{AD090124-E75B-4F66-8384-65BAF310E403}" type="presParOf" srcId="{32E89695-DC8C-4061-BC9A-B111CDF7288C}" destId="{CC99AA3F-54E6-48A4-8F98-65C4A1D12174}" srcOrd="2" destOrd="0" presId="urn:microsoft.com/office/officeart/2005/8/layout/vProcess5"/>
    <dgm:cxn modelId="{3B97DB5A-E707-457C-99BF-2E60F0B58956}" type="presParOf" srcId="{32E89695-DC8C-4061-BC9A-B111CDF7288C}" destId="{283CF272-9AD6-4D48-87E9-65CE21272F1B}" srcOrd="3" destOrd="0" presId="urn:microsoft.com/office/officeart/2005/8/layout/vProcess5"/>
    <dgm:cxn modelId="{2F58756B-988E-4D14-A6BE-47C196D5AB46}" type="presParOf" srcId="{32E89695-DC8C-4061-BC9A-B111CDF7288C}" destId="{9A91E3B5-8CFE-455D-84AF-AFA1B1A02BFA}" srcOrd="4" destOrd="0" presId="urn:microsoft.com/office/officeart/2005/8/layout/vProcess5"/>
    <dgm:cxn modelId="{D6619EB4-3CF1-4EF6-9346-DAD7E59E20B4}" type="presParOf" srcId="{32E89695-DC8C-4061-BC9A-B111CDF7288C}" destId="{D99B9582-AA45-49DD-904E-9CAE49981ACA}" srcOrd="5"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903457-3A77-49E5-87DA-20675C530E81}" type="doc">
      <dgm:prSet loTypeId="urn:microsoft.com/office/officeart/2005/8/layout/process2" loCatId="process" qsTypeId="urn:microsoft.com/office/officeart/2005/8/quickstyle/simple1" qsCatId="simple" csTypeId="urn:microsoft.com/office/officeart/2005/8/colors/accent1_2" csCatId="accent1" phldr="1"/>
      <dgm:spPr/>
    </dgm:pt>
    <dgm:pt modelId="{5B54401F-6DE5-466A-9BC1-0EE0075D22DB}">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Another part of using an evidence-based approach is to use </a:t>
          </a:r>
          <a:r>
            <a:rPr lang="en-GB" sz="2400" b="0" dirty="0">
              <a:solidFill>
                <a:schemeClr val="tx1"/>
              </a:solidFill>
            </a:rPr>
            <a:t>the</a:t>
          </a:r>
          <a:r>
            <a:rPr lang="en-GB" sz="2400" b="1" dirty="0">
              <a:solidFill>
                <a:schemeClr val="tx1"/>
              </a:solidFill>
            </a:rPr>
            <a:t> ‘best available’ </a:t>
          </a:r>
          <a:r>
            <a:rPr lang="en-GB" sz="2400" dirty="0">
              <a:solidFill>
                <a:schemeClr val="tx1"/>
              </a:solidFill>
            </a:rPr>
            <a:t>evidence.</a:t>
          </a:r>
        </a:p>
      </dgm:t>
    </dgm:pt>
    <dgm:pt modelId="{1AB45E5C-8BEB-42BA-8FD6-AC6D5E9C7E63}" type="parTrans" cxnId="{617AFE7E-6F0B-4A94-9F90-5AFFE15C07C0}">
      <dgm:prSet/>
      <dgm:spPr/>
      <dgm:t>
        <a:bodyPr/>
        <a:lstStyle/>
        <a:p>
          <a:endParaRPr lang="en-GB"/>
        </a:p>
      </dgm:t>
    </dgm:pt>
    <dgm:pt modelId="{D8A1FA03-5F39-4EDA-B184-FE79364EF934}" type="sibTrans" cxnId="{617AFE7E-6F0B-4A94-9F90-5AFFE15C07C0}">
      <dgm:prSet/>
      <dgm:spPr>
        <a:solidFill>
          <a:srgbClr val="002060"/>
        </a:solidFill>
        <a:ln>
          <a:solidFill>
            <a:schemeClr val="tx1"/>
          </a:solidFill>
        </a:ln>
      </dgm:spPr>
      <dgm:t>
        <a:bodyPr/>
        <a:lstStyle/>
        <a:p>
          <a:endParaRPr lang="en-GB"/>
        </a:p>
      </dgm:t>
    </dgm:pt>
    <dgm:pt modelId="{15919090-253E-43B0-A664-E6FAEDC9DE31}">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‘best available’ means evidence based on research which is </a:t>
          </a:r>
          <a:r>
            <a:rPr lang="en-GB" sz="2400" b="1" dirty="0">
              <a:solidFill>
                <a:schemeClr val="tx1"/>
              </a:solidFill>
            </a:rPr>
            <a:t>carefully conducted</a:t>
          </a:r>
          <a:r>
            <a:rPr lang="en-GB" sz="2400" dirty="0">
              <a:solidFill>
                <a:schemeClr val="tx1"/>
              </a:solidFill>
            </a:rPr>
            <a:t> &amp; </a:t>
          </a:r>
          <a:r>
            <a:rPr lang="en-GB" sz="2400" b="1" dirty="0">
              <a:solidFill>
                <a:schemeClr val="tx1"/>
              </a:solidFill>
            </a:rPr>
            <a:t>peer reviewed</a:t>
          </a:r>
          <a:r>
            <a:rPr lang="en-GB" sz="2400" dirty="0">
              <a:solidFill>
                <a:schemeClr val="tx1"/>
              </a:solidFill>
            </a:rPr>
            <a:t>, </a:t>
          </a:r>
          <a:r>
            <a:rPr lang="en-GB" sz="2400" b="1" dirty="0">
              <a:solidFill>
                <a:schemeClr val="tx1"/>
              </a:solidFill>
            </a:rPr>
            <a:t>relevant</a:t>
          </a:r>
          <a:r>
            <a:rPr lang="en-GB" sz="2400" dirty="0">
              <a:solidFill>
                <a:schemeClr val="tx1"/>
              </a:solidFill>
            </a:rPr>
            <a:t> &amp; </a:t>
          </a:r>
          <a:r>
            <a:rPr lang="en-GB" sz="2400" b="1" dirty="0">
              <a:solidFill>
                <a:schemeClr val="tx1"/>
              </a:solidFill>
            </a:rPr>
            <a:t>appropriate</a:t>
          </a:r>
          <a:r>
            <a:rPr lang="en-GB" sz="2400" dirty="0">
              <a:solidFill>
                <a:schemeClr val="tx1"/>
              </a:solidFill>
            </a:rPr>
            <a:t> to the question being asked, &amp; </a:t>
          </a:r>
          <a:r>
            <a:rPr lang="en-GB" sz="2400" b="1" dirty="0">
              <a:solidFill>
                <a:schemeClr val="tx1"/>
              </a:solidFill>
            </a:rPr>
            <a:t>transparent</a:t>
          </a:r>
          <a:r>
            <a:rPr lang="en-GB" sz="2400" dirty="0">
              <a:solidFill>
                <a:schemeClr val="tx1"/>
              </a:solidFill>
            </a:rPr>
            <a:t> about how it has reached its conclusions, &amp; about its limitations</a:t>
          </a:r>
        </a:p>
      </dgm:t>
    </dgm:pt>
    <dgm:pt modelId="{D33D0E1B-A6D7-49E4-8FB6-E1CFEC0E4D67}" type="parTrans" cxnId="{DB429DB1-66FB-422E-9C2F-64A35E6D3C2C}">
      <dgm:prSet/>
      <dgm:spPr/>
      <dgm:t>
        <a:bodyPr/>
        <a:lstStyle/>
        <a:p>
          <a:endParaRPr lang="en-GB"/>
        </a:p>
      </dgm:t>
    </dgm:pt>
    <dgm:pt modelId="{D3C87BC0-BFB0-4A97-BCDF-C523E9DBB70F}" type="sibTrans" cxnId="{DB429DB1-66FB-422E-9C2F-64A35E6D3C2C}">
      <dgm:prSet/>
      <dgm:spPr/>
      <dgm:t>
        <a:bodyPr/>
        <a:lstStyle/>
        <a:p>
          <a:endParaRPr lang="en-GB"/>
        </a:p>
      </dgm:t>
    </dgm:pt>
    <dgm:pt modelId="{FF297E5D-4819-4C75-B873-DB52CE1995F7}" type="pres">
      <dgm:prSet presAssocID="{EF903457-3A77-49E5-87DA-20675C530E81}" presName="linearFlow" presStyleCnt="0">
        <dgm:presLayoutVars>
          <dgm:resizeHandles val="exact"/>
        </dgm:presLayoutVars>
      </dgm:prSet>
      <dgm:spPr/>
    </dgm:pt>
    <dgm:pt modelId="{F706DDCA-0A6F-4DB8-B3A1-3B0BDB1C74CE}" type="pres">
      <dgm:prSet presAssocID="{5B54401F-6DE5-466A-9BC1-0EE0075D22DB}" presName="node" presStyleLbl="node1" presStyleIdx="0" presStyleCnt="2" custScaleX="177765">
        <dgm:presLayoutVars>
          <dgm:bulletEnabled val="1"/>
        </dgm:presLayoutVars>
      </dgm:prSet>
      <dgm:spPr/>
    </dgm:pt>
    <dgm:pt modelId="{DA4A2FA1-33DE-491F-904C-28CFB3F5C5A2}" type="pres">
      <dgm:prSet presAssocID="{D8A1FA03-5F39-4EDA-B184-FE79364EF934}" presName="sibTrans" presStyleLbl="sibTrans2D1" presStyleIdx="0" presStyleCnt="1"/>
      <dgm:spPr/>
    </dgm:pt>
    <dgm:pt modelId="{6499478C-EF85-4F19-99CB-C0E312B245E0}" type="pres">
      <dgm:prSet presAssocID="{D8A1FA03-5F39-4EDA-B184-FE79364EF934}" presName="connectorText" presStyleLbl="sibTrans2D1" presStyleIdx="0" presStyleCnt="1"/>
      <dgm:spPr/>
    </dgm:pt>
    <dgm:pt modelId="{230CE2EF-138D-486A-8D45-15A28065D6E0}" type="pres">
      <dgm:prSet presAssocID="{15919090-253E-43B0-A664-E6FAEDC9DE31}" presName="node" presStyleLbl="node1" presStyleIdx="1" presStyleCnt="2" custScaleX="259936">
        <dgm:presLayoutVars>
          <dgm:bulletEnabled val="1"/>
        </dgm:presLayoutVars>
      </dgm:prSet>
      <dgm:spPr/>
    </dgm:pt>
  </dgm:ptLst>
  <dgm:cxnLst>
    <dgm:cxn modelId="{45E1C439-8335-43B7-9134-11D444D102E4}" type="presOf" srcId="{15919090-253E-43B0-A664-E6FAEDC9DE31}" destId="{230CE2EF-138D-486A-8D45-15A28065D6E0}" srcOrd="0" destOrd="0" presId="urn:microsoft.com/office/officeart/2005/8/layout/process2"/>
    <dgm:cxn modelId="{2F39965C-2A16-46BF-B95E-DAB65F9F087B}" type="presOf" srcId="{D8A1FA03-5F39-4EDA-B184-FE79364EF934}" destId="{DA4A2FA1-33DE-491F-904C-28CFB3F5C5A2}" srcOrd="0" destOrd="0" presId="urn:microsoft.com/office/officeart/2005/8/layout/process2"/>
    <dgm:cxn modelId="{617AFE7E-6F0B-4A94-9F90-5AFFE15C07C0}" srcId="{EF903457-3A77-49E5-87DA-20675C530E81}" destId="{5B54401F-6DE5-466A-9BC1-0EE0075D22DB}" srcOrd="0" destOrd="0" parTransId="{1AB45E5C-8BEB-42BA-8FD6-AC6D5E9C7E63}" sibTransId="{D8A1FA03-5F39-4EDA-B184-FE79364EF934}"/>
    <dgm:cxn modelId="{B63A4B9F-6B1D-4FD7-9613-E1608A8077F5}" type="presOf" srcId="{D8A1FA03-5F39-4EDA-B184-FE79364EF934}" destId="{6499478C-EF85-4F19-99CB-C0E312B245E0}" srcOrd="1" destOrd="0" presId="urn:microsoft.com/office/officeart/2005/8/layout/process2"/>
    <dgm:cxn modelId="{DB429DB1-66FB-422E-9C2F-64A35E6D3C2C}" srcId="{EF903457-3A77-49E5-87DA-20675C530E81}" destId="{15919090-253E-43B0-A664-E6FAEDC9DE31}" srcOrd="1" destOrd="0" parTransId="{D33D0E1B-A6D7-49E4-8FB6-E1CFEC0E4D67}" sibTransId="{D3C87BC0-BFB0-4A97-BCDF-C523E9DBB70F}"/>
    <dgm:cxn modelId="{689A05B8-121E-4778-A2AC-FE49D1755E23}" type="presOf" srcId="{EF903457-3A77-49E5-87DA-20675C530E81}" destId="{FF297E5D-4819-4C75-B873-DB52CE1995F7}" srcOrd="0" destOrd="0" presId="urn:microsoft.com/office/officeart/2005/8/layout/process2"/>
    <dgm:cxn modelId="{210546BA-0CBE-4C97-9C69-D3B46FC4B438}" type="presOf" srcId="{5B54401F-6DE5-466A-9BC1-0EE0075D22DB}" destId="{F706DDCA-0A6F-4DB8-B3A1-3B0BDB1C74CE}" srcOrd="0" destOrd="0" presId="urn:microsoft.com/office/officeart/2005/8/layout/process2"/>
    <dgm:cxn modelId="{7CF491B8-D917-4317-8EF9-09DF50DA2B90}" type="presParOf" srcId="{FF297E5D-4819-4C75-B873-DB52CE1995F7}" destId="{F706DDCA-0A6F-4DB8-B3A1-3B0BDB1C74CE}" srcOrd="0" destOrd="0" presId="urn:microsoft.com/office/officeart/2005/8/layout/process2"/>
    <dgm:cxn modelId="{3A1A2798-D325-4153-B283-0E60DCCEBEC2}" type="presParOf" srcId="{FF297E5D-4819-4C75-B873-DB52CE1995F7}" destId="{DA4A2FA1-33DE-491F-904C-28CFB3F5C5A2}" srcOrd="1" destOrd="0" presId="urn:microsoft.com/office/officeart/2005/8/layout/process2"/>
    <dgm:cxn modelId="{D0172862-F4E1-40A5-81DD-A923C774595C}" type="presParOf" srcId="{DA4A2FA1-33DE-491F-904C-28CFB3F5C5A2}" destId="{6499478C-EF85-4F19-99CB-C0E312B245E0}" srcOrd="0" destOrd="0" presId="urn:microsoft.com/office/officeart/2005/8/layout/process2"/>
    <dgm:cxn modelId="{660CFCA2-FE34-4A3E-95C8-6104AE44358D}" type="presParOf" srcId="{FF297E5D-4819-4C75-B873-DB52CE1995F7}" destId="{230CE2EF-138D-486A-8D45-15A28065D6E0}" srcOrd="2"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3C2BC7-D033-4CA6-B74E-19BCDC0E311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370E73F-CE46-478A-86E8-883C1D8631DE}">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Research used to target places where police are needed most</a:t>
          </a:r>
        </a:p>
      </dgm:t>
    </dgm:pt>
    <dgm:pt modelId="{426776E3-9C21-4B4C-BD7C-E5BCC368370E}" type="parTrans" cxnId="{477C4CFD-92A7-418C-BF60-D84D59C52D81}">
      <dgm:prSet/>
      <dgm:spPr/>
      <dgm:t>
        <a:bodyPr/>
        <a:lstStyle/>
        <a:p>
          <a:endParaRPr lang="en-GB"/>
        </a:p>
      </dgm:t>
    </dgm:pt>
    <dgm:pt modelId="{7D982E07-401A-45CC-BD09-6A03BE90C824}" type="sibTrans" cxnId="{477C4CFD-92A7-418C-BF60-D84D59C52D81}">
      <dgm:prSet/>
      <dgm:spPr/>
      <dgm:t>
        <a:bodyPr/>
        <a:lstStyle/>
        <a:p>
          <a:endParaRPr lang="en-GB"/>
        </a:p>
      </dgm:t>
    </dgm:pt>
    <dgm:pt modelId="{727A46B7-A1EE-4572-B6CB-83C3FF2E9DA6}">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Evidence tested when deciding on policing ‘tactics’</a:t>
          </a:r>
        </a:p>
      </dgm:t>
    </dgm:pt>
    <dgm:pt modelId="{1785EC83-F475-4D0B-A674-ABE2A72BA3A5}" type="parTrans" cxnId="{49CD4C21-A1DE-455E-9FAF-FF91F8E24E77}">
      <dgm:prSet/>
      <dgm:spPr/>
      <dgm:t>
        <a:bodyPr/>
        <a:lstStyle/>
        <a:p>
          <a:endParaRPr lang="en-GB"/>
        </a:p>
      </dgm:t>
    </dgm:pt>
    <dgm:pt modelId="{78D84FB2-2EB3-4844-9B0A-8BED65612A78}" type="sibTrans" cxnId="{49CD4C21-A1DE-455E-9FAF-FF91F8E24E77}">
      <dgm:prSet/>
      <dgm:spPr/>
      <dgm:t>
        <a:bodyPr/>
        <a:lstStyle/>
        <a:p>
          <a:endParaRPr lang="en-GB"/>
        </a:p>
      </dgm:t>
    </dgm:pt>
    <dgm:pt modelId="{0911E666-7AE3-449F-ACD1-87645116C254}">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Recognition that policing is not just about crime fighting</a:t>
          </a:r>
        </a:p>
      </dgm:t>
    </dgm:pt>
    <dgm:pt modelId="{4B61B8A6-F05F-4C8C-B7DA-F679D6CDA1F7}" type="parTrans" cxnId="{DBF4F84C-E15F-4BE5-B3BA-7F112A94A7D5}">
      <dgm:prSet/>
      <dgm:spPr/>
      <dgm:t>
        <a:bodyPr/>
        <a:lstStyle/>
        <a:p>
          <a:endParaRPr lang="en-GB"/>
        </a:p>
      </dgm:t>
    </dgm:pt>
    <dgm:pt modelId="{05C88B5C-0DE1-4A40-B8C4-5E515EFF3C43}" type="sibTrans" cxnId="{DBF4F84C-E15F-4BE5-B3BA-7F112A94A7D5}">
      <dgm:prSet/>
      <dgm:spPr/>
      <dgm:t>
        <a:bodyPr/>
        <a:lstStyle/>
        <a:p>
          <a:endParaRPr lang="en-GB"/>
        </a:p>
      </dgm:t>
    </dgm:pt>
    <dgm:pt modelId="{10577379-1626-4EB0-B3D5-2A6E82793DF0}">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To improve the safety &amp; well being of the people by promoting measures to prevent crime, harm &amp; disorder</a:t>
          </a:r>
        </a:p>
      </dgm:t>
    </dgm:pt>
    <dgm:pt modelId="{2DB6E1D5-19FC-4401-8243-8FA87959A930}" type="parTrans" cxnId="{65F2E329-F73E-488A-A845-4303D39B2651}">
      <dgm:prSet/>
      <dgm:spPr/>
      <dgm:t>
        <a:bodyPr/>
        <a:lstStyle/>
        <a:p>
          <a:endParaRPr lang="en-GB"/>
        </a:p>
      </dgm:t>
    </dgm:pt>
    <dgm:pt modelId="{CC2865BD-2955-4665-BC3B-2686DA679532}" type="sibTrans" cxnId="{65F2E329-F73E-488A-A845-4303D39B2651}">
      <dgm:prSet/>
      <dgm:spPr/>
      <dgm:t>
        <a:bodyPr/>
        <a:lstStyle/>
        <a:p>
          <a:endParaRPr lang="en-GB"/>
        </a:p>
      </dgm:t>
    </dgm:pt>
    <dgm:pt modelId="{28B17BFD-E7FD-492D-BA95-04AEDD4973DD}" type="pres">
      <dgm:prSet presAssocID="{BA3C2BC7-D033-4CA6-B74E-19BCDC0E3118}" presName="diagram" presStyleCnt="0">
        <dgm:presLayoutVars>
          <dgm:dir/>
          <dgm:resizeHandles val="exact"/>
        </dgm:presLayoutVars>
      </dgm:prSet>
      <dgm:spPr/>
    </dgm:pt>
    <dgm:pt modelId="{0D205704-7B5A-4A09-A47E-5CF6C02D7872}" type="pres">
      <dgm:prSet presAssocID="{A370E73F-CE46-478A-86E8-883C1D8631DE}" presName="node" presStyleLbl="node1" presStyleIdx="0" presStyleCnt="4">
        <dgm:presLayoutVars>
          <dgm:bulletEnabled val="1"/>
        </dgm:presLayoutVars>
      </dgm:prSet>
      <dgm:spPr/>
    </dgm:pt>
    <dgm:pt modelId="{42108811-DC79-4EB2-AEEF-B0E32046E515}" type="pres">
      <dgm:prSet presAssocID="{7D982E07-401A-45CC-BD09-6A03BE90C824}" presName="sibTrans" presStyleCnt="0"/>
      <dgm:spPr/>
    </dgm:pt>
    <dgm:pt modelId="{1836B3EF-0FD0-480E-A5DA-448CDD6C0AA4}" type="pres">
      <dgm:prSet presAssocID="{727A46B7-A1EE-4572-B6CB-83C3FF2E9DA6}" presName="node" presStyleLbl="node1" presStyleIdx="1" presStyleCnt="4">
        <dgm:presLayoutVars>
          <dgm:bulletEnabled val="1"/>
        </dgm:presLayoutVars>
      </dgm:prSet>
      <dgm:spPr/>
    </dgm:pt>
    <dgm:pt modelId="{68906FA9-9A35-4D0C-B027-3FB182D45D35}" type="pres">
      <dgm:prSet presAssocID="{78D84FB2-2EB3-4844-9B0A-8BED65612A78}" presName="sibTrans" presStyleCnt="0"/>
      <dgm:spPr/>
    </dgm:pt>
    <dgm:pt modelId="{3250FADF-1586-4480-9DF3-5659FC07BC2F}" type="pres">
      <dgm:prSet presAssocID="{0911E666-7AE3-449F-ACD1-87645116C254}" presName="node" presStyleLbl="node1" presStyleIdx="2" presStyleCnt="4">
        <dgm:presLayoutVars>
          <dgm:bulletEnabled val="1"/>
        </dgm:presLayoutVars>
      </dgm:prSet>
      <dgm:spPr/>
    </dgm:pt>
    <dgm:pt modelId="{4637290C-9073-452F-A1A5-4606EFF5BB0D}" type="pres">
      <dgm:prSet presAssocID="{05C88B5C-0DE1-4A40-B8C4-5E515EFF3C43}" presName="sibTrans" presStyleCnt="0"/>
      <dgm:spPr/>
    </dgm:pt>
    <dgm:pt modelId="{7180FFB5-D092-4195-8E29-BB8B216C3EB9}" type="pres">
      <dgm:prSet presAssocID="{10577379-1626-4EB0-B3D5-2A6E82793DF0}" presName="node" presStyleLbl="node1" presStyleIdx="3" presStyleCnt="4">
        <dgm:presLayoutVars>
          <dgm:bulletEnabled val="1"/>
        </dgm:presLayoutVars>
      </dgm:prSet>
      <dgm:spPr/>
    </dgm:pt>
  </dgm:ptLst>
  <dgm:cxnLst>
    <dgm:cxn modelId="{4614B50C-C086-40E8-9CB0-8D298CF5B25E}" type="presOf" srcId="{0911E666-7AE3-449F-ACD1-87645116C254}" destId="{3250FADF-1586-4480-9DF3-5659FC07BC2F}" srcOrd="0" destOrd="0" presId="urn:microsoft.com/office/officeart/2005/8/layout/default"/>
    <dgm:cxn modelId="{49CD4C21-A1DE-455E-9FAF-FF91F8E24E77}" srcId="{BA3C2BC7-D033-4CA6-B74E-19BCDC0E3118}" destId="{727A46B7-A1EE-4572-B6CB-83C3FF2E9DA6}" srcOrd="1" destOrd="0" parTransId="{1785EC83-F475-4D0B-A674-ABE2A72BA3A5}" sibTransId="{78D84FB2-2EB3-4844-9B0A-8BED65612A78}"/>
    <dgm:cxn modelId="{65F2E329-F73E-488A-A845-4303D39B2651}" srcId="{BA3C2BC7-D033-4CA6-B74E-19BCDC0E3118}" destId="{10577379-1626-4EB0-B3D5-2A6E82793DF0}" srcOrd="3" destOrd="0" parTransId="{2DB6E1D5-19FC-4401-8243-8FA87959A930}" sibTransId="{CC2865BD-2955-4665-BC3B-2686DA679532}"/>
    <dgm:cxn modelId="{8D2CD232-04D4-4710-95CA-63F8C213DD26}" type="presOf" srcId="{A370E73F-CE46-478A-86E8-883C1D8631DE}" destId="{0D205704-7B5A-4A09-A47E-5CF6C02D7872}" srcOrd="0" destOrd="0" presId="urn:microsoft.com/office/officeart/2005/8/layout/default"/>
    <dgm:cxn modelId="{DBF4F84C-E15F-4BE5-B3BA-7F112A94A7D5}" srcId="{BA3C2BC7-D033-4CA6-B74E-19BCDC0E3118}" destId="{0911E666-7AE3-449F-ACD1-87645116C254}" srcOrd="2" destOrd="0" parTransId="{4B61B8A6-F05F-4C8C-B7DA-F679D6CDA1F7}" sibTransId="{05C88B5C-0DE1-4A40-B8C4-5E515EFF3C43}"/>
    <dgm:cxn modelId="{00B24279-8983-4FFB-9717-098818ECB69C}" type="presOf" srcId="{727A46B7-A1EE-4572-B6CB-83C3FF2E9DA6}" destId="{1836B3EF-0FD0-480E-A5DA-448CDD6C0AA4}" srcOrd="0" destOrd="0" presId="urn:microsoft.com/office/officeart/2005/8/layout/default"/>
    <dgm:cxn modelId="{697F3FA6-44F5-4C8B-A12F-5DFC53BE0F87}" type="presOf" srcId="{10577379-1626-4EB0-B3D5-2A6E82793DF0}" destId="{7180FFB5-D092-4195-8E29-BB8B216C3EB9}" srcOrd="0" destOrd="0" presId="urn:microsoft.com/office/officeart/2005/8/layout/default"/>
    <dgm:cxn modelId="{073E77D5-9AEC-42B1-9583-4184289AC7EE}" type="presOf" srcId="{BA3C2BC7-D033-4CA6-B74E-19BCDC0E3118}" destId="{28B17BFD-E7FD-492D-BA95-04AEDD4973DD}" srcOrd="0" destOrd="0" presId="urn:microsoft.com/office/officeart/2005/8/layout/default"/>
    <dgm:cxn modelId="{477C4CFD-92A7-418C-BF60-D84D59C52D81}" srcId="{BA3C2BC7-D033-4CA6-B74E-19BCDC0E3118}" destId="{A370E73F-CE46-478A-86E8-883C1D8631DE}" srcOrd="0" destOrd="0" parTransId="{426776E3-9C21-4B4C-BD7C-E5BCC368370E}" sibTransId="{7D982E07-401A-45CC-BD09-6A03BE90C824}"/>
    <dgm:cxn modelId="{D6098892-2355-4E8F-8552-BEA90B126C26}" type="presParOf" srcId="{28B17BFD-E7FD-492D-BA95-04AEDD4973DD}" destId="{0D205704-7B5A-4A09-A47E-5CF6C02D7872}" srcOrd="0" destOrd="0" presId="urn:microsoft.com/office/officeart/2005/8/layout/default"/>
    <dgm:cxn modelId="{464192C9-555F-421B-AC63-83FFE5C05538}" type="presParOf" srcId="{28B17BFD-E7FD-492D-BA95-04AEDD4973DD}" destId="{42108811-DC79-4EB2-AEEF-B0E32046E515}" srcOrd="1" destOrd="0" presId="urn:microsoft.com/office/officeart/2005/8/layout/default"/>
    <dgm:cxn modelId="{5F6A5C6D-E8EA-43AE-9FAF-0103EF2B36B0}" type="presParOf" srcId="{28B17BFD-E7FD-492D-BA95-04AEDD4973DD}" destId="{1836B3EF-0FD0-480E-A5DA-448CDD6C0AA4}" srcOrd="2" destOrd="0" presId="urn:microsoft.com/office/officeart/2005/8/layout/default"/>
    <dgm:cxn modelId="{2C408D51-1633-442C-91A2-D9B9D4639551}" type="presParOf" srcId="{28B17BFD-E7FD-492D-BA95-04AEDD4973DD}" destId="{68906FA9-9A35-4D0C-B027-3FB182D45D35}" srcOrd="3" destOrd="0" presId="urn:microsoft.com/office/officeart/2005/8/layout/default"/>
    <dgm:cxn modelId="{E2C29877-463B-4D0B-8914-A7C5AEDEA350}" type="presParOf" srcId="{28B17BFD-E7FD-492D-BA95-04AEDD4973DD}" destId="{3250FADF-1586-4480-9DF3-5659FC07BC2F}" srcOrd="4" destOrd="0" presId="urn:microsoft.com/office/officeart/2005/8/layout/default"/>
    <dgm:cxn modelId="{FBBD5758-6A80-4439-8856-3909A28CA215}" type="presParOf" srcId="{28B17BFD-E7FD-492D-BA95-04AEDD4973DD}" destId="{4637290C-9073-452F-A1A5-4606EFF5BB0D}" srcOrd="5" destOrd="0" presId="urn:microsoft.com/office/officeart/2005/8/layout/default"/>
    <dgm:cxn modelId="{51007983-3387-4FB3-AFD8-419D110CF8A0}" type="presParOf" srcId="{28B17BFD-E7FD-492D-BA95-04AEDD4973DD}" destId="{7180FFB5-D092-4195-8E29-BB8B216C3EB9}" srcOrd="6" destOrd="0" presId="urn:microsoft.com/office/officeart/2005/8/layout/defaul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AA56A29-71D7-4A2D-A453-10BA175EB8B6}"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C07F2766-36C4-4966-B486-4F4F7DB83FA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Identify problem</a:t>
          </a:r>
        </a:p>
      </dgm:t>
    </dgm:pt>
    <dgm:pt modelId="{14620BCD-E47B-4C7B-BEF6-144E3F5BDB2B}" type="parTrans" cxnId="{30CC8692-4501-43DF-962C-F45A91CF317E}">
      <dgm:prSet/>
      <dgm:spPr/>
      <dgm:t>
        <a:bodyPr/>
        <a:lstStyle/>
        <a:p>
          <a:endParaRPr lang="en-GB"/>
        </a:p>
      </dgm:t>
    </dgm:pt>
    <dgm:pt modelId="{EC8FF6B1-8B38-41EF-AB4F-8F6253E57963}" type="sibTrans" cxnId="{30CC8692-4501-43DF-962C-F45A91CF317E}">
      <dgm:prSet/>
      <dgm:spPr>
        <a:ln w="57150">
          <a:solidFill>
            <a:srgbClr val="002060"/>
          </a:solidFill>
        </a:ln>
      </dgm:spPr>
      <dgm:t>
        <a:bodyPr/>
        <a:lstStyle/>
        <a:p>
          <a:endParaRPr lang="en-GB"/>
        </a:p>
      </dgm:t>
    </dgm:pt>
    <dgm:pt modelId="{C3D51D29-2DF0-413D-9A23-2CD00B9E1D34}">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Define problem</a:t>
          </a:r>
        </a:p>
      </dgm:t>
    </dgm:pt>
    <dgm:pt modelId="{4062AB4D-E81B-47FA-A94B-BFB0A76AD4A5}" type="parTrans" cxnId="{93E7C788-E8C1-4679-AECE-EBF65022C932}">
      <dgm:prSet/>
      <dgm:spPr/>
      <dgm:t>
        <a:bodyPr/>
        <a:lstStyle/>
        <a:p>
          <a:endParaRPr lang="en-GB"/>
        </a:p>
      </dgm:t>
    </dgm:pt>
    <dgm:pt modelId="{454B704F-3746-4046-B164-AEC6E3C5B437}" type="sibTrans" cxnId="{93E7C788-E8C1-4679-AECE-EBF65022C932}">
      <dgm:prSet/>
      <dgm:spPr>
        <a:ln w="57150">
          <a:solidFill>
            <a:srgbClr val="002060"/>
          </a:solidFill>
        </a:ln>
      </dgm:spPr>
      <dgm:t>
        <a:bodyPr/>
        <a:lstStyle/>
        <a:p>
          <a:endParaRPr lang="en-GB"/>
        </a:p>
      </dgm:t>
    </dgm:pt>
    <dgm:pt modelId="{BD0EEB3D-9263-44E7-A3A1-B8B0C8384520}">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Understand Problem</a:t>
          </a:r>
        </a:p>
      </dgm:t>
    </dgm:pt>
    <dgm:pt modelId="{4B627123-27F8-41E2-84B3-44F8B91241D9}" type="parTrans" cxnId="{27A47694-2A6C-4DA6-96D2-E43AC856339D}">
      <dgm:prSet/>
      <dgm:spPr/>
      <dgm:t>
        <a:bodyPr/>
        <a:lstStyle/>
        <a:p>
          <a:endParaRPr lang="en-GB"/>
        </a:p>
      </dgm:t>
    </dgm:pt>
    <dgm:pt modelId="{EA885452-2948-453C-9925-B35B62DE1222}" type="sibTrans" cxnId="{27A47694-2A6C-4DA6-96D2-E43AC856339D}">
      <dgm:prSet/>
      <dgm:spPr>
        <a:solidFill>
          <a:srgbClr val="002060"/>
        </a:solidFill>
        <a:ln w="57150">
          <a:solidFill>
            <a:srgbClr val="002060"/>
          </a:solidFill>
        </a:ln>
      </dgm:spPr>
      <dgm:t>
        <a:bodyPr/>
        <a:lstStyle/>
        <a:p>
          <a:endParaRPr lang="en-GB"/>
        </a:p>
      </dgm:t>
    </dgm:pt>
    <dgm:pt modelId="{0571C903-1BB9-4FC5-9136-8DBF52B2E4A2}">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Develop Ideas</a:t>
          </a:r>
        </a:p>
      </dgm:t>
    </dgm:pt>
    <dgm:pt modelId="{9EF80637-45B7-4BFF-A2EB-3A57F18313EF}" type="parTrans" cxnId="{7FC9C31D-1A84-421D-8E84-9905393A2F49}">
      <dgm:prSet/>
      <dgm:spPr/>
      <dgm:t>
        <a:bodyPr/>
        <a:lstStyle/>
        <a:p>
          <a:endParaRPr lang="en-GB"/>
        </a:p>
      </dgm:t>
    </dgm:pt>
    <dgm:pt modelId="{D252E042-CE89-4756-AACC-1D7572B9B569}" type="sibTrans" cxnId="{7FC9C31D-1A84-421D-8E84-9905393A2F49}">
      <dgm:prSet/>
      <dgm:spPr>
        <a:ln w="57150">
          <a:solidFill>
            <a:srgbClr val="002060"/>
          </a:solidFill>
        </a:ln>
      </dgm:spPr>
      <dgm:t>
        <a:bodyPr/>
        <a:lstStyle/>
        <a:p>
          <a:endParaRPr lang="en-GB"/>
        </a:p>
      </dgm:t>
    </dgm:pt>
    <dgm:pt modelId="{29CE6840-FA91-4AC5-9507-A7A9C22F4C1C}">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Identify Opportunities</a:t>
          </a:r>
        </a:p>
      </dgm:t>
    </dgm:pt>
    <dgm:pt modelId="{E9B3A057-5533-4190-AB93-BDD1AEDDAD71}" type="parTrans" cxnId="{990CCE9E-4E0C-4E16-A5CC-BF7965855059}">
      <dgm:prSet/>
      <dgm:spPr/>
      <dgm:t>
        <a:bodyPr/>
        <a:lstStyle/>
        <a:p>
          <a:endParaRPr lang="en-GB"/>
        </a:p>
      </dgm:t>
    </dgm:pt>
    <dgm:pt modelId="{759D0B7A-2959-408B-837A-64A7BAE73291}" type="sibTrans" cxnId="{990CCE9E-4E0C-4E16-A5CC-BF7965855059}">
      <dgm:prSet/>
      <dgm:spPr>
        <a:ln w="57150">
          <a:solidFill>
            <a:srgbClr val="002060"/>
          </a:solidFill>
        </a:ln>
      </dgm:spPr>
      <dgm:t>
        <a:bodyPr/>
        <a:lstStyle/>
        <a:p>
          <a:endParaRPr lang="en-GB"/>
        </a:p>
      </dgm:t>
    </dgm:pt>
    <dgm:pt modelId="{ED83AE80-76C1-40FE-A54A-0401147B42CD}">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Plan</a:t>
          </a:r>
        </a:p>
      </dgm:t>
    </dgm:pt>
    <dgm:pt modelId="{1A997796-1544-491E-BE01-276651F91D43}" type="parTrans" cxnId="{AC6034B4-B645-4C40-A5C4-3578037F139E}">
      <dgm:prSet/>
      <dgm:spPr/>
      <dgm:t>
        <a:bodyPr/>
        <a:lstStyle/>
        <a:p>
          <a:endParaRPr lang="en-GB"/>
        </a:p>
      </dgm:t>
    </dgm:pt>
    <dgm:pt modelId="{91326A3C-1EE1-43D5-A8A0-AC96F9D3EFBD}" type="sibTrans" cxnId="{AC6034B4-B645-4C40-A5C4-3578037F139E}">
      <dgm:prSet/>
      <dgm:spPr>
        <a:solidFill>
          <a:srgbClr val="002060"/>
        </a:solidFill>
        <a:ln w="57150">
          <a:solidFill>
            <a:srgbClr val="002060"/>
          </a:solidFill>
        </a:ln>
      </dgm:spPr>
      <dgm:t>
        <a:bodyPr/>
        <a:lstStyle/>
        <a:p>
          <a:endParaRPr lang="en-GB"/>
        </a:p>
      </dgm:t>
    </dgm:pt>
    <dgm:pt modelId="{D70B4826-28FD-4B66-AB85-BFA4118465F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Implement</a:t>
          </a:r>
        </a:p>
      </dgm:t>
    </dgm:pt>
    <dgm:pt modelId="{DCB3A231-513C-43B7-87E5-242CB5FCF394}" type="parTrans" cxnId="{264D465E-6DFD-4580-8851-9DF090A5C3FA}">
      <dgm:prSet/>
      <dgm:spPr/>
      <dgm:t>
        <a:bodyPr/>
        <a:lstStyle/>
        <a:p>
          <a:endParaRPr lang="en-GB"/>
        </a:p>
      </dgm:t>
    </dgm:pt>
    <dgm:pt modelId="{31A0D939-648C-420F-AB96-A9312B807A35}" type="sibTrans" cxnId="{264D465E-6DFD-4580-8851-9DF090A5C3FA}">
      <dgm:prSet/>
      <dgm:spPr>
        <a:ln w="57150">
          <a:solidFill>
            <a:srgbClr val="002060"/>
          </a:solidFill>
          <a:extLst>
            <a:ext uri="{C807C97D-BFC1-408E-A445-0C87EB9F89A2}">
              <ask:lineSketchStyleProps xmlns:ask="http://schemas.microsoft.com/office/drawing/2018/sketchyshapes">
                <ask:type>
                  <ask:lineSketchNone/>
                </ask:type>
              </ask:lineSketchStyleProps>
            </a:ext>
          </a:extLst>
        </a:ln>
      </dgm:spPr>
      <dgm:t>
        <a:bodyPr/>
        <a:lstStyle/>
        <a:p>
          <a:endParaRPr lang="en-GB"/>
        </a:p>
      </dgm:t>
    </dgm:pt>
    <dgm:pt modelId="{5ABBC3F3-D30A-4D78-A439-F4D93037BE19}">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Evaluate</a:t>
          </a:r>
        </a:p>
      </dgm:t>
    </dgm:pt>
    <dgm:pt modelId="{1B5522B1-2082-4D27-B5B3-64EE6EA7B019}" type="parTrans" cxnId="{82A3EA54-51A7-4202-9B5B-33C3BFD82606}">
      <dgm:prSet/>
      <dgm:spPr/>
      <dgm:t>
        <a:bodyPr/>
        <a:lstStyle/>
        <a:p>
          <a:endParaRPr lang="en-GB"/>
        </a:p>
      </dgm:t>
    </dgm:pt>
    <dgm:pt modelId="{B91B637D-E1D6-40E4-89A4-C0766206FB82}" type="sibTrans" cxnId="{82A3EA54-51A7-4202-9B5B-33C3BFD82606}">
      <dgm:prSet/>
      <dgm:spPr/>
      <dgm:t>
        <a:bodyPr/>
        <a:lstStyle/>
        <a:p>
          <a:endParaRPr lang="en-GB"/>
        </a:p>
      </dgm:t>
    </dgm:pt>
    <dgm:pt modelId="{B6CA713F-24D9-45CB-BD63-C2DACEBAEE46}" type="pres">
      <dgm:prSet presAssocID="{3AA56A29-71D7-4A2D-A453-10BA175EB8B6}" presName="Name0" presStyleCnt="0">
        <dgm:presLayoutVars>
          <dgm:dir/>
          <dgm:resizeHandles val="exact"/>
        </dgm:presLayoutVars>
      </dgm:prSet>
      <dgm:spPr/>
    </dgm:pt>
    <dgm:pt modelId="{A50520EF-FA49-4F29-8211-32F090C4C336}" type="pres">
      <dgm:prSet presAssocID="{C07F2766-36C4-4966-B486-4F4F7DB83FAF}" presName="node" presStyleLbl="node1" presStyleIdx="0" presStyleCnt="8">
        <dgm:presLayoutVars>
          <dgm:bulletEnabled val="1"/>
        </dgm:presLayoutVars>
      </dgm:prSet>
      <dgm:spPr/>
    </dgm:pt>
    <dgm:pt modelId="{61FF19F9-A228-4E94-A69F-593BE5BE3429}" type="pres">
      <dgm:prSet presAssocID="{EC8FF6B1-8B38-41EF-AB4F-8F6253E57963}" presName="sibTrans" presStyleLbl="sibTrans1D1" presStyleIdx="0" presStyleCnt="7"/>
      <dgm:spPr/>
    </dgm:pt>
    <dgm:pt modelId="{B184E4A3-BFCD-428B-8CFD-409B291A0F34}" type="pres">
      <dgm:prSet presAssocID="{EC8FF6B1-8B38-41EF-AB4F-8F6253E57963}" presName="connectorText" presStyleLbl="sibTrans1D1" presStyleIdx="0" presStyleCnt="7"/>
      <dgm:spPr/>
    </dgm:pt>
    <dgm:pt modelId="{DEC5E76C-713C-4386-8D22-B0E98BF148CA}" type="pres">
      <dgm:prSet presAssocID="{C3D51D29-2DF0-413D-9A23-2CD00B9E1D34}" presName="node" presStyleLbl="node1" presStyleIdx="1" presStyleCnt="8">
        <dgm:presLayoutVars>
          <dgm:bulletEnabled val="1"/>
        </dgm:presLayoutVars>
      </dgm:prSet>
      <dgm:spPr/>
    </dgm:pt>
    <dgm:pt modelId="{76951895-FD63-42CD-89C3-BF392E8D720D}" type="pres">
      <dgm:prSet presAssocID="{454B704F-3746-4046-B164-AEC6E3C5B437}" presName="sibTrans" presStyleLbl="sibTrans1D1" presStyleIdx="1" presStyleCnt="7"/>
      <dgm:spPr/>
    </dgm:pt>
    <dgm:pt modelId="{2DFA98A1-AD8B-4F2B-A5CF-A86806BF563A}" type="pres">
      <dgm:prSet presAssocID="{454B704F-3746-4046-B164-AEC6E3C5B437}" presName="connectorText" presStyleLbl="sibTrans1D1" presStyleIdx="1" presStyleCnt="7"/>
      <dgm:spPr/>
    </dgm:pt>
    <dgm:pt modelId="{DB6C73B3-D7A1-4C83-A5EA-7BCD547BBDC3}" type="pres">
      <dgm:prSet presAssocID="{BD0EEB3D-9263-44E7-A3A1-B8B0C8384520}" presName="node" presStyleLbl="node1" presStyleIdx="2" presStyleCnt="8">
        <dgm:presLayoutVars>
          <dgm:bulletEnabled val="1"/>
        </dgm:presLayoutVars>
      </dgm:prSet>
      <dgm:spPr/>
    </dgm:pt>
    <dgm:pt modelId="{9CEE29EC-25A5-4BC4-B149-2A0903ED4B55}" type="pres">
      <dgm:prSet presAssocID="{EA885452-2948-453C-9925-B35B62DE1222}" presName="sibTrans" presStyleLbl="sibTrans1D1" presStyleIdx="2" presStyleCnt="7"/>
      <dgm:spPr/>
    </dgm:pt>
    <dgm:pt modelId="{D0AE57ED-FF64-4A02-A8E0-22E06932C9BA}" type="pres">
      <dgm:prSet presAssocID="{EA885452-2948-453C-9925-B35B62DE1222}" presName="connectorText" presStyleLbl="sibTrans1D1" presStyleIdx="2" presStyleCnt="7"/>
      <dgm:spPr/>
    </dgm:pt>
    <dgm:pt modelId="{A50E7157-4EC7-4767-A1D2-13F632EDB6D2}" type="pres">
      <dgm:prSet presAssocID="{0571C903-1BB9-4FC5-9136-8DBF52B2E4A2}" presName="node" presStyleLbl="node1" presStyleIdx="3" presStyleCnt="8">
        <dgm:presLayoutVars>
          <dgm:bulletEnabled val="1"/>
        </dgm:presLayoutVars>
      </dgm:prSet>
      <dgm:spPr/>
    </dgm:pt>
    <dgm:pt modelId="{FB45281B-A08D-43A6-BAD6-5194753B15B1}" type="pres">
      <dgm:prSet presAssocID="{D252E042-CE89-4756-AACC-1D7572B9B569}" presName="sibTrans" presStyleLbl="sibTrans1D1" presStyleIdx="3" presStyleCnt="7"/>
      <dgm:spPr/>
    </dgm:pt>
    <dgm:pt modelId="{2AEB83D1-38D0-4D7D-B677-0C2997DB370D}" type="pres">
      <dgm:prSet presAssocID="{D252E042-CE89-4756-AACC-1D7572B9B569}" presName="connectorText" presStyleLbl="sibTrans1D1" presStyleIdx="3" presStyleCnt="7"/>
      <dgm:spPr/>
    </dgm:pt>
    <dgm:pt modelId="{68710866-060F-46AE-AFE8-E2F76D2E6913}" type="pres">
      <dgm:prSet presAssocID="{29CE6840-FA91-4AC5-9507-A7A9C22F4C1C}" presName="node" presStyleLbl="node1" presStyleIdx="4" presStyleCnt="8">
        <dgm:presLayoutVars>
          <dgm:bulletEnabled val="1"/>
        </dgm:presLayoutVars>
      </dgm:prSet>
      <dgm:spPr/>
    </dgm:pt>
    <dgm:pt modelId="{0BEA5CC2-1864-44E1-AB0A-7B7AAA2E7581}" type="pres">
      <dgm:prSet presAssocID="{759D0B7A-2959-408B-837A-64A7BAE73291}" presName="sibTrans" presStyleLbl="sibTrans1D1" presStyleIdx="4" presStyleCnt="7"/>
      <dgm:spPr/>
    </dgm:pt>
    <dgm:pt modelId="{1E14FB64-E80A-4B39-972D-C1950950CC2D}" type="pres">
      <dgm:prSet presAssocID="{759D0B7A-2959-408B-837A-64A7BAE73291}" presName="connectorText" presStyleLbl="sibTrans1D1" presStyleIdx="4" presStyleCnt="7"/>
      <dgm:spPr/>
    </dgm:pt>
    <dgm:pt modelId="{751C47DD-1A22-4D9B-9FE5-1B28CA7845AC}" type="pres">
      <dgm:prSet presAssocID="{ED83AE80-76C1-40FE-A54A-0401147B42CD}" presName="node" presStyleLbl="node1" presStyleIdx="5" presStyleCnt="8">
        <dgm:presLayoutVars>
          <dgm:bulletEnabled val="1"/>
        </dgm:presLayoutVars>
      </dgm:prSet>
      <dgm:spPr/>
    </dgm:pt>
    <dgm:pt modelId="{F0C57A4B-35D4-4783-BA65-6FB0D83661B8}" type="pres">
      <dgm:prSet presAssocID="{91326A3C-1EE1-43D5-A8A0-AC96F9D3EFBD}" presName="sibTrans" presStyleLbl="sibTrans1D1" presStyleIdx="5" presStyleCnt="7"/>
      <dgm:spPr/>
    </dgm:pt>
    <dgm:pt modelId="{60F67517-B01F-46E9-B9ED-6743AFD4AA96}" type="pres">
      <dgm:prSet presAssocID="{91326A3C-1EE1-43D5-A8A0-AC96F9D3EFBD}" presName="connectorText" presStyleLbl="sibTrans1D1" presStyleIdx="5" presStyleCnt="7"/>
      <dgm:spPr/>
    </dgm:pt>
    <dgm:pt modelId="{6665C479-456C-40F8-A923-9E707C8AA4E1}" type="pres">
      <dgm:prSet presAssocID="{D70B4826-28FD-4B66-AB85-BFA4118465FF}" presName="node" presStyleLbl="node1" presStyleIdx="6" presStyleCnt="8">
        <dgm:presLayoutVars>
          <dgm:bulletEnabled val="1"/>
        </dgm:presLayoutVars>
      </dgm:prSet>
      <dgm:spPr/>
    </dgm:pt>
    <dgm:pt modelId="{C873B798-5BDF-49A5-959B-9D4EA5A1D88F}" type="pres">
      <dgm:prSet presAssocID="{31A0D939-648C-420F-AB96-A9312B807A35}" presName="sibTrans" presStyleLbl="sibTrans1D1" presStyleIdx="6" presStyleCnt="7"/>
      <dgm:spPr/>
    </dgm:pt>
    <dgm:pt modelId="{1A3CD3AF-4DB4-48AE-AB66-C38620CD0685}" type="pres">
      <dgm:prSet presAssocID="{31A0D939-648C-420F-AB96-A9312B807A35}" presName="connectorText" presStyleLbl="sibTrans1D1" presStyleIdx="6" presStyleCnt="7"/>
      <dgm:spPr/>
    </dgm:pt>
    <dgm:pt modelId="{ACD69B95-239F-456C-B546-0B660A8C0B44}" type="pres">
      <dgm:prSet presAssocID="{5ABBC3F3-D30A-4D78-A439-F4D93037BE19}" presName="node" presStyleLbl="node1" presStyleIdx="7" presStyleCnt="8">
        <dgm:presLayoutVars>
          <dgm:bulletEnabled val="1"/>
        </dgm:presLayoutVars>
      </dgm:prSet>
      <dgm:spPr/>
    </dgm:pt>
  </dgm:ptLst>
  <dgm:cxnLst>
    <dgm:cxn modelId="{7FC9C31D-1A84-421D-8E84-9905393A2F49}" srcId="{3AA56A29-71D7-4A2D-A453-10BA175EB8B6}" destId="{0571C903-1BB9-4FC5-9136-8DBF52B2E4A2}" srcOrd="3" destOrd="0" parTransId="{9EF80637-45B7-4BFF-A2EB-3A57F18313EF}" sibTransId="{D252E042-CE89-4756-AACC-1D7572B9B569}"/>
    <dgm:cxn modelId="{B95CFF2A-8465-42D0-A074-65B8390EBF5A}" type="presOf" srcId="{759D0B7A-2959-408B-837A-64A7BAE73291}" destId="{1E14FB64-E80A-4B39-972D-C1950950CC2D}" srcOrd="1" destOrd="0" presId="urn:microsoft.com/office/officeart/2005/8/layout/bProcess3"/>
    <dgm:cxn modelId="{50E1352C-E8E6-49B9-92FB-ADD0BD7525D9}" type="presOf" srcId="{ED83AE80-76C1-40FE-A54A-0401147B42CD}" destId="{751C47DD-1A22-4D9B-9FE5-1B28CA7845AC}" srcOrd="0" destOrd="0" presId="urn:microsoft.com/office/officeart/2005/8/layout/bProcess3"/>
    <dgm:cxn modelId="{8B0F353E-853B-4E94-8082-B4AA64A32D41}" type="presOf" srcId="{BD0EEB3D-9263-44E7-A3A1-B8B0C8384520}" destId="{DB6C73B3-D7A1-4C83-A5EA-7BCD547BBDC3}" srcOrd="0" destOrd="0" presId="urn:microsoft.com/office/officeart/2005/8/layout/bProcess3"/>
    <dgm:cxn modelId="{264D465E-6DFD-4580-8851-9DF090A5C3FA}" srcId="{3AA56A29-71D7-4A2D-A453-10BA175EB8B6}" destId="{D70B4826-28FD-4B66-AB85-BFA4118465FF}" srcOrd="6" destOrd="0" parTransId="{DCB3A231-513C-43B7-87E5-242CB5FCF394}" sibTransId="{31A0D939-648C-420F-AB96-A9312B807A35}"/>
    <dgm:cxn modelId="{63CC5143-896E-48AC-9513-C3F8B4D570CD}" type="presOf" srcId="{759D0B7A-2959-408B-837A-64A7BAE73291}" destId="{0BEA5CC2-1864-44E1-AB0A-7B7AAA2E7581}" srcOrd="0" destOrd="0" presId="urn:microsoft.com/office/officeart/2005/8/layout/bProcess3"/>
    <dgm:cxn modelId="{F5213065-B776-43AD-9F42-111C4A218A5E}" type="presOf" srcId="{D252E042-CE89-4756-AACC-1D7572B9B569}" destId="{2AEB83D1-38D0-4D7D-B677-0C2997DB370D}" srcOrd="1" destOrd="0" presId="urn:microsoft.com/office/officeart/2005/8/layout/bProcess3"/>
    <dgm:cxn modelId="{3320F74C-A0B6-46CF-88C1-9DE58C644595}" type="presOf" srcId="{29CE6840-FA91-4AC5-9507-A7A9C22F4C1C}" destId="{68710866-060F-46AE-AFE8-E2F76D2E6913}" srcOrd="0" destOrd="0" presId="urn:microsoft.com/office/officeart/2005/8/layout/bProcess3"/>
    <dgm:cxn modelId="{A1A1D96D-0C52-455C-A28C-491A5F7FCD83}" type="presOf" srcId="{31A0D939-648C-420F-AB96-A9312B807A35}" destId="{C873B798-5BDF-49A5-959B-9D4EA5A1D88F}" srcOrd="0" destOrd="0" presId="urn:microsoft.com/office/officeart/2005/8/layout/bProcess3"/>
    <dgm:cxn modelId="{82A3EA54-51A7-4202-9B5B-33C3BFD82606}" srcId="{3AA56A29-71D7-4A2D-A453-10BA175EB8B6}" destId="{5ABBC3F3-D30A-4D78-A439-F4D93037BE19}" srcOrd="7" destOrd="0" parTransId="{1B5522B1-2082-4D27-B5B3-64EE6EA7B019}" sibTransId="{B91B637D-E1D6-40E4-89A4-C0766206FB82}"/>
    <dgm:cxn modelId="{A7803657-D567-4E3B-BB0C-A5575B6A95FD}" type="presOf" srcId="{EC8FF6B1-8B38-41EF-AB4F-8F6253E57963}" destId="{B184E4A3-BFCD-428B-8CFD-409B291A0F34}" srcOrd="1" destOrd="0" presId="urn:microsoft.com/office/officeart/2005/8/layout/bProcess3"/>
    <dgm:cxn modelId="{EF16D87A-D7FA-4483-9686-037656FEE0B8}" type="presOf" srcId="{31A0D939-648C-420F-AB96-A9312B807A35}" destId="{1A3CD3AF-4DB4-48AE-AB66-C38620CD0685}" srcOrd="1" destOrd="0" presId="urn:microsoft.com/office/officeart/2005/8/layout/bProcess3"/>
    <dgm:cxn modelId="{FB258586-8C7F-4118-8D72-5F4C68C7E395}" type="presOf" srcId="{91326A3C-1EE1-43D5-A8A0-AC96F9D3EFBD}" destId="{F0C57A4B-35D4-4783-BA65-6FB0D83661B8}" srcOrd="0" destOrd="0" presId="urn:microsoft.com/office/officeart/2005/8/layout/bProcess3"/>
    <dgm:cxn modelId="{C5A19E87-8071-4CB9-8077-FE682C77857F}" type="presOf" srcId="{C07F2766-36C4-4966-B486-4F4F7DB83FAF}" destId="{A50520EF-FA49-4F29-8211-32F090C4C336}" srcOrd="0" destOrd="0" presId="urn:microsoft.com/office/officeart/2005/8/layout/bProcess3"/>
    <dgm:cxn modelId="{93E7C788-E8C1-4679-AECE-EBF65022C932}" srcId="{3AA56A29-71D7-4A2D-A453-10BA175EB8B6}" destId="{C3D51D29-2DF0-413D-9A23-2CD00B9E1D34}" srcOrd="1" destOrd="0" parTransId="{4062AB4D-E81B-47FA-A94B-BFB0A76AD4A5}" sibTransId="{454B704F-3746-4046-B164-AEC6E3C5B437}"/>
    <dgm:cxn modelId="{36520C8D-4A0C-4ADA-9615-8E978F26352B}" type="presOf" srcId="{EA885452-2948-453C-9925-B35B62DE1222}" destId="{D0AE57ED-FF64-4A02-A8E0-22E06932C9BA}" srcOrd="1" destOrd="0" presId="urn:microsoft.com/office/officeart/2005/8/layout/bProcess3"/>
    <dgm:cxn modelId="{BA87DD8E-0772-47FA-A093-DB41E8CCA2A9}" type="presOf" srcId="{D70B4826-28FD-4B66-AB85-BFA4118465FF}" destId="{6665C479-456C-40F8-A923-9E707C8AA4E1}" srcOrd="0" destOrd="0" presId="urn:microsoft.com/office/officeart/2005/8/layout/bProcess3"/>
    <dgm:cxn modelId="{30CC8692-4501-43DF-962C-F45A91CF317E}" srcId="{3AA56A29-71D7-4A2D-A453-10BA175EB8B6}" destId="{C07F2766-36C4-4966-B486-4F4F7DB83FAF}" srcOrd="0" destOrd="0" parTransId="{14620BCD-E47B-4C7B-BEF6-144E3F5BDB2B}" sibTransId="{EC8FF6B1-8B38-41EF-AB4F-8F6253E57963}"/>
    <dgm:cxn modelId="{C54ED892-9907-46F0-BFE4-0C6F537D02A5}" type="presOf" srcId="{5ABBC3F3-D30A-4D78-A439-F4D93037BE19}" destId="{ACD69B95-239F-456C-B546-0B660A8C0B44}" srcOrd="0" destOrd="0" presId="urn:microsoft.com/office/officeart/2005/8/layout/bProcess3"/>
    <dgm:cxn modelId="{27A47694-2A6C-4DA6-96D2-E43AC856339D}" srcId="{3AA56A29-71D7-4A2D-A453-10BA175EB8B6}" destId="{BD0EEB3D-9263-44E7-A3A1-B8B0C8384520}" srcOrd="2" destOrd="0" parTransId="{4B627123-27F8-41E2-84B3-44F8B91241D9}" sibTransId="{EA885452-2948-453C-9925-B35B62DE1222}"/>
    <dgm:cxn modelId="{990CCE9E-4E0C-4E16-A5CC-BF7965855059}" srcId="{3AA56A29-71D7-4A2D-A453-10BA175EB8B6}" destId="{29CE6840-FA91-4AC5-9507-A7A9C22F4C1C}" srcOrd="4" destOrd="0" parTransId="{E9B3A057-5533-4190-AB93-BDD1AEDDAD71}" sibTransId="{759D0B7A-2959-408B-837A-64A7BAE73291}"/>
    <dgm:cxn modelId="{07568DB3-1199-45F2-A784-1289649E67C5}" type="presOf" srcId="{454B704F-3746-4046-B164-AEC6E3C5B437}" destId="{2DFA98A1-AD8B-4F2B-A5CF-A86806BF563A}" srcOrd="1" destOrd="0" presId="urn:microsoft.com/office/officeart/2005/8/layout/bProcess3"/>
    <dgm:cxn modelId="{AC6034B4-B645-4C40-A5C4-3578037F139E}" srcId="{3AA56A29-71D7-4A2D-A453-10BA175EB8B6}" destId="{ED83AE80-76C1-40FE-A54A-0401147B42CD}" srcOrd="5" destOrd="0" parTransId="{1A997796-1544-491E-BE01-276651F91D43}" sibTransId="{91326A3C-1EE1-43D5-A8A0-AC96F9D3EFBD}"/>
    <dgm:cxn modelId="{54A1CEBF-7014-48C3-ABA8-3C10E3EB8ECA}" type="presOf" srcId="{0571C903-1BB9-4FC5-9136-8DBF52B2E4A2}" destId="{A50E7157-4EC7-4767-A1D2-13F632EDB6D2}" srcOrd="0" destOrd="0" presId="urn:microsoft.com/office/officeart/2005/8/layout/bProcess3"/>
    <dgm:cxn modelId="{A28E42CF-9067-47F6-A433-81E1425BDC98}" type="presOf" srcId="{3AA56A29-71D7-4A2D-A453-10BA175EB8B6}" destId="{B6CA713F-24D9-45CB-BD63-C2DACEBAEE46}" srcOrd="0" destOrd="0" presId="urn:microsoft.com/office/officeart/2005/8/layout/bProcess3"/>
    <dgm:cxn modelId="{C08677CF-0E50-4DC2-9EBE-048BD47044DB}" type="presOf" srcId="{D252E042-CE89-4756-AACC-1D7572B9B569}" destId="{FB45281B-A08D-43A6-BAD6-5194753B15B1}" srcOrd="0" destOrd="0" presId="urn:microsoft.com/office/officeart/2005/8/layout/bProcess3"/>
    <dgm:cxn modelId="{A84A0CD3-992A-4AF0-9560-8DD022BA7D47}" type="presOf" srcId="{EA885452-2948-453C-9925-B35B62DE1222}" destId="{9CEE29EC-25A5-4BC4-B149-2A0903ED4B55}" srcOrd="0" destOrd="0" presId="urn:microsoft.com/office/officeart/2005/8/layout/bProcess3"/>
    <dgm:cxn modelId="{15255FD5-5985-4F88-9F09-103D3BC26B0F}" type="presOf" srcId="{C3D51D29-2DF0-413D-9A23-2CD00B9E1D34}" destId="{DEC5E76C-713C-4386-8D22-B0E98BF148CA}" srcOrd="0" destOrd="0" presId="urn:microsoft.com/office/officeart/2005/8/layout/bProcess3"/>
    <dgm:cxn modelId="{BB72AADE-92A2-4076-8CE0-43FF91400C68}" type="presOf" srcId="{454B704F-3746-4046-B164-AEC6E3C5B437}" destId="{76951895-FD63-42CD-89C3-BF392E8D720D}" srcOrd="0" destOrd="0" presId="urn:microsoft.com/office/officeart/2005/8/layout/bProcess3"/>
    <dgm:cxn modelId="{604415E6-3C93-40DB-A789-10037AA5EDB5}" type="presOf" srcId="{91326A3C-1EE1-43D5-A8A0-AC96F9D3EFBD}" destId="{60F67517-B01F-46E9-B9ED-6743AFD4AA96}" srcOrd="1" destOrd="0" presId="urn:microsoft.com/office/officeart/2005/8/layout/bProcess3"/>
    <dgm:cxn modelId="{5480A9F9-51A5-438F-8887-E0538C358BD0}" type="presOf" srcId="{EC8FF6B1-8B38-41EF-AB4F-8F6253E57963}" destId="{61FF19F9-A228-4E94-A69F-593BE5BE3429}" srcOrd="0" destOrd="0" presId="urn:microsoft.com/office/officeart/2005/8/layout/bProcess3"/>
    <dgm:cxn modelId="{960C6F04-ECF8-47C6-9390-AEEB58BDF61E}" type="presParOf" srcId="{B6CA713F-24D9-45CB-BD63-C2DACEBAEE46}" destId="{A50520EF-FA49-4F29-8211-32F090C4C336}" srcOrd="0" destOrd="0" presId="urn:microsoft.com/office/officeart/2005/8/layout/bProcess3"/>
    <dgm:cxn modelId="{8105C4D4-24A0-4C34-ACBD-D694E19598FA}" type="presParOf" srcId="{B6CA713F-24D9-45CB-BD63-C2DACEBAEE46}" destId="{61FF19F9-A228-4E94-A69F-593BE5BE3429}" srcOrd="1" destOrd="0" presId="urn:microsoft.com/office/officeart/2005/8/layout/bProcess3"/>
    <dgm:cxn modelId="{BCC751B3-E8F3-45D7-A7A4-7EA3DA12E36D}" type="presParOf" srcId="{61FF19F9-A228-4E94-A69F-593BE5BE3429}" destId="{B184E4A3-BFCD-428B-8CFD-409B291A0F34}" srcOrd="0" destOrd="0" presId="urn:microsoft.com/office/officeart/2005/8/layout/bProcess3"/>
    <dgm:cxn modelId="{48425FA3-C848-4F13-9303-F209515B02E2}" type="presParOf" srcId="{B6CA713F-24D9-45CB-BD63-C2DACEBAEE46}" destId="{DEC5E76C-713C-4386-8D22-B0E98BF148CA}" srcOrd="2" destOrd="0" presId="urn:microsoft.com/office/officeart/2005/8/layout/bProcess3"/>
    <dgm:cxn modelId="{580C8520-34B4-47D0-AF40-A42D5BCF795C}" type="presParOf" srcId="{B6CA713F-24D9-45CB-BD63-C2DACEBAEE46}" destId="{76951895-FD63-42CD-89C3-BF392E8D720D}" srcOrd="3" destOrd="0" presId="urn:microsoft.com/office/officeart/2005/8/layout/bProcess3"/>
    <dgm:cxn modelId="{82F11A17-F864-4152-8698-0C7EDC10CC2F}" type="presParOf" srcId="{76951895-FD63-42CD-89C3-BF392E8D720D}" destId="{2DFA98A1-AD8B-4F2B-A5CF-A86806BF563A}" srcOrd="0" destOrd="0" presId="urn:microsoft.com/office/officeart/2005/8/layout/bProcess3"/>
    <dgm:cxn modelId="{08FDC7FD-9E66-4915-B3C9-8197C1DAA1C1}" type="presParOf" srcId="{B6CA713F-24D9-45CB-BD63-C2DACEBAEE46}" destId="{DB6C73B3-D7A1-4C83-A5EA-7BCD547BBDC3}" srcOrd="4" destOrd="0" presId="urn:microsoft.com/office/officeart/2005/8/layout/bProcess3"/>
    <dgm:cxn modelId="{8D682C35-8F1A-44D9-9B65-F910C125B107}" type="presParOf" srcId="{B6CA713F-24D9-45CB-BD63-C2DACEBAEE46}" destId="{9CEE29EC-25A5-4BC4-B149-2A0903ED4B55}" srcOrd="5" destOrd="0" presId="urn:microsoft.com/office/officeart/2005/8/layout/bProcess3"/>
    <dgm:cxn modelId="{C9512F0C-7784-4A74-ACC0-76F1138DC8B1}" type="presParOf" srcId="{9CEE29EC-25A5-4BC4-B149-2A0903ED4B55}" destId="{D0AE57ED-FF64-4A02-A8E0-22E06932C9BA}" srcOrd="0" destOrd="0" presId="urn:microsoft.com/office/officeart/2005/8/layout/bProcess3"/>
    <dgm:cxn modelId="{036D90EE-E008-425D-9CC6-772823126112}" type="presParOf" srcId="{B6CA713F-24D9-45CB-BD63-C2DACEBAEE46}" destId="{A50E7157-4EC7-4767-A1D2-13F632EDB6D2}" srcOrd="6" destOrd="0" presId="urn:microsoft.com/office/officeart/2005/8/layout/bProcess3"/>
    <dgm:cxn modelId="{4A60AD81-3813-4158-9F40-4B53587A7F25}" type="presParOf" srcId="{B6CA713F-24D9-45CB-BD63-C2DACEBAEE46}" destId="{FB45281B-A08D-43A6-BAD6-5194753B15B1}" srcOrd="7" destOrd="0" presId="urn:microsoft.com/office/officeart/2005/8/layout/bProcess3"/>
    <dgm:cxn modelId="{125683BB-DE85-4246-A6BB-91993307A7E1}" type="presParOf" srcId="{FB45281B-A08D-43A6-BAD6-5194753B15B1}" destId="{2AEB83D1-38D0-4D7D-B677-0C2997DB370D}" srcOrd="0" destOrd="0" presId="urn:microsoft.com/office/officeart/2005/8/layout/bProcess3"/>
    <dgm:cxn modelId="{BA7CF542-1AE8-4EB3-9683-143DB38D98A3}" type="presParOf" srcId="{B6CA713F-24D9-45CB-BD63-C2DACEBAEE46}" destId="{68710866-060F-46AE-AFE8-E2F76D2E6913}" srcOrd="8" destOrd="0" presId="urn:microsoft.com/office/officeart/2005/8/layout/bProcess3"/>
    <dgm:cxn modelId="{27451613-7EB6-422E-8FD8-46C3469FD4A9}" type="presParOf" srcId="{B6CA713F-24D9-45CB-BD63-C2DACEBAEE46}" destId="{0BEA5CC2-1864-44E1-AB0A-7B7AAA2E7581}" srcOrd="9" destOrd="0" presId="urn:microsoft.com/office/officeart/2005/8/layout/bProcess3"/>
    <dgm:cxn modelId="{C80144F5-F628-4E21-A320-DCB6F7A1B8C0}" type="presParOf" srcId="{0BEA5CC2-1864-44E1-AB0A-7B7AAA2E7581}" destId="{1E14FB64-E80A-4B39-972D-C1950950CC2D}" srcOrd="0" destOrd="0" presId="urn:microsoft.com/office/officeart/2005/8/layout/bProcess3"/>
    <dgm:cxn modelId="{B81391FD-7050-4993-AA7C-3F2271F68DD5}" type="presParOf" srcId="{B6CA713F-24D9-45CB-BD63-C2DACEBAEE46}" destId="{751C47DD-1A22-4D9B-9FE5-1B28CA7845AC}" srcOrd="10" destOrd="0" presId="urn:microsoft.com/office/officeart/2005/8/layout/bProcess3"/>
    <dgm:cxn modelId="{C64CC152-F18F-4FC8-B933-4EC71DD5F7BB}" type="presParOf" srcId="{B6CA713F-24D9-45CB-BD63-C2DACEBAEE46}" destId="{F0C57A4B-35D4-4783-BA65-6FB0D83661B8}" srcOrd="11" destOrd="0" presId="urn:microsoft.com/office/officeart/2005/8/layout/bProcess3"/>
    <dgm:cxn modelId="{7BBB5F8A-B2E9-42F2-AD89-5782A55687F9}" type="presParOf" srcId="{F0C57A4B-35D4-4783-BA65-6FB0D83661B8}" destId="{60F67517-B01F-46E9-B9ED-6743AFD4AA96}" srcOrd="0" destOrd="0" presId="urn:microsoft.com/office/officeart/2005/8/layout/bProcess3"/>
    <dgm:cxn modelId="{E0BBABAA-E94C-4F1B-A20E-D80805A6F40E}" type="presParOf" srcId="{B6CA713F-24D9-45CB-BD63-C2DACEBAEE46}" destId="{6665C479-456C-40F8-A923-9E707C8AA4E1}" srcOrd="12" destOrd="0" presId="urn:microsoft.com/office/officeart/2005/8/layout/bProcess3"/>
    <dgm:cxn modelId="{33B75738-CAEF-41EF-9092-8F33C1F5E65B}" type="presParOf" srcId="{B6CA713F-24D9-45CB-BD63-C2DACEBAEE46}" destId="{C873B798-5BDF-49A5-959B-9D4EA5A1D88F}" srcOrd="13" destOrd="0" presId="urn:microsoft.com/office/officeart/2005/8/layout/bProcess3"/>
    <dgm:cxn modelId="{8E3ACC2C-43ED-4D87-8061-20EA7BD758C9}" type="presParOf" srcId="{C873B798-5BDF-49A5-959B-9D4EA5A1D88F}" destId="{1A3CD3AF-4DB4-48AE-AB66-C38620CD0685}" srcOrd="0" destOrd="0" presId="urn:microsoft.com/office/officeart/2005/8/layout/bProcess3"/>
    <dgm:cxn modelId="{3B95AA0B-EF83-43F3-A2CA-659D7A7484DD}" type="presParOf" srcId="{B6CA713F-24D9-45CB-BD63-C2DACEBAEE46}" destId="{ACD69B95-239F-456C-B546-0B660A8C0B44}" srcOrd="14" destOrd="0" presId="urn:microsoft.com/office/officeart/2005/8/layout/b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20FA563-56C0-4445-9E04-3A5C82799C81}"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B4CAC4A7-6074-4F7E-8691-386AD66F8382}">
      <dgm:prSet phldrT="[Text]" custT="1"/>
      <dgm:spPr>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3200" dirty="0"/>
            <a:t>EBP</a:t>
          </a:r>
        </a:p>
      </dgm:t>
    </dgm:pt>
    <dgm:pt modelId="{C9A5A14E-1376-43A2-8BE6-65AA2E92A738}" type="parTrans" cxnId="{0783C4A2-6760-4A7C-8837-80E18EBA0583}">
      <dgm:prSet/>
      <dgm:spPr/>
      <dgm:t>
        <a:bodyPr/>
        <a:lstStyle/>
        <a:p>
          <a:endParaRPr lang="en-GB"/>
        </a:p>
      </dgm:t>
    </dgm:pt>
    <dgm:pt modelId="{6A5B10B2-B0A3-42DD-873C-3E022CE8327E}" type="sibTrans" cxnId="{0783C4A2-6760-4A7C-8837-80E18EBA0583}">
      <dgm:prSet/>
      <dgm:spPr/>
      <dgm:t>
        <a:bodyPr/>
        <a:lstStyle/>
        <a:p>
          <a:endParaRPr lang="en-GB"/>
        </a:p>
      </dgm:t>
    </dgm:pt>
    <dgm:pt modelId="{2DB0B5CB-06FD-449D-B4B9-FEFF24335594}">
      <dgm:prSet phldrT="[Text]" custT="1"/>
      <dgm:spPr>
        <a:solidFill>
          <a:schemeClr val="accent3">
            <a:lumMod val="40000"/>
            <a:lumOff val="60000"/>
          </a:schemeClr>
        </a:solidFill>
        <a:ln>
          <a:solidFill>
            <a:srgbClr val="002060"/>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Who’s involved?</a:t>
          </a:r>
        </a:p>
      </dgm:t>
    </dgm:pt>
    <dgm:pt modelId="{44935B87-F666-409B-93DC-04FF67CFAD3F}" type="parTrans" cxnId="{77C5FC62-21F5-4125-ACFA-FCD327CAA029}">
      <dgm:prSet/>
      <dgm:spPr/>
      <dgm:t>
        <a:bodyPr/>
        <a:lstStyle/>
        <a:p>
          <a:endParaRPr lang="en-GB"/>
        </a:p>
      </dgm:t>
    </dgm:pt>
    <dgm:pt modelId="{12447F51-B466-4906-950C-D400CD6A28E3}" type="sibTrans" cxnId="{77C5FC62-21F5-4125-ACFA-FCD327CAA029}">
      <dgm:prSet/>
      <dgm:spPr/>
      <dgm:t>
        <a:bodyPr/>
        <a:lstStyle/>
        <a:p>
          <a:endParaRPr lang="en-GB"/>
        </a:p>
      </dgm:t>
    </dgm:pt>
    <dgm:pt modelId="{D507D99F-40F4-49A9-B231-04A166CAB696}">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What’s involved?</a:t>
          </a:r>
        </a:p>
      </dgm:t>
    </dgm:pt>
    <dgm:pt modelId="{5283E097-5743-4ED4-B622-EA3CFC5E4EBC}" type="parTrans" cxnId="{039CBE67-2A58-48E3-8119-7D578B9194A7}">
      <dgm:prSet/>
      <dgm:spPr/>
      <dgm:t>
        <a:bodyPr/>
        <a:lstStyle/>
        <a:p>
          <a:endParaRPr lang="en-GB"/>
        </a:p>
      </dgm:t>
    </dgm:pt>
    <dgm:pt modelId="{C960845C-42E6-4643-8088-8ED402350E1E}" type="sibTrans" cxnId="{039CBE67-2A58-48E3-8119-7D578B9194A7}">
      <dgm:prSet/>
      <dgm:spPr/>
      <dgm:t>
        <a:bodyPr/>
        <a:lstStyle/>
        <a:p>
          <a:endParaRPr lang="en-GB"/>
        </a:p>
      </dgm:t>
    </dgm:pt>
    <dgm:pt modelId="{2912338A-E6B9-442E-9425-A06696D5850F}">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Data Sources</a:t>
          </a:r>
        </a:p>
      </dgm:t>
    </dgm:pt>
    <dgm:pt modelId="{04171F83-44E7-46A7-ABB3-44E4490013F5}" type="parTrans" cxnId="{E3FC8AEC-47FD-4955-8F4D-92DEA1D6A253}">
      <dgm:prSet/>
      <dgm:spPr/>
      <dgm:t>
        <a:bodyPr/>
        <a:lstStyle/>
        <a:p>
          <a:endParaRPr lang="en-GB"/>
        </a:p>
      </dgm:t>
    </dgm:pt>
    <dgm:pt modelId="{6583F3B8-7521-4617-A51F-78FAD0E45980}" type="sibTrans" cxnId="{E3FC8AEC-47FD-4955-8F4D-92DEA1D6A253}">
      <dgm:prSet/>
      <dgm:spPr/>
      <dgm:t>
        <a:bodyPr/>
        <a:lstStyle/>
        <a:p>
          <a:endParaRPr lang="en-GB"/>
        </a:p>
      </dgm:t>
    </dgm:pt>
    <dgm:pt modelId="{9AF91209-0B13-4E2A-A145-95D8406345BF}">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Limitations of EBP</a:t>
          </a:r>
        </a:p>
      </dgm:t>
    </dgm:pt>
    <dgm:pt modelId="{09314763-D01F-43CD-8C5A-76B310785E5B}" type="parTrans" cxnId="{E972AFDD-88A8-4103-AF08-5ED6E0D43ABC}">
      <dgm:prSet/>
      <dgm:spPr/>
      <dgm:t>
        <a:bodyPr/>
        <a:lstStyle/>
        <a:p>
          <a:endParaRPr lang="en-GB"/>
        </a:p>
      </dgm:t>
    </dgm:pt>
    <dgm:pt modelId="{688A7585-10B0-4CED-B589-8A956EB396B5}" type="sibTrans" cxnId="{E972AFDD-88A8-4103-AF08-5ED6E0D43ABC}">
      <dgm:prSet/>
      <dgm:spPr/>
      <dgm:t>
        <a:bodyPr/>
        <a:lstStyle/>
        <a:p>
          <a:endParaRPr lang="en-GB"/>
        </a:p>
      </dgm:t>
    </dgm:pt>
    <dgm:pt modelId="{076FD8E3-C670-41A0-A0D8-E87E8010F8A5}" type="pres">
      <dgm:prSet presAssocID="{A20FA563-56C0-4445-9E04-3A5C82799C81}" presName="diagram" presStyleCnt="0">
        <dgm:presLayoutVars>
          <dgm:chMax val="1"/>
          <dgm:dir/>
          <dgm:animLvl val="ctr"/>
          <dgm:resizeHandles val="exact"/>
        </dgm:presLayoutVars>
      </dgm:prSet>
      <dgm:spPr/>
    </dgm:pt>
    <dgm:pt modelId="{20EBC70A-62E2-4040-A811-CE92FA2334AA}" type="pres">
      <dgm:prSet presAssocID="{A20FA563-56C0-4445-9E04-3A5C82799C81}" presName="matrix" presStyleCnt="0"/>
      <dgm:spPr/>
    </dgm:pt>
    <dgm:pt modelId="{8594918B-708F-40A7-BE14-01C5F66CDD90}" type="pres">
      <dgm:prSet presAssocID="{A20FA563-56C0-4445-9E04-3A5C82799C81}" presName="tile1" presStyleLbl="node1" presStyleIdx="0" presStyleCnt="4"/>
      <dgm:spPr/>
    </dgm:pt>
    <dgm:pt modelId="{F0999002-E718-4F7B-AEAA-B9F281557F4E}" type="pres">
      <dgm:prSet presAssocID="{A20FA563-56C0-4445-9E04-3A5C82799C81}" presName="tile1text" presStyleLbl="node1" presStyleIdx="0" presStyleCnt="4">
        <dgm:presLayoutVars>
          <dgm:chMax val="0"/>
          <dgm:chPref val="0"/>
          <dgm:bulletEnabled val="1"/>
        </dgm:presLayoutVars>
      </dgm:prSet>
      <dgm:spPr/>
    </dgm:pt>
    <dgm:pt modelId="{86038DE7-4DAC-44C6-A152-39B549E225AA}" type="pres">
      <dgm:prSet presAssocID="{A20FA563-56C0-4445-9E04-3A5C82799C81}" presName="tile2" presStyleLbl="node1" presStyleIdx="1" presStyleCnt="4"/>
      <dgm:spPr/>
    </dgm:pt>
    <dgm:pt modelId="{AC6ACAA3-C519-4BBF-90CA-7D121BEC6896}" type="pres">
      <dgm:prSet presAssocID="{A20FA563-56C0-4445-9E04-3A5C82799C81}" presName="tile2text" presStyleLbl="node1" presStyleIdx="1" presStyleCnt="4">
        <dgm:presLayoutVars>
          <dgm:chMax val="0"/>
          <dgm:chPref val="0"/>
          <dgm:bulletEnabled val="1"/>
        </dgm:presLayoutVars>
      </dgm:prSet>
      <dgm:spPr/>
    </dgm:pt>
    <dgm:pt modelId="{CD6D3C62-7326-4189-A9CF-DE20F7D1DA80}" type="pres">
      <dgm:prSet presAssocID="{A20FA563-56C0-4445-9E04-3A5C82799C81}" presName="tile3" presStyleLbl="node1" presStyleIdx="2" presStyleCnt="4"/>
      <dgm:spPr/>
    </dgm:pt>
    <dgm:pt modelId="{4F8BB339-10D3-4D63-91AF-4AE3FC62B9BC}" type="pres">
      <dgm:prSet presAssocID="{A20FA563-56C0-4445-9E04-3A5C82799C81}" presName="tile3text" presStyleLbl="node1" presStyleIdx="2" presStyleCnt="4">
        <dgm:presLayoutVars>
          <dgm:chMax val="0"/>
          <dgm:chPref val="0"/>
          <dgm:bulletEnabled val="1"/>
        </dgm:presLayoutVars>
      </dgm:prSet>
      <dgm:spPr/>
    </dgm:pt>
    <dgm:pt modelId="{2AC08C7A-D102-4E13-A932-832433B11AB3}" type="pres">
      <dgm:prSet presAssocID="{A20FA563-56C0-4445-9E04-3A5C82799C81}" presName="tile4" presStyleLbl="node1" presStyleIdx="3" presStyleCnt="4"/>
      <dgm:spPr/>
    </dgm:pt>
    <dgm:pt modelId="{D6D9663B-5DF6-4C78-B673-EA0CE9836246}" type="pres">
      <dgm:prSet presAssocID="{A20FA563-56C0-4445-9E04-3A5C82799C81}" presName="tile4text" presStyleLbl="node1" presStyleIdx="3" presStyleCnt="4">
        <dgm:presLayoutVars>
          <dgm:chMax val="0"/>
          <dgm:chPref val="0"/>
          <dgm:bulletEnabled val="1"/>
        </dgm:presLayoutVars>
      </dgm:prSet>
      <dgm:spPr/>
    </dgm:pt>
    <dgm:pt modelId="{16B3DFE9-394E-4BD4-8A43-FF956F07BC34}" type="pres">
      <dgm:prSet presAssocID="{A20FA563-56C0-4445-9E04-3A5C82799C81}" presName="centerTile" presStyleLbl="fgShp" presStyleIdx="0" presStyleCnt="1">
        <dgm:presLayoutVars>
          <dgm:chMax val="0"/>
          <dgm:chPref val="0"/>
        </dgm:presLayoutVars>
      </dgm:prSet>
      <dgm:spPr/>
    </dgm:pt>
  </dgm:ptLst>
  <dgm:cxnLst>
    <dgm:cxn modelId="{A9123728-660E-44C4-A15A-5B4C95B7B14A}" type="presOf" srcId="{9AF91209-0B13-4E2A-A145-95D8406345BF}" destId="{D6D9663B-5DF6-4C78-B673-EA0CE9836246}" srcOrd="1" destOrd="0" presId="urn:microsoft.com/office/officeart/2005/8/layout/matrix1"/>
    <dgm:cxn modelId="{F879852C-6F80-4EF9-A4D9-E8BB2BF9FCED}" type="presOf" srcId="{A20FA563-56C0-4445-9E04-3A5C82799C81}" destId="{076FD8E3-C670-41A0-A0D8-E87E8010F8A5}" srcOrd="0" destOrd="0" presId="urn:microsoft.com/office/officeart/2005/8/layout/matrix1"/>
    <dgm:cxn modelId="{83240031-17E0-4A09-A0AB-8394C61A8776}" type="presOf" srcId="{D507D99F-40F4-49A9-B231-04A166CAB696}" destId="{AC6ACAA3-C519-4BBF-90CA-7D121BEC6896}" srcOrd="1" destOrd="0" presId="urn:microsoft.com/office/officeart/2005/8/layout/matrix1"/>
    <dgm:cxn modelId="{77C5FC62-21F5-4125-ACFA-FCD327CAA029}" srcId="{B4CAC4A7-6074-4F7E-8691-386AD66F8382}" destId="{2DB0B5CB-06FD-449D-B4B9-FEFF24335594}" srcOrd="0" destOrd="0" parTransId="{44935B87-F666-409B-93DC-04FF67CFAD3F}" sibTransId="{12447F51-B466-4906-950C-D400CD6A28E3}"/>
    <dgm:cxn modelId="{039CBE67-2A58-48E3-8119-7D578B9194A7}" srcId="{B4CAC4A7-6074-4F7E-8691-386AD66F8382}" destId="{D507D99F-40F4-49A9-B231-04A166CAB696}" srcOrd="1" destOrd="0" parTransId="{5283E097-5743-4ED4-B622-EA3CFC5E4EBC}" sibTransId="{C960845C-42E6-4643-8088-8ED402350E1E}"/>
    <dgm:cxn modelId="{7A895C68-B48E-4F9D-ADD8-FAD5F1728EB1}" type="presOf" srcId="{2DB0B5CB-06FD-449D-B4B9-FEFF24335594}" destId="{8594918B-708F-40A7-BE14-01C5F66CDD90}" srcOrd="0" destOrd="0" presId="urn:microsoft.com/office/officeart/2005/8/layout/matrix1"/>
    <dgm:cxn modelId="{E7E3528F-8D8E-49FD-91AD-E79BB373315E}" type="presOf" srcId="{B4CAC4A7-6074-4F7E-8691-386AD66F8382}" destId="{16B3DFE9-394E-4BD4-8A43-FF956F07BC34}" srcOrd="0" destOrd="0" presId="urn:microsoft.com/office/officeart/2005/8/layout/matrix1"/>
    <dgm:cxn modelId="{35205D9B-39D8-4CC5-B7F6-080170662DF4}" type="presOf" srcId="{2912338A-E6B9-442E-9425-A06696D5850F}" destId="{CD6D3C62-7326-4189-A9CF-DE20F7D1DA80}" srcOrd="0" destOrd="0" presId="urn:microsoft.com/office/officeart/2005/8/layout/matrix1"/>
    <dgm:cxn modelId="{0783C4A2-6760-4A7C-8837-80E18EBA0583}" srcId="{A20FA563-56C0-4445-9E04-3A5C82799C81}" destId="{B4CAC4A7-6074-4F7E-8691-386AD66F8382}" srcOrd="0" destOrd="0" parTransId="{C9A5A14E-1376-43A2-8BE6-65AA2E92A738}" sibTransId="{6A5B10B2-B0A3-42DD-873C-3E022CE8327E}"/>
    <dgm:cxn modelId="{B821DBBA-5E7B-461F-A85A-737C3373519A}" type="presOf" srcId="{2912338A-E6B9-442E-9425-A06696D5850F}" destId="{4F8BB339-10D3-4D63-91AF-4AE3FC62B9BC}" srcOrd="1" destOrd="0" presId="urn:microsoft.com/office/officeart/2005/8/layout/matrix1"/>
    <dgm:cxn modelId="{8AA013D4-13BD-4021-AD2C-67C60050954C}" type="presOf" srcId="{9AF91209-0B13-4E2A-A145-95D8406345BF}" destId="{2AC08C7A-D102-4E13-A932-832433B11AB3}" srcOrd="0" destOrd="0" presId="urn:microsoft.com/office/officeart/2005/8/layout/matrix1"/>
    <dgm:cxn modelId="{E972AFDD-88A8-4103-AF08-5ED6E0D43ABC}" srcId="{B4CAC4A7-6074-4F7E-8691-386AD66F8382}" destId="{9AF91209-0B13-4E2A-A145-95D8406345BF}" srcOrd="3" destOrd="0" parTransId="{09314763-D01F-43CD-8C5A-76B310785E5B}" sibTransId="{688A7585-10B0-4CED-B589-8A956EB396B5}"/>
    <dgm:cxn modelId="{E3FC8AEC-47FD-4955-8F4D-92DEA1D6A253}" srcId="{B4CAC4A7-6074-4F7E-8691-386AD66F8382}" destId="{2912338A-E6B9-442E-9425-A06696D5850F}" srcOrd="2" destOrd="0" parTransId="{04171F83-44E7-46A7-ABB3-44E4490013F5}" sibTransId="{6583F3B8-7521-4617-A51F-78FAD0E45980}"/>
    <dgm:cxn modelId="{921DD7EC-B0C1-4B53-A3F1-D9312AFC6868}" type="presOf" srcId="{2DB0B5CB-06FD-449D-B4B9-FEFF24335594}" destId="{F0999002-E718-4F7B-AEAA-B9F281557F4E}" srcOrd="1" destOrd="0" presId="urn:microsoft.com/office/officeart/2005/8/layout/matrix1"/>
    <dgm:cxn modelId="{1E3DE6FB-6510-4D6A-A287-8146D3C08AA8}" type="presOf" srcId="{D507D99F-40F4-49A9-B231-04A166CAB696}" destId="{86038DE7-4DAC-44C6-A152-39B549E225AA}" srcOrd="0" destOrd="0" presId="urn:microsoft.com/office/officeart/2005/8/layout/matrix1"/>
    <dgm:cxn modelId="{894CD27F-3DF5-4C4E-AA48-59DEC2F19E30}" type="presParOf" srcId="{076FD8E3-C670-41A0-A0D8-E87E8010F8A5}" destId="{20EBC70A-62E2-4040-A811-CE92FA2334AA}" srcOrd="0" destOrd="0" presId="urn:microsoft.com/office/officeart/2005/8/layout/matrix1"/>
    <dgm:cxn modelId="{A5C47950-AE37-457B-88E6-B1336BA0BE73}" type="presParOf" srcId="{20EBC70A-62E2-4040-A811-CE92FA2334AA}" destId="{8594918B-708F-40A7-BE14-01C5F66CDD90}" srcOrd="0" destOrd="0" presId="urn:microsoft.com/office/officeart/2005/8/layout/matrix1"/>
    <dgm:cxn modelId="{67DD43F2-C8D7-46B7-874E-A73B5889BFAA}" type="presParOf" srcId="{20EBC70A-62E2-4040-A811-CE92FA2334AA}" destId="{F0999002-E718-4F7B-AEAA-B9F281557F4E}" srcOrd="1" destOrd="0" presId="urn:microsoft.com/office/officeart/2005/8/layout/matrix1"/>
    <dgm:cxn modelId="{3B10C605-3686-46C5-99F7-3E01E7436224}" type="presParOf" srcId="{20EBC70A-62E2-4040-A811-CE92FA2334AA}" destId="{86038DE7-4DAC-44C6-A152-39B549E225AA}" srcOrd="2" destOrd="0" presId="urn:microsoft.com/office/officeart/2005/8/layout/matrix1"/>
    <dgm:cxn modelId="{C0FB6E07-2201-4254-ADCF-B7D22D7A18D5}" type="presParOf" srcId="{20EBC70A-62E2-4040-A811-CE92FA2334AA}" destId="{AC6ACAA3-C519-4BBF-90CA-7D121BEC6896}" srcOrd="3" destOrd="0" presId="urn:microsoft.com/office/officeart/2005/8/layout/matrix1"/>
    <dgm:cxn modelId="{37357A31-CAA3-4F68-B766-311D020AF60C}" type="presParOf" srcId="{20EBC70A-62E2-4040-A811-CE92FA2334AA}" destId="{CD6D3C62-7326-4189-A9CF-DE20F7D1DA80}" srcOrd="4" destOrd="0" presId="urn:microsoft.com/office/officeart/2005/8/layout/matrix1"/>
    <dgm:cxn modelId="{308EA98E-EDEC-41DE-AC3E-C8B97D7BAB54}" type="presParOf" srcId="{20EBC70A-62E2-4040-A811-CE92FA2334AA}" destId="{4F8BB339-10D3-4D63-91AF-4AE3FC62B9BC}" srcOrd="5" destOrd="0" presId="urn:microsoft.com/office/officeart/2005/8/layout/matrix1"/>
    <dgm:cxn modelId="{DBB50C4C-8319-49A9-B292-D02A400148E6}" type="presParOf" srcId="{20EBC70A-62E2-4040-A811-CE92FA2334AA}" destId="{2AC08C7A-D102-4E13-A932-832433B11AB3}" srcOrd="6" destOrd="0" presId="urn:microsoft.com/office/officeart/2005/8/layout/matrix1"/>
    <dgm:cxn modelId="{14188750-48CD-4D97-A6A7-13665AB1F7ED}" type="presParOf" srcId="{20EBC70A-62E2-4040-A811-CE92FA2334AA}" destId="{D6D9663B-5DF6-4C78-B673-EA0CE9836246}" srcOrd="7" destOrd="0" presId="urn:microsoft.com/office/officeart/2005/8/layout/matrix1"/>
    <dgm:cxn modelId="{445B7E68-0215-4DBC-9101-25FD660C7AFD}" type="presParOf" srcId="{076FD8E3-C670-41A0-A0D8-E87E8010F8A5}" destId="{16B3DFE9-394E-4BD4-8A43-FF956F07BC34}" srcOrd="1" destOrd="0" presId="urn:microsoft.com/office/officeart/2005/8/layout/matrix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7C6E802-C993-4D9C-A90E-2B23EBBC2A8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85217806-F90F-4A2C-9162-159A6BD7C2C5}">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Surveys show officers rely on &amp; prefer professional experience rather than research </a:t>
          </a:r>
          <a:r>
            <a:rPr lang="en-GB" sz="2400" b="1" i="1" u="sng" dirty="0">
              <a:solidFill>
                <a:schemeClr val="tx1"/>
              </a:solidFill>
            </a:rPr>
            <a:t>BUT</a:t>
          </a:r>
        </a:p>
      </dgm:t>
    </dgm:pt>
    <dgm:pt modelId="{CF306D03-555C-4AC3-B816-163DAE1EA346}" type="parTrans" cxnId="{B502EB9B-6284-4395-B207-F42C5A71119F}">
      <dgm:prSet/>
      <dgm:spPr/>
      <dgm:t>
        <a:bodyPr/>
        <a:lstStyle/>
        <a:p>
          <a:endParaRPr lang="en-GB"/>
        </a:p>
      </dgm:t>
    </dgm:pt>
    <dgm:pt modelId="{1602178C-195F-44FB-9697-0F048E074A8A}" type="sibTrans" cxnId="{B502EB9B-6284-4395-B207-F42C5A71119F}">
      <dgm:prSet/>
      <dgm:spPr>
        <a:solidFill>
          <a:srgbClr val="002060"/>
        </a:solidFill>
        <a:ln>
          <a:solidFill>
            <a:schemeClr val="tx1"/>
          </a:solidFill>
        </a:ln>
      </dgm:spPr>
      <dgm:t>
        <a:bodyPr/>
        <a:lstStyle/>
        <a:p>
          <a:endParaRPr lang="en-GB"/>
        </a:p>
      </dgm:t>
    </dgm:pt>
    <dgm:pt modelId="{47F34DD1-1285-46FE-9357-2E65B2B5B491}">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 more they know about research, the less they believe the Police alone have enough information about crime &amp; what to do about it </a:t>
          </a:r>
          <a:r>
            <a:rPr lang="en-GB" sz="2400" b="1" i="1" u="sng" dirty="0">
              <a:solidFill>
                <a:schemeClr val="tx1"/>
              </a:solidFill>
            </a:rPr>
            <a:t>&amp;</a:t>
          </a:r>
        </a:p>
      </dgm:t>
    </dgm:pt>
    <dgm:pt modelId="{029A32FB-D5E8-455F-8924-2C482679BB76}" type="parTrans" cxnId="{2C42041B-68CF-4BD1-BC53-3594AEEFD4A7}">
      <dgm:prSet/>
      <dgm:spPr/>
      <dgm:t>
        <a:bodyPr/>
        <a:lstStyle/>
        <a:p>
          <a:endParaRPr lang="en-GB"/>
        </a:p>
      </dgm:t>
    </dgm:pt>
    <dgm:pt modelId="{6AB21880-1ABA-4093-AE12-48C263C32852}" type="sibTrans" cxnId="{2C42041B-68CF-4BD1-BC53-3594AEEFD4A7}">
      <dgm:prSet/>
      <dgm:spPr>
        <a:solidFill>
          <a:srgbClr val="002060"/>
        </a:solidFill>
        <a:ln>
          <a:solidFill>
            <a:schemeClr val="tx1"/>
          </a:solidFill>
        </a:ln>
      </dgm:spPr>
      <dgm:t>
        <a:bodyPr/>
        <a:lstStyle/>
        <a:p>
          <a:endParaRPr lang="en-GB"/>
        </a:p>
      </dgm:t>
    </dgm:pt>
    <dgm:pt modelId="{F37247FA-E8EE-44BA-B33B-68560A750F54}">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When research is part of their professional experience, they will be much more likely to use it</a:t>
          </a:r>
        </a:p>
      </dgm:t>
    </dgm:pt>
    <dgm:pt modelId="{ABCE583E-3947-4D8C-A038-33A49418D2FA}" type="parTrans" cxnId="{A33876A8-FB96-46E5-9977-00437F75AB89}">
      <dgm:prSet/>
      <dgm:spPr/>
      <dgm:t>
        <a:bodyPr/>
        <a:lstStyle/>
        <a:p>
          <a:endParaRPr lang="en-GB"/>
        </a:p>
      </dgm:t>
    </dgm:pt>
    <dgm:pt modelId="{F1B963FA-B86E-42E0-A8A2-E662088AE68C}" type="sibTrans" cxnId="{A33876A8-FB96-46E5-9977-00437F75AB89}">
      <dgm:prSet/>
      <dgm:spPr>
        <a:solidFill>
          <a:srgbClr val="002060"/>
        </a:solidFill>
        <a:ln>
          <a:solidFill>
            <a:schemeClr val="tx1"/>
          </a:solidFill>
        </a:ln>
      </dgm:spPr>
      <dgm:t>
        <a:bodyPr/>
        <a:lstStyle/>
        <a:p>
          <a:endParaRPr lang="en-GB"/>
        </a:p>
      </dgm:t>
    </dgm:pt>
    <dgm:pt modelId="{2293E7CF-95A9-4105-BF82-9550036CFA02}">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 more they are exposed to research, the more likely they are willing to do experiments SO</a:t>
          </a:r>
        </a:p>
      </dgm:t>
    </dgm:pt>
    <dgm:pt modelId="{D685B1D6-B2B5-4318-9805-738E97CA6DA4}" type="parTrans" cxnId="{78A37B98-DB18-4183-8CF3-DE0D34C119E4}">
      <dgm:prSet/>
      <dgm:spPr/>
      <dgm:t>
        <a:bodyPr/>
        <a:lstStyle/>
        <a:p>
          <a:endParaRPr lang="en-GB"/>
        </a:p>
      </dgm:t>
    </dgm:pt>
    <dgm:pt modelId="{164C879A-915C-410A-8417-65C4228E741A}" type="sibTrans" cxnId="{78A37B98-DB18-4183-8CF3-DE0D34C119E4}">
      <dgm:prSet/>
      <dgm:spPr/>
      <dgm:t>
        <a:bodyPr/>
        <a:lstStyle/>
        <a:p>
          <a:endParaRPr lang="en-GB"/>
        </a:p>
      </dgm:t>
    </dgm:pt>
    <dgm:pt modelId="{D4EB664E-C53C-4436-8251-CC44F4C900E1}" type="pres">
      <dgm:prSet presAssocID="{97C6E802-C993-4D9C-A90E-2B23EBBC2A85}" presName="diagram" presStyleCnt="0">
        <dgm:presLayoutVars>
          <dgm:dir/>
          <dgm:resizeHandles val="exact"/>
        </dgm:presLayoutVars>
      </dgm:prSet>
      <dgm:spPr/>
    </dgm:pt>
    <dgm:pt modelId="{91AFC6B7-26BC-4423-A55F-76ECCDBB8513}" type="pres">
      <dgm:prSet presAssocID="{85217806-F90F-4A2C-9162-159A6BD7C2C5}" presName="node" presStyleLbl="node1" presStyleIdx="0" presStyleCnt="4" custScaleX="133287">
        <dgm:presLayoutVars>
          <dgm:bulletEnabled val="1"/>
        </dgm:presLayoutVars>
      </dgm:prSet>
      <dgm:spPr/>
    </dgm:pt>
    <dgm:pt modelId="{0E0C1D93-EBF6-49EC-94BA-5A2D5AEF57E9}" type="pres">
      <dgm:prSet presAssocID="{1602178C-195F-44FB-9697-0F048E074A8A}" presName="sibTrans" presStyleLbl="sibTrans2D1" presStyleIdx="0" presStyleCnt="3"/>
      <dgm:spPr/>
    </dgm:pt>
    <dgm:pt modelId="{C40C4CF2-8C37-4533-B211-D7917B9532AF}" type="pres">
      <dgm:prSet presAssocID="{1602178C-195F-44FB-9697-0F048E074A8A}" presName="connectorText" presStyleLbl="sibTrans2D1" presStyleIdx="0" presStyleCnt="3"/>
      <dgm:spPr/>
    </dgm:pt>
    <dgm:pt modelId="{1B2184C0-E853-47A5-9127-3FAC313A67C9}" type="pres">
      <dgm:prSet presAssocID="{47F34DD1-1285-46FE-9357-2E65B2B5B491}" presName="node" presStyleLbl="node1" presStyleIdx="1" presStyleCnt="4" custScaleX="149022">
        <dgm:presLayoutVars>
          <dgm:bulletEnabled val="1"/>
        </dgm:presLayoutVars>
      </dgm:prSet>
      <dgm:spPr/>
    </dgm:pt>
    <dgm:pt modelId="{3517687A-32B1-4551-9DD0-01A39019CFCA}" type="pres">
      <dgm:prSet presAssocID="{6AB21880-1ABA-4093-AE12-48C263C32852}" presName="sibTrans" presStyleLbl="sibTrans2D1" presStyleIdx="1" presStyleCnt="3"/>
      <dgm:spPr/>
    </dgm:pt>
    <dgm:pt modelId="{D7CBA18A-978B-4AF3-9F4D-8BE5DDBA582E}" type="pres">
      <dgm:prSet presAssocID="{6AB21880-1ABA-4093-AE12-48C263C32852}" presName="connectorText" presStyleLbl="sibTrans2D1" presStyleIdx="1" presStyleCnt="3"/>
      <dgm:spPr/>
    </dgm:pt>
    <dgm:pt modelId="{9B4828F4-3490-4D87-9112-C3B314AA2B44}" type="pres">
      <dgm:prSet presAssocID="{F37247FA-E8EE-44BA-B33B-68560A750F54}" presName="node" presStyleLbl="node1" presStyleIdx="2" presStyleCnt="4" custScaleX="146826" custScaleY="88922">
        <dgm:presLayoutVars>
          <dgm:bulletEnabled val="1"/>
        </dgm:presLayoutVars>
      </dgm:prSet>
      <dgm:spPr/>
    </dgm:pt>
    <dgm:pt modelId="{C21F94C4-A999-40FF-AAA5-B5711DDF554D}" type="pres">
      <dgm:prSet presAssocID="{F1B963FA-B86E-42E0-A8A2-E662088AE68C}" presName="sibTrans" presStyleLbl="sibTrans2D1" presStyleIdx="2" presStyleCnt="3"/>
      <dgm:spPr/>
    </dgm:pt>
    <dgm:pt modelId="{297B75CE-7B27-4D08-B494-E88FD2CBD1B2}" type="pres">
      <dgm:prSet presAssocID="{F1B963FA-B86E-42E0-A8A2-E662088AE68C}" presName="connectorText" presStyleLbl="sibTrans2D1" presStyleIdx="2" presStyleCnt="3"/>
      <dgm:spPr/>
    </dgm:pt>
    <dgm:pt modelId="{653936DA-FAB2-437D-BB67-A091381E0003}" type="pres">
      <dgm:prSet presAssocID="{2293E7CF-95A9-4105-BF82-9550036CFA02}" presName="node" presStyleLbl="node1" presStyleIdx="3" presStyleCnt="4" custScaleX="134696" custScaleY="89316">
        <dgm:presLayoutVars>
          <dgm:bulletEnabled val="1"/>
        </dgm:presLayoutVars>
      </dgm:prSet>
      <dgm:spPr/>
    </dgm:pt>
  </dgm:ptLst>
  <dgm:cxnLst>
    <dgm:cxn modelId="{A2439A06-4120-4471-B88E-F2B66C4FDD6C}" type="presOf" srcId="{85217806-F90F-4A2C-9162-159A6BD7C2C5}" destId="{91AFC6B7-26BC-4423-A55F-76ECCDBB8513}" srcOrd="0" destOrd="0" presId="urn:microsoft.com/office/officeart/2005/8/layout/process5"/>
    <dgm:cxn modelId="{E70F0010-AEC6-47C4-98BA-478845DDC6C2}" type="presOf" srcId="{1602178C-195F-44FB-9697-0F048E074A8A}" destId="{0E0C1D93-EBF6-49EC-94BA-5A2D5AEF57E9}" srcOrd="0" destOrd="0" presId="urn:microsoft.com/office/officeart/2005/8/layout/process5"/>
    <dgm:cxn modelId="{2C42041B-68CF-4BD1-BC53-3594AEEFD4A7}" srcId="{97C6E802-C993-4D9C-A90E-2B23EBBC2A85}" destId="{47F34DD1-1285-46FE-9357-2E65B2B5B491}" srcOrd="1" destOrd="0" parTransId="{029A32FB-D5E8-455F-8924-2C482679BB76}" sibTransId="{6AB21880-1ABA-4093-AE12-48C263C32852}"/>
    <dgm:cxn modelId="{D7051833-5386-4E1E-9CBC-052F455FEE7E}" type="presOf" srcId="{F1B963FA-B86E-42E0-A8A2-E662088AE68C}" destId="{C21F94C4-A999-40FF-AAA5-B5711DDF554D}" srcOrd="0" destOrd="0" presId="urn:microsoft.com/office/officeart/2005/8/layout/process5"/>
    <dgm:cxn modelId="{28433B5C-41D5-4777-A18D-39521F55C0E2}" type="presOf" srcId="{6AB21880-1ABA-4093-AE12-48C263C32852}" destId="{3517687A-32B1-4551-9DD0-01A39019CFCA}" srcOrd="0" destOrd="0" presId="urn:microsoft.com/office/officeart/2005/8/layout/process5"/>
    <dgm:cxn modelId="{6942A050-5809-48F0-B921-62DDFA67F49C}" type="presOf" srcId="{F37247FA-E8EE-44BA-B33B-68560A750F54}" destId="{9B4828F4-3490-4D87-9112-C3B314AA2B44}" srcOrd="0" destOrd="0" presId="urn:microsoft.com/office/officeart/2005/8/layout/process5"/>
    <dgm:cxn modelId="{3E0AC478-C8C8-44C2-B125-6F06371D7549}" type="presOf" srcId="{2293E7CF-95A9-4105-BF82-9550036CFA02}" destId="{653936DA-FAB2-437D-BB67-A091381E0003}" srcOrd="0" destOrd="0" presId="urn:microsoft.com/office/officeart/2005/8/layout/process5"/>
    <dgm:cxn modelId="{31E42284-8C37-4827-9843-CBEF06939222}" type="presOf" srcId="{1602178C-195F-44FB-9697-0F048E074A8A}" destId="{C40C4CF2-8C37-4533-B211-D7917B9532AF}" srcOrd="1" destOrd="0" presId="urn:microsoft.com/office/officeart/2005/8/layout/process5"/>
    <dgm:cxn modelId="{3E8E648C-DB18-4120-BC4D-CDB67CE217F1}" type="presOf" srcId="{F1B963FA-B86E-42E0-A8A2-E662088AE68C}" destId="{297B75CE-7B27-4D08-B494-E88FD2CBD1B2}" srcOrd="1" destOrd="0" presId="urn:microsoft.com/office/officeart/2005/8/layout/process5"/>
    <dgm:cxn modelId="{78A37B98-DB18-4183-8CF3-DE0D34C119E4}" srcId="{97C6E802-C993-4D9C-A90E-2B23EBBC2A85}" destId="{2293E7CF-95A9-4105-BF82-9550036CFA02}" srcOrd="3" destOrd="0" parTransId="{D685B1D6-B2B5-4318-9805-738E97CA6DA4}" sibTransId="{164C879A-915C-410A-8417-65C4228E741A}"/>
    <dgm:cxn modelId="{B502EB9B-6284-4395-B207-F42C5A71119F}" srcId="{97C6E802-C993-4D9C-A90E-2B23EBBC2A85}" destId="{85217806-F90F-4A2C-9162-159A6BD7C2C5}" srcOrd="0" destOrd="0" parTransId="{CF306D03-555C-4AC3-B816-163DAE1EA346}" sibTransId="{1602178C-195F-44FB-9697-0F048E074A8A}"/>
    <dgm:cxn modelId="{A33876A8-FB96-46E5-9977-00437F75AB89}" srcId="{97C6E802-C993-4D9C-A90E-2B23EBBC2A85}" destId="{F37247FA-E8EE-44BA-B33B-68560A750F54}" srcOrd="2" destOrd="0" parTransId="{ABCE583E-3947-4D8C-A038-33A49418D2FA}" sibTransId="{F1B963FA-B86E-42E0-A8A2-E662088AE68C}"/>
    <dgm:cxn modelId="{DF0C1CAF-9668-4C1B-A96B-7C1EB63F966A}" type="presOf" srcId="{97C6E802-C993-4D9C-A90E-2B23EBBC2A85}" destId="{D4EB664E-C53C-4436-8251-CC44F4C900E1}" srcOrd="0" destOrd="0" presId="urn:microsoft.com/office/officeart/2005/8/layout/process5"/>
    <dgm:cxn modelId="{FD19D5D9-B777-4E17-907E-6B2FD827D3F3}" type="presOf" srcId="{6AB21880-1ABA-4093-AE12-48C263C32852}" destId="{D7CBA18A-978B-4AF3-9F4D-8BE5DDBA582E}" srcOrd="1" destOrd="0" presId="urn:microsoft.com/office/officeart/2005/8/layout/process5"/>
    <dgm:cxn modelId="{40F249EC-B99C-41B9-A0EB-CE89D72C4D2D}" type="presOf" srcId="{47F34DD1-1285-46FE-9357-2E65B2B5B491}" destId="{1B2184C0-E853-47A5-9127-3FAC313A67C9}" srcOrd="0" destOrd="0" presId="urn:microsoft.com/office/officeart/2005/8/layout/process5"/>
    <dgm:cxn modelId="{15713748-D517-4682-B6CE-D81EC01ABB03}" type="presParOf" srcId="{D4EB664E-C53C-4436-8251-CC44F4C900E1}" destId="{91AFC6B7-26BC-4423-A55F-76ECCDBB8513}" srcOrd="0" destOrd="0" presId="urn:microsoft.com/office/officeart/2005/8/layout/process5"/>
    <dgm:cxn modelId="{68188075-253F-4E14-9045-96E99F344143}" type="presParOf" srcId="{D4EB664E-C53C-4436-8251-CC44F4C900E1}" destId="{0E0C1D93-EBF6-49EC-94BA-5A2D5AEF57E9}" srcOrd="1" destOrd="0" presId="urn:microsoft.com/office/officeart/2005/8/layout/process5"/>
    <dgm:cxn modelId="{36946FAA-92E3-44CD-A98C-7D8081269848}" type="presParOf" srcId="{0E0C1D93-EBF6-49EC-94BA-5A2D5AEF57E9}" destId="{C40C4CF2-8C37-4533-B211-D7917B9532AF}" srcOrd="0" destOrd="0" presId="urn:microsoft.com/office/officeart/2005/8/layout/process5"/>
    <dgm:cxn modelId="{907E8E49-9BFE-4F13-8C54-B3A048296A46}" type="presParOf" srcId="{D4EB664E-C53C-4436-8251-CC44F4C900E1}" destId="{1B2184C0-E853-47A5-9127-3FAC313A67C9}" srcOrd="2" destOrd="0" presId="urn:microsoft.com/office/officeart/2005/8/layout/process5"/>
    <dgm:cxn modelId="{11E68559-1A3A-468E-8D35-1B0E0B3B4793}" type="presParOf" srcId="{D4EB664E-C53C-4436-8251-CC44F4C900E1}" destId="{3517687A-32B1-4551-9DD0-01A39019CFCA}" srcOrd="3" destOrd="0" presId="urn:microsoft.com/office/officeart/2005/8/layout/process5"/>
    <dgm:cxn modelId="{72990C34-2CBF-43E9-A25B-875B7E3F7789}" type="presParOf" srcId="{3517687A-32B1-4551-9DD0-01A39019CFCA}" destId="{D7CBA18A-978B-4AF3-9F4D-8BE5DDBA582E}" srcOrd="0" destOrd="0" presId="urn:microsoft.com/office/officeart/2005/8/layout/process5"/>
    <dgm:cxn modelId="{84DC993B-FD91-4D41-B7A8-4901B13A9A26}" type="presParOf" srcId="{D4EB664E-C53C-4436-8251-CC44F4C900E1}" destId="{9B4828F4-3490-4D87-9112-C3B314AA2B44}" srcOrd="4" destOrd="0" presId="urn:microsoft.com/office/officeart/2005/8/layout/process5"/>
    <dgm:cxn modelId="{EAFBC607-9E26-4F39-9F95-0921A9D9CC52}" type="presParOf" srcId="{D4EB664E-C53C-4436-8251-CC44F4C900E1}" destId="{C21F94C4-A999-40FF-AAA5-B5711DDF554D}" srcOrd="5" destOrd="0" presId="urn:microsoft.com/office/officeart/2005/8/layout/process5"/>
    <dgm:cxn modelId="{91B5C7F5-7D6D-4499-9A55-D9EEBC99DDF4}" type="presParOf" srcId="{C21F94C4-A999-40FF-AAA5-B5711DDF554D}" destId="{297B75CE-7B27-4D08-B494-E88FD2CBD1B2}" srcOrd="0" destOrd="0" presId="urn:microsoft.com/office/officeart/2005/8/layout/process5"/>
    <dgm:cxn modelId="{B8CAB2EE-3285-4D8A-AB35-DDAAA74DA3E2}" type="presParOf" srcId="{D4EB664E-C53C-4436-8251-CC44F4C900E1}" destId="{653936DA-FAB2-437D-BB67-A091381E0003}" srcOrd="6"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0844C6-2828-46AA-B90E-55BD609E9423}">
      <dsp:nvSpPr>
        <dsp:cNvPr id="0" name=""/>
        <dsp:cNvSpPr/>
      </dsp:nvSpPr>
      <dsp:spPr>
        <a:xfrm>
          <a:off x="104769" y="744"/>
          <a:ext cx="3755902" cy="2253541"/>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Police Service is expected to continue to reduce crime with 20% budget cuts</a:t>
          </a:r>
        </a:p>
      </dsp:txBody>
      <dsp:txXfrm>
        <a:off x="104769" y="744"/>
        <a:ext cx="3755902" cy="2253541"/>
      </dsp:txXfrm>
    </dsp:sp>
    <dsp:sp modelId="{9A29558B-57A7-4725-903D-3D496B4DB8C4}">
      <dsp:nvSpPr>
        <dsp:cNvPr id="0" name=""/>
        <dsp:cNvSpPr/>
      </dsp:nvSpPr>
      <dsp:spPr>
        <a:xfrm>
          <a:off x="4236262" y="744"/>
          <a:ext cx="3755902" cy="2253541"/>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How does the Police know what interventions they take is effective?</a:t>
          </a:r>
        </a:p>
      </dsp:txBody>
      <dsp:txXfrm>
        <a:off x="4236262" y="744"/>
        <a:ext cx="3755902" cy="2253541"/>
      </dsp:txXfrm>
    </dsp:sp>
    <dsp:sp modelId="{24325391-79EF-4A41-9FB4-7F0268B16234}">
      <dsp:nvSpPr>
        <dsp:cNvPr id="0" name=""/>
        <dsp:cNvSpPr/>
      </dsp:nvSpPr>
      <dsp:spPr>
        <a:xfrm>
          <a:off x="104769" y="2629876"/>
          <a:ext cx="3755902" cy="2253541"/>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the Police don’t have robust evidence about what works &amp; what doesn’t during their problem solving approach, what risks might be involved? </a:t>
          </a:r>
        </a:p>
      </dsp:txBody>
      <dsp:txXfrm>
        <a:off x="104769" y="2629876"/>
        <a:ext cx="3755902" cy="2253541"/>
      </dsp:txXfrm>
    </dsp:sp>
    <dsp:sp modelId="{B40F0B8E-08EF-4A02-82D0-B1819D95D631}">
      <dsp:nvSpPr>
        <dsp:cNvPr id="0" name=""/>
        <dsp:cNvSpPr/>
      </dsp:nvSpPr>
      <dsp:spPr>
        <a:xfrm>
          <a:off x="4236262" y="2629876"/>
          <a:ext cx="3755902" cy="2253541"/>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Some well-meaning interventions may have zero impact or worse, they may cause further harm</a:t>
          </a:r>
        </a:p>
      </dsp:txBody>
      <dsp:txXfrm>
        <a:off x="4236262" y="2629876"/>
        <a:ext cx="3755902" cy="22535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1C1D88-9083-4D85-BA67-25886270CCEA}">
      <dsp:nvSpPr>
        <dsp:cNvPr id="0" name=""/>
        <dsp:cNvSpPr/>
      </dsp:nvSpPr>
      <dsp:spPr>
        <a:xfrm>
          <a:off x="10215" y="1724595"/>
          <a:ext cx="1540211" cy="2026717"/>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Anchoring</a:t>
          </a:r>
        </a:p>
      </dsp:txBody>
      <dsp:txXfrm>
        <a:off x="55326" y="1769706"/>
        <a:ext cx="1449989" cy="1936495"/>
      </dsp:txXfrm>
    </dsp:sp>
    <dsp:sp modelId="{9243A315-2266-4626-85C6-ADD540D30C35}">
      <dsp:nvSpPr>
        <dsp:cNvPr id="0" name=""/>
        <dsp:cNvSpPr/>
      </dsp:nvSpPr>
      <dsp:spPr>
        <a:xfrm>
          <a:off x="1704448" y="2546967"/>
          <a:ext cx="326524" cy="38197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1704448" y="2623361"/>
        <a:ext cx="228567" cy="229184"/>
      </dsp:txXfrm>
    </dsp:sp>
    <dsp:sp modelId="{5061328E-8EF2-4703-868C-745B593CAC4A}">
      <dsp:nvSpPr>
        <dsp:cNvPr id="0" name=""/>
        <dsp:cNvSpPr/>
      </dsp:nvSpPr>
      <dsp:spPr>
        <a:xfrm>
          <a:off x="2166511" y="1686557"/>
          <a:ext cx="1540211" cy="2102792"/>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chemeClr val="tx1"/>
              </a:solidFill>
            </a:rPr>
            <a:t>The availability heuristic</a:t>
          </a:r>
        </a:p>
      </dsp:txBody>
      <dsp:txXfrm>
        <a:off x="2211622" y="1731668"/>
        <a:ext cx="1449989" cy="2012570"/>
      </dsp:txXfrm>
    </dsp:sp>
    <dsp:sp modelId="{5EB07C17-B781-44A6-A17B-69551FBE1700}">
      <dsp:nvSpPr>
        <dsp:cNvPr id="0" name=""/>
        <dsp:cNvSpPr/>
      </dsp:nvSpPr>
      <dsp:spPr>
        <a:xfrm>
          <a:off x="3860744" y="2546967"/>
          <a:ext cx="326524" cy="38197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860744" y="2623361"/>
        <a:ext cx="228567" cy="229184"/>
      </dsp:txXfrm>
    </dsp:sp>
    <dsp:sp modelId="{2A653330-3F1B-44E6-B51A-79F72384E06D}">
      <dsp:nvSpPr>
        <dsp:cNvPr id="0" name=""/>
        <dsp:cNvSpPr/>
      </dsp:nvSpPr>
      <dsp:spPr>
        <a:xfrm>
          <a:off x="4322808" y="1705573"/>
          <a:ext cx="2167524" cy="2064760"/>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solidFill>
                <a:schemeClr val="tx1"/>
              </a:solidFill>
            </a:rPr>
            <a:t>Representative</a:t>
          </a:r>
          <a:r>
            <a:rPr lang="en-GB" sz="2200" b="1" kern="1200" dirty="0">
              <a:solidFill>
                <a:schemeClr val="tx1"/>
              </a:solidFill>
            </a:rPr>
            <a:t> heuristic</a:t>
          </a:r>
        </a:p>
      </dsp:txBody>
      <dsp:txXfrm>
        <a:off x="4383283" y="1766048"/>
        <a:ext cx="2046574" cy="1943810"/>
      </dsp:txXfrm>
    </dsp:sp>
    <dsp:sp modelId="{334A154E-E8C7-4187-91FD-3B255121A734}">
      <dsp:nvSpPr>
        <dsp:cNvPr id="0" name=""/>
        <dsp:cNvSpPr/>
      </dsp:nvSpPr>
      <dsp:spPr>
        <a:xfrm>
          <a:off x="6644354" y="2546967"/>
          <a:ext cx="326524" cy="38197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6644354" y="2623361"/>
        <a:ext cx="228567" cy="229184"/>
      </dsp:txXfrm>
    </dsp:sp>
    <dsp:sp modelId="{D79B031D-1AEB-4FD9-91FB-CC734F3F8623}">
      <dsp:nvSpPr>
        <dsp:cNvPr id="0" name=""/>
        <dsp:cNvSpPr/>
      </dsp:nvSpPr>
      <dsp:spPr>
        <a:xfrm>
          <a:off x="7106418" y="1762632"/>
          <a:ext cx="1540211" cy="1950643"/>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Regression to the mean</a:t>
          </a:r>
        </a:p>
      </dsp:txBody>
      <dsp:txXfrm>
        <a:off x="7151529" y="1807743"/>
        <a:ext cx="1449989" cy="1860421"/>
      </dsp:txXfrm>
    </dsp:sp>
    <dsp:sp modelId="{DF23CC6D-701C-489F-BCFA-F7B6460F1BBB}">
      <dsp:nvSpPr>
        <dsp:cNvPr id="0" name=""/>
        <dsp:cNvSpPr/>
      </dsp:nvSpPr>
      <dsp:spPr>
        <a:xfrm>
          <a:off x="8800651" y="2546967"/>
          <a:ext cx="326524" cy="38197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8800651" y="2623361"/>
        <a:ext cx="228567" cy="229184"/>
      </dsp:txXfrm>
    </dsp:sp>
    <dsp:sp modelId="{1A88BABD-66FE-4892-B80F-0B66910299B9}">
      <dsp:nvSpPr>
        <dsp:cNvPr id="0" name=""/>
        <dsp:cNvSpPr/>
      </dsp:nvSpPr>
      <dsp:spPr>
        <a:xfrm>
          <a:off x="9262714" y="1762632"/>
          <a:ext cx="1540211" cy="1950643"/>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Hindsight bias</a:t>
          </a:r>
        </a:p>
      </dsp:txBody>
      <dsp:txXfrm>
        <a:off x="9307825" y="1807743"/>
        <a:ext cx="1449989" cy="18604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3D464C-72A3-4447-82AA-4BA7496094D8}">
      <dsp:nvSpPr>
        <dsp:cNvPr id="0" name=""/>
        <dsp:cNvSpPr/>
      </dsp:nvSpPr>
      <dsp:spPr>
        <a:xfrm>
          <a:off x="0" y="0"/>
          <a:ext cx="7950199" cy="1882174"/>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One goal of modern policing structures is to ensure that strategic &amp; tactical plans &amp; actions are </a:t>
          </a:r>
          <a:r>
            <a:rPr lang="en-GB" sz="2400" b="1" i="1" u="sng" kern="1200" dirty="0">
              <a:solidFill>
                <a:schemeClr val="tx1"/>
              </a:solidFill>
            </a:rPr>
            <a:t>evidence based</a:t>
          </a:r>
        </a:p>
      </dsp:txBody>
      <dsp:txXfrm>
        <a:off x="55127" y="55127"/>
        <a:ext cx="6004825" cy="1771920"/>
      </dsp:txXfrm>
    </dsp:sp>
    <dsp:sp modelId="{CC99AA3F-54E6-48A4-8F98-65C4A1D12174}">
      <dsp:nvSpPr>
        <dsp:cNvPr id="0" name=""/>
        <dsp:cNvSpPr/>
      </dsp:nvSpPr>
      <dsp:spPr>
        <a:xfrm>
          <a:off x="1402976" y="2300435"/>
          <a:ext cx="7950199" cy="1882174"/>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Research is the foundation of </a:t>
          </a:r>
          <a:r>
            <a:rPr lang="en-GB" sz="2400" i="1" kern="1200" dirty="0">
              <a:solidFill>
                <a:schemeClr val="tx1"/>
              </a:solidFill>
            </a:rPr>
            <a:t>evidence based policing</a:t>
          </a:r>
          <a:r>
            <a:rPr lang="en-GB" sz="2400" kern="1200" dirty="0">
              <a:solidFill>
                <a:schemeClr val="tx1"/>
              </a:solidFill>
            </a:rPr>
            <a:t> &amp; projects &amp; police operations are often evaluated by external agencies such as Universities</a:t>
          </a:r>
        </a:p>
      </dsp:txBody>
      <dsp:txXfrm>
        <a:off x="1458103" y="2355562"/>
        <a:ext cx="5213555" cy="1771920"/>
      </dsp:txXfrm>
    </dsp:sp>
    <dsp:sp modelId="{283CF272-9AD6-4D48-87E9-65CE21272F1B}">
      <dsp:nvSpPr>
        <dsp:cNvPr id="0" name=""/>
        <dsp:cNvSpPr/>
      </dsp:nvSpPr>
      <dsp:spPr>
        <a:xfrm>
          <a:off x="6726786" y="1479598"/>
          <a:ext cx="1223413" cy="1223413"/>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002054" y="1479598"/>
        <a:ext cx="672877" cy="9206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6DDCA-0A6F-4DB8-B3A1-3B0BDB1C74CE}">
      <dsp:nvSpPr>
        <dsp:cNvPr id="0" name=""/>
        <dsp:cNvSpPr/>
      </dsp:nvSpPr>
      <dsp:spPr>
        <a:xfrm>
          <a:off x="1595499" y="2488"/>
          <a:ext cx="6903259" cy="1628979"/>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Another part of using an evidence-based approach is to use </a:t>
          </a:r>
          <a:r>
            <a:rPr lang="en-GB" sz="2400" b="0" kern="1200" dirty="0">
              <a:solidFill>
                <a:schemeClr val="tx1"/>
              </a:solidFill>
            </a:rPr>
            <a:t>the</a:t>
          </a:r>
          <a:r>
            <a:rPr lang="en-GB" sz="2400" b="1" kern="1200" dirty="0">
              <a:solidFill>
                <a:schemeClr val="tx1"/>
              </a:solidFill>
            </a:rPr>
            <a:t> ‘best available’ </a:t>
          </a:r>
          <a:r>
            <a:rPr lang="en-GB" sz="2400" kern="1200" dirty="0">
              <a:solidFill>
                <a:schemeClr val="tx1"/>
              </a:solidFill>
            </a:rPr>
            <a:t>evidence.</a:t>
          </a:r>
        </a:p>
      </dsp:txBody>
      <dsp:txXfrm>
        <a:off x="1643210" y="50199"/>
        <a:ext cx="6807837" cy="1533557"/>
      </dsp:txXfrm>
    </dsp:sp>
    <dsp:sp modelId="{DA4A2FA1-33DE-491F-904C-28CFB3F5C5A2}">
      <dsp:nvSpPr>
        <dsp:cNvPr id="0" name=""/>
        <dsp:cNvSpPr/>
      </dsp:nvSpPr>
      <dsp:spPr>
        <a:xfrm rot="5400000">
          <a:off x="4741695" y="1672191"/>
          <a:ext cx="610867" cy="73304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4827217" y="1733277"/>
        <a:ext cx="439824" cy="427607"/>
      </dsp:txXfrm>
    </dsp:sp>
    <dsp:sp modelId="{230CE2EF-138D-486A-8D45-15A28065D6E0}">
      <dsp:nvSpPr>
        <dsp:cNvPr id="0" name=""/>
        <dsp:cNvSpPr/>
      </dsp:nvSpPr>
      <dsp:spPr>
        <a:xfrm>
          <a:off x="0" y="2445956"/>
          <a:ext cx="10094258" cy="1628979"/>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‘best available’ means evidence based on research which is </a:t>
          </a:r>
          <a:r>
            <a:rPr lang="en-GB" sz="2400" b="1" kern="1200" dirty="0">
              <a:solidFill>
                <a:schemeClr val="tx1"/>
              </a:solidFill>
            </a:rPr>
            <a:t>carefully conducted</a:t>
          </a:r>
          <a:r>
            <a:rPr lang="en-GB" sz="2400" kern="1200" dirty="0">
              <a:solidFill>
                <a:schemeClr val="tx1"/>
              </a:solidFill>
            </a:rPr>
            <a:t> &amp; </a:t>
          </a:r>
          <a:r>
            <a:rPr lang="en-GB" sz="2400" b="1" kern="1200" dirty="0">
              <a:solidFill>
                <a:schemeClr val="tx1"/>
              </a:solidFill>
            </a:rPr>
            <a:t>peer reviewed</a:t>
          </a:r>
          <a:r>
            <a:rPr lang="en-GB" sz="2400" kern="1200" dirty="0">
              <a:solidFill>
                <a:schemeClr val="tx1"/>
              </a:solidFill>
            </a:rPr>
            <a:t>, </a:t>
          </a:r>
          <a:r>
            <a:rPr lang="en-GB" sz="2400" b="1" kern="1200" dirty="0">
              <a:solidFill>
                <a:schemeClr val="tx1"/>
              </a:solidFill>
            </a:rPr>
            <a:t>relevant</a:t>
          </a:r>
          <a:r>
            <a:rPr lang="en-GB" sz="2400" kern="1200" dirty="0">
              <a:solidFill>
                <a:schemeClr val="tx1"/>
              </a:solidFill>
            </a:rPr>
            <a:t> &amp; </a:t>
          </a:r>
          <a:r>
            <a:rPr lang="en-GB" sz="2400" b="1" kern="1200" dirty="0">
              <a:solidFill>
                <a:schemeClr val="tx1"/>
              </a:solidFill>
            </a:rPr>
            <a:t>appropriate</a:t>
          </a:r>
          <a:r>
            <a:rPr lang="en-GB" sz="2400" kern="1200" dirty="0">
              <a:solidFill>
                <a:schemeClr val="tx1"/>
              </a:solidFill>
            </a:rPr>
            <a:t> to the question being asked, &amp; </a:t>
          </a:r>
          <a:r>
            <a:rPr lang="en-GB" sz="2400" b="1" kern="1200" dirty="0">
              <a:solidFill>
                <a:schemeClr val="tx1"/>
              </a:solidFill>
            </a:rPr>
            <a:t>transparent</a:t>
          </a:r>
          <a:r>
            <a:rPr lang="en-GB" sz="2400" kern="1200" dirty="0">
              <a:solidFill>
                <a:schemeClr val="tx1"/>
              </a:solidFill>
            </a:rPr>
            <a:t> about how it has reached its conclusions, &amp; about its limitations</a:t>
          </a:r>
        </a:p>
      </dsp:txBody>
      <dsp:txXfrm>
        <a:off x="47711" y="2493667"/>
        <a:ext cx="9998836" cy="15335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205704-7B5A-4A09-A47E-5CF6C02D7872}">
      <dsp:nvSpPr>
        <dsp:cNvPr id="0" name=""/>
        <dsp:cNvSpPr/>
      </dsp:nvSpPr>
      <dsp:spPr>
        <a:xfrm>
          <a:off x="833" y="373128"/>
          <a:ext cx="3250545" cy="1950327"/>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Research used to target places where police are needed most</a:t>
          </a:r>
        </a:p>
      </dsp:txBody>
      <dsp:txXfrm>
        <a:off x="833" y="373128"/>
        <a:ext cx="3250545" cy="1950327"/>
      </dsp:txXfrm>
    </dsp:sp>
    <dsp:sp modelId="{1836B3EF-0FD0-480E-A5DA-448CDD6C0AA4}">
      <dsp:nvSpPr>
        <dsp:cNvPr id="0" name=""/>
        <dsp:cNvSpPr/>
      </dsp:nvSpPr>
      <dsp:spPr>
        <a:xfrm>
          <a:off x="3576433" y="373128"/>
          <a:ext cx="3250545" cy="1950327"/>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Evidence tested when deciding on policing ‘tactics’</a:t>
          </a:r>
        </a:p>
      </dsp:txBody>
      <dsp:txXfrm>
        <a:off x="3576433" y="373128"/>
        <a:ext cx="3250545" cy="1950327"/>
      </dsp:txXfrm>
    </dsp:sp>
    <dsp:sp modelId="{3250FADF-1586-4480-9DF3-5659FC07BC2F}">
      <dsp:nvSpPr>
        <dsp:cNvPr id="0" name=""/>
        <dsp:cNvSpPr/>
      </dsp:nvSpPr>
      <dsp:spPr>
        <a:xfrm>
          <a:off x="833" y="2648510"/>
          <a:ext cx="3250545" cy="1950327"/>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Recognition that policing is not just about crime fighting</a:t>
          </a:r>
        </a:p>
      </dsp:txBody>
      <dsp:txXfrm>
        <a:off x="833" y="2648510"/>
        <a:ext cx="3250545" cy="1950327"/>
      </dsp:txXfrm>
    </dsp:sp>
    <dsp:sp modelId="{7180FFB5-D092-4195-8E29-BB8B216C3EB9}">
      <dsp:nvSpPr>
        <dsp:cNvPr id="0" name=""/>
        <dsp:cNvSpPr/>
      </dsp:nvSpPr>
      <dsp:spPr>
        <a:xfrm>
          <a:off x="3576433" y="2648510"/>
          <a:ext cx="3250545" cy="1950327"/>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improve the safety &amp; well being of the people by promoting measures to prevent crime, harm &amp; disorder</a:t>
          </a:r>
        </a:p>
      </dsp:txBody>
      <dsp:txXfrm>
        <a:off x="3576433" y="2648510"/>
        <a:ext cx="3250545" cy="19503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FF19F9-A228-4E94-A69F-593BE5BE3429}">
      <dsp:nvSpPr>
        <dsp:cNvPr id="0" name=""/>
        <dsp:cNvSpPr/>
      </dsp:nvSpPr>
      <dsp:spPr>
        <a:xfrm>
          <a:off x="3314421" y="594936"/>
          <a:ext cx="459676" cy="91440"/>
        </a:xfrm>
        <a:custGeom>
          <a:avLst/>
          <a:gdLst/>
          <a:ahLst/>
          <a:cxnLst/>
          <a:rect l="0" t="0" r="0" b="0"/>
          <a:pathLst>
            <a:path>
              <a:moveTo>
                <a:pt x="0" y="45720"/>
              </a:moveTo>
              <a:lnTo>
                <a:pt x="459676"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32002" y="638204"/>
        <a:ext cx="24513" cy="4902"/>
      </dsp:txXfrm>
    </dsp:sp>
    <dsp:sp modelId="{A50520EF-FA49-4F29-8211-32F090C4C336}">
      <dsp:nvSpPr>
        <dsp:cNvPr id="0" name=""/>
        <dsp:cNvSpPr/>
      </dsp:nvSpPr>
      <dsp:spPr>
        <a:xfrm>
          <a:off x="1184582" y="1164"/>
          <a:ext cx="2131638" cy="1278983"/>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problem</a:t>
          </a:r>
        </a:p>
      </dsp:txBody>
      <dsp:txXfrm>
        <a:off x="1184582" y="1164"/>
        <a:ext cx="2131638" cy="1278983"/>
      </dsp:txXfrm>
    </dsp:sp>
    <dsp:sp modelId="{76951895-FD63-42CD-89C3-BF392E8D720D}">
      <dsp:nvSpPr>
        <dsp:cNvPr id="0" name=""/>
        <dsp:cNvSpPr/>
      </dsp:nvSpPr>
      <dsp:spPr>
        <a:xfrm>
          <a:off x="5936336" y="594936"/>
          <a:ext cx="459676" cy="91440"/>
        </a:xfrm>
        <a:custGeom>
          <a:avLst/>
          <a:gdLst/>
          <a:ahLst/>
          <a:cxnLst/>
          <a:rect l="0" t="0" r="0" b="0"/>
          <a:pathLst>
            <a:path>
              <a:moveTo>
                <a:pt x="0" y="45720"/>
              </a:moveTo>
              <a:lnTo>
                <a:pt x="459676"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153918" y="638204"/>
        <a:ext cx="24513" cy="4902"/>
      </dsp:txXfrm>
    </dsp:sp>
    <dsp:sp modelId="{DEC5E76C-713C-4386-8D22-B0E98BF148CA}">
      <dsp:nvSpPr>
        <dsp:cNvPr id="0" name=""/>
        <dsp:cNvSpPr/>
      </dsp:nvSpPr>
      <dsp:spPr>
        <a:xfrm>
          <a:off x="3806498" y="1164"/>
          <a:ext cx="2131638" cy="1278983"/>
        </a:xfrm>
        <a:prstGeom prst="rect">
          <a:avLst/>
        </a:prstGeo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Define problem</a:t>
          </a:r>
        </a:p>
      </dsp:txBody>
      <dsp:txXfrm>
        <a:off x="3806498" y="1164"/>
        <a:ext cx="2131638" cy="1278983"/>
      </dsp:txXfrm>
    </dsp:sp>
    <dsp:sp modelId="{9CEE29EC-25A5-4BC4-B149-2A0903ED4B55}">
      <dsp:nvSpPr>
        <dsp:cNvPr id="0" name=""/>
        <dsp:cNvSpPr/>
      </dsp:nvSpPr>
      <dsp:spPr>
        <a:xfrm>
          <a:off x="2250401" y="1278347"/>
          <a:ext cx="5243831" cy="459676"/>
        </a:xfrm>
        <a:custGeom>
          <a:avLst/>
          <a:gdLst/>
          <a:ahLst/>
          <a:cxnLst/>
          <a:rect l="0" t="0" r="0" b="0"/>
          <a:pathLst>
            <a:path>
              <a:moveTo>
                <a:pt x="5243831" y="0"/>
              </a:moveTo>
              <a:lnTo>
                <a:pt x="5243831" y="246938"/>
              </a:lnTo>
              <a:lnTo>
                <a:pt x="0" y="246938"/>
              </a:lnTo>
              <a:lnTo>
                <a:pt x="0" y="459676"/>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740649" y="1505734"/>
        <a:ext cx="263335" cy="4902"/>
      </dsp:txXfrm>
    </dsp:sp>
    <dsp:sp modelId="{DB6C73B3-D7A1-4C83-A5EA-7BCD547BBDC3}">
      <dsp:nvSpPr>
        <dsp:cNvPr id="0" name=""/>
        <dsp:cNvSpPr/>
      </dsp:nvSpPr>
      <dsp:spPr>
        <a:xfrm>
          <a:off x="6428413" y="1164"/>
          <a:ext cx="2131638" cy="1278983"/>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Understand Problem</a:t>
          </a:r>
        </a:p>
      </dsp:txBody>
      <dsp:txXfrm>
        <a:off x="6428413" y="1164"/>
        <a:ext cx="2131638" cy="1278983"/>
      </dsp:txXfrm>
    </dsp:sp>
    <dsp:sp modelId="{FB45281B-A08D-43A6-BAD6-5194753B15B1}">
      <dsp:nvSpPr>
        <dsp:cNvPr id="0" name=""/>
        <dsp:cNvSpPr/>
      </dsp:nvSpPr>
      <dsp:spPr>
        <a:xfrm>
          <a:off x="3314421" y="2364196"/>
          <a:ext cx="459676" cy="91440"/>
        </a:xfrm>
        <a:custGeom>
          <a:avLst/>
          <a:gdLst/>
          <a:ahLst/>
          <a:cxnLst/>
          <a:rect l="0" t="0" r="0" b="0"/>
          <a:pathLst>
            <a:path>
              <a:moveTo>
                <a:pt x="0" y="45720"/>
              </a:moveTo>
              <a:lnTo>
                <a:pt x="459676"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32002" y="2407465"/>
        <a:ext cx="24513" cy="4902"/>
      </dsp:txXfrm>
    </dsp:sp>
    <dsp:sp modelId="{A50E7157-4EC7-4767-A1D2-13F632EDB6D2}">
      <dsp:nvSpPr>
        <dsp:cNvPr id="0" name=""/>
        <dsp:cNvSpPr/>
      </dsp:nvSpPr>
      <dsp:spPr>
        <a:xfrm>
          <a:off x="1184582" y="1770424"/>
          <a:ext cx="2131638" cy="1278983"/>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Develop Ideas</a:t>
          </a:r>
        </a:p>
      </dsp:txBody>
      <dsp:txXfrm>
        <a:off x="1184582" y="1770424"/>
        <a:ext cx="2131638" cy="1278983"/>
      </dsp:txXfrm>
    </dsp:sp>
    <dsp:sp modelId="{0BEA5CC2-1864-44E1-AB0A-7B7AAA2E7581}">
      <dsp:nvSpPr>
        <dsp:cNvPr id="0" name=""/>
        <dsp:cNvSpPr/>
      </dsp:nvSpPr>
      <dsp:spPr>
        <a:xfrm>
          <a:off x="5936336" y="2364196"/>
          <a:ext cx="459676" cy="91440"/>
        </a:xfrm>
        <a:custGeom>
          <a:avLst/>
          <a:gdLst/>
          <a:ahLst/>
          <a:cxnLst/>
          <a:rect l="0" t="0" r="0" b="0"/>
          <a:pathLst>
            <a:path>
              <a:moveTo>
                <a:pt x="0" y="45720"/>
              </a:moveTo>
              <a:lnTo>
                <a:pt x="459676"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153918" y="2407465"/>
        <a:ext cx="24513" cy="4902"/>
      </dsp:txXfrm>
    </dsp:sp>
    <dsp:sp modelId="{68710866-060F-46AE-AFE8-E2F76D2E6913}">
      <dsp:nvSpPr>
        <dsp:cNvPr id="0" name=""/>
        <dsp:cNvSpPr/>
      </dsp:nvSpPr>
      <dsp:spPr>
        <a:xfrm>
          <a:off x="3806498" y="1770424"/>
          <a:ext cx="2131638" cy="1278983"/>
        </a:xfrm>
        <a:prstGeom prst="rect">
          <a:avLst/>
        </a:prstGeo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Opportunities</a:t>
          </a:r>
        </a:p>
      </dsp:txBody>
      <dsp:txXfrm>
        <a:off x="3806498" y="1770424"/>
        <a:ext cx="2131638" cy="1278983"/>
      </dsp:txXfrm>
    </dsp:sp>
    <dsp:sp modelId="{F0C57A4B-35D4-4783-BA65-6FB0D83661B8}">
      <dsp:nvSpPr>
        <dsp:cNvPr id="0" name=""/>
        <dsp:cNvSpPr/>
      </dsp:nvSpPr>
      <dsp:spPr>
        <a:xfrm>
          <a:off x="2250401" y="3047608"/>
          <a:ext cx="5243831" cy="459676"/>
        </a:xfrm>
        <a:custGeom>
          <a:avLst/>
          <a:gdLst/>
          <a:ahLst/>
          <a:cxnLst/>
          <a:rect l="0" t="0" r="0" b="0"/>
          <a:pathLst>
            <a:path>
              <a:moveTo>
                <a:pt x="5243831" y="0"/>
              </a:moveTo>
              <a:lnTo>
                <a:pt x="5243831" y="246938"/>
              </a:lnTo>
              <a:lnTo>
                <a:pt x="0" y="246938"/>
              </a:lnTo>
              <a:lnTo>
                <a:pt x="0" y="459676"/>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740649" y="3274995"/>
        <a:ext cx="263335" cy="4902"/>
      </dsp:txXfrm>
    </dsp:sp>
    <dsp:sp modelId="{751C47DD-1A22-4D9B-9FE5-1B28CA7845AC}">
      <dsp:nvSpPr>
        <dsp:cNvPr id="0" name=""/>
        <dsp:cNvSpPr/>
      </dsp:nvSpPr>
      <dsp:spPr>
        <a:xfrm>
          <a:off x="6428413" y="1770424"/>
          <a:ext cx="2131638" cy="1278983"/>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Plan</a:t>
          </a:r>
        </a:p>
      </dsp:txBody>
      <dsp:txXfrm>
        <a:off x="6428413" y="1770424"/>
        <a:ext cx="2131638" cy="1278983"/>
      </dsp:txXfrm>
    </dsp:sp>
    <dsp:sp modelId="{C873B798-5BDF-49A5-959B-9D4EA5A1D88F}">
      <dsp:nvSpPr>
        <dsp:cNvPr id="0" name=""/>
        <dsp:cNvSpPr/>
      </dsp:nvSpPr>
      <dsp:spPr>
        <a:xfrm>
          <a:off x="3314421" y="4133456"/>
          <a:ext cx="459676" cy="91440"/>
        </a:xfrm>
        <a:custGeom>
          <a:avLst/>
          <a:gdLst/>
          <a:ahLst/>
          <a:cxnLst/>
          <a:rect l="0" t="0" r="0" b="0"/>
          <a:pathLst>
            <a:path>
              <a:moveTo>
                <a:pt x="0" y="45720"/>
              </a:moveTo>
              <a:lnTo>
                <a:pt x="459676" y="45720"/>
              </a:lnTo>
            </a:path>
          </a:pathLst>
        </a:custGeom>
        <a:noFill/>
        <a:ln w="57150" cap="flat" cmpd="sng" algn="ctr">
          <a:solidFill>
            <a:srgbClr val="002060"/>
          </a:solidFill>
          <a:prstDash val="solid"/>
          <a:miter lim="800000"/>
          <a:tailEnd type="arrow"/>
          <a:extLst>
            <a:ext uri="{C807C97D-BFC1-408E-A445-0C87EB9F89A2}">
              <ask:lineSketchStyleProps xmlns:ask="http://schemas.microsoft.com/office/drawing/2018/sketchyshapes">
                <ask:type>
                  <ask:lineSketchNone/>
                </ask:type>
              </ask:lineSketchStyleProps>
            </a:ext>
          </a:extLst>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32002" y="4176725"/>
        <a:ext cx="24513" cy="4902"/>
      </dsp:txXfrm>
    </dsp:sp>
    <dsp:sp modelId="{6665C479-456C-40F8-A923-9E707C8AA4E1}">
      <dsp:nvSpPr>
        <dsp:cNvPr id="0" name=""/>
        <dsp:cNvSpPr/>
      </dsp:nvSpPr>
      <dsp:spPr>
        <a:xfrm>
          <a:off x="1184582" y="3539685"/>
          <a:ext cx="2131638" cy="1278983"/>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Implement</a:t>
          </a:r>
        </a:p>
      </dsp:txBody>
      <dsp:txXfrm>
        <a:off x="1184582" y="3539685"/>
        <a:ext cx="2131638" cy="1278983"/>
      </dsp:txXfrm>
    </dsp:sp>
    <dsp:sp modelId="{ACD69B95-239F-456C-B546-0B660A8C0B44}">
      <dsp:nvSpPr>
        <dsp:cNvPr id="0" name=""/>
        <dsp:cNvSpPr/>
      </dsp:nvSpPr>
      <dsp:spPr>
        <a:xfrm>
          <a:off x="3806498" y="3539685"/>
          <a:ext cx="2131638" cy="1278983"/>
        </a:xfrm>
        <a:prstGeom prst="rect">
          <a:avLst/>
        </a:prstGeo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Evaluate</a:t>
          </a:r>
        </a:p>
      </dsp:txBody>
      <dsp:txXfrm>
        <a:off x="3806498" y="3539685"/>
        <a:ext cx="2131638" cy="127898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4918B-708F-40A7-BE14-01C5F66CDD90}">
      <dsp:nvSpPr>
        <dsp:cNvPr id="0" name=""/>
        <dsp:cNvSpPr/>
      </dsp:nvSpPr>
      <dsp:spPr>
        <a:xfrm rot="16200000">
          <a:off x="734200" y="-734200"/>
          <a:ext cx="2276784" cy="3745186"/>
        </a:xfrm>
        <a:prstGeom prst="round1Rect">
          <a:avLst/>
        </a:prstGeom>
        <a:solidFill>
          <a:schemeClr val="accent3">
            <a:lumMod val="40000"/>
            <a:lumOff val="60000"/>
          </a:schemeClr>
        </a:solidFill>
        <a:ln w="12700" cap="flat" cmpd="sng" algn="ctr">
          <a:solidFill>
            <a:srgbClr val="002060"/>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Who’s involved?</a:t>
          </a:r>
        </a:p>
      </dsp:txBody>
      <dsp:txXfrm rot="5400000">
        <a:off x="-1" y="1"/>
        <a:ext cx="3745186" cy="1707588"/>
      </dsp:txXfrm>
    </dsp:sp>
    <dsp:sp modelId="{86038DE7-4DAC-44C6-A152-39B549E225AA}">
      <dsp:nvSpPr>
        <dsp:cNvPr id="0" name=""/>
        <dsp:cNvSpPr/>
      </dsp:nvSpPr>
      <dsp:spPr>
        <a:xfrm>
          <a:off x="3745186" y="0"/>
          <a:ext cx="3745186" cy="2276784"/>
        </a:xfrm>
        <a:prstGeom prst="round1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What’s involved?</a:t>
          </a:r>
        </a:p>
      </dsp:txBody>
      <dsp:txXfrm>
        <a:off x="3745186" y="0"/>
        <a:ext cx="3745186" cy="1707588"/>
      </dsp:txXfrm>
    </dsp:sp>
    <dsp:sp modelId="{CD6D3C62-7326-4189-A9CF-DE20F7D1DA80}">
      <dsp:nvSpPr>
        <dsp:cNvPr id="0" name=""/>
        <dsp:cNvSpPr/>
      </dsp:nvSpPr>
      <dsp:spPr>
        <a:xfrm rot="10800000">
          <a:off x="0" y="2276784"/>
          <a:ext cx="3745186" cy="2276784"/>
        </a:xfrm>
        <a:prstGeom prst="round1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Data Sources</a:t>
          </a:r>
        </a:p>
      </dsp:txBody>
      <dsp:txXfrm rot="10800000">
        <a:off x="0" y="2845979"/>
        <a:ext cx="3745186" cy="1707588"/>
      </dsp:txXfrm>
    </dsp:sp>
    <dsp:sp modelId="{2AC08C7A-D102-4E13-A932-832433B11AB3}">
      <dsp:nvSpPr>
        <dsp:cNvPr id="0" name=""/>
        <dsp:cNvSpPr/>
      </dsp:nvSpPr>
      <dsp:spPr>
        <a:xfrm rot="5400000">
          <a:off x="4479387" y="1542583"/>
          <a:ext cx="2276784" cy="3745186"/>
        </a:xfrm>
        <a:prstGeom prst="round1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Limitations of EBP</a:t>
          </a:r>
        </a:p>
      </dsp:txBody>
      <dsp:txXfrm rot="-5400000">
        <a:off x="3745185" y="2845980"/>
        <a:ext cx="3745186" cy="1707588"/>
      </dsp:txXfrm>
    </dsp:sp>
    <dsp:sp modelId="{16B3DFE9-394E-4BD4-8A43-FF956F07BC34}">
      <dsp:nvSpPr>
        <dsp:cNvPr id="0" name=""/>
        <dsp:cNvSpPr/>
      </dsp:nvSpPr>
      <dsp:spPr>
        <a:xfrm>
          <a:off x="2621630" y="1707588"/>
          <a:ext cx="2247111" cy="1138392"/>
        </a:xfrm>
        <a:prstGeom prst="roundRect">
          <a:avLst/>
        </a:prstGeom>
        <a:solidFill>
          <a:schemeClr val="accent1">
            <a:tint val="60000"/>
            <a:hueOff val="0"/>
            <a:satOff val="0"/>
            <a:lumOff val="0"/>
            <a:alphaOff val="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EBP</a:t>
          </a:r>
        </a:p>
      </dsp:txBody>
      <dsp:txXfrm>
        <a:off x="2677202" y="1763160"/>
        <a:ext cx="2135967" cy="10272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AFC6B7-26BC-4423-A55F-76ECCDBB8513}">
      <dsp:nvSpPr>
        <dsp:cNvPr id="0" name=""/>
        <dsp:cNvSpPr/>
      </dsp:nvSpPr>
      <dsp:spPr>
        <a:xfrm>
          <a:off x="197218" y="711"/>
          <a:ext cx="4263336" cy="191916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Surveys show officers rely on &amp; prefer professional experience rather than research </a:t>
          </a:r>
          <a:r>
            <a:rPr lang="en-GB" sz="2400" b="1" i="1" u="sng" kern="1200" dirty="0">
              <a:solidFill>
                <a:schemeClr val="tx1"/>
              </a:solidFill>
            </a:rPr>
            <a:t>BUT</a:t>
          </a:r>
        </a:p>
      </dsp:txBody>
      <dsp:txXfrm>
        <a:off x="253429" y="56922"/>
        <a:ext cx="4150914" cy="1806746"/>
      </dsp:txXfrm>
    </dsp:sp>
    <dsp:sp modelId="{0E0C1D93-EBF6-49EC-94BA-5A2D5AEF57E9}">
      <dsp:nvSpPr>
        <dsp:cNvPr id="0" name=""/>
        <dsp:cNvSpPr/>
      </dsp:nvSpPr>
      <dsp:spPr>
        <a:xfrm>
          <a:off x="4742033" y="563667"/>
          <a:ext cx="678106" cy="79325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4742033" y="722318"/>
        <a:ext cx="474674" cy="475954"/>
      </dsp:txXfrm>
    </dsp:sp>
    <dsp:sp modelId="{1B2184C0-E853-47A5-9127-3FAC313A67C9}">
      <dsp:nvSpPr>
        <dsp:cNvPr id="0" name=""/>
        <dsp:cNvSpPr/>
      </dsp:nvSpPr>
      <dsp:spPr>
        <a:xfrm>
          <a:off x="5740001" y="711"/>
          <a:ext cx="4766638" cy="1919168"/>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more they know about research, the less they believe the Police alone have enough information about crime &amp; what to do about it </a:t>
          </a:r>
          <a:r>
            <a:rPr lang="en-GB" sz="2400" b="1" i="1" u="sng" kern="1200" dirty="0">
              <a:solidFill>
                <a:schemeClr val="tx1"/>
              </a:solidFill>
            </a:rPr>
            <a:t>&amp;</a:t>
          </a:r>
        </a:p>
      </dsp:txBody>
      <dsp:txXfrm>
        <a:off x="5796212" y="56922"/>
        <a:ext cx="4654216" cy="1806746"/>
      </dsp:txXfrm>
    </dsp:sp>
    <dsp:sp modelId="{3517687A-32B1-4551-9DD0-01A39019CFCA}">
      <dsp:nvSpPr>
        <dsp:cNvPr id="0" name=""/>
        <dsp:cNvSpPr/>
      </dsp:nvSpPr>
      <dsp:spPr>
        <a:xfrm rot="5361005">
          <a:off x="7801188" y="2145616"/>
          <a:ext cx="680153" cy="79325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rot="-5400000">
        <a:off x="7902130" y="2202175"/>
        <a:ext cx="475954" cy="476107"/>
      </dsp:txXfrm>
    </dsp:sp>
    <dsp:sp modelId="{9B4828F4-3490-4D87-9112-C3B314AA2B44}">
      <dsp:nvSpPr>
        <dsp:cNvPr id="0" name=""/>
        <dsp:cNvSpPr/>
      </dsp:nvSpPr>
      <dsp:spPr>
        <a:xfrm>
          <a:off x="5810242" y="3203106"/>
          <a:ext cx="4696397" cy="170656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When research is part of their professional experience, they will be much more likely to use it</a:t>
          </a:r>
        </a:p>
      </dsp:txBody>
      <dsp:txXfrm>
        <a:off x="5860225" y="3253089"/>
        <a:ext cx="4596431" cy="1606596"/>
      </dsp:txXfrm>
    </dsp:sp>
    <dsp:sp modelId="{C21F94C4-A999-40FF-AAA5-B5711DDF554D}">
      <dsp:nvSpPr>
        <dsp:cNvPr id="0" name=""/>
        <dsp:cNvSpPr/>
      </dsp:nvSpPr>
      <dsp:spPr>
        <a:xfrm rot="10800000">
          <a:off x="4850658" y="3659759"/>
          <a:ext cx="678106" cy="79325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rot="10800000">
        <a:off x="5054090" y="3818410"/>
        <a:ext cx="474674" cy="475954"/>
      </dsp:txXfrm>
    </dsp:sp>
    <dsp:sp modelId="{653936DA-FAB2-437D-BB67-A091381E0003}">
      <dsp:nvSpPr>
        <dsp:cNvPr id="0" name=""/>
        <dsp:cNvSpPr/>
      </dsp:nvSpPr>
      <dsp:spPr>
        <a:xfrm>
          <a:off x="222392" y="3199325"/>
          <a:ext cx="4308405" cy="1714124"/>
        </a:xfrm>
        <a:prstGeom prst="roundRect">
          <a:avLst>
            <a:gd name="adj" fmla="val 10000"/>
          </a:avLst>
        </a:prstGeo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more they are exposed to research, the more likely they are willing to do experiments SO</a:t>
          </a:r>
        </a:p>
      </dsp:txBody>
      <dsp:txXfrm>
        <a:off x="272597" y="3249530"/>
        <a:ext cx="4207995" cy="161371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11/05/2023</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11/05/2023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4.dcu.ie/snhs/people/donal-omathuna.shtml"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youtu.be/bfyBsRR6b1o"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By the end of the lesson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1"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Explain the professional concept of evidence based policing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Evaluate the potential professional applications of an evidence-based policing approach</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Identify potential sources of evidence that can be used as part of an evidence-based policing approach</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Apply evidence-based policing in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3315655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mn-lt"/>
                <a:cs typeface="Arial" panose="020B0604020202020204" pitchFamily="34" charset="0"/>
              </a:rPr>
              <a:t>QTS – why is it in the public interest to show what the police are doing is working?</a:t>
            </a:r>
          </a:p>
          <a:p>
            <a:endParaRPr lang="en-GB" sz="1100" dirty="0">
              <a:latin typeface="+mn-lt"/>
              <a:cs typeface="Arial" panose="020B0604020202020204" pitchFamily="34" charset="0"/>
            </a:endParaRPr>
          </a:p>
          <a:p>
            <a:r>
              <a:rPr lang="en-GB" sz="1100" dirty="0">
                <a:latin typeface="+mn-lt"/>
                <a:cs typeface="Arial" panose="020B0604020202020204" pitchFamily="34" charset="0"/>
              </a:rPr>
              <a:t>Evidenced Based Policing provides the police with a golden opportunity to use the best evidence available to them to achieve the best outcomes </a:t>
            </a: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805453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mn-lt"/>
                <a:ea typeface="+mn-ea"/>
                <a:cs typeface="Arial" panose="020B0604020202020204" pitchFamily="34" charset="0"/>
              </a:rPr>
              <a:t>QTS – what is Evidence Based Policing?</a:t>
            </a:r>
          </a:p>
          <a:p>
            <a:endParaRPr lang="en-GB" sz="1100" b="1" i="0" u="none" strike="noStrike" kern="1200" baseline="0" dirty="0">
              <a:solidFill>
                <a:schemeClr val="tx1"/>
              </a:solidFill>
              <a:latin typeface="+mn-lt"/>
              <a:ea typeface="+mn-ea"/>
              <a:cs typeface="Arial" panose="020B0604020202020204" pitchFamily="34" charset="0"/>
            </a:endParaRPr>
          </a:p>
          <a:p>
            <a:r>
              <a:rPr lang="en-GB" sz="1100" b="1" i="0" u="none" strike="noStrike" kern="1200" baseline="0" dirty="0">
                <a:solidFill>
                  <a:schemeClr val="tx1"/>
                </a:solidFill>
                <a:latin typeface="+mn-lt"/>
                <a:ea typeface="+mn-ea"/>
                <a:cs typeface="Arial" panose="020B0604020202020204" pitchFamily="34" charset="0"/>
              </a:rPr>
              <a:t>Evidence-Based Policing (EBP) can be understood as a problem-solving cycle that involves police officers and staff using and creating the best available research evidence to inform or test policing policies, decisions and practices. </a:t>
            </a:r>
            <a:endParaRPr lang="en-GB" sz="1100" b="0" i="0" u="none" strike="noStrike" kern="1200" baseline="0" dirty="0">
              <a:solidFill>
                <a:schemeClr val="tx1"/>
              </a:solidFill>
              <a:latin typeface="+mn-lt"/>
              <a:ea typeface="+mn-ea"/>
              <a:cs typeface="Arial" panose="020B0604020202020204" pitchFamily="34" charset="0"/>
            </a:endParaRPr>
          </a:p>
          <a:p>
            <a:endParaRPr lang="en-GB" sz="1100" b="0" i="0" u="none" strike="noStrike" kern="1200" baseline="0" dirty="0">
              <a:solidFill>
                <a:schemeClr val="tx1"/>
              </a:solidFill>
              <a:latin typeface="+mn-lt"/>
              <a:ea typeface="+mn-ea"/>
              <a:cs typeface="Arial" panose="020B0604020202020204" pitchFamily="34" charset="0"/>
            </a:endParaRPr>
          </a:p>
          <a:p>
            <a:r>
              <a:rPr lang="en-GB" sz="1100" dirty="0">
                <a:latin typeface="+mn-lt"/>
                <a:cs typeface="Arial" panose="020B0604020202020204" pitchFamily="34" charset="0"/>
              </a:rPr>
              <a:t>EBP is defined as creating, reviewing and using the best available evidence to inform police policies, practices and decisions</a:t>
            </a:r>
            <a:r>
              <a:rPr lang="en-GB" sz="1100" dirty="0">
                <a:latin typeface="Arial" panose="020B0604020202020204" pitchFamily="34" charset="0"/>
                <a:cs typeface="Arial" panose="020B0604020202020204" pitchFamily="34" charset="0"/>
              </a:rPr>
              <a:t>. </a:t>
            </a: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255806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effectLst/>
                <a:latin typeface="+mn-lt"/>
                <a:cs typeface="Arial" panose="020B0604020202020204" pitchFamily="34" charset="0"/>
              </a:rPr>
              <a:t>As a way of working, it can be supported by collaboration with academics and other partners.</a:t>
            </a:r>
          </a:p>
          <a:p>
            <a:pPr>
              <a:lnSpc>
                <a:spcPct val="100000"/>
              </a:lnSpc>
            </a:pPr>
            <a:endParaRPr lang="en-GB" sz="1100" dirty="0">
              <a:effectLst/>
              <a:latin typeface="+mn-lt"/>
              <a:cs typeface="Arial" panose="020B0604020202020204" pitchFamily="34" charset="0"/>
            </a:endParaRPr>
          </a:p>
          <a:p>
            <a:pPr>
              <a:lnSpc>
                <a:spcPct val="100000"/>
              </a:lnSpc>
            </a:pPr>
            <a:r>
              <a:rPr lang="en-GB" sz="1100" dirty="0">
                <a:effectLst/>
                <a:latin typeface="+mn-lt"/>
                <a:cs typeface="Arial" panose="020B0604020202020204" pitchFamily="34" charset="0"/>
              </a:rPr>
              <a:t>The 'best available' evidence will use appropriate research methods and sources for the question being asked. Research should be carefully conducted, peer reviewed and transparent about its methods, limitations, and how its conclusions were reached. The theoretical basis and context of the research should also be made clear. Where there is little or no formal research, other evidence such as professional consensus and peer review, may be regarded as the 'best available', if gathered and documented in a careful and transparent way. </a:t>
            </a:r>
          </a:p>
          <a:p>
            <a:pPr>
              <a:lnSpc>
                <a:spcPct val="100000"/>
              </a:lnSpc>
            </a:pPr>
            <a:endParaRPr lang="en-GB" sz="1100" dirty="0">
              <a:effectLst/>
              <a:latin typeface="+mn-lt"/>
              <a:cs typeface="Arial" panose="020B0604020202020204" pitchFamily="34" charset="0"/>
            </a:endParaRPr>
          </a:p>
          <a:p>
            <a:pPr>
              <a:lnSpc>
                <a:spcPct val="100000"/>
              </a:lnSpc>
            </a:pPr>
            <a:r>
              <a:rPr lang="en-GB" sz="1100" dirty="0">
                <a:effectLst/>
                <a:latin typeface="+mn-lt"/>
                <a:cs typeface="Arial" panose="020B0604020202020204" pitchFamily="34" charset="0"/>
              </a:rPr>
              <a:t>Research can be used to:</a:t>
            </a:r>
          </a:p>
          <a:p>
            <a:pPr marL="171450" indent="-171450">
              <a:lnSpc>
                <a:spcPct val="100000"/>
              </a:lnSpc>
              <a:buFont typeface="Arial" panose="020B0604020202020204" pitchFamily="34" charset="0"/>
              <a:buChar char="•"/>
            </a:pPr>
            <a:r>
              <a:rPr lang="en-GB" sz="1100" dirty="0">
                <a:effectLst/>
                <a:latin typeface="+mn-lt"/>
                <a:cs typeface="Arial" panose="020B0604020202020204" pitchFamily="34" charset="0"/>
              </a:rPr>
              <a:t>develop a better understanding of an issue – by describing the nature, extent and possible causes of a problem or looking at how a change was implemented; or </a:t>
            </a:r>
          </a:p>
          <a:p>
            <a:pPr marL="171450" indent="-171450">
              <a:lnSpc>
                <a:spcPct val="100000"/>
              </a:lnSpc>
              <a:buFont typeface="Arial" panose="020B0604020202020204" pitchFamily="34" charset="0"/>
              <a:buChar char="•"/>
            </a:pPr>
            <a:r>
              <a:rPr lang="en-GB" sz="1100" dirty="0">
                <a:effectLst/>
                <a:latin typeface="+mn-lt"/>
                <a:cs typeface="Arial" panose="020B0604020202020204" pitchFamily="34" charset="0"/>
              </a:rPr>
              <a:t>assess the effect of a policing intervention – by testing the impact of a new initiative in a specific context or exploring the possible consequences of a change in policing. </a:t>
            </a:r>
          </a:p>
          <a:p>
            <a:pPr>
              <a:lnSpc>
                <a:spcPct val="100000"/>
              </a:lnSpc>
            </a:pPr>
            <a:endParaRPr lang="en-GB" sz="1100" dirty="0">
              <a:effectLst/>
              <a:latin typeface="+mn-lt"/>
              <a:cs typeface="Arial" panose="020B0604020202020204" pitchFamily="34" charset="0"/>
            </a:endParaRPr>
          </a:p>
          <a:p>
            <a:pPr>
              <a:lnSpc>
                <a:spcPct val="100000"/>
              </a:lnSpc>
            </a:pPr>
            <a:endParaRPr lang="en-GB" sz="1100" dirty="0">
              <a:effectLst/>
              <a:latin typeface="+mn-lt"/>
              <a:cs typeface="Arial" panose="020B0604020202020204" pitchFamily="34" charset="0"/>
            </a:endParaRPr>
          </a:p>
          <a:p>
            <a:pPr>
              <a:lnSpc>
                <a:spcPct val="100000"/>
              </a:lnSpc>
            </a:pPr>
            <a:r>
              <a:rPr lang="en-GB" sz="1100" dirty="0">
                <a:effectLst/>
                <a:latin typeface="+mn-lt"/>
                <a:cs typeface="Arial" panose="020B0604020202020204" pitchFamily="34" charset="0"/>
              </a:rPr>
              <a:t>Officers and staff will reflect on their practice, consider how the 'best available' evidence applies to their day to day work, and learn from their successes and failures. The approach should mean officers and staff can ask questions, challenge accepted practices and innovate in the public interest. </a:t>
            </a:r>
          </a:p>
          <a:p>
            <a:pPr>
              <a:lnSpc>
                <a:spcPct val="100000"/>
              </a:lnSpc>
            </a:pPr>
            <a:endParaRPr lang="en-GB" sz="110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effectLst/>
                <a:latin typeface="+mn-lt"/>
                <a:cs typeface="Arial" panose="020B0604020202020204" pitchFamily="34" charset="0"/>
              </a:rPr>
              <a:t>The concept of evidence based policing was developed by Professor Lawrence Sherman in 1998 (Sherman, L. (1998) Evidence-Based Policing. Ideas in American Policing Series. Washington, DC: Police Foundation).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3398785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mn-lt"/>
                <a:cs typeface="Arial" panose="020B0604020202020204" pitchFamily="34" charset="0"/>
              </a:rPr>
              <a:t>The concept of evidence based policing was developed by Professor</a:t>
            </a:r>
            <a:r>
              <a:rPr lang="en-GB" sz="1100" baseline="0" dirty="0">
                <a:latin typeface="+mn-lt"/>
                <a:cs typeface="Arial" panose="020B0604020202020204" pitchFamily="34" charset="0"/>
              </a:rPr>
              <a:t> Lawrence Sherman in 1998 – ‘Ideas in American Policing Series’.</a:t>
            </a:r>
            <a:endParaRPr lang="en-GB" sz="1100" dirty="0">
              <a:latin typeface="+mn-lt"/>
              <a:cs typeface="Arial" panose="020B0604020202020204" pitchFamily="34" charset="0"/>
            </a:endParaRPr>
          </a:p>
          <a:p>
            <a:pPr>
              <a:lnSpc>
                <a:spcPct val="100000"/>
              </a:lnSpc>
            </a:pPr>
            <a:endParaRPr lang="en-GB" sz="1100" dirty="0">
              <a:latin typeface="+mn-lt"/>
              <a:cs typeface="Arial" panose="020B0604020202020204" pitchFamily="34" charset="0"/>
            </a:endParaRPr>
          </a:p>
          <a:p>
            <a:pPr>
              <a:lnSpc>
                <a:spcPct val="100000"/>
              </a:lnSpc>
            </a:pPr>
            <a:r>
              <a:rPr lang="en-GB" sz="1100" dirty="0">
                <a:latin typeface="+mn-lt"/>
                <a:cs typeface="Arial" panose="020B0604020202020204" pitchFamily="34" charset="0"/>
              </a:rPr>
              <a:t>In a 1998 Police Foundation</a:t>
            </a:r>
            <a:r>
              <a:rPr lang="en-GB" sz="1100" baseline="0" dirty="0">
                <a:latin typeface="+mn-lt"/>
                <a:cs typeface="Arial" panose="020B0604020202020204" pitchFamily="34" charset="0"/>
              </a:rPr>
              <a:t> </a:t>
            </a:r>
            <a:r>
              <a:rPr lang="en-GB" sz="1100" dirty="0">
                <a:latin typeface="+mn-lt"/>
                <a:cs typeface="Arial" panose="020B0604020202020204" pitchFamily="34" charset="0"/>
              </a:rPr>
              <a:t>lecture, Sherman sketched out the concept of "evidence-based policing</a:t>
            </a:r>
            <a:r>
              <a:rPr lang="en-GB" sz="1100" baseline="0" dirty="0">
                <a:latin typeface="+mn-lt"/>
                <a:cs typeface="Arial" panose="020B0604020202020204" pitchFamily="34" charset="0"/>
              </a:rPr>
              <a:t> </a:t>
            </a:r>
            <a:r>
              <a:rPr lang="en-GB" sz="1100" dirty="0">
                <a:latin typeface="+mn-lt"/>
                <a:cs typeface="Arial" panose="020B0604020202020204" pitchFamily="34" charset="0"/>
              </a:rPr>
              <a:t>modelled on the ideas of evidence-based medicine. His core idea was that police practice can be made far more effective if all of its complex but repeated elements were tested by repeated controlled field experiments.</a:t>
            </a:r>
          </a:p>
          <a:p>
            <a:pPr>
              <a:lnSpc>
                <a:spcPct val="100000"/>
              </a:lnSpc>
            </a:pPr>
            <a:endParaRPr lang="en-GB" sz="1100" dirty="0">
              <a:latin typeface="+mn-lt"/>
              <a:cs typeface="Arial" panose="020B0604020202020204" pitchFamily="34" charset="0"/>
            </a:endParaRPr>
          </a:p>
          <a:p>
            <a:pPr>
              <a:lnSpc>
                <a:spcPct val="100000"/>
              </a:lnSpc>
            </a:pPr>
            <a:r>
              <a:rPr lang="en-GB" sz="1100" dirty="0">
                <a:latin typeface="+mn-lt"/>
                <a:cs typeface="Arial" panose="020B0604020202020204" pitchFamily="34" charset="0"/>
              </a:rPr>
              <a:t>In 2010, a group of UK police officers founded the Society of Evidence-Based Policing</a:t>
            </a:r>
            <a:r>
              <a:rPr lang="en-GB" sz="1100" baseline="0" dirty="0">
                <a:latin typeface="+mn-lt"/>
                <a:cs typeface="Arial" panose="020B0604020202020204" pitchFamily="34" charset="0"/>
              </a:rPr>
              <a:t> </a:t>
            </a:r>
            <a:r>
              <a:rPr lang="en-GB" sz="1100" dirty="0">
                <a:latin typeface="+mn-lt"/>
                <a:cs typeface="Arial" panose="020B0604020202020204" pitchFamily="34" charset="0"/>
              </a:rPr>
              <a:t>and elected Sherman its first Honorary President, along with Sir Peter </a:t>
            </a:r>
            <a:r>
              <a:rPr lang="en-GB" sz="1100" dirty="0" err="1">
                <a:latin typeface="+mn-lt"/>
                <a:cs typeface="Arial" panose="020B0604020202020204" pitchFamily="34" charset="0"/>
              </a:rPr>
              <a:t>Fahy</a:t>
            </a:r>
            <a:r>
              <a:rPr lang="en-GB" sz="1100" baseline="0" dirty="0">
                <a:latin typeface="+mn-lt"/>
                <a:cs typeface="Arial" panose="020B0604020202020204" pitchFamily="34" charset="0"/>
              </a:rPr>
              <a:t>, </a:t>
            </a:r>
            <a:r>
              <a:rPr lang="en-GB" sz="1100" dirty="0">
                <a:latin typeface="+mn-lt"/>
                <a:cs typeface="Arial" panose="020B0604020202020204" pitchFamily="34" charset="0"/>
              </a:rPr>
              <a:t>Chief Constable</a:t>
            </a:r>
            <a:r>
              <a:rPr lang="en-GB" sz="1100" baseline="0" dirty="0">
                <a:latin typeface="+mn-lt"/>
                <a:cs typeface="Arial" panose="020B0604020202020204" pitchFamily="34" charset="0"/>
              </a:rPr>
              <a:t> </a:t>
            </a:r>
            <a:r>
              <a:rPr lang="en-GB" sz="1100" dirty="0">
                <a:latin typeface="+mn-lt"/>
                <a:cs typeface="Arial" panose="020B0604020202020204" pitchFamily="34" charset="0"/>
              </a:rPr>
              <a:t>of the UK's Greater Manchester Police</a:t>
            </a:r>
          </a:p>
          <a:p>
            <a:pPr>
              <a:lnSpc>
                <a:spcPct val="100000"/>
              </a:lnSpc>
            </a:pPr>
            <a:endParaRPr lang="en-GB" sz="1100" dirty="0">
              <a:latin typeface="+mn-lt"/>
              <a:cs typeface="Arial" panose="020B0604020202020204" pitchFamily="34" charset="0"/>
            </a:endParaRPr>
          </a:p>
          <a:p>
            <a:pPr>
              <a:lnSpc>
                <a:spcPct val="100000"/>
              </a:lnSpc>
            </a:pPr>
            <a:r>
              <a:rPr lang="en-GB" sz="1100" dirty="0">
                <a:latin typeface="+mn-lt"/>
                <a:cs typeface="Arial" panose="020B0604020202020204" pitchFamily="34" charset="0"/>
              </a:rPr>
              <a:t>In 2013, UK Home Secretary Theresa May</a:t>
            </a:r>
            <a:r>
              <a:rPr lang="en-GB" sz="1100" baseline="0" dirty="0">
                <a:latin typeface="+mn-lt"/>
                <a:cs typeface="Arial" panose="020B0604020202020204" pitchFamily="34" charset="0"/>
              </a:rPr>
              <a:t> </a:t>
            </a:r>
            <a:r>
              <a:rPr lang="en-GB" sz="1100" dirty="0">
                <a:latin typeface="+mn-lt"/>
                <a:cs typeface="Arial" panose="020B0604020202020204" pitchFamily="34" charset="0"/>
              </a:rPr>
              <a:t>appointed Sherman an independent non-executive director of the new College of Policing, which develops and promotes evidence of what works in policing. </a:t>
            </a:r>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271297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mn-lt"/>
                <a:cs typeface="Arial" panose="020B0604020202020204" pitchFamily="34" charset="0"/>
              </a:rPr>
              <a:t>QTS – Why do you think EBP matters in today’s society? </a:t>
            </a:r>
            <a:r>
              <a:rPr lang="en-GB" sz="1100" b="0" dirty="0" err="1">
                <a:latin typeface="+mn-lt"/>
                <a:cs typeface="Arial" panose="020B0604020202020204" pitchFamily="34" charset="0"/>
              </a:rPr>
              <a:t>Boardblast</a:t>
            </a:r>
            <a:r>
              <a:rPr lang="en-GB" sz="1100" b="0" dirty="0">
                <a:latin typeface="+mn-lt"/>
                <a:cs typeface="Arial" panose="020B0604020202020204" pitchFamily="34" charset="0"/>
              </a:rPr>
              <a:t>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mn-lt"/>
                <a:cs typeface="Arial" panose="020B0604020202020204" pitchFamily="34" charset="0"/>
              </a:rPr>
              <a:t>The Police Service is expected to continue to reduce crime with 20% budget cuts. – Discuss (topical discussion) </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920345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0" i="0" u="none" strike="noStrike" kern="1200" baseline="0" dirty="0">
                <a:solidFill>
                  <a:schemeClr val="tx1"/>
                </a:solidFill>
                <a:latin typeface="+mn-lt"/>
                <a:ea typeface="+mn-ea"/>
                <a:cs typeface="Arial" panose="020B0604020202020204" pitchFamily="34" charset="0"/>
              </a:rPr>
              <a:t>But what does all this really mean? </a:t>
            </a:r>
          </a:p>
          <a:p>
            <a:pPr lvl="0"/>
            <a:endParaRPr lang="en-GB" sz="1100" b="0" i="0" u="none" strike="noStrike" kern="1200" baseline="0" dirty="0">
              <a:solidFill>
                <a:schemeClr val="tx1"/>
              </a:solidFill>
              <a:latin typeface="+mn-lt"/>
              <a:ea typeface="+mn-ea"/>
              <a:cs typeface="Arial" panose="020B0604020202020204" pitchFamily="34" charset="0"/>
            </a:endParaRPr>
          </a:p>
          <a:p>
            <a:pPr lvl="0"/>
            <a:r>
              <a:rPr lang="en-GB" sz="1100" b="0" i="0" u="none" strike="noStrike" kern="1200" baseline="0" dirty="0">
                <a:solidFill>
                  <a:schemeClr val="tx1"/>
                </a:solidFill>
                <a:latin typeface="+mn-lt"/>
                <a:ea typeface="+mn-ea"/>
                <a:cs typeface="Arial" panose="020B0604020202020204" pitchFamily="34" charset="0"/>
              </a:rPr>
              <a:t>Using the ‘best evidence’ to inform decisions about practises and policies’ </a:t>
            </a:r>
          </a:p>
          <a:p>
            <a:pPr lvl="0"/>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8912266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i="0" u="none" strike="noStrike" kern="1200" baseline="0" dirty="0">
                <a:solidFill>
                  <a:schemeClr val="tx1"/>
                </a:solidFill>
                <a:latin typeface="+mn-lt"/>
                <a:ea typeface="+mn-ea"/>
                <a:cs typeface="Arial" panose="020B0604020202020204" pitchFamily="34" charset="0"/>
              </a:rPr>
              <a:t>Ask </a:t>
            </a:r>
            <a:r>
              <a:rPr lang="en-GB" sz="1100" b="0" i="0" u="none" strike="noStrike" kern="1200" baseline="0" dirty="0">
                <a:solidFill>
                  <a:schemeClr val="tx1"/>
                </a:solidFill>
                <a:latin typeface="+mn-lt"/>
                <a:ea typeface="+mn-ea"/>
                <a:cs typeface="Arial" panose="020B0604020202020204" pitchFamily="34" charset="0"/>
              </a:rPr>
              <a:t>- The start of the problem-solving cycle involves asking questions that will help to understand a particular problem or area of policing better and then using this understanding to develop a theory (or hypothesis) about the effect of doing things differently. </a:t>
            </a:r>
          </a:p>
          <a:p>
            <a:pPr lvl="0"/>
            <a:endParaRPr lang="en-GB" sz="1100" b="0" i="0" u="none" strike="noStrike" kern="1200" baseline="0" dirty="0">
              <a:solidFill>
                <a:schemeClr val="tx1"/>
              </a:solidFill>
              <a:latin typeface="+mn-lt"/>
              <a:ea typeface="+mn-ea"/>
              <a:cs typeface="Arial" panose="020B0604020202020204" pitchFamily="34" charset="0"/>
            </a:endParaRPr>
          </a:p>
          <a:p>
            <a:pPr lvl="0"/>
            <a:r>
              <a:rPr lang="en-GB" sz="1100" b="0" i="0" u="none" strike="noStrike" kern="1200" baseline="0" dirty="0">
                <a:solidFill>
                  <a:schemeClr val="tx1"/>
                </a:solidFill>
                <a:latin typeface="+mn-lt"/>
                <a:ea typeface="+mn-ea"/>
                <a:cs typeface="Arial" panose="020B0604020202020204" pitchFamily="34" charset="0"/>
              </a:rPr>
              <a:t>For example, force data might suggest that levels of ASB are increasing in an area over the past six months, so you will want to ask a series of questions to help you to understand why this is happening, e.g. are there particular days or times of day where the problem is occurring? Are there particular locations? </a:t>
            </a:r>
          </a:p>
          <a:p>
            <a:pPr lvl="0"/>
            <a:endParaRPr lang="en-GB" sz="1100" b="0" i="0" u="none" strike="noStrike" kern="1200" baseline="0" dirty="0">
              <a:solidFill>
                <a:schemeClr val="tx1"/>
              </a:solidFill>
              <a:latin typeface="+mn-lt"/>
              <a:ea typeface="+mn-ea"/>
              <a:cs typeface="Arial" panose="020B0604020202020204" pitchFamily="34" charset="0"/>
            </a:endParaRPr>
          </a:p>
          <a:p>
            <a:pPr lvl="0"/>
            <a:r>
              <a:rPr lang="en-GB" sz="1100" b="0" i="0" u="none" strike="noStrike" kern="1200" baseline="0" dirty="0">
                <a:solidFill>
                  <a:schemeClr val="tx1"/>
                </a:solidFill>
                <a:latin typeface="+mn-lt"/>
                <a:ea typeface="+mn-ea"/>
                <a:cs typeface="Arial" panose="020B0604020202020204" pitchFamily="34" charset="0"/>
              </a:rPr>
              <a:t>Analysing data and information to answer these questions will help you to be specific about the nature and extent of your problem and allow the development of an appropriate, targeted response. </a:t>
            </a:r>
          </a:p>
          <a:p>
            <a:pPr lvl="0"/>
            <a:endParaRPr lang="en-GB" sz="1100" b="0" i="0" u="none" strike="noStrike" kern="1200" baseline="0" dirty="0">
              <a:solidFill>
                <a:schemeClr val="tx1"/>
              </a:solidFill>
              <a:latin typeface="+mn-lt"/>
              <a:ea typeface="+mn-ea"/>
              <a:cs typeface="Arial" panose="020B0604020202020204" pitchFamily="34" charset="0"/>
            </a:endParaRPr>
          </a:p>
          <a:p>
            <a:pPr lvl="0"/>
            <a:r>
              <a:rPr lang="en-GB" sz="1100" b="0" i="0" u="none" strike="noStrike" kern="1200" baseline="0" dirty="0">
                <a:solidFill>
                  <a:schemeClr val="tx1"/>
                </a:solidFill>
                <a:latin typeface="+mn-lt"/>
                <a:ea typeface="+mn-ea"/>
                <a:cs typeface="Arial" panose="020B0604020202020204" pitchFamily="34" charset="0"/>
              </a:rPr>
              <a:t>Existing research evidence can help in identifying an appropriate response as others may have already tested ways of dealing with the problem you have identified, which you can then use or adapt for your problem. If there is no existing evidence, or the evidence is not applicable to your context, then you should always try to test your response to make sure it is having the effect you want. </a:t>
            </a:r>
          </a:p>
          <a:p>
            <a:pPr lvl="0"/>
            <a:endParaRPr lang="en-GB" sz="1100" b="0" i="0" u="none" strike="noStrike" kern="1200" baseline="0" dirty="0">
              <a:solidFill>
                <a:schemeClr val="tx1"/>
              </a:solidFill>
              <a:latin typeface="+mn-lt"/>
              <a:ea typeface="+mn-ea"/>
              <a:cs typeface="Arial" panose="020B0604020202020204" pitchFamily="34" charset="0"/>
            </a:endParaRPr>
          </a:p>
          <a:p>
            <a:pPr>
              <a:lnSpc>
                <a:spcPct val="107000"/>
              </a:lnSpc>
              <a:spcAft>
                <a:spcPts val="800"/>
              </a:spcAft>
            </a:pPr>
            <a:br>
              <a:rPr lang="en-GB" sz="1100" b="0" i="0" u="none" strike="noStrike" kern="1200" baseline="0" dirty="0">
                <a:solidFill>
                  <a:schemeClr val="tx1"/>
                </a:solidFill>
                <a:latin typeface="+mn-lt"/>
                <a:ea typeface="+mn-ea"/>
                <a:cs typeface="Arial" panose="020B0604020202020204" pitchFamily="34" charset="0"/>
              </a:rPr>
            </a:br>
            <a:r>
              <a:rPr lang="en-GB" sz="1100" b="1" dirty="0">
                <a:effectLst/>
                <a:latin typeface="+mn-lt"/>
                <a:ea typeface="Calibri" panose="020F0502020204030204" pitchFamily="34" charset="0"/>
                <a:cs typeface="Times New Roman" panose="02020603050405020304" pitchFamily="18" charset="0"/>
              </a:rPr>
              <a:t>Ethical concerns with regards to evidence and how these concerns can be addressed</a:t>
            </a: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So what has ethics to do with evidence? Ethics contributes to evidence in several ways.</a:t>
            </a:r>
          </a:p>
          <a:p>
            <a:pPr>
              <a:lnSpc>
                <a:spcPct val="107000"/>
              </a:lnSpc>
              <a:spcAft>
                <a:spcPts val="800"/>
              </a:spcAft>
            </a:pP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1. A commitment to using the best evidence to support decision-making in any field is an ethical commitment. Ethics is about doing the right thing for people and promoting what is best for them. Well-intentioned interventions have been criticised when their outcomes are not beneficial, or they have unintended adverse effects. </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An evidence-based approach is an important way to improve the chance that interventions and policies are effective and safe. Evidence-based approaches help in accurately identifying the needs of those to be helped. The alternatives to evidence are methods based on tradition, authority or power, and those more easily slip into unjust approaches.</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2. Where ethics engages with evidence is in the generation of evidence. Evidence-based decision-making requires good evidence which generates a need for high-quality research studies. The best way to show whether one intervention is more effective than another is to conduct a controlled study comparing the two interventions. Ethics should be infused throughout the design of such studies. </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For example, a study to determine the effectiveness of a new Ebola vaccine raises different ethical issues compared to one seeking to explore the best ways to stop ASB in a local park. While different methodological and ethical issues will arise, some sorts of ethical issues will always exist. Some may be so significant that the study ought not to be conducted in a particular way, in a particular place, or at a particular time. For reasons such as this, ethics must be considered as soon as the research is being conceptualised. </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When research is being conducted across different cultures and demographics, the local community should be consulted right away so that ethical issues are identified and addressed appropriately. Some evidence-generating projects may need to be ethically approved by a research ethics committee. Even if not, the way the project is conducted raises on-going ethical issues that require attention from both researchers and those overseeing the projects. Projects will be carried out to the highest ethical standards only if those carrying them out are personally committed to ethical virtues like honesty (to the data), compassion (to the participants), and justice. The current emphasis on research integrity highlights the need for researchers to be ethical in all phases of research.</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3. Ethics engages with evidence relates to the motivational basis for action. Modern ethics has become very much a branch of philosophy and a purely rational enterprise. Criticisms have been raised that ethical analysis leads to opposing conclusions that leave people with the sense that any option is legitimate. </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Another criticism is that people might know the right thing to do and yet not do it. For example, news reports might show the terrible conditions people experience after disasters or protracted conflict. Viewers may say to themselves that the right thing is to help those people, maybe by donating to a reputable charity. Yet five minutes later they have forgotten about the people they saw, and spend their extra cash on a night’s entertainment.</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Ethics is about thinking through the ethical dilemmas we face. It includes the rational analysis of ethical arguments. Ethics also includes the emotional and motivational aspects of decision-making. This is where ethics becomes very personal. Ethics is about our hearts as well as our heads. If we believe that telling the truth is right, ethics includes having the courage to speak the truth when fudging a few facts would be more convenient. </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It means defending the rights of those participating in research or receiving aid, even when that is more difficult or time-consuming. It means upholding the dignity of all people, even if ignoring a “little” violation would be easier. In this way, ethics infuses all of our decisions and needs to be given careful consideration and heartfelt attention at all times.</a:t>
            </a:r>
          </a:p>
          <a:p>
            <a:pPr>
              <a:lnSpc>
                <a:spcPct val="107000"/>
              </a:lnSpc>
              <a:spcAft>
                <a:spcPts val="800"/>
              </a:spcAft>
            </a:pPr>
            <a:endParaRPr lang="en-GB" sz="1800" b="0" i="0" u="none" strike="noStrike" kern="1200" baseline="0" dirty="0">
              <a:solidFill>
                <a:schemeClr val="tx1"/>
              </a:solidFill>
              <a:effectLst/>
              <a:latin typeface="Calibri" panose="020F0502020204030204" pitchFamily="34" charset="0"/>
              <a:ea typeface="+mn-ea"/>
              <a:cs typeface="Times New Roman" panose="02020603050405020304" pitchFamily="18" charset="0"/>
            </a:endParaRPr>
          </a:p>
          <a:p>
            <a:pPr>
              <a:lnSpc>
                <a:spcPct val="107000"/>
              </a:lnSpc>
              <a:spcAft>
                <a:spcPts val="800"/>
              </a:spcAft>
            </a:pPr>
            <a:r>
              <a:rPr lang="en-GB" sz="900" b="0" i="1" u="none" strike="noStrike" kern="1200" baseline="0" dirty="0">
                <a:solidFill>
                  <a:schemeClr val="tx1"/>
                </a:solidFill>
                <a:effectLst/>
                <a:latin typeface="+mn-lt"/>
                <a:ea typeface="+mn-ea"/>
                <a:cs typeface="Times New Roman" panose="02020603050405020304" pitchFamily="18" charset="0"/>
              </a:rPr>
              <a:t>(Derived from </a:t>
            </a:r>
            <a:r>
              <a:rPr lang="en-GB" sz="900" b="0" i="1" u="sng" dirty="0">
                <a:solidFill>
                  <a:srgbClr val="000000"/>
                </a:solidFill>
                <a:effectLst/>
                <a:latin typeface="+mn-lt"/>
                <a:hlinkClick r:id="rId3"/>
              </a:rPr>
              <a:t>Dr Donal </a:t>
            </a:r>
            <a:r>
              <a:rPr lang="en-GB" sz="900" b="0" i="1" u="sng" dirty="0" err="1">
                <a:solidFill>
                  <a:srgbClr val="000000"/>
                </a:solidFill>
                <a:effectLst/>
                <a:latin typeface="+mn-lt"/>
                <a:hlinkClick r:id="rId3"/>
              </a:rPr>
              <a:t>O’Mathuna</a:t>
            </a:r>
            <a:r>
              <a:rPr lang="en-GB" sz="900" b="0" i="1" dirty="0">
                <a:solidFill>
                  <a:srgbClr val="000000"/>
                </a:solidFill>
                <a:effectLst/>
                <a:latin typeface="+mn-lt"/>
              </a:rPr>
              <a:t> a Senior Lecturer in Ethics, Decision-Making &amp; Evidence at Dublin City University,)</a:t>
            </a:r>
            <a:endParaRPr lang="en-GB" sz="900" b="0" i="1" u="none" strike="noStrike" kern="1200" baseline="0" dirty="0">
              <a:solidFill>
                <a:schemeClr val="tx1"/>
              </a:solidFill>
              <a:latin typeface="+mn-lt"/>
              <a:ea typeface="+mn-ea"/>
              <a:cs typeface="Arial" panose="020B0604020202020204" pitchFamily="34" charset="0"/>
            </a:endParaRPr>
          </a:p>
          <a:p>
            <a:pPr lvl="0"/>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lvl="0"/>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425162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i="0" u="none" strike="noStrike" kern="1200" baseline="0" dirty="0">
                <a:solidFill>
                  <a:schemeClr val="tx1"/>
                </a:solidFill>
                <a:latin typeface="+mn-lt"/>
                <a:ea typeface="+mn-ea"/>
                <a:cs typeface="Arial" panose="020B0604020202020204" pitchFamily="34" charset="0"/>
              </a:rPr>
              <a:t>Test </a:t>
            </a:r>
            <a:r>
              <a:rPr lang="en-GB" sz="1100" b="0" i="0" u="none" strike="noStrike" kern="1200" baseline="0" dirty="0">
                <a:solidFill>
                  <a:schemeClr val="tx1"/>
                </a:solidFill>
                <a:latin typeface="+mn-lt"/>
                <a:ea typeface="+mn-ea"/>
                <a:cs typeface="Arial" panose="020B0604020202020204" pitchFamily="34" charset="0"/>
              </a:rPr>
              <a:t>- This stage helps you to understand whether your response will achieve the effect that you wanted e.g. reduce antisocial behaviour. </a:t>
            </a:r>
          </a:p>
          <a:p>
            <a:pPr lvl="0"/>
            <a:endParaRPr lang="en-GB" sz="1100" b="0" i="0" u="none" strike="noStrike" kern="1200" baseline="0" dirty="0">
              <a:solidFill>
                <a:schemeClr val="tx1"/>
              </a:solidFill>
              <a:latin typeface="+mn-lt"/>
              <a:ea typeface="+mn-ea"/>
              <a:cs typeface="Arial" panose="020B0604020202020204" pitchFamily="34" charset="0"/>
            </a:endParaRPr>
          </a:p>
          <a:p>
            <a:pPr lvl="0"/>
            <a:r>
              <a:rPr lang="en-GB" sz="1100" b="0" i="0" u="none" strike="noStrike" kern="1200" baseline="0" dirty="0">
                <a:solidFill>
                  <a:schemeClr val="tx1"/>
                </a:solidFill>
                <a:latin typeface="+mn-lt"/>
                <a:ea typeface="+mn-ea"/>
                <a:cs typeface="Arial" panose="020B0604020202020204" pitchFamily="34" charset="0"/>
              </a:rPr>
              <a:t>When testing a new response you need to be clear about what you did (how the response was implemented) and what change you are expecting to see and how this will be measured (the outcome).</a:t>
            </a:r>
          </a:p>
          <a:p>
            <a:pPr lvl="0"/>
            <a:endParaRPr lang="en-GB" sz="1100" b="0" i="0" u="none" strike="noStrike" kern="1200" baseline="0" dirty="0">
              <a:solidFill>
                <a:schemeClr val="tx1"/>
              </a:solidFill>
              <a:latin typeface="+mn-lt"/>
              <a:ea typeface="+mn-ea"/>
              <a:cs typeface="Arial" panose="020B0604020202020204" pitchFamily="34" charset="0"/>
            </a:endParaRPr>
          </a:p>
          <a:p>
            <a:pPr lvl="0"/>
            <a:r>
              <a:rPr lang="en-GB" sz="1100" b="0" i="0" u="none" strike="noStrike" kern="1200" baseline="0" dirty="0">
                <a:solidFill>
                  <a:schemeClr val="tx1"/>
                </a:solidFill>
                <a:latin typeface="+mn-lt"/>
                <a:ea typeface="+mn-ea"/>
                <a:cs typeface="Arial" panose="020B0604020202020204" pitchFamily="34" charset="0"/>
              </a:rPr>
              <a:t>In the example of antisocial behaviour you could measure the number of ASB incidents recorded or number of calls for service. </a:t>
            </a:r>
          </a:p>
          <a:p>
            <a:pPr lvl="0"/>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295310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i="0" u="none" strike="noStrike" kern="1200" baseline="0" dirty="0">
                <a:solidFill>
                  <a:schemeClr val="tx1"/>
                </a:solidFill>
                <a:latin typeface="+mn-lt"/>
                <a:ea typeface="+mn-ea"/>
                <a:cs typeface="Arial" panose="020B0604020202020204" pitchFamily="34" charset="0"/>
              </a:rPr>
              <a:t>Learn </a:t>
            </a:r>
            <a:r>
              <a:rPr lang="en-GB" sz="1100" b="0" i="0" u="none" strike="noStrike" kern="1200" baseline="0" dirty="0">
                <a:solidFill>
                  <a:schemeClr val="tx1"/>
                </a:solidFill>
                <a:latin typeface="+mn-lt"/>
                <a:ea typeface="+mn-ea"/>
                <a:cs typeface="Arial" panose="020B0604020202020204" pitchFamily="34" charset="0"/>
              </a:rPr>
              <a:t>- Once you have introduced your intervention then you need to measure your outcomes. </a:t>
            </a:r>
          </a:p>
          <a:p>
            <a:pPr lvl="0"/>
            <a:endParaRPr lang="en-GB" sz="1100" b="0" i="0" u="none" strike="noStrike" kern="1200" baseline="0" dirty="0">
              <a:solidFill>
                <a:schemeClr val="tx1"/>
              </a:solidFill>
              <a:latin typeface="+mn-lt"/>
              <a:ea typeface="+mn-ea"/>
              <a:cs typeface="Arial" panose="020B0604020202020204" pitchFamily="34" charset="0"/>
            </a:endParaRPr>
          </a:p>
          <a:p>
            <a:pPr lvl="0"/>
            <a:r>
              <a:rPr lang="en-GB" sz="1100" b="0" i="0" u="none" strike="noStrike" kern="1200" baseline="0" dirty="0">
                <a:solidFill>
                  <a:schemeClr val="tx1"/>
                </a:solidFill>
                <a:latin typeface="+mn-lt"/>
                <a:ea typeface="+mn-ea"/>
                <a:cs typeface="Arial" panose="020B0604020202020204" pitchFamily="34" charset="0"/>
              </a:rPr>
              <a:t>The timing of your measurement will depend on how quickly you think your response will work and this will vary depending on the intervention. </a:t>
            </a:r>
          </a:p>
          <a:p>
            <a:pPr lvl="0"/>
            <a:endParaRPr lang="en-GB" sz="1100" b="0" i="0" u="none" strike="noStrike" kern="1200" baseline="0" dirty="0">
              <a:solidFill>
                <a:schemeClr val="tx1"/>
              </a:solidFill>
              <a:latin typeface="+mn-lt"/>
              <a:ea typeface="+mn-ea"/>
              <a:cs typeface="Arial" panose="020B0604020202020204" pitchFamily="34" charset="0"/>
            </a:endParaRPr>
          </a:p>
          <a:p>
            <a:pPr lvl="0"/>
            <a:r>
              <a:rPr lang="en-GB" sz="1100" b="0" i="0" u="none" strike="noStrike" kern="1200" baseline="0" dirty="0">
                <a:solidFill>
                  <a:schemeClr val="tx1"/>
                </a:solidFill>
                <a:latin typeface="+mn-lt"/>
                <a:ea typeface="+mn-ea"/>
                <a:cs typeface="Arial" panose="020B0604020202020204" pitchFamily="34" charset="0"/>
              </a:rPr>
              <a:t>If your response to the ASB problem is to target patrol officers in areas with high numbers of ASB incidents, then you might expect to see a quicker effect than if your intervention is about setting up activities for those causing the ASB to move them away from the area. </a:t>
            </a:r>
          </a:p>
          <a:p>
            <a:pPr lvl="0"/>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382018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i="0" u="none" strike="noStrike" kern="1200" baseline="0" dirty="0">
                <a:solidFill>
                  <a:schemeClr val="tx1"/>
                </a:solidFill>
                <a:latin typeface="+mn-lt"/>
                <a:ea typeface="+mn-ea"/>
                <a:cs typeface="Arial" panose="020B0604020202020204" pitchFamily="34" charset="0"/>
              </a:rPr>
              <a:t>Adapt </a:t>
            </a:r>
            <a:r>
              <a:rPr lang="en-GB" sz="1100" b="0" i="0" u="none" strike="noStrike" kern="1200" baseline="0" dirty="0">
                <a:solidFill>
                  <a:schemeClr val="tx1"/>
                </a:solidFill>
                <a:latin typeface="+mn-lt"/>
                <a:ea typeface="+mn-ea"/>
                <a:cs typeface="Arial" panose="020B0604020202020204" pitchFamily="34" charset="0"/>
              </a:rPr>
              <a:t>- Once you have measured your outcome you should adapt your response to reflect what you found. If you find that your intervention isn’t having any effect then you should stop using the resources in this way and use the findings to adapt your understanding of the problem. If you find that it is working then you might want to suggest trying it in areas which are experiencing similar problems. </a:t>
            </a:r>
          </a:p>
          <a:p>
            <a:pPr lvl="0"/>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457982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i="0" u="none" strike="noStrike" kern="1200" baseline="0" dirty="0">
                <a:solidFill>
                  <a:schemeClr val="tx1"/>
                </a:solidFill>
                <a:latin typeface="+mn-lt"/>
                <a:ea typeface="+mn-ea"/>
                <a:cs typeface="Arial" panose="020B0604020202020204" pitchFamily="34" charset="0"/>
              </a:rPr>
              <a:t>Share </a:t>
            </a:r>
            <a:r>
              <a:rPr lang="en-GB" sz="1100" b="0" i="0" u="none" strike="noStrike" kern="1200" baseline="0" dirty="0">
                <a:solidFill>
                  <a:schemeClr val="tx1"/>
                </a:solidFill>
                <a:latin typeface="+mn-lt"/>
                <a:ea typeface="+mn-ea"/>
                <a:cs typeface="Arial" panose="020B0604020202020204" pitchFamily="34" charset="0"/>
              </a:rPr>
              <a:t>- At all points in the process you should share, for example, your questions, your plans, your findings, your lessons, your experiences of change – and your new questions! </a:t>
            </a:r>
          </a:p>
          <a:p>
            <a:pPr lvl="0"/>
            <a:endParaRPr lang="en-GB" sz="1100" b="0" i="0" u="none" strike="noStrike" kern="1200" baseline="0" dirty="0">
              <a:solidFill>
                <a:schemeClr val="tx1"/>
              </a:solidFill>
              <a:latin typeface="+mn-lt"/>
              <a:ea typeface="+mn-ea"/>
              <a:cs typeface="Arial" panose="020B0604020202020204" pitchFamily="34" charset="0"/>
            </a:endParaRPr>
          </a:p>
          <a:p>
            <a:pPr lvl="0"/>
            <a:r>
              <a:rPr lang="en-GB" sz="1100" b="0" i="0" u="none" strike="noStrike" kern="1200" baseline="0" dirty="0">
                <a:solidFill>
                  <a:schemeClr val="tx1"/>
                </a:solidFill>
                <a:latin typeface="+mn-lt"/>
                <a:ea typeface="+mn-ea"/>
                <a:cs typeface="Arial" panose="020B0604020202020204" pitchFamily="34" charset="0"/>
              </a:rPr>
              <a:t>By sharing your questions and findings you might identify others trying to tackle similar problems or you can stop somebody using their resources on something you have found doesn’t work. </a:t>
            </a:r>
            <a:endParaRPr lang="en-GB" sz="1100" dirty="0">
              <a:latin typeface="+mn-lt"/>
              <a:cs typeface="Arial" panose="020B0604020202020204" pitchFamily="34" charset="0"/>
            </a:endParaRPr>
          </a:p>
          <a:p>
            <a:pPr lvl="0"/>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7154685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mn-lt"/>
                <a:cs typeface="Arial" panose="020B0604020202020204" pitchFamily="34" charset="0"/>
              </a:rPr>
              <a:t>How the model</a:t>
            </a:r>
            <a:r>
              <a:rPr lang="en-GB" sz="1100" baseline="0" dirty="0">
                <a:latin typeface="+mn-lt"/>
                <a:cs typeface="Arial" panose="020B0604020202020204" pitchFamily="34" charset="0"/>
              </a:rPr>
              <a:t> ‘Atlas’ works… </a:t>
            </a:r>
            <a:endParaRPr lang="en-GB" sz="1100" dirty="0">
              <a:latin typeface="+mn-lt"/>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3601661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100" dirty="0">
                <a:solidFill>
                  <a:srgbClr val="35373A"/>
                </a:solidFill>
                <a:effectLst/>
                <a:latin typeface="+mn-lt"/>
                <a:ea typeface="Times New Roman" panose="02020603050405020304" pitchFamily="18" charset="0"/>
              </a:rPr>
              <a:t> In 1969, Amos Tversky and Daniel Kahneman—two rising stars in the psychology department at the Hebrew University of Jerusalem—formed a formidable friendship that would change how we think about how we think.</a:t>
            </a:r>
            <a:br>
              <a:rPr lang="en-GB" sz="1100" dirty="0">
                <a:solidFill>
                  <a:srgbClr val="35373A"/>
                </a:solidFill>
                <a:effectLst/>
                <a:latin typeface="+mn-lt"/>
                <a:ea typeface="Times New Roman" panose="02020603050405020304" pitchFamily="18" charset="0"/>
              </a:rPr>
            </a:br>
            <a:br>
              <a:rPr lang="en-GB" sz="1100" dirty="0">
                <a:solidFill>
                  <a:srgbClr val="35373A"/>
                </a:solidFill>
                <a:effectLst/>
                <a:latin typeface="+mn-lt"/>
                <a:ea typeface="Times New Roman" panose="02020603050405020304" pitchFamily="18" charset="0"/>
              </a:rPr>
            </a:br>
            <a:r>
              <a:rPr lang="en-GB" sz="1100" dirty="0">
                <a:solidFill>
                  <a:srgbClr val="35373A"/>
                </a:solidFill>
                <a:effectLst/>
                <a:latin typeface="+mn-lt"/>
                <a:ea typeface="Times New Roman" panose="02020603050405020304" pitchFamily="18" charset="0"/>
              </a:rPr>
              <a:t>Together, the pair would create the field of behavioural economics and revolutionize large parts of cognitive psychology. After Tversky died in 1996, Kahneman carried the mantle and in 2002, was awarded the Nobel Memorial Prize in Economic Sciences.</a:t>
            </a:r>
            <a:br>
              <a:rPr lang="en-GB" sz="1100" dirty="0">
                <a:solidFill>
                  <a:srgbClr val="35373A"/>
                </a:solidFill>
                <a:effectLst/>
                <a:latin typeface="+mn-lt"/>
                <a:ea typeface="Times New Roman" panose="02020603050405020304" pitchFamily="18" charset="0"/>
              </a:rPr>
            </a:br>
            <a:br>
              <a:rPr lang="en-GB" sz="1100" dirty="0">
                <a:solidFill>
                  <a:srgbClr val="35373A"/>
                </a:solidFill>
                <a:effectLst/>
                <a:latin typeface="+mn-lt"/>
                <a:ea typeface="Times New Roman" panose="02020603050405020304" pitchFamily="18" charset="0"/>
              </a:rPr>
            </a:br>
            <a:r>
              <a:rPr lang="en-GB" sz="1100" dirty="0">
                <a:solidFill>
                  <a:srgbClr val="35373A"/>
                </a:solidFill>
                <a:effectLst/>
                <a:latin typeface="+mn-lt"/>
                <a:ea typeface="Times New Roman" panose="02020603050405020304" pitchFamily="18" charset="0"/>
              </a:rPr>
              <a:t>Central to Kahneman’s revolutionary work was the discovery of cognitive biases that affect our decision-making. </a:t>
            </a:r>
            <a:endParaRPr lang="en-GB" sz="1100" dirty="0">
              <a:effectLst/>
              <a:latin typeface="+mn-lt"/>
              <a:ea typeface="Times New Roman" panose="02020603050405020304" pitchFamily="18" charset="0"/>
            </a:endParaRPr>
          </a:p>
          <a:p>
            <a:pPr>
              <a:lnSpc>
                <a:spcPct val="107000"/>
              </a:lnSpc>
              <a:spcAft>
                <a:spcPts val="800"/>
              </a:spcAft>
            </a:pPr>
            <a:br>
              <a:rPr lang="en-GB" sz="1100" dirty="0">
                <a:effectLst/>
                <a:latin typeface="+mn-lt"/>
                <a:ea typeface="Calibri" panose="020F0502020204030204" pitchFamily="34" charset="0"/>
                <a:cs typeface="Calibri" panose="020F0502020204030204" pitchFamily="34" charset="0"/>
              </a:rPr>
            </a:br>
            <a:r>
              <a:rPr lang="en-GB" sz="1100" b="1" dirty="0">
                <a:solidFill>
                  <a:srgbClr val="35373A"/>
                </a:solidFill>
                <a:effectLst/>
                <a:latin typeface="+mn-lt"/>
                <a:ea typeface="Calibri" panose="020F0502020204030204" pitchFamily="34" charset="0"/>
                <a:cs typeface="Calibri" panose="020F0502020204030204" pitchFamily="34" charset="0"/>
              </a:rPr>
              <a:t>Daniel Kahneman</a:t>
            </a:r>
            <a:r>
              <a:rPr lang="en-GB" sz="1100" b="1" dirty="0">
                <a:effectLst/>
                <a:latin typeface="+mn-lt"/>
                <a:ea typeface="Calibri" panose="020F0502020204030204" pitchFamily="34" charset="0"/>
                <a:cs typeface="Calibri" panose="020F0502020204030204" pitchFamily="34" charset="0"/>
              </a:rPr>
              <a:t> 5 Cognitive Biases That Affect Your Decision-Making</a:t>
            </a: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b="1" dirty="0">
                <a:effectLst/>
                <a:latin typeface="+mn-lt"/>
                <a:ea typeface="Calibri" panose="020F0502020204030204" pitchFamily="34" charset="0"/>
                <a:cs typeface="Calibri" panose="020F0502020204030204" pitchFamily="34" charset="0"/>
              </a:rPr>
              <a:t>1. Anchoring.</a:t>
            </a: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Anchoring refers to the idea that we are easily swayed by irrelevant information presented to us prior to making a decision.</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For example, you’re more likely to buy a “special deal” sandwich for £5, if you previously saw another sandwich that cost £20.</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Even though the price of the more expensive sandwich is irrelevant to your buying decision, the cognitive bias of anchoring will lead you to perceive the lower priced sandwich as a cheap bargain, when it may not be.</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b="1" dirty="0">
                <a:effectLst/>
                <a:latin typeface="+mn-lt"/>
                <a:ea typeface="Calibri" panose="020F0502020204030204" pitchFamily="34" charset="0"/>
                <a:cs typeface="Calibri" panose="020F0502020204030204" pitchFamily="34" charset="0"/>
              </a:rPr>
              <a:t>2. The availability heuristic.</a:t>
            </a: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The availability heuristic refers to our tendency to make judgments based on information that can be easily recalled from memory.</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For example, let’s say you’re driving on a highway at 70 mph like everyone else, but then you see a catastrophic accident and the other motorists slow down to 50 mph.</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Because the possibility of an accident is more ‘available’ in your mind, you’re more likely to slow down to 50 mph as well, even though the probability of an accident occurring remains unchanged.</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The availability heuristic also explains why certain catastrophic events occur, like divorce. As noted by Kahneman:</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“In judging the likelihood that a particular couple will be divorced, for example, one may scan one’s memory for similar couples which this question brings to mind. Divorces will appear probable if divorces are prevalent among the instances that are retrieved in this manner.” </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In short, the availability heuristic leads to bad decision-making because misleading information tends to come to mind more easily than accurate ones.</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b="1" dirty="0">
                <a:effectLst/>
                <a:latin typeface="+mn-lt"/>
                <a:ea typeface="Calibri" panose="020F0502020204030204" pitchFamily="34" charset="0"/>
                <a:cs typeface="Calibri" panose="020F0502020204030204" pitchFamily="34" charset="0"/>
              </a:rPr>
              <a:t>3. Representative heuristic</a:t>
            </a: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The representative heuristic is a cognitive bias the leads us to make judgments based on comparisons to something else in mind. </a:t>
            </a:r>
            <a:br>
              <a:rPr lang="en-GB" sz="1100" dirty="0">
                <a:effectLst/>
                <a:latin typeface="+mn-lt"/>
                <a:ea typeface="Calibri" panose="020F0502020204030204" pitchFamily="34" charset="0"/>
                <a:cs typeface="Calibri" panose="020F0502020204030204" pitchFamily="34" charset="0"/>
              </a:rPr>
            </a:br>
            <a:br>
              <a:rPr lang="en-GB" sz="1100"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A classic example of this cognitive bias in action, is the recruitment process of the majority of organisations around the globe.</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Whilst interviewing and assessing job applicants, hiring managers are more likely to hire a person who fits the stereotype of what someone who typically holds that job looks like, even though another applicant with a different gender or race, is better suited for the role.</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Smart people are the most susceptible to falling into the trap of the representative heuristic: for example, statisticians tend to leap to conclusions that any given sample of a large population was more representative of that population than it actually was.</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b="1" dirty="0">
                <a:effectLst/>
                <a:latin typeface="+mn-lt"/>
                <a:ea typeface="Calibri" panose="020F0502020204030204" pitchFamily="34" charset="0"/>
                <a:cs typeface="Calibri" panose="020F0502020204030204" pitchFamily="34" charset="0"/>
              </a:rPr>
              <a:t>4. Regression to the mean</a:t>
            </a: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Within the context of psychology, regression to the mean describes our tendency to make biased predictions about the future, because we fail to take into account the power of regression.</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b="1" dirty="0">
                <a:effectLst/>
                <a:latin typeface="+mn-lt"/>
                <a:ea typeface="Calibri" panose="020F0502020204030204" pitchFamily="34" charset="0"/>
                <a:cs typeface="Calibri" panose="020F0502020204030204" pitchFamily="34" charset="0"/>
              </a:rPr>
              <a:t>5. Hindsight bias</a:t>
            </a: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Hindsight bias refers to our tendency to look back at past events, adjust our worldview to accommodate the surprise and hold the position that “I-knew-it-all-along.”</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This cognitive bias is especially pervasive amongst experts, who tend to look back at surprising </a:t>
            </a:r>
            <a:br>
              <a:rPr lang="en-GB" sz="1100"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Within organisations, hindsight bias rewards and promotes reckless risk seekers, who tend to take crazy gambles that work. Kahneman explains this phenomenon in Thinking Fast and Slow:</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“Leaders who have been lucky are never punished for having taken too much risk.  Instead, they are believed to have had the flair and foresight to anticipate success, and the sensible people who doubted them are seen in hindsight as mediocre, timid, and weak. A few lucky gambles can crown a reckless leader with a halo of prescience and boldness.”</a:t>
            </a: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mn-lt"/>
                <a:ea typeface="Calibri" panose="020F0502020204030204" pitchFamily="34" charset="0"/>
                <a:cs typeface="Calibri" panose="020F0502020204030204" pitchFamily="34" charset="0"/>
              </a:rPr>
              <a:t> </a:t>
            </a: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b="1" dirty="0">
                <a:effectLst/>
                <a:latin typeface="+mn-lt"/>
                <a:ea typeface="Calibri" panose="020F0502020204030204" pitchFamily="34" charset="0"/>
                <a:cs typeface="Calibri" panose="020F0502020204030204" pitchFamily="34" charset="0"/>
              </a:rPr>
              <a:t>Don’t Trust Your Intuition</a:t>
            </a: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We’d like to think that our expertise and intuition are enough to make smart decisions, but Kahneman’s work on cognitive biases carries a message with a strong warning: left to its own devices, the human mind tends to make systematic errors that lead to costly mistakes and bad decisions.</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It’s a humble reminder that even the smartest person in a room can make the worst decision, if they rely on intuition alone.</a:t>
            </a:r>
            <a:br>
              <a:rPr lang="en-GB" sz="1100" b="1" dirty="0">
                <a:effectLst/>
                <a:latin typeface="+mn-lt"/>
                <a:ea typeface="Calibri" panose="020F0502020204030204" pitchFamily="34" charset="0"/>
                <a:cs typeface="Calibri" panose="020F0502020204030204" pitchFamily="34" charset="0"/>
              </a:rPr>
            </a:br>
            <a:br>
              <a:rPr lang="en-GB" sz="1100" b="1" dirty="0">
                <a:effectLst/>
                <a:latin typeface="+mn-lt"/>
                <a:ea typeface="Calibri" panose="020F0502020204030204" pitchFamily="34" charset="0"/>
                <a:cs typeface="Calibri" panose="020F0502020204030204" pitchFamily="34" charset="0"/>
              </a:rPr>
            </a:br>
            <a:r>
              <a:rPr lang="en-GB" sz="1100" dirty="0">
                <a:effectLst/>
                <a:latin typeface="+mn-lt"/>
                <a:ea typeface="Calibri" panose="020F0502020204030204" pitchFamily="34" charset="0"/>
                <a:cs typeface="Calibri" panose="020F0502020204030204" pitchFamily="34" charset="0"/>
              </a:rPr>
              <a:t>Ultimately, the ability to identify and manage these cognitive biases will shape our decision-making and quality of our lives.</a:t>
            </a:r>
            <a:endParaRPr lang="en-GB" sz="1100" dirty="0">
              <a:effectLst/>
              <a:latin typeface="+mn-lt"/>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7226333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mn-lt"/>
                <a:ea typeface="+mn-ea"/>
                <a:cs typeface="Arial" panose="020B0604020202020204" pitchFamily="34" charset="0"/>
              </a:rPr>
              <a:t>QTS – has anyone ever heard of the ‘Scare Straight Programme?’</a:t>
            </a:r>
          </a:p>
          <a:p>
            <a:endParaRPr lang="en-GB" sz="1100" b="1" i="0" u="sng" strike="noStrike" kern="1200" baseline="0" dirty="0">
              <a:solidFill>
                <a:schemeClr val="tx1"/>
              </a:solidFill>
              <a:latin typeface="+mn-lt"/>
              <a:ea typeface="+mn-ea"/>
              <a:cs typeface="Arial" panose="020B0604020202020204" pitchFamily="34" charset="0"/>
            </a:endParaRPr>
          </a:p>
          <a:p>
            <a:r>
              <a:rPr lang="en-GB" sz="1100" b="1" i="0" u="sng" strike="noStrike" kern="1200" baseline="0" dirty="0">
                <a:solidFill>
                  <a:schemeClr val="tx1"/>
                </a:solidFill>
                <a:latin typeface="+mn-lt"/>
                <a:ea typeface="+mn-ea"/>
                <a:cs typeface="Arial" panose="020B0604020202020204" pitchFamily="34" charset="0"/>
              </a:rPr>
              <a:t>The rationale for Evidence Based Policing</a:t>
            </a:r>
          </a:p>
          <a:p>
            <a:endParaRPr lang="en-GB" sz="1100" b="1" i="0" u="none" strike="noStrike" kern="1200" baseline="0" dirty="0">
              <a:solidFill>
                <a:schemeClr val="tx1"/>
              </a:solidFill>
              <a:latin typeface="+mn-lt"/>
              <a:ea typeface="+mn-ea"/>
              <a:cs typeface="Arial" panose="020B0604020202020204" pitchFamily="34" charset="0"/>
            </a:endParaRPr>
          </a:p>
          <a:p>
            <a:r>
              <a:rPr lang="en-GB" sz="1100" b="1" i="0" u="none" strike="noStrike" kern="1200" baseline="0" dirty="0">
                <a:solidFill>
                  <a:schemeClr val="tx1"/>
                </a:solidFill>
                <a:latin typeface="+mn-lt"/>
                <a:ea typeface="+mn-ea"/>
                <a:cs typeface="Arial" panose="020B0604020202020204" pitchFamily="34" charset="0"/>
              </a:rPr>
              <a:t>What is Scared Straight? </a:t>
            </a:r>
            <a:endParaRPr lang="en-GB" sz="1100" b="0" i="0" u="none" strike="noStrike" kern="1200" baseline="0" dirty="0">
              <a:solidFill>
                <a:schemeClr val="tx1"/>
              </a:solidFill>
              <a:latin typeface="+mn-lt"/>
              <a:ea typeface="+mn-ea"/>
              <a:cs typeface="Arial" panose="020B0604020202020204" pitchFamily="34" charset="0"/>
            </a:endParaRPr>
          </a:p>
          <a:p>
            <a:r>
              <a:rPr lang="en-GB" sz="1100" b="0" i="0" u="none" strike="noStrike" kern="1200" baseline="0" dirty="0">
                <a:solidFill>
                  <a:schemeClr val="tx1"/>
                </a:solidFill>
                <a:latin typeface="+mn-lt"/>
                <a:ea typeface="+mn-ea"/>
                <a:cs typeface="Arial" panose="020B0604020202020204" pitchFamily="34" charset="0"/>
              </a:rPr>
              <a:t>Scared Straight originated in America as an initiative which organised visits to prison facilities by juvenile delinquents or children at risk of becoming delinquent. The aim was to deter the young people from a future life of crime by showing the reality of prison. Interventions included sessions in which adult inmates shared graphic stories about prison life. Other less confrontational methods and more educational sessions included inmates sharing life stories and describing the choices they made that led to imprisonment. </a:t>
            </a:r>
          </a:p>
          <a:p>
            <a:endParaRPr lang="en-GB" sz="1100" b="0" i="0" u="none" strike="noStrike" kern="1200" baseline="0" dirty="0">
              <a:solidFill>
                <a:schemeClr val="tx1"/>
              </a:solidFill>
              <a:latin typeface="+mn-lt"/>
              <a:ea typeface="+mn-ea"/>
              <a:cs typeface="Arial" panose="020B0604020202020204" pitchFamily="34" charset="0"/>
            </a:endParaRPr>
          </a:p>
          <a:p>
            <a:r>
              <a:rPr lang="en-GB" sz="1100" b="0" i="0" u="none" strike="noStrike" kern="1200" baseline="0" dirty="0">
                <a:solidFill>
                  <a:schemeClr val="tx1"/>
                </a:solidFill>
                <a:latin typeface="+mn-lt"/>
                <a:ea typeface="+mn-ea"/>
                <a:cs typeface="Arial" panose="020B0604020202020204" pitchFamily="34" charset="0"/>
              </a:rPr>
              <a:t>Following media accounts of the success of the programme it was soon replicated across America and similar programmes have since been used in other countries including in the UK. 	</a:t>
            </a:r>
          </a:p>
          <a:p>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200" b="0" i="0" u="none" strike="noStrike" kern="1200" baseline="0" dirty="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1445624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mn-lt"/>
                <a:cs typeface="Arial" panose="020B0604020202020204" pitchFamily="34" charset="0"/>
              </a:rPr>
              <a:t>Video:- </a:t>
            </a:r>
            <a:r>
              <a:rPr lang="en-GB" sz="1100" b="0" i="0" dirty="0">
                <a:effectLst/>
                <a:latin typeface="+mn-lt"/>
              </a:rPr>
              <a:t>Beyond Scared Straight Ethan's Prison Experience S9, E2 (</a:t>
            </a:r>
            <a:r>
              <a:rPr lang="en-GB" sz="1100" b="1" dirty="0">
                <a:solidFill>
                  <a:srgbClr val="FF0000"/>
                </a:solidFill>
                <a:latin typeface="+mn-lt"/>
                <a:hlinkClick r:id="rId3"/>
              </a:rPr>
              <a:t>https://youtu.be/bfyBsRR6b1o</a:t>
            </a:r>
            <a:r>
              <a:rPr lang="en-GB" sz="1100" b="0" i="0" dirty="0">
                <a:effectLst/>
                <a:latin typeface="+mn-lt"/>
              </a:rPr>
              <a:t>) </a:t>
            </a:r>
          </a:p>
          <a:p>
            <a:endParaRPr lang="en-GB" sz="1100" dirty="0">
              <a:latin typeface="+mn-lt"/>
              <a:cs typeface="Arial" panose="020B0604020202020204" pitchFamily="34" charset="0"/>
            </a:endParaRPr>
          </a:p>
          <a:p>
            <a:br>
              <a:rPr lang="en-GB" sz="1100" dirty="0">
                <a:latin typeface="+mn-lt"/>
                <a:cs typeface="Arial" panose="020B0604020202020204" pitchFamily="34" charset="0"/>
              </a:rPr>
            </a:br>
            <a:r>
              <a:rPr lang="en-GB" sz="1100" dirty="0">
                <a:latin typeface="+mn-lt"/>
                <a:cs typeface="Arial" panose="020B0604020202020204" pitchFamily="34" charset="0"/>
              </a:rPr>
              <a:t>'Beyond Scared Straight!' shows young offender intervention programs in America, which</a:t>
            </a:r>
            <a:r>
              <a:rPr lang="en-GB" sz="1100" baseline="0" dirty="0">
                <a:latin typeface="+mn-lt"/>
                <a:cs typeface="Arial" panose="020B0604020202020204" pitchFamily="34" charset="0"/>
              </a:rPr>
              <a:t> have </a:t>
            </a:r>
            <a:r>
              <a:rPr lang="en-GB" sz="1100" dirty="0">
                <a:latin typeface="+mn-lt"/>
                <a:cs typeface="Arial" panose="020B0604020202020204" pitchFamily="34" charset="0"/>
              </a:rPr>
              <a:t>evolved since 'scaring teens is no longer as easy of a task.' </a:t>
            </a:r>
          </a:p>
          <a:p>
            <a:endParaRPr lang="en-GB" sz="1100" dirty="0">
              <a:latin typeface="+mn-lt"/>
              <a:cs typeface="Arial" panose="020B0604020202020204" pitchFamily="34" charset="0"/>
            </a:endParaRPr>
          </a:p>
          <a:p>
            <a:r>
              <a:rPr lang="en-GB" sz="1100" dirty="0">
                <a:latin typeface="+mn-lt"/>
                <a:cs typeface="Arial" panose="020B0604020202020204" pitchFamily="34" charset="0"/>
              </a:rPr>
              <a:t>The</a:t>
            </a:r>
            <a:r>
              <a:rPr lang="en-GB" sz="1100" baseline="0" dirty="0">
                <a:latin typeface="+mn-lt"/>
                <a:cs typeface="Arial" panose="020B0604020202020204" pitchFamily="34" charset="0"/>
              </a:rPr>
              <a:t> series </a:t>
            </a:r>
            <a:r>
              <a:rPr lang="en-GB" sz="1100" dirty="0">
                <a:latin typeface="+mn-lt"/>
                <a:cs typeface="Arial" panose="020B0604020202020204" pitchFamily="34" charset="0"/>
              </a:rPr>
              <a:t>follows a group of at-risk teens and preteens going through a</a:t>
            </a:r>
            <a:r>
              <a:rPr lang="en-GB" sz="1100" baseline="0" dirty="0">
                <a:latin typeface="+mn-lt"/>
                <a:cs typeface="Arial" panose="020B0604020202020204" pitchFamily="34" charset="0"/>
              </a:rPr>
              <a:t> prison</a:t>
            </a:r>
            <a:r>
              <a:rPr lang="en-GB" sz="1100" dirty="0">
                <a:latin typeface="+mn-lt"/>
                <a:cs typeface="Arial" panose="020B0604020202020204" pitchFamily="34" charset="0"/>
              </a:rPr>
              <a:t> program and mixing</a:t>
            </a:r>
            <a:r>
              <a:rPr lang="en-GB" sz="1100" baseline="0" dirty="0">
                <a:latin typeface="+mn-lt"/>
                <a:cs typeface="Arial" panose="020B0604020202020204" pitchFamily="34" charset="0"/>
              </a:rPr>
              <a:t> with actual convicts. </a:t>
            </a:r>
          </a:p>
          <a:p>
            <a:endParaRPr lang="en-GB" sz="1100" baseline="0" dirty="0">
              <a:latin typeface="+mn-lt"/>
              <a:cs typeface="Arial" panose="020B0604020202020204" pitchFamily="34" charset="0"/>
            </a:endParaRPr>
          </a:p>
          <a:p>
            <a:r>
              <a:rPr lang="en-GB" sz="1100" baseline="0" dirty="0">
                <a:latin typeface="+mn-lt"/>
                <a:cs typeface="Arial" panose="020B0604020202020204" pitchFamily="34" charset="0"/>
              </a:rPr>
              <a:t>The programme then </a:t>
            </a:r>
            <a:r>
              <a:rPr lang="en-GB" sz="1100" dirty="0">
                <a:latin typeface="+mn-lt"/>
                <a:cs typeface="Arial" panose="020B0604020202020204" pitchFamily="34" charset="0"/>
              </a:rPr>
              <a:t>catches up with the teens one month later,</a:t>
            </a:r>
            <a:r>
              <a:rPr lang="en-GB" sz="1100" baseline="0" dirty="0">
                <a:latin typeface="+mn-lt"/>
                <a:cs typeface="Arial" panose="020B0604020202020204" pitchFamily="34" charset="0"/>
              </a:rPr>
              <a:t> to evaluate its successfulness and impact it has had on the teens life.  </a:t>
            </a:r>
            <a:endParaRPr lang="en-GB" sz="1100" dirty="0">
              <a:latin typeface="+mn-lt"/>
              <a:cs typeface="Arial" panose="020B0604020202020204" pitchFamily="34" charset="0"/>
            </a:endParaRPr>
          </a:p>
          <a:p>
            <a:endParaRPr lang="en-GB" sz="110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baseline="0" dirty="0">
              <a:solidFill>
                <a:schemeClr val="tx1"/>
              </a:solidFill>
              <a:effectLst/>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a:solidFill>
                  <a:schemeClr val="tx1"/>
                </a:solidFill>
                <a:effectLst/>
                <a:latin typeface="+mn-lt"/>
                <a:ea typeface="+mn-ea"/>
                <a:cs typeface="+mn-cs"/>
              </a:rPr>
              <a:t>Trainer to link into the indicative content </a:t>
            </a:r>
            <a:r>
              <a:rPr lang="en-GB" sz="1100" b="1" kern="1200" dirty="0" err="1">
                <a:solidFill>
                  <a:schemeClr val="tx1"/>
                </a:solidFill>
                <a:effectLst/>
                <a:latin typeface="+mn-lt"/>
                <a:ea typeface="+mn-ea"/>
                <a:cs typeface="+mn-cs"/>
              </a:rPr>
              <a:t>i.e</a:t>
            </a:r>
            <a:r>
              <a:rPr lang="en-GB" sz="1100" b="1" kern="1200" dirty="0">
                <a:solidFill>
                  <a:schemeClr val="tx1"/>
                </a:solidFill>
                <a:effectLst/>
                <a:latin typeface="+mn-lt"/>
                <a:ea typeface="+mn-ea"/>
                <a:cs typeface="+mn-cs"/>
              </a:rPr>
              <a:t> learning from success and failures which EBP will help to identify both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mn-lt"/>
              <a:ea typeface="+mn-ea"/>
              <a:cs typeface="+mn-cs"/>
            </a:endParaRPr>
          </a:p>
          <a:p>
            <a:pPr marL="0" indent="0" rtl="0">
              <a:buFont typeface="Arial" panose="020B0604020202020204" pitchFamily="34" charset="0"/>
              <a:buNone/>
            </a:pPr>
            <a:r>
              <a:rPr lang="en-GB" sz="1100" b="0" baseline="0" dirty="0">
                <a:effectLst/>
                <a:latin typeface="+mn-lt"/>
                <a:cs typeface="Arial" panose="020B0604020202020204" pitchFamily="34" charset="0"/>
              </a:rPr>
              <a:t>To link into the indicative content :- 	</a:t>
            </a:r>
          </a:p>
          <a:p>
            <a:pPr marL="171450" indent="-171450" rtl="0">
              <a:buFont typeface="Arial" panose="020B0604020202020204" pitchFamily="34" charset="0"/>
              <a:buChar char="•"/>
            </a:pPr>
            <a:r>
              <a:rPr lang="en-GB" sz="1100" b="0" baseline="0" dirty="0">
                <a:effectLst/>
                <a:latin typeface="+mn-lt"/>
                <a:cs typeface="Arial" panose="020B0604020202020204" pitchFamily="34" charset="0"/>
              </a:rPr>
              <a:t>Lessons learned from success and failure</a:t>
            </a:r>
          </a:p>
          <a:p>
            <a:pPr marL="171450" indent="-171450" rtl="0">
              <a:buFont typeface="Arial" panose="020B0604020202020204" pitchFamily="34" charset="0"/>
              <a:buChar char="•"/>
            </a:pPr>
            <a:r>
              <a:rPr lang="en-GB" sz="1100" b="0" baseline="0" dirty="0">
                <a:effectLst/>
                <a:latin typeface="+mn-lt"/>
                <a:cs typeface="Arial" panose="020B0604020202020204" pitchFamily="34" charset="0"/>
              </a:rPr>
              <a:t>How evidence should be used to inform decisions</a:t>
            </a:r>
          </a:p>
          <a:p>
            <a:pPr marL="171450" indent="-171450" rtl="0">
              <a:buFont typeface="Arial" panose="020B0604020202020204" pitchFamily="34" charset="0"/>
              <a:buChar char="•"/>
            </a:pPr>
            <a:r>
              <a:rPr lang="en-GB" sz="1100" b="0" baseline="0" dirty="0">
                <a:effectLst/>
                <a:latin typeface="+mn-lt"/>
                <a:cs typeface="Arial" panose="020B0604020202020204" pitchFamily="34" charset="0"/>
              </a:rPr>
              <a:t>Case studies exploring the impact of evidence-based policing in different areas of policing</a:t>
            </a:r>
          </a:p>
          <a:p>
            <a:pPr marL="171450" indent="-171450" rtl="0">
              <a:buFont typeface="Arial" panose="020B0604020202020204" pitchFamily="34" charset="0"/>
              <a:buChar char="•"/>
            </a:pPr>
            <a:r>
              <a:rPr lang="en-GB" sz="1100" b="0" baseline="0" dirty="0">
                <a:effectLst/>
                <a:latin typeface="+mn-lt"/>
                <a:cs typeface="Arial" panose="020B0604020202020204" pitchFamily="34" charset="0"/>
              </a:rPr>
              <a:t>Backfire effect</a:t>
            </a:r>
          </a:p>
          <a:p>
            <a:pPr marL="171450" indent="-171450" rtl="0">
              <a:buFont typeface="Arial" panose="020B0604020202020204" pitchFamily="34" charset="0"/>
              <a:buChar char="•"/>
            </a:pPr>
            <a:r>
              <a:rPr lang="en-GB" sz="1100" b="0" baseline="0" dirty="0">
                <a:effectLst/>
                <a:latin typeface="+mn-lt"/>
                <a:cs typeface="Arial" panose="020B0604020202020204" pitchFamily="34" charset="0"/>
              </a:rPr>
              <a:t>High Risk, High Harm &amp; High Cost Issues (Scared Straight is prim example of this, and why EBP if used could avoid this program)</a:t>
            </a:r>
            <a:br>
              <a:rPr lang="en-GB" sz="1100" b="0" baseline="0" dirty="0">
                <a:effectLst/>
                <a:latin typeface="+mn-lt"/>
                <a:cs typeface="Arial" panose="020B0604020202020204" pitchFamily="34" charset="0"/>
              </a:rPr>
            </a:br>
            <a:endParaRPr lang="en-GB" sz="1100" b="0" baseline="0" dirty="0">
              <a:effectLst/>
              <a:latin typeface="+mn-lt"/>
              <a:cs typeface="Arial" panose="020B0604020202020204" pitchFamily="34" charset="0"/>
            </a:endParaRPr>
          </a:p>
          <a:p>
            <a:pPr>
              <a:lnSpc>
                <a:spcPct val="107000"/>
              </a:lnSpc>
              <a:spcAft>
                <a:spcPts val="800"/>
              </a:spcAft>
            </a:pPr>
            <a:r>
              <a:rPr lang="en-GB" sz="1100" b="1" baseline="0" dirty="0">
                <a:effectLst/>
                <a:latin typeface="+mn-lt"/>
                <a:cs typeface="Arial" panose="020B0604020202020204" pitchFamily="34" charset="0"/>
              </a:rPr>
              <a:t>Notes:-</a:t>
            </a:r>
            <a:br>
              <a:rPr lang="en-GB" sz="1100" b="1" baseline="0" dirty="0">
                <a:effectLst/>
                <a:latin typeface="+mn-lt"/>
                <a:cs typeface="Arial" panose="020B0604020202020204" pitchFamily="34" charset="0"/>
              </a:rPr>
            </a:br>
            <a:r>
              <a:rPr lang="en-GB" sz="1100" b="1" dirty="0">
                <a:effectLst/>
                <a:latin typeface="+mn-lt"/>
                <a:ea typeface="Calibri" panose="020F0502020204030204" pitchFamily="34" charset="0"/>
                <a:cs typeface="Times New Roman" panose="02020603050405020304" pitchFamily="18" charset="0"/>
              </a:rPr>
              <a:t>Focus of the intervention</a:t>
            </a:r>
            <a:br>
              <a:rPr lang="en-GB" sz="1100" b="1"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Scared Straight programmes involve organised visits to prison facilities by juvenile delinquents or children at risk of becoming delinquent. Programmes include confrontational rap sessions, where adult inmates share graphic stories about prison life with the juveniles.</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Other less confrontational methods and more educational sessions include inmates sharing life stories and describing the choices they made that led to imprisonment.</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The aim of these is to deter those at risk by showing them the reality of incarceration.</a:t>
            </a:r>
          </a:p>
          <a:p>
            <a:pPr>
              <a:lnSpc>
                <a:spcPct val="107000"/>
              </a:lnSpc>
              <a:spcAft>
                <a:spcPts val="800"/>
              </a:spcAft>
            </a:pPr>
            <a:br>
              <a:rPr lang="en-GB" sz="1100" dirty="0">
                <a:effectLst/>
                <a:latin typeface="+mn-lt"/>
                <a:ea typeface="Calibri" panose="020F0502020204030204" pitchFamily="34" charset="0"/>
                <a:cs typeface="Times New Roman" panose="02020603050405020304" pitchFamily="18" charset="0"/>
              </a:rPr>
            </a:br>
            <a:r>
              <a:rPr lang="en-GB" sz="1100" b="1" dirty="0">
                <a:effectLst/>
                <a:latin typeface="+mn-lt"/>
                <a:ea typeface="Calibri" panose="020F0502020204030204" pitchFamily="34" charset="0"/>
                <a:cs typeface="Times New Roman" panose="02020603050405020304" pitchFamily="18" charset="0"/>
              </a:rPr>
              <a:t>Effect – how effective is it?</a:t>
            </a: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Overall, the evidence suggests that the intervention has increased crime.</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 </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After accounting for bias, Review one estimated that reoffending was 68% higher among those juveniles who participated in the programme compared to those who did not. Participant reoffending was higher compared to offenders who did not receive the intervention in seven of the nine studies.</a:t>
            </a:r>
          </a:p>
          <a:p>
            <a:pPr>
              <a:lnSpc>
                <a:spcPct val="107000"/>
              </a:lnSpc>
              <a:spcAft>
                <a:spcPts val="800"/>
              </a:spcAft>
            </a:pPr>
            <a:br>
              <a:rPr lang="en-GB" sz="1100" dirty="0">
                <a:effectLst/>
                <a:latin typeface="+mn-lt"/>
                <a:ea typeface="Calibri" panose="020F0502020204030204" pitchFamily="34" charset="0"/>
                <a:cs typeface="Times New Roman" panose="02020603050405020304" pitchFamily="18" charset="0"/>
              </a:rPr>
            </a:br>
            <a:r>
              <a:rPr lang="en-GB" sz="1100" b="1" dirty="0">
                <a:effectLst/>
                <a:latin typeface="+mn-lt"/>
                <a:ea typeface="Calibri" panose="020F0502020204030204" pitchFamily="34" charset="0"/>
                <a:cs typeface="Times New Roman" panose="02020603050405020304" pitchFamily="18" charset="0"/>
              </a:rPr>
              <a:t>How strong is the evidence?</a:t>
            </a: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b="1" dirty="0">
                <a:effectLst/>
                <a:latin typeface="+mn-lt"/>
                <a:ea typeface="Calibri" panose="020F0502020204030204" pitchFamily="34" charset="0"/>
                <a:cs typeface="Times New Roman" panose="02020603050405020304" pitchFamily="18" charset="0"/>
              </a:rPr>
              <a:t>​</a:t>
            </a:r>
            <a:r>
              <a:rPr lang="en-GB" sz="1100" dirty="0">
                <a:effectLst/>
                <a:latin typeface="+mn-lt"/>
                <a:ea typeface="Calibri" panose="020F0502020204030204" pitchFamily="34" charset="0"/>
                <a:cs typeface="Times New Roman" panose="02020603050405020304" pitchFamily="18" charset="0"/>
              </a:rPr>
              <a:t>The overall evidence is taken from Review one (covering nine studies). The review was sufficiently systematic that most forms of bias that could influence the study outcomes could be ruled out.</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 </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The review did not quantify an overall effect for unanticipated outcomes caused by the intervention.</a:t>
            </a:r>
          </a:p>
          <a:p>
            <a:pPr>
              <a:lnSpc>
                <a:spcPct val="107000"/>
              </a:lnSpc>
              <a:spcAft>
                <a:spcPts val="800"/>
              </a:spcAft>
            </a:pPr>
            <a:br>
              <a:rPr lang="en-GB" sz="1100" dirty="0">
                <a:effectLst/>
                <a:latin typeface="+mn-lt"/>
                <a:ea typeface="Calibri" panose="020F0502020204030204" pitchFamily="34" charset="0"/>
                <a:cs typeface="Times New Roman" panose="02020603050405020304" pitchFamily="18" charset="0"/>
              </a:rPr>
            </a:br>
            <a:r>
              <a:rPr lang="en-GB" sz="1100" b="1" dirty="0">
                <a:effectLst/>
                <a:latin typeface="+mn-lt"/>
                <a:ea typeface="Calibri" panose="020F0502020204030204" pitchFamily="34" charset="0"/>
                <a:cs typeface="Times New Roman" panose="02020603050405020304" pitchFamily="18" charset="0"/>
              </a:rPr>
              <a:t>Mechanism – how does it work?</a:t>
            </a: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The reviews provide a general statement of the assumed theory of the possible mechanisms through which Scared Straight programmes might reduce crime.</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 </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Both reviews state that Scared Straight programmes might reduce crime by giving participants realistic depictions of life in prison and access to offenders’ experiences. This may deter juvenile offenders or children at risk of becoming delinquent from further involvement with crime.</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This is based on deterrence theory and the hypothesis is that if punishment is swift, severe and certain, it will deter criminal or delinquent behaviour.</a:t>
            </a: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 </a:t>
            </a:r>
          </a:p>
          <a:p>
            <a:pPr>
              <a:lnSpc>
                <a:spcPct val="107000"/>
              </a:lnSpc>
              <a:spcAft>
                <a:spcPts val="800"/>
              </a:spcAft>
            </a:pPr>
            <a:r>
              <a:rPr lang="en-GB" sz="1100" b="1" dirty="0">
                <a:effectLst/>
                <a:latin typeface="+mn-lt"/>
                <a:ea typeface="Calibri" panose="020F0502020204030204" pitchFamily="34" charset="0"/>
                <a:cs typeface="Times New Roman" panose="02020603050405020304" pitchFamily="18" charset="0"/>
              </a:rPr>
              <a:t>Moderators – in which contexts does it work best?</a:t>
            </a:r>
            <a:br>
              <a:rPr lang="en-GB" sz="1100" b="1" dirty="0">
                <a:effectLst/>
                <a:latin typeface="+mn-lt"/>
                <a:ea typeface="Calibri" panose="020F0502020204030204" pitchFamily="34" charset="0"/>
                <a:cs typeface="Times New Roman" panose="02020603050405020304" pitchFamily="18" charset="0"/>
              </a:rPr>
            </a:br>
            <a:br>
              <a:rPr lang="en-GB" sz="1100" b="1"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There was no subgroup moderator analysis. Both reviews noted that there was insufficient data in the primary evaluations to examine under what conditions or for what populations Scared Straight programmes might work best.</a:t>
            </a: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 </a:t>
            </a:r>
            <a:br>
              <a:rPr lang="en-GB" sz="1100" dirty="0">
                <a:effectLst/>
                <a:latin typeface="+mn-lt"/>
                <a:ea typeface="Calibri" panose="020F0502020204030204" pitchFamily="34" charset="0"/>
                <a:cs typeface="Times New Roman" panose="02020603050405020304" pitchFamily="18" charset="0"/>
              </a:rPr>
            </a:b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b="1" dirty="0">
                <a:effectLst/>
                <a:latin typeface="+mn-lt"/>
                <a:ea typeface="Calibri" panose="020F0502020204030204" pitchFamily="34" charset="0"/>
                <a:cs typeface="Times New Roman" panose="02020603050405020304" pitchFamily="18" charset="0"/>
              </a:rPr>
              <a:t>Economic considerations – how much might it cost?</a:t>
            </a: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The cost of participating in the programme was estimated to be $50 per person (in 2006). However, after adding the estimated costs to society associated with the additional crimes committed by juveniles involved in the programme, the net cost to the tax-payer was estimated to be $14,667 per participant (again in 2006).</a:t>
            </a:r>
          </a:p>
          <a:p>
            <a:pPr>
              <a:lnSpc>
                <a:spcPct val="107000"/>
              </a:lnSpc>
              <a:spcAft>
                <a:spcPts val="800"/>
              </a:spcAft>
            </a:pPr>
            <a:br>
              <a:rPr lang="en-GB" sz="1100" dirty="0">
                <a:effectLst/>
                <a:latin typeface="+mn-lt"/>
                <a:ea typeface="Calibri" panose="020F0502020204030204" pitchFamily="34" charset="0"/>
                <a:cs typeface="Times New Roman" panose="02020603050405020304" pitchFamily="18" charset="0"/>
              </a:rPr>
            </a:br>
            <a:r>
              <a:rPr lang="en-GB" sz="1100" b="1" dirty="0">
                <a:effectLst/>
                <a:latin typeface="+mn-lt"/>
                <a:ea typeface="Calibri" panose="020F0502020204030204" pitchFamily="34" charset="0"/>
                <a:cs typeface="Times New Roman" panose="02020603050405020304" pitchFamily="18" charset="0"/>
              </a:rPr>
              <a:t>Summary</a:t>
            </a:r>
            <a:endParaRPr lang="en-GB" sz="11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mn-lt"/>
                <a:ea typeface="Calibri" panose="020F0502020204030204" pitchFamily="34" charset="0"/>
                <a:cs typeface="Times New Roman" panose="02020603050405020304" pitchFamily="18" charset="0"/>
              </a:rPr>
              <a:t>Overall, the evidence suggests that the intervention has increased juvenile offending. </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In most studies reviewed, on average, more juveniles who participated in the program were found to commit offences, compared to juveniles who did not participate. This evidence suggests a </a:t>
            </a:r>
            <a:r>
              <a:rPr lang="en-GB" sz="1100" b="1" dirty="0">
                <a:effectLst/>
                <a:latin typeface="+mn-lt"/>
                <a:ea typeface="Calibri" panose="020F0502020204030204" pitchFamily="34" charset="0"/>
                <a:cs typeface="Times New Roman" panose="02020603050405020304" pitchFamily="18" charset="0"/>
              </a:rPr>
              <a:t>backfire effect of the programme.</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dirty="0">
                <a:effectLst/>
                <a:latin typeface="+mn-lt"/>
                <a:ea typeface="Calibri" panose="020F0502020204030204" pitchFamily="34" charset="0"/>
                <a:cs typeface="Times New Roman" panose="02020603050405020304" pitchFamily="18" charset="0"/>
              </a:rPr>
              <a:t>It is not clear why or how the programme encourages offending behaviour in juveniles.</a:t>
            </a:r>
            <a:br>
              <a:rPr lang="en-GB" sz="1100" dirty="0">
                <a:effectLst/>
                <a:latin typeface="+mn-lt"/>
                <a:ea typeface="Calibri" panose="020F0502020204030204" pitchFamily="34" charset="0"/>
                <a:cs typeface="Times New Roman" panose="02020603050405020304" pitchFamily="18" charset="0"/>
              </a:rPr>
            </a:br>
            <a:br>
              <a:rPr lang="en-GB" sz="1100" dirty="0">
                <a:effectLst/>
                <a:latin typeface="+mn-lt"/>
                <a:ea typeface="Calibri" panose="020F0502020204030204" pitchFamily="34" charset="0"/>
                <a:cs typeface="Times New Roman" panose="02020603050405020304" pitchFamily="18" charset="0"/>
              </a:rPr>
            </a:br>
            <a:r>
              <a:rPr lang="en-GB" sz="1100" b="1" dirty="0">
                <a:effectLst/>
                <a:latin typeface="+mn-lt"/>
                <a:ea typeface="Calibri" panose="020F0502020204030204" pitchFamily="34" charset="0"/>
                <a:cs typeface="Times New Roman" panose="02020603050405020304" pitchFamily="18" charset="0"/>
              </a:rPr>
              <a:t>QTS.</a:t>
            </a:r>
            <a:br>
              <a:rPr lang="en-GB" sz="1100" b="1" dirty="0">
                <a:effectLst/>
                <a:latin typeface="+mn-lt"/>
                <a:ea typeface="Calibri" panose="020F0502020204030204" pitchFamily="34" charset="0"/>
                <a:cs typeface="Times New Roman" panose="02020603050405020304" pitchFamily="18" charset="0"/>
              </a:rPr>
            </a:br>
            <a:r>
              <a:rPr lang="en-GB" sz="1100" b="1" dirty="0">
                <a:effectLst/>
                <a:latin typeface="+mn-lt"/>
                <a:ea typeface="Calibri" panose="020F0502020204030204" pitchFamily="34" charset="0"/>
                <a:cs typeface="Times New Roman" panose="02020603050405020304" pitchFamily="18" charset="0"/>
              </a:rPr>
              <a:t>Q. What is a Backfire Effect?</a:t>
            </a:r>
            <a:br>
              <a:rPr lang="en-GB" sz="1100" b="1" dirty="0">
                <a:effectLst/>
                <a:latin typeface="+mn-lt"/>
                <a:ea typeface="Calibri" panose="020F0502020204030204" pitchFamily="34" charset="0"/>
                <a:cs typeface="Times New Roman" panose="02020603050405020304" pitchFamily="18" charset="0"/>
              </a:rPr>
            </a:br>
            <a:r>
              <a:rPr lang="en-GB" sz="1100" b="1" dirty="0">
                <a:effectLst/>
                <a:latin typeface="+mn-lt"/>
                <a:ea typeface="Calibri" panose="020F0502020204030204" pitchFamily="34" charset="0"/>
                <a:cs typeface="Times New Roman" panose="02020603050405020304" pitchFamily="18" charset="0"/>
              </a:rPr>
              <a:t>A. </a:t>
            </a:r>
            <a:r>
              <a:rPr lang="en-GB" sz="1100" dirty="0">
                <a:solidFill>
                  <a:srgbClr val="111111"/>
                </a:solidFill>
                <a:effectLst/>
                <a:latin typeface="+mn-lt"/>
                <a:ea typeface="Calibri" panose="020F0502020204030204" pitchFamily="34" charset="0"/>
                <a:cs typeface="Calibri" panose="020F0502020204030204" pitchFamily="34" charset="0"/>
              </a:rPr>
              <a:t>The backfire effect is when a person hardens an opinion after encountering evidence that suggests the</a:t>
            </a:r>
            <a:r>
              <a:rPr lang="en-GB" sz="1100" b="1" dirty="0">
                <a:effectLst/>
                <a:latin typeface="+mn-lt"/>
                <a:ea typeface="Calibri" panose="020F0502020204030204" pitchFamily="34" charset="0"/>
                <a:cs typeface="Times New Roman" panose="02020603050405020304" pitchFamily="18" charset="0"/>
              </a:rPr>
              <a:t> opinion is wrong</a:t>
            </a:r>
            <a:r>
              <a:rPr lang="en-GB" sz="1100" dirty="0">
                <a:effectLst/>
                <a:latin typeface="+mn-lt"/>
                <a:ea typeface="Calibri" panose="020F0502020204030204" pitchFamily="34" charset="0"/>
                <a:cs typeface="Times New Roman" panose="02020603050405020304" pitchFamily="18" charset="0"/>
              </a:rPr>
              <a:t>. It is associated with cognitive dissonance, a sense of stress that can occur when dealing with inconsistencies.</a:t>
            </a:r>
          </a:p>
          <a:p>
            <a:br>
              <a:rPr lang="en-GB" sz="1100" dirty="0">
                <a:solidFill>
                  <a:srgbClr val="444444"/>
                </a:solidFill>
                <a:effectLst/>
                <a:latin typeface="+mn-lt"/>
                <a:ea typeface="Calibri" panose="020F0502020204030204" pitchFamily="34" charset="0"/>
              </a:rPr>
            </a:br>
            <a:r>
              <a:rPr lang="en-GB" sz="1100" dirty="0">
                <a:solidFill>
                  <a:srgbClr val="444444"/>
                </a:solidFill>
                <a:effectLst/>
                <a:latin typeface="+mn-lt"/>
                <a:ea typeface="Calibri" panose="020F0502020204030204" pitchFamily="34" charset="0"/>
              </a:rPr>
              <a:t>Simply the backfire effect is a cognitive bias that causes people to have increased conviction in their beliefs when faced with opposing evidence. In other words, disconfirming facts only strengthen their stance.</a:t>
            </a:r>
          </a:p>
          <a:p>
            <a:endParaRPr lang="en-GB" sz="1100" dirty="0">
              <a:solidFill>
                <a:srgbClr val="444444"/>
              </a:solidFill>
              <a:effectLst/>
              <a:latin typeface="+mn-lt"/>
              <a:ea typeface="Calibri" panose="020F0502020204030204" pitchFamily="34" charset="0"/>
              <a:cs typeface="Times New Roman" panose="02020603050405020304" pitchFamily="18" charset="0"/>
            </a:endParaRPr>
          </a:p>
          <a:p>
            <a:r>
              <a:rPr lang="en-GB" sz="1100" dirty="0">
                <a:solidFill>
                  <a:srgbClr val="444444"/>
                </a:solidFill>
                <a:effectLst/>
                <a:latin typeface="+mn-lt"/>
                <a:ea typeface="Calibri" panose="020F0502020204030204" pitchFamily="34" charset="0"/>
                <a:cs typeface="Times New Roman" panose="02020603050405020304" pitchFamily="18" charset="0"/>
              </a:rPr>
              <a:t>Following the video Trainer to put students into pairs to discuss:-</a:t>
            </a:r>
          </a:p>
          <a:p>
            <a:r>
              <a:rPr lang="en-GB" sz="1100" b="1" dirty="0">
                <a:solidFill>
                  <a:srgbClr val="444444"/>
                </a:solidFill>
                <a:effectLst/>
                <a:latin typeface="+mn-lt"/>
                <a:ea typeface="Calibri" panose="020F0502020204030204" pitchFamily="34" charset="0"/>
                <a:cs typeface="Times New Roman" panose="02020603050405020304" pitchFamily="18" charset="0"/>
              </a:rPr>
              <a:t>QTS - What are your thoughts regarding the programme?</a:t>
            </a:r>
          </a:p>
          <a:p>
            <a:r>
              <a:rPr lang="en-GB" sz="1100" b="1" dirty="0">
                <a:solidFill>
                  <a:srgbClr val="444444"/>
                </a:solidFill>
                <a:effectLst/>
                <a:latin typeface="+mn-lt"/>
                <a:ea typeface="Calibri" panose="020F0502020204030204" pitchFamily="34" charset="0"/>
                <a:cs typeface="Times New Roman" panose="02020603050405020304" pitchFamily="18" charset="0"/>
              </a:rPr>
              <a:t>QTS – What are the pro’s and con’s to this programme?</a:t>
            </a:r>
          </a:p>
          <a:p>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26583188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latin typeface="+mn-lt"/>
                <a:cs typeface="Arial" panose="020B0604020202020204" pitchFamily="34" charset="0"/>
              </a:rPr>
              <a:t>QTS – How can we change the behaviour of an individual? </a:t>
            </a:r>
            <a:r>
              <a:rPr lang="en-GB" sz="1100" b="0" dirty="0" err="1">
                <a:latin typeface="+mn-lt"/>
                <a:cs typeface="Arial" panose="020B0604020202020204" pitchFamily="34" charset="0"/>
              </a:rPr>
              <a:t>Boardblast</a:t>
            </a:r>
            <a:r>
              <a:rPr lang="en-GB" sz="1100" b="0" dirty="0">
                <a:latin typeface="+mn-lt"/>
                <a:cs typeface="Arial" panose="020B0604020202020204" pitchFamily="34" charset="0"/>
              </a:rPr>
              <a:t> answers</a:t>
            </a:r>
          </a:p>
          <a:p>
            <a:pPr>
              <a:lnSpc>
                <a:spcPct val="100000"/>
              </a:lnSpc>
            </a:pPr>
            <a:endParaRPr lang="en-GB" sz="1100" b="1" dirty="0">
              <a:latin typeface="+mn-lt"/>
              <a:cs typeface="Arial" panose="020B0604020202020204" pitchFamily="34" charset="0"/>
            </a:endParaRPr>
          </a:p>
          <a:p>
            <a:pPr>
              <a:lnSpc>
                <a:spcPct val="100000"/>
              </a:lnSpc>
            </a:pPr>
            <a:r>
              <a:rPr lang="en-GB" sz="1100" b="1" dirty="0">
                <a:latin typeface="+mn-lt"/>
                <a:cs typeface="Arial" panose="020B0604020202020204" pitchFamily="34" charset="0"/>
              </a:rPr>
              <a:t>Please see additional trainer notes on ‘The Nudge</a:t>
            </a:r>
            <a:r>
              <a:rPr lang="en-GB" sz="1100" b="1" baseline="0" dirty="0">
                <a:latin typeface="+mn-lt"/>
                <a:cs typeface="Arial" panose="020B0604020202020204" pitchFamily="34" charset="0"/>
              </a:rPr>
              <a:t> Concept’ </a:t>
            </a:r>
          </a:p>
          <a:p>
            <a:pPr>
              <a:lnSpc>
                <a:spcPct val="100000"/>
              </a:lnSpc>
            </a:pPr>
            <a:endParaRPr lang="en-GB" sz="1100" dirty="0">
              <a:latin typeface="+mn-lt"/>
              <a:cs typeface="Arial" panose="020B0604020202020204" pitchFamily="34" charset="0"/>
            </a:endParaRPr>
          </a:p>
          <a:p>
            <a:pPr>
              <a:lnSpc>
                <a:spcPct val="100000"/>
              </a:lnSpc>
            </a:pPr>
            <a:r>
              <a:rPr lang="en-GB" sz="1100" dirty="0">
                <a:latin typeface="+mn-lt"/>
                <a:cs typeface="Arial" panose="020B0604020202020204" pitchFamily="34" charset="0"/>
              </a:rPr>
              <a:t>How can we change the behaviour of an individual? </a:t>
            </a:r>
          </a:p>
          <a:p>
            <a:pPr>
              <a:lnSpc>
                <a:spcPct val="100000"/>
              </a:lnSpc>
            </a:pPr>
            <a:endParaRPr lang="en-GB" sz="1100" dirty="0">
              <a:latin typeface="+mn-lt"/>
              <a:cs typeface="Arial" panose="020B0604020202020204" pitchFamily="34" charset="0"/>
            </a:endParaRPr>
          </a:p>
          <a:p>
            <a:pPr>
              <a:lnSpc>
                <a:spcPct val="100000"/>
              </a:lnSpc>
            </a:pPr>
            <a:r>
              <a:rPr lang="en-GB" sz="1100" dirty="0">
                <a:latin typeface="+mn-lt"/>
                <a:cs typeface="Arial" panose="020B0604020202020204" pitchFamily="34" charset="0"/>
              </a:rPr>
              <a:t>Watching</a:t>
            </a:r>
            <a:r>
              <a:rPr lang="en-GB" sz="1100" baseline="0" dirty="0">
                <a:latin typeface="+mn-lt"/>
                <a:cs typeface="Arial" panose="020B0604020202020204" pitchFamily="34" charset="0"/>
              </a:rPr>
              <a:t> a </a:t>
            </a:r>
            <a:r>
              <a:rPr lang="en-GB" sz="1100" dirty="0">
                <a:latin typeface="+mn-lt"/>
                <a:cs typeface="Arial" panose="020B0604020202020204" pitchFamily="34" charset="0"/>
              </a:rPr>
              <a:t>father coaxing his daughter to jump into the pool. She was adamantly refusing to leap. He was frustrated. And then something happened. He sweetened the offer with a promise of an</a:t>
            </a:r>
            <a:r>
              <a:rPr lang="en-GB" sz="1100" baseline="0" dirty="0">
                <a:latin typeface="+mn-lt"/>
                <a:cs typeface="Arial" panose="020B0604020202020204" pitchFamily="34" charset="0"/>
              </a:rPr>
              <a:t> ice-cream. </a:t>
            </a:r>
            <a:r>
              <a:rPr lang="en-GB" sz="1100" dirty="0">
                <a:latin typeface="+mn-lt"/>
                <a:cs typeface="Arial" panose="020B0604020202020204" pitchFamily="34" charset="0"/>
              </a:rPr>
              <a:t>Splash!</a:t>
            </a:r>
            <a:r>
              <a:rPr lang="en-GB" sz="1100" baseline="0" dirty="0">
                <a:latin typeface="+mn-lt"/>
                <a:cs typeface="Arial" panose="020B0604020202020204" pitchFamily="34" charset="0"/>
              </a:rPr>
              <a:t> </a:t>
            </a:r>
            <a:r>
              <a:rPr lang="en-GB" sz="1100" dirty="0">
                <a:latin typeface="+mn-lt"/>
                <a:cs typeface="Arial" panose="020B0604020202020204" pitchFamily="34" charset="0"/>
              </a:rPr>
              <a:t>She was in the water!</a:t>
            </a:r>
          </a:p>
          <a:p>
            <a:pPr>
              <a:lnSpc>
                <a:spcPct val="100000"/>
              </a:lnSpc>
            </a:pPr>
            <a:r>
              <a:rPr lang="en-GB" sz="1100" dirty="0">
                <a:latin typeface="+mn-lt"/>
                <a:cs typeface="Arial" panose="020B0604020202020204" pitchFamily="34" charset="0"/>
              </a:rPr>
              <a:t>That little incentive was a </a:t>
            </a:r>
            <a:r>
              <a:rPr lang="en-GB" sz="1100" b="1" u="sng" dirty="0">
                <a:latin typeface="+mn-lt"/>
                <a:cs typeface="Arial" panose="020B0604020202020204" pitchFamily="34" charset="0"/>
              </a:rPr>
              <a:t>nudge. </a:t>
            </a:r>
            <a:r>
              <a:rPr lang="en-GB" sz="1100" dirty="0">
                <a:latin typeface="+mn-lt"/>
                <a:cs typeface="Arial" panose="020B0604020202020204" pitchFamily="34" charset="0"/>
              </a:rPr>
              <a:t>Motivation at its best!!</a:t>
            </a:r>
          </a:p>
          <a:p>
            <a:pPr>
              <a:lnSpc>
                <a:spcPct val="100000"/>
              </a:lnSpc>
            </a:pPr>
            <a:endParaRPr lang="en-GB" sz="1100" baseline="0" dirty="0">
              <a:latin typeface="+mn-lt"/>
              <a:cs typeface="Arial" panose="020B0604020202020204" pitchFamily="34" charset="0"/>
            </a:endParaRPr>
          </a:p>
          <a:p>
            <a:pPr>
              <a:lnSpc>
                <a:spcPct val="100000"/>
              </a:lnSpc>
            </a:pPr>
            <a:r>
              <a:rPr lang="en-GB" sz="1100" baseline="0" dirty="0">
                <a:latin typeface="+mn-lt"/>
                <a:cs typeface="Arial" panose="020B0604020202020204" pitchFamily="34" charset="0"/>
              </a:rPr>
              <a:t>‘Nudge Theory is an idea grounded in behaviour science and both economic and political theory. It suggests that </a:t>
            </a:r>
            <a:r>
              <a:rPr lang="en-GB" sz="1100" b="1" baseline="0" dirty="0">
                <a:latin typeface="+mn-lt"/>
                <a:cs typeface="Arial" panose="020B0604020202020204" pitchFamily="34" charset="0"/>
              </a:rPr>
              <a:t>positive reinforcement </a:t>
            </a:r>
            <a:r>
              <a:rPr lang="en-GB" sz="1100" baseline="0" dirty="0">
                <a:latin typeface="+mn-lt"/>
                <a:cs typeface="Arial" panose="020B0604020202020204" pitchFamily="34" charset="0"/>
              </a:rPr>
              <a:t>and indirect suggestion can influence peoples decisions and actions, without them even realising! </a:t>
            </a:r>
          </a:p>
          <a:p>
            <a:pPr>
              <a:lnSpc>
                <a:spcPct val="100000"/>
              </a:lnSpc>
            </a:pPr>
            <a:endParaRPr lang="en-GB" sz="1100" baseline="0" dirty="0">
              <a:latin typeface="+mn-lt"/>
              <a:cs typeface="Arial" panose="020B0604020202020204" pitchFamily="34" charset="0"/>
            </a:endParaRPr>
          </a:p>
          <a:p>
            <a:pPr>
              <a:lnSpc>
                <a:spcPct val="100000"/>
              </a:lnSpc>
            </a:pPr>
            <a:r>
              <a:rPr lang="en-GB" sz="1100" baseline="0" dirty="0">
                <a:latin typeface="+mn-lt"/>
                <a:cs typeface="Arial" panose="020B0604020202020204" pitchFamily="34" charset="0"/>
              </a:rPr>
              <a:t>Examples of nudge;</a:t>
            </a:r>
          </a:p>
          <a:p>
            <a:pPr>
              <a:lnSpc>
                <a:spcPct val="100000"/>
              </a:lnSpc>
            </a:pPr>
            <a:endParaRPr lang="en-GB" sz="1100" baseline="0" dirty="0">
              <a:latin typeface="+mn-lt"/>
              <a:cs typeface="Arial" panose="020B0604020202020204" pitchFamily="34" charset="0"/>
            </a:endParaRPr>
          </a:p>
          <a:p>
            <a:pPr marL="228600" indent="-228600">
              <a:lnSpc>
                <a:spcPct val="100000"/>
              </a:lnSpc>
              <a:buAutoNum type="arabicPeriod"/>
            </a:pPr>
            <a:r>
              <a:rPr lang="en-GB" sz="1100" baseline="0" dirty="0">
                <a:latin typeface="+mn-lt"/>
                <a:cs typeface="Arial" panose="020B0604020202020204" pitchFamily="34" charset="0"/>
              </a:rPr>
              <a:t>An American grocery store placed green arrows on the floor leading them to the fruit and veg aisles. They found shoppers followed the arrows 9/10 and the sale of their produce increased</a:t>
            </a:r>
          </a:p>
          <a:p>
            <a:pPr marL="228600" indent="-228600">
              <a:lnSpc>
                <a:spcPct val="100000"/>
              </a:lnSpc>
              <a:buAutoNum type="arabicPeriod"/>
            </a:pPr>
            <a:r>
              <a:rPr lang="en-GB" sz="1100" baseline="0" dirty="0">
                <a:latin typeface="+mn-lt"/>
                <a:cs typeface="Arial" panose="020B0604020202020204" pitchFamily="34" charset="0"/>
              </a:rPr>
              <a:t>In the UK a scheme where each home is given two separate bins for their garbage. One is for regular waste and one is for recyclables. The recycle bin is a third bigger, however by limiting the size of the general waste, people recycle more</a:t>
            </a:r>
          </a:p>
          <a:p>
            <a:pPr marL="228600" indent="-228600">
              <a:lnSpc>
                <a:spcPct val="100000"/>
              </a:lnSpc>
              <a:buAutoNum type="arabicPeriod"/>
            </a:pPr>
            <a:r>
              <a:rPr lang="en-GB" sz="1100" baseline="0" dirty="0">
                <a:latin typeface="+mn-lt"/>
                <a:cs typeface="Arial" panose="020B0604020202020204" pitchFamily="34" charset="0"/>
              </a:rPr>
              <a:t>School canteens carefully laid healthy food options out on display as students queue up to buy their food. In an experiment, students made better food choices as they picked up fruit and other healthy options whilst they waited in the queue to buy their lunch.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a:solidFill>
                <a:srgbClr val="002060"/>
              </a:solidFill>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a:solidFill>
                <a:srgbClr val="002060"/>
              </a:solidFill>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rgbClr val="002060"/>
                </a:solidFill>
                <a:latin typeface="+mn-lt"/>
                <a:cs typeface="Arial" panose="020B0604020202020204" pitchFamily="34" charset="0"/>
              </a:rPr>
              <a:t>How does</a:t>
            </a:r>
            <a:r>
              <a:rPr lang="en-GB" sz="1100" b="1" baseline="0" dirty="0">
                <a:solidFill>
                  <a:srgbClr val="002060"/>
                </a:solidFill>
                <a:latin typeface="+mn-lt"/>
                <a:cs typeface="Arial" panose="020B0604020202020204" pitchFamily="34" charset="0"/>
              </a:rPr>
              <a:t> this relate to EBP? </a:t>
            </a:r>
          </a:p>
          <a:p>
            <a:endParaRPr lang="en-GB" sz="1100" baseline="0" dirty="0">
              <a:latin typeface="+mn-lt"/>
            </a:endParaRP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041038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40612239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mn-lt"/>
                <a:cs typeface="Arial" panose="020B0604020202020204" pitchFamily="34" charset="0"/>
              </a:rPr>
              <a:t>What do we mean by ‘best available’ evidence? </a:t>
            </a:r>
          </a:p>
          <a:p>
            <a:pPr>
              <a:lnSpc>
                <a:spcPct val="100000"/>
              </a:lnSpc>
            </a:pPr>
            <a:endParaRPr lang="en-GB" sz="1100" dirty="0">
              <a:latin typeface="+mn-lt"/>
              <a:cs typeface="Arial" panose="020B0604020202020204" pitchFamily="34" charset="0"/>
            </a:endParaRPr>
          </a:p>
          <a:p>
            <a:pPr marL="171450" indent="-171450">
              <a:lnSpc>
                <a:spcPct val="100000"/>
              </a:lnSpc>
              <a:buFont typeface="Arial" panose="020B0604020202020204" pitchFamily="34" charset="0"/>
              <a:buChar char="•"/>
            </a:pPr>
            <a:r>
              <a:rPr lang="en-GB" sz="1100" dirty="0">
                <a:latin typeface="+mn-lt"/>
                <a:cs typeface="Arial" panose="020B0604020202020204" pitchFamily="34" charset="0"/>
              </a:rPr>
              <a:t>Why a particular piece of research was conducted, </a:t>
            </a:r>
          </a:p>
          <a:p>
            <a:pPr marL="171450" indent="-171450">
              <a:lnSpc>
                <a:spcPct val="100000"/>
              </a:lnSpc>
              <a:buFont typeface="Arial" panose="020B0604020202020204" pitchFamily="34" charset="0"/>
              <a:buChar char="•"/>
            </a:pPr>
            <a:r>
              <a:rPr lang="en-GB" sz="1100" dirty="0">
                <a:latin typeface="+mn-lt"/>
                <a:cs typeface="Arial" panose="020B0604020202020204" pitchFamily="34" charset="0"/>
              </a:rPr>
              <a:t>Why the particular method was chosen, </a:t>
            </a:r>
          </a:p>
          <a:p>
            <a:pPr marL="171450" indent="-171450">
              <a:lnSpc>
                <a:spcPct val="100000"/>
              </a:lnSpc>
              <a:buFont typeface="Arial" panose="020B0604020202020204" pitchFamily="34" charset="0"/>
              <a:buChar char="•"/>
            </a:pPr>
            <a:r>
              <a:rPr lang="en-GB" sz="1100" dirty="0">
                <a:latin typeface="+mn-lt"/>
                <a:cs typeface="Arial" panose="020B0604020202020204" pitchFamily="34" charset="0"/>
              </a:rPr>
              <a:t>What challenges were faced when conducting the research and how these might have affected the findings, </a:t>
            </a:r>
          </a:p>
          <a:p>
            <a:pPr marL="171450" indent="-171450">
              <a:lnSpc>
                <a:spcPct val="100000"/>
              </a:lnSpc>
              <a:buFont typeface="Arial" panose="020B0604020202020204" pitchFamily="34" charset="0"/>
              <a:buChar char="•"/>
            </a:pPr>
            <a:r>
              <a:rPr lang="en-GB" sz="1100" dirty="0">
                <a:latin typeface="+mn-lt"/>
                <a:cs typeface="Arial" panose="020B0604020202020204" pitchFamily="34" charset="0"/>
              </a:rPr>
              <a:t>What analysis was undertaken and why and on what basis the conclusions were made. </a:t>
            </a:r>
          </a:p>
          <a:p>
            <a:pPr>
              <a:lnSpc>
                <a:spcPct val="100000"/>
              </a:lnSpc>
            </a:pPr>
            <a:endParaRPr lang="en-GB" sz="110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mn-lt"/>
                <a:cs typeface="Arial" panose="020B0604020202020204" pitchFamily="34" charset="0"/>
              </a:rPr>
              <a:t>The Evidence for Policy and Practice Information and co-ordinating (EPPI) Centre, who are specialists in reviewing research, have identified the following five criteria that can help you to assess the quality of the reporting of a study’s aims, context, rationale, methods and findings: </a:t>
            </a:r>
          </a:p>
          <a:p>
            <a:pPr>
              <a:lnSpc>
                <a:spcPct val="100000"/>
              </a:lnSpc>
            </a:pPr>
            <a:endParaRPr lang="en-GB" sz="1100" dirty="0">
              <a:latin typeface="+mn-lt"/>
              <a:cs typeface="Arial" panose="020B0604020202020204" pitchFamily="34" charset="0"/>
            </a:endParaRPr>
          </a:p>
          <a:p>
            <a:pPr marL="0" indent="0">
              <a:lnSpc>
                <a:spcPct val="100000"/>
              </a:lnSpc>
              <a:buNone/>
            </a:pPr>
            <a:r>
              <a:rPr lang="en-GB" sz="1100" dirty="0">
                <a:latin typeface="+mn-lt"/>
                <a:cs typeface="Arial" panose="020B0604020202020204" pitchFamily="34" charset="0"/>
              </a:rPr>
              <a:t>1. Were the aims and objectives clearly reported? </a:t>
            </a:r>
          </a:p>
          <a:p>
            <a:pPr marL="0" indent="0">
              <a:lnSpc>
                <a:spcPct val="100000"/>
              </a:lnSpc>
              <a:buNone/>
            </a:pPr>
            <a:r>
              <a:rPr lang="en-GB" sz="1100" dirty="0">
                <a:latin typeface="+mn-lt"/>
                <a:cs typeface="Arial" panose="020B0604020202020204" pitchFamily="34" charset="0"/>
              </a:rPr>
              <a:t>2. Was there an adequate description of the context in which the research was carried out (including a rationale for why the study was undertaken)? </a:t>
            </a:r>
          </a:p>
          <a:p>
            <a:pPr marL="0" indent="0">
              <a:lnSpc>
                <a:spcPct val="100000"/>
              </a:lnSpc>
              <a:buNone/>
            </a:pPr>
            <a:r>
              <a:rPr lang="en-GB" sz="1100" dirty="0">
                <a:latin typeface="+mn-lt"/>
                <a:cs typeface="Arial" panose="020B0604020202020204" pitchFamily="34" charset="0"/>
              </a:rPr>
              <a:t>3. Was there an adequate description of the sample used and the methods for how the sample was identified and recruited? </a:t>
            </a:r>
          </a:p>
          <a:p>
            <a:pPr marL="0" indent="0">
              <a:lnSpc>
                <a:spcPct val="100000"/>
              </a:lnSpc>
              <a:buNone/>
            </a:pPr>
            <a:r>
              <a:rPr lang="en-GB" sz="1100" dirty="0">
                <a:latin typeface="+mn-lt"/>
                <a:cs typeface="Arial" panose="020B0604020202020204" pitchFamily="34" charset="0"/>
              </a:rPr>
              <a:t>4. Was there an adequate description of the methods used to collect data? </a:t>
            </a:r>
          </a:p>
          <a:p>
            <a:pPr marL="0" indent="0">
              <a:lnSpc>
                <a:spcPct val="100000"/>
              </a:lnSpc>
              <a:buNone/>
            </a:pPr>
            <a:r>
              <a:rPr lang="en-GB" sz="1100" dirty="0">
                <a:latin typeface="+mn-lt"/>
                <a:cs typeface="Arial" panose="020B0604020202020204" pitchFamily="34" charset="0"/>
              </a:rPr>
              <a:t>5. Was there an adequate description of the methods used to analyse data?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8657654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4095512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baseline="0"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91873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mn-lt"/>
                <a:ea typeface="+mn-ea"/>
                <a:cs typeface="Arial" panose="020B0604020202020204" pitchFamily="34" charset="0"/>
              </a:rPr>
              <a:t>QTS – who else can be involved in problem solving a policing problem? </a:t>
            </a:r>
            <a:r>
              <a:rPr lang="en-GB" sz="1100" b="0" i="0" u="none" strike="noStrike" kern="1200" baseline="0" dirty="0" err="1">
                <a:solidFill>
                  <a:schemeClr val="tx1"/>
                </a:solidFill>
                <a:latin typeface="+mn-lt"/>
                <a:ea typeface="+mn-ea"/>
                <a:cs typeface="Arial" panose="020B0604020202020204" pitchFamily="34" charset="0"/>
              </a:rPr>
              <a:t>Boardblast</a:t>
            </a:r>
            <a:r>
              <a:rPr lang="en-GB" sz="1100" b="0" i="0" u="none" strike="noStrike" kern="1200" baseline="0" dirty="0">
                <a:solidFill>
                  <a:schemeClr val="tx1"/>
                </a:solidFill>
                <a:latin typeface="+mn-lt"/>
                <a:ea typeface="+mn-ea"/>
                <a:cs typeface="Arial" panose="020B0604020202020204" pitchFamily="34" charset="0"/>
              </a:rPr>
              <a:t> answers</a:t>
            </a:r>
          </a:p>
          <a:p>
            <a:endParaRPr lang="en-GB" sz="1100" b="1" i="0" u="none" strike="noStrike" kern="1200" baseline="0" dirty="0">
              <a:solidFill>
                <a:schemeClr val="tx1"/>
              </a:solidFill>
              <a:latin typeface="+mn-lt"/>
              <a:ea typeface="+mn-ea"/>
              <a:cs typeface="Arial" panose="020B0604020202020204" pitchFamily="34" charset="0"/>
            </a:endParaRPr>
          </a:p>
          <a:p>
            <a:r>
              <a:rPr lang="en-GB" sz="1100" b="1" i="0" u="none" strike="noStrike" kern="1200" baseline="0" dirty="0">
                <a:solidFill>
                  <a:schemeClr val="tx1"/>
                </a:solidFill>
                <a:latin typeface="+mn-lt"/>
                <a:ea typeface="+mn-ea"/>
                <a:cs typeface="Arial" panose="020B0604020202020204" pitchFamily="34" charset="0"/>
              </a:rPr>
              <a:t>Who’s involved?</a:t>
            </a:r>
          </a:p>
          <a:p>
            <a:r>
              <a:rPr lang="en-GB" sz="1100" b="0" i="0" u="none" strike="noStrike" kern="1200" baseline="0" dirty="0">
                <a:solidFill>
                  <a:schemeClr val="tx1"/>
                </a:solidFill>
                <a:latin typeface="+mn-lt"/>
                <a:ea typeface="+mn-ea"/>
                <a:cs typeface="Arial" panose="020B0604020202020204" pitchFamily="34" charset="0"/>
              </a:rPr>
              <a:t>In developing your approach to a specific problem it is important to consider who else within a force (e.g. analysts, specialist staff, senior officers </a:t>
            </a:r>
            <a:r>
              <a:rPr lang="en-GB" sz="1100" b="0" i="0" u="none" strike="noStrike" kern="1200" baseline="0" dirty="0" err="1">
                <a:solidFill>
                  <a:schemeClr val="tx1"/>
                </a:solidFill>
                <a:latin typeface="+mn-lt"/>
                <a:ea typeface="+mn-ea"/>
                <a:cs typeface="Arial" panose="020B0604020202020204" pitchFamily="34" charset="0"/>
              </a:rPr>
              <a:t>etc</a:t>
            </a:r>
            <a:r>
              <a:rPr lang="en-GB" sz="1100" b="0" i="0" u="none" strike="noStrike" kern="1200" baseline="0" dirty="0">
                <a:solidFill>
                  <a:schemeClr val="tx1"/>
                </a:solidFill>
                <a:latin typeface="+mn-lt"/>
                <a:ea typeface="+mn-ea"/>
                <a:cs typeface="Arial" panose="020B0604020202020204" pitchFamily="34" charset="0"/>
              </a:rPr>
              <a:t>) will need to support the work and which other partner agencies or organisations might be involved in implementing the strategy. Your options may be limited by the resources (time and money) available to you through the force and local partners. Early collaboration can help ensure that the aims and objectives of the intervention are realistic and meet the needs of all partners involved in the work.</a:t>
            </a:r>
          </a:p>
          <a:p>
            <a:endParaRPr lang="en-GB" sz="1100" dirty="0">
              <a:latin typeface="+mn-lt"/>
              <a:cs typeface="Arial" panose="020B0604020202020204" pitchFamily="34" charset="0"/>
            </a:endParaRPr>
          </a:p>
          <a:p>
            <a:r>
              <a:rPr lang="en-GB" sz="1100" dirty="0">
                <a:latin typeface="+mn-lt"/>
                <a:cs typeface="Arial" panose="020B0604020202020204" pitchFamily="34" charset="0"/>
              </a:rPr>
              <a:t>Collaborative Working plays an important part in EBP.</a:t>
            </a:r>
            <a:r>
              <a:rPr lang="en-GB" sz="1100" baseline="0" dirty="0">
                <a:latin typeface="+mn-lt"/>
                <a:cs typeface="Arial" panose="020B0604020202020204" pitchFamily="34" charset="0"/>
              </a:rPr>
              <a:t> </a:t>
            </a:r>
            <a:r>
              <a:rPr lang="en-GB" sz="1100" dirty="0">
                <a:latin typeface="+mn-lt"/>
                <a:cs typeface="Arial" panose="020B0604020202020204" pitchFamily="34" charset="0"/>
              </a:rPr>
              <a:t>Working together</a:t>
            </a:r>
            <a:r>
              <a:rPr lang="en-GB" sz="1100" baseline="0" dirty="0">
                <a:latin typeface="+mn-lt"/>
                <a:cs typeface="Arial" panose="020B0604020202020204" pitchFamily="34" charset="0"/>
              </a:rPr>
              <a:t> to achieve the best evidence to solve a problem</a:t>
            </a:r>
          </a:p>
          <a:p>
            <a:endParaRPr lang="en-GB" sz="1100" baseline="0" dirty="0">
              <a:latin typeface="+mn-lt"/>
              <a:cs typeface="Arial" panose="020B0604020202020204" pitchFamily="34" charset="0"/>
            </a:endParaRPr>
          </a:p>
          <a:p>
            <a:pPr marL="171450" indent="-171450">
              <a:buFont typeface="Arial" panose="020B0604020202020204" pitchFamily="34" charset="0"/>
              <a:buChar char="•"/>
            </a:pPr>
            <a:r>
              <a:rPr lang="en-GB" sz="1100" baseline="0" dirty="0">
                <a:latin typeface="+mn-lt"/>
                <a:cs typeface="Arial" panose="020B0604020202020204" pitchFamily="34" charset="0"/>
              </a:rPr>
              <a:t>Local authorities</a:t>
            </a:r>
          </a:p>
          <a:p>
            <a:pPr marL="171450" indent="-171450">
              <a:buFont typeface="Arial" panose="020B0604020202020204" pitchFamily="34" charset="0"/>
              <a:buChar char="•"/>
            </a:pPr>
            <a:r>
              <a:rPr lang="en-GB" sz="1100" baseline="0" dirty="0">
                <a:latin typeface="+mn-lt"/>
                <a:cs typeface="Arial" panose="020B0604020202020204" pitchFamily="34" charset="0"/>
              </a:rPr>
              <a:t>Emergency Services</a:t>
            </a:r>
          </a:p>
          <a:p>
            <a:pPr marL="171450" indent="-171450">
              <a:buFont typeface="Arial" panose="020B0604020202020204" pitchFamily="34" charset="0"/>
              <a:buChar char="•"/>
            </a:pPr>
            <a:r>
              <a:rPr lang="en-GB" sz="1100" baseline="0" dirty="0">
                <a:latin typeface="+mn-lt"/>
                <a:cs typeface="Arial" panose="020B0604020202020204" pitchFamily="34" charset="0"/>
              </a:rPr>
              <a:t>Community Groups</a:t>
            </a:r>
          </a:p>
          <a:p>
            <a:pPr marL="171450" indent="-171450">
              <a:buFont typeface="Arial" panose="020B0604020202020204" pitchFamily="34" charset="0"/>
              <a:buChar char="•"/>
            </a:pPr>
            <a:r>
              <a:rPr lang="en-GB" sz="1100" baseline="0" dirty="0">
                <a:latin typeface="+mn-lt"/>
                <a:cs typeface="Arial" panose="020B0604020202020204" pitchFamily="34" charset="0"/>
              </a:rPr>
              <a:t>Local Businesses</a:t>
            </a:r>
          </a:p>
          <a:p>
            <a:pPr marL="171450" indent="-171450">
              <a:buFont typeface="Arial" panose="020B0604020202020204" pitchFamily="34" charset="0"/>
              <a:buChar char="•"/>
            </a:pPr>
            <a:r>
              <a:rPr lang="en-GB" sz="1100" dirty="0">
                <a:latin typeface="+mn-lt"/>
                <a:cs typeface="Arial" panose="020B0604020202020204" pitchFamily="34" charset="0"/>
              </a:rPr>
              <a:t>Colleagues</a:t>
            </a:r>
          </a:p>
          <a:p>
            <a:pPr marL="171450" indent="-171450">
              <a:buFont typeface="Arial" panose="020B0604020202020204" pitchFamily="34" charset="0"/>
              <a:buChar char="•"/>
            </a:pPr>
            <a:r>
              <a:rPr lang="en-GB" sz="1100" dirty="0">
                <a:latin typeface="+mn-lt"/>
                <a:cs typeface="Arial" panose="020B0604020202020204" pitchFamily="34" charset="0"/>
              </a:rPr>
              <a:t>Public Surveys</a:t>
            </a:r>
          </a:p>
          <a:p>
            <a:pPr marL="171450" indent="-171450">
              <a:buFont typeface="Arial" panose="020B0604020202020204" pitchFamily="34" charset="0"/>
              <a:buChar char="•"/>
            </a:pPr>
            <a:r>
              <a:rPr lang="en-GB" sz="1100" dirty="0">
                <a:latin typeface="+mn-lt"/>
                <a:cs typeface="Arial" panose="020B0604020202020204" pitchFamily="34" charset="0"/>
              </a:rPr>
              <a:t>Other forces</a:t>
            </a:r>
          </a:p>
          <a:p>
            <a:pPr marL="171450" indent="-171450">
              <a:buFont typeface="Arial" panose="020B0604020202020204" pitchFamily="34" charset="0"/>
              <a:buChar char="•"/>
            </a:pPr>
            <a:r>
              <a:rPr lang="en-GB" sz="1100" dirty="0">
                <a:latin typeface="+mn-lt"/>
                <a:cs typeface="Arial" panose="020B0604020202020204" pitchFamily="34" charset="0"/>
              </a:rPr>
              <a:t>Other agencies</a:t>
            </a:r>
          </a:p>
          <a:p>
            <a:pPr marL="171450" indent="-171450">
              <a:buFont typeface="Arial" panose="020B0604020202020204" pitchFamily="34" charset="0"/>
              <a:buChar char="•"/>
            </a:pPr>
            <a:r>
              <a:rPr lang="en-GB" sz="1100" dirty="0">
                <a:latin typeface="+mn-lt"/>
                <a:cs typeface="Arial" panose="020B0604020202020204" pitchFamily="34" charset="0"/>
              </a:rPr>
              <a:t>Universities (research)</a:t>
            </a:r>
          </a:p>
          <a:p>
            <a:endParaRPr lang="en-GB" sz="1100" b="0" i="0" u="none" strike="noStrike" kern="1200" baseline="0" dirty="0">
              <a:solidFill>
                <a:schemeClr val="tx1"/>
              </a:solidFill>
              <a:latin typeface="+mn-lt"/>
              <a:ea typeface="+mn-ea"/>
              <a:cs typeface="Arial" panose="020B0604020202020204" pitchFamily="34" charset="0"/>
            </a:endParaRPr>
          </a:p>
          <a:p>
            <a:r>
              <a:rPr lang="en-GB" sz="1100" b="1" i="0" u="none" strike="noStrike" kern="1200" baseline="0" dirty="0">
                <a:solidFill>
                  <a:schemeClr val="tx1"/>
                </a:solidFill>
                <a:latin typeface="+mn-lt"/>
                <a:ea typeface="+mn-ea"/>
                <a:cs typeface="Arial" panose="020B0604020202020204" pitchFamily="34" charset="0"/>
              </a:rPr>
              <a:t>What’s involved?</a:t>
            </a:r>
          </a:p>
          <a:p>
            <a:r>
              <a:rPr lang="en-GB" sz="1100" b="0" i="0" u="none" strike="noStrike" kern="1200" baseline="0" dirty="0">
                <a:solidFill>
                  <a:schemeClr val="tx1"/>
                </a:solidFill>
                <a:latin typeface="+mn-lt"/>
                <a:ea typeface="+mn-ea"/>
                <a:cs typeface="Arial" panose="020B0604020202020204" pitchFamily="34" charset="0"/>
              </a:rPr>
              <a:t>When working on new approaches or interventions, either just within your force or with partners, it’s important to think carefully about the roles and responsibilities each organisation or individual will have in implementing a new approach. Developing an action plan or project plan outlining the problem being addressed, the aims of the strategy or intervention, the role of each of the other interested parties, timescales for the project, and agreed outcome measures is generally good practice.</a:t>
            </a:r>
          </a:p>
          <a:p>
            <a:endParaRPr lang="en-GB" sz="1100" b="0" i="0" u="none" strike="noStrike" kern="1200" baseline="0" dirty="0">
              <a:solidFill>
                <a:schemeClr val="tx1"/>
              </a:solidFill>
              <a:latin typeface="+mn-lt"/>
              <a:ea typeface="+mn-ea"/>
              <a:cs typeface="Arial" panose="020B0604020202020204" pitchFamily="34" charset="0"/>
            </a:endParaRPr>
          </a:p>
          <a:p>
            <a:r>
              <a:rPr lang="en-GB" sz="1100" b="1" i="0" u="none" strike="noStrike" kern="1200" baseline="0" dirty="0">
                <a:solidFill>
                  <a:schemeClr val="tx1"/>
                </a:solidFill>
                <a:latin typeface="+mn-lt"/>
                <a:ea typeface="+mn-ea"/>
                <a:cs typeface="Arial" panose="020B0604020202020204" pitchFamily="34" charset="0"/>
              </a:rPr>
              <a:t>Data Sources</a:t>
            </a:r>
            <a:endParaRPr lang="en-GB" sz="1100" b="0" i="0" u="none" strike="noStrike" kern="1200" baseline="0" dirty="0">
              <a:solidFill>
                <a:schemeClr val="tx1"/>
              </a:solidFill>
              <a:latin typeface="+mn-lt"/>
              <a:ea typeface="+mn-ea"/>
              <a:cs typeface="Arial" panose="020B0604020202020204" pitchFamily="34" charset="0"/>
            </a:endParaRPr>
          </a:p>
          <a:p>
            <a:r>
              <a:rPr lang="en-GB" sz="1100" b="0" i="0" u="none" strike="noStrike" kern="1200" baseline="0" dirty="0">
                <a:solidFill>
                  <a:schemeClr val="tx1"/>
                </a:solidFill>
                <a:latin typeface="+mn-lt"/>
                <a:ea typeface="+mn-ea"/>
                <a:cs typeface="Arial" panose="020B0604020202020204" pitchFamily="34" charset="0"/>
              </a:rPr>
              <a:t>To identify or understand a problem, or to measure the impact of a particular intervention you are introducing, you may need to review data collected by others (known as secondary data). Typical examples include existing surveys, census data, or information collected by government departments or agencies. There may also be a wealth of data collected locally by your force and local partners. If you are working to reduce violence in the Night Time Economy, you may be interested in accident and emergency admissions from local hospitals, for example. </a:t>
            </a:r>
          </a:p>
          <a:p>
            <a:endParaRPr lang="en-GB" sz="1100" b="0" i="0" u="none" strike="noStrike" kern="1200" baseline="0" dirty="0">
              <a:solidFill>
                <a:schemeClr val="tx1"/>
              </a:solidFill>
              <a:latin typeface="+mn-lt"/>
              <a:ea typeface="+mn-ea"/>
              <a:cs typeface="Arial" panose="020B0604020202020204" pitchFamily="34" charset="0"/>
            </a:endParaRPr>
          </a:p>
          <a:p>
            <a:r>
              <a:rPr lang="en-GB" sz="1100" b="1" i="0" u="none" strike="noStrike" kern="1200" baseline="0" dirty="0">
                <a:solidFill>
                  <a:schemeClr val="tx1"/>
                </a:solidFill>
                <a:latin typeface="+mn-lt"/>
                <a:ea typeface="+mn-ea"/>
                <a:cs typeface="Arial" panose="020B0604020202020204" pitchFamily="34" charset="0"/>
              </a:rPr>
              <a:t>Limitations of EBP</a:t>
            </a:r>
          </a:p>
          <a:p>
            <a:endParaRPr lang="en-GB" sz="1100" b="1" i="0" u="none" strike="noStrike" kern="1200" baseline="0" dirty="0">
              <a:solidFill>
                <a:schemeClr val="tx1"/>
              </a:solidFill>
              <a:latin typeface="+mn-lt"/>
              <a:ea typeface="+mn-ea"/>
              <a:cs typeface="Arial" panose="020B0604020202020204" pitchFamily="34" charset="0"/>
            </a:endParaRPr>
          </a:p>
          <a:p>
            <a:pPr>
              <a:lnSpc>
                <a:spcPct val="100000"/>
              </a:lnSpc>
            </a:pPr>
            <a:r>
              <a:rPr lang="en-GB" sz="1100" b="0" dirty="0">
                <a:effectLst/>
                <a:latin typeface="+mn-lt"/>
                <a:cs typeface="Arial" panose="020B0604020202020204" pitchFamily="34" charset="0"/>
              </a:rPr>
              <a:t>Evidence-based policing does not provide definitive answers that officers and staff should apply uncritically.</a:t>
            </a:r>
          </a:p>
          <a:p>
            <a:pPr>
              <a:lnSpc>
                <a:spcPct val="100000"/>
              </a:lnSpc>
            </a:pPr>
            <a:endParaRPr lang="en-GB" sz="1100" b="0" dirty="0">
              <a:effectLst/>
              <a:latin typeface="+mn-lt"/>
              <a:cs typeface="Arial" panose="020B0604020202020204" pitchFamily="34" charset="0"/>
            </a:endParaRPr>
          </a:p>
          <a:p>
            <a:pPr>
              <a:lnSpc>
                <a:spcPct val="100000"/>
              </a:lnSpc>
            </a:pPr>
            <a:r>
              <a:rPr lang="en-GB" sz="1100" b="0" dirty="0">
                <a:effectLst/>
                <a:latin typeface="+mn-lt"/>
                <a:cs typeface="Arial" panose="020B0604020202020204" pitchFamily="34" charset="0"/>
              </a:rPr>
              <a:t>Consideration should be given that that any policies and procedures will only be as good as the research itself. In some cases, researchers may not be sufficiently thorough with their hypotheses, data collection, methods and testing procedures. If anyone of these areas is faulty, the conclusions derived from that research may be unreliable. Additionally, many police officers may not be sufficiently versed in research methods to properly implement these strategies. </a:t>
            </a:r>
            <a:r>
              <a:rPr lang="en-GB" sz="1600" b="0" i="0" dirty="0">
                <a:solidFill>
                  <a:srgbClr val="0F141C"/>
                </a:solidFill>
                <a:effectLst/>
                <a:latin typeface="HK Grotesk"/>
              </a:rPr>
              <a:t>Lastly, simply attaching the term "evidence-based" to policy decisions may give the community a false sense of security that current policies are indeed the best and most effective.</a:t>
            </a:r>
            <a:endParaRPr lang="en-GB" sz="1100" b="0" dirty="0">
              <a:effectLst/>
              <a:latin typeface="+mn-lt"/>
              <a:cs typeface="Arial" panose="020B0604020202020204" pitchFamily="34" charset="0"/>
            </a:endParaRPr>
          </a:p>
          <a:p>
            <a:endParaRPr lang="en-GB" sz="1100" b="0" i="0" u="none" strike="noStrike" kern="1200" baseline="0" dirty="0">
              <a:solidFill>
                <a:schemeClr val="tx1"/>
              </a:solidFill>
              <a:latin typeface="+mn-lt"/>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42570116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mn-lt"/>
                <a:cs typeface="Arial" panose="020B0604020202020204" pitchFamily="34" charset="0"/>
              </a:rPr>
              <a:t>College of Policing:</a:t>
            </a:r>
          </a:p>
          <a:p>
            <a:r>
              <a:rPr lang="en-GB" sz="1100" b="1" dirty="0">
                <a:latin typeface="+mn-lt"/>
                <a:cs typeface="Arial" panose="020B0604020202020204" pitchFamily="34" charset="0"/>
              </a:rPr>
              <a:t>What Works Centre:</a:t>
            </a:r>
          </a:p>
          <a:p>
            <a:r>
              <a:rPr lang="en-GB" sz="1100" b="0" dirty="0">
                <a:latin typeface="+mn-lt"/>
                <a:cs typeface="Arial" panose="020B0604020202020204" pitchFamily="34" charset="0"/>
              </a:rPr>
              <a:t>The What Works Centre for</a:t>
            </a:r>
            <a:r>
              <a:rPr lang="en-GB" sz="1100" b="0" baseline="0" dirty="0">
                <a:latin typeface="+mn-lt"/>
                <a:cs typeface="Arial" panose="020B0604020202020204" pitchFamily="34" charset="0"/>
              </a:rPr>
              <a:t> Crime reduction was established in 2013 and is part of the College of Policing. The focus of the What Works Centre for Crime reduction is on:</a:t>
            </a:r>
          </a:p>
          <a:p>
            <a:r>
              <a:rPr lang="en-GB" sz="1100" b="0" baseline="0" dirty="0">
                <a:latin typeface="+mn-lt"/>
                <a:cs typeface="Arial" panose="020B0604020202020204" pitchFamily="34" charset="0"/>
              </a:rPr>
              <a:t>Reviewing research on practices and interventions to reduce crime;</a:t>
            </a:r>
          </a:p>
          <a:p>
            <a:r>
              <a:rPr lang="en-GB" sz="1100" b="0" baseline="0" dirty="0">
                <a:latin typeface="+mn-lt"/>
                <a:cs typeface="Arial" panose="020B0604020202020204" pitchFamily="34" charset="0"/>
              </a:rPr>
              <a:t>Labelling the best available evidence on interventions in terms of impact on crime reduction, how they work, where they work, how to do it and economic cost.</a:t>
            </a:r>
          </a:p>
          <a:p>
            <a:r>
              <a:rPr lang="en-GB" sz="1100" b="0" baseline="0" dirty="0">
                <a:latin typeface="+mn-lt"/>
                <a:cs typeface="Arial" panose="020B0604020202020204" pitchFamily="34" charset="0"/>
              </a:rPr>
              <a:t>Providing Police and crime Commissioners and other crime reduction stakeholders with the knowledge, tools and guidance to help them target their resources more effectively.</a:t>
            </a:r>
          </a:p>
          <a:p>
            <a:r>
              <a:rPr lang="en-GB" sz="1100" b="0" baseline="0" dirty="0">
                <a:latin typeface="+mn-lt"/>
                <a:cs typeface="Arial" panose="020B0604020202020204" pitchFamily="34" charset="0"/>
              </a:rPr>
              <a:t>The What Works Centre for Crime Reduction is part of a network of What Works centres created to provide robust and comprehensive evidence that will guide decision making on public spending. </a:t>
            </a:r>
            <a:endParaRPr lang="en-GB" sz="1100" b="0" dirty="0">
              <a:latin typeface="+mn-lt"/>
              <a:cs typeface="Arial" panose="020B0604020202020204" pitchFamily="34" charset="0"/>
            </a:endParaRPr>
          </a:p>
          <a:p>
            <a:endParaRPr lang="en-GB" sz="1100" b="1" dirty="0">
              <a:latin typeface="+mn-lt"/>
              <a:cs typeface="Arial" panose="020B0604020202020204" pitchFamily="34" charset="0"/>
            </a:endParaRPr>
          </a:p>
          <a:p>
            <a:r>
              <a:rPr lang="en-GB" sz="1100" b="1" dirty="0">
                <a:latin typeface="+mn-lt"/>
                <a:cs typeface="Arial" panose="020B0604020202020204" pitchFamily="34" charset="0"/>
              </a:rPr>
              <a:t>Knowledge</a:t>
            </a:r>
            <a:r>
              <a:rPr lang="en-GB" sz="1100" b="1" baseline="0" dirty="0">
                <a:latin typeface="+mn-lt"/>
                <a:cs typeface="Arial" panose="020B0604020202020204" pitchFamily="34" charset="0"/>
              </a:rPr>
              <a:t> Hub</a:t>
            </a:r>
            <a:r>
              <a:rPr lang="en-GB" sz="1100" b="1" dirty="0">
                <a:latin typeface="+mn-lt"/>
                <a:cs typeface="Arial" panose="020B0604020202020204" pitchFamily="34" charset="0"/>
              </a:rPr>
              <a:t>:</a:t>
            </a:r>
          </a:p>
          <a:p>
            <a:r>
              <a:rPr lang="en-GB" sz="1100" b="1" dirty="0">
                <a:latin typeface="+mn-lt"/>
                <a:cs typeface="Arial" panose="020B0604020202020204" pitchFamily="34" charset="0"/>
              </a:rPr>
              <a:t>Knowledge</a:t>
            </a:r>
            <a:r>
              <a:rPr lang="en-GB" sz="1100" b="1" baseline="0" dirty="0">
                <a:latin typeface="+mn-lt"/>
                <a:cs typeface="Arial" panose="020B0604020202020204" pitchFamily="34" charset="0"/>
              </a:rPr>
              <a:t> Hub</a:t>
            </a:r>
            <a:r>
              <a:rPr lang="en-GB" sz="1100" b="1" dirty="0">
                <a:latin typeface="+mn-lt"/>
                <a:cs typeface="Arial" panose="020B0604020202020204" pitchFamily="34" charset="0"/>
              </a:rPr>
              <a:t> </a:t>
            </a:r>
            <a:r>
              <a:rPr lang="en-GB" sz="1100" b="0" dirty="0">
                <a:latin typeface="+mn-lt"/>
                <a:cs typeface="Arial" panose="020B0604020202020204" pitchFamily="34" charset="0"/>
              </a:rPr>
              <a:t>(Formally known as POLKA: the Police </a:t>
            </a:r>
            <a:r>
              <a:rPr lang="en-GB" sz="1100" b="0" dirty="0" err="1">
                <a:latin typeface="+mn-lt"/>
                <a:cs typeface="Arial" panose="020B0604020202020204" pitchFamily="34" charset="0"/>
              </a:rPr>
              <a:t>OnLine</a:t>
            </a:r>
            <a:r>
              <a:rPr lang="en-GB" sz="1100" b="0" baseline="0" dirty="0">
                <a:latin typeface="+mn-lt"/>
                <a:cs typeface="Arial" panose="020B0604020202020204" pitchFamily="34" charset="0"/>
              </a:rPr>
              <a:t> Knowledge Area) is a secure online collaboration tool for the policing community to network, ask questions, share insights, discuss ideas and suggest new ways of working.</a:t>
            </a:r>
            <a:endParaRPr lang="en-GB" sz="1100" b="1" dirty="0">
              <a:latin typeface="+mn-lt"/>
              <a:cs typeface="Arial" panose="020B0604020202020204" pitchFamily="34" charset="0"/>
            </a:endParaRPr>
          </a:p>
          <a:p>
            <a:endParaRPr lang="en-GB" sz="1100" b="1" dirty="0">
              <a:latin typeface="+mn-lt"/>
              <a:cs typeface="Arial" panose="020B0604020202020204" pitchFamily="34" charset="0"/>
            </a:endParaRPr>
          </a:p>
          <a:p>
            <a:r>
              <a:rPr lang="en-GB" sz="1100" b="1" dirty="0">
                <a:latin typeface="+mn-lt"/>
                <a:cs typeface="Arial" panose="020B0604020202020204" pitchFamily="34" charset="0"/>
              </a:rPr>
              <a:t>National</a:t>
            </a:r>
            <a:r>
              <a:rPr lang="en-GB" sz="1100" b="1" baseline="0" dirty="0">
                <a:latin typeface="+mn-lt"/>
                <a:cs typeface="Arial" panose="020B0604020202020204" pitchFamily="34" charset="0"/>
              </a:rPr>
              <a:t> Police Library:</a:t>
            </a:r>
          </a:p>
          <a:p>
            <a:r>
              <a:rPr lang="en-GB" sz="1100" b="0" baseline="0" dirty="0">
                <a:latin typeface="+mn-lt"/>
                <a:cs typeface="Arial" panose="020B0604020202020204" pitchFamily="34" charset="0"/>
              </a:rPr>
              <a:t>The National Police Library holds a unique national collection including significant volumes of policing grey literature unavailable anywhere else. They also provide College of Policing members access to over 10,000 journals as well as books and eBooks.</a:t>
            </a:r>
          </a:p>
          <a:p>
            <a:endParaRPr lang="en-GB" sz="1100" b="0" baseline="0" dirty="0">
              <a:latin typeface="+mn-lt"/>
              <a:cs typeface="Arial" panose="020B0604020202020204" pitchFamily="34" charset="0"/>
            </a:endParaRPr>
          </a:p>
          <a:p>
            <a:r>
              <a:rPr lang="en-GB" sz="1100" b="1" baseline="0" dirty="0">
                <a:latin typeface="+mn-lt"/>
                <a:cs typeface="Arial" panose="020B0604020202020204" pitchFamily="34" charset="0"/>
              </a:rPr>
              <a:t>Global Policing Database:</a:t>
            </a:r>
          </a:p>
          <a:p>
            <a:r>
              <a:rPr lang="en-GB" sz="1100" dirty="0">
                <a:latin typeface="+mn-lt"/>
                <a:cs typeface="Arial" panose="020B0604020202020204" pitchFamily="34" charset="0"/>
              </a:rPr>
              <a:t>Sixty-five years of policing research from around the world is to be brought together in one ground-breaking new resource, announced today by the Mayor’s Office for Policing And Crime (MOPAC) and the College of Policing. The world’s first Global Policing Database is a searchable online bank of information for practitioners and academics. The available research covers the entire spectrum of policing and community safety analysis. The database will eventually hold up to 5,000 case studies. Among the studies is analysis of the links between working structures and use of force by police officers. </a:t>
            </a:r>
            <a:endParaRPr lang="en-GB" sz="1100" b="1" baseline="0" dirty="0">
              <a:latin typeface="+mn-lt"/>
              <a:cs typeface="Arial" panose="020B0604020202020204" pitchFamily="34" charset="0"/>
            </a:endParaRPr>
          </a:p>
          <a:p>
            <a:endParaRPr lang="en-GB" sz="1100" b="1" baseline="0" dirty="0">
              <a:latin typeface="+mn-lt"/>
              <a:cs typeface="Arial" panose="020B0604020202020204" pitchFamily="34" charset="0"/>
            </a:endParaRPr>
          </a:p>
          <a:p>
            <a:r>
              <a:rPr lang="en-GB" sz="1100" b="1" baseline="0" dirty="0">
                <a:latin typeface="+mn-lt"/>
                <a:cs typeface="Arial" panose="020B0604020202020204" pitchFamily="34" charset="0"/>
              </a:rPr>
              <a:t>Other Police Forces:</a:t>
            </a:r>
          </a:p>
          <a:p>
            <a:r>
              <a:rPr lang="en-GB" sz="1100" b="0" baseline="0" dirty="0">
                <a:latin typeface="+mn-lt"/>
                <a:cs typeface="Arial" panose="020B0604020202020204" pitchFamily="34" charset="0"/>
              </a:rPr>
              <a:t>As with POLKA – officers and staff may liaise with other Forces who have experienced the interventions or changes before so that it can be researched of what works and not.</a:t>
            </a:r>
          </a:p>
          <a:p>
            <a:endParaRPr lang="en-GB" sz="1100" b="1" baseline="0" dirty="0">
              <a:latin typeface="+mn-lt"/>
              <a:cs typeface="Arial" panose="020B0604020202020204" pitchFamily="34" charset="0"/>
            </a:endParaRPr>
          </a:p>
          <a:p>
            <a:r>
              <a:rPr lang="en-GB" sz="1100" b="1" baseline="0" dirty="0">
                <a:latin typeface="+mn-lt"/>
                <a:cs typeface="Arial" panose="020B0604020202020204" pitchFamily="34" charset="0"/>
              </a:rPr>
              <a:t>HMICFRS:</a:t>
            </a:r>
          </a:p>
          <a:p>
            <a:r>
              <a:rPr lang="en-GB" sz="1100" dirty="0">
                <a:latin typeface="+mn-lt"/>
                <a:cs typeface="Arial" panose="020B0604020202020204" pitchFamily="34" charset="0"/>
              </a:rPr>
              <a:t>Her Majesty’s Inspectorate of Constabulary and Fire &amp; Rescue Services (HMICFRS) independently assesses the effectiveness and efficiency of police forces and fire &amp; rescue services – in the public interest.</a:t>
            </a:r>
            <a:endParaRPr lang="en-GB" sz="1100" b="1" baseline="0" dirty="0">
              <a:latin typeface="+mn-lt"/>
              <a:cs typeface="Arial" panose="020B0604020202020204" pitchFamily="34" charset="0"/>
            </a:endParaRPr>
          </a:p>
          <a:p>
            <a:endParaRPr lang="en-GB" sz="1100" b="1" baseline="0" dirty="0">
              <a:latin typeface="+mn-lt"/>
              <a:cs typeface="Arial" panose="020B0604020202020204" pitchFamily="34" charset="0"/>
            </a:endParaRPr>
          </a:p>
          <a:p>
            <a:r>
              <a:rPr lang="en-GB" sz="1100" b="1" baseline="0" dirty="0">
                <a:latin typeface="+mn-lt"/>
                <a:cs typeface="Arial" panose="020B0604020202020204" pitchFamily="34" charset="0"/>
              </a:rPr>
              <a:t>Campbell Collaboration:</a:t>
            </a:r>
          </a:p>
          <a:p>
            <a:r>
              <a:rPr lang="en-GB" sz="1100" b="0" baseline="0" dirty="0">
                <a:latin typeface="+mn-lt"/>
                <a:cs typeface="Arial" panose="020B0604020202020204" pitchFamily="34" charset="0"/>
              </a:rPr>
              <a:t>The Campbell Collaboration promotes positive social and economic change through the production and use of systematic reviews and other evidence synthesis for evidence-based policy and practice.</a:t>
            </a:r>
          </a:p>
          <a:p>
            <a:r>
              <a:rPr lang="en-GB" sz="1100" b="0" baseline="0" dirty="0">
                <a:latin typeface="+mn-lt"/>
                <a:cs typeface="Arial" panose="020B0604020202020204" pitchFamily="34" charset="0"/>
              </a:rPr>
              <a:t>The Campbell Collaboration grew out of a meeting in London in 1999. Many of the members would produce systematic reviews of research evidence on the effectiveness of social interventions. The Campbell Collaboration has staff around the world with a small secretariat in Oslo, Norway.</a:t>
            </a:r>
          </a:p>
          <a:p>
            <a:endParaRPr lang="en-GB" sz="1100" b="1" baseline="0" dirty="0">
              <a:latin typeface="+mn-lt"/>
              <a:cs typeface="Arial" panose="020B0604020202020204" pitchFamily="34" charset="0"/>
            </a:endParaRPr>
          </a:p>
          <a:p>
            <a:r>
              <a:rPr lang="en-GB" sz="1100" b="1" baseline="0" dirty="0">
                <a:latin typeface="+mn-lt"/>
                <a:cs typeface="Arial" panose="020B0604020202020204" pitchFamily="34" charset="0"/>
              </a:rPr>
              <a:t>Academic sources and journals:</a:t>
            </a:r>
          </a:p>
          <a:p>
            <a:r>
              <a:rPr lang="en-GB" sz="1100" b="0" baseline="0" dirty="0">
                <a:latin typeface="+mn-lt"/>
                <a:cs typeface="Arial" panose="020B0604020202020204" pitchFamily="34" charset="0"/>
              </a:rPr>
              <a:t>Evidence based practice are commonly found in academic journals and may be referred to as primary research</a:t>
            </a:r>
          </a:p>
          <a:p>
            <a:endParaRPr lang="en-GB" sz="1100" b="1" baseline="0" dirty="0">
              <a:latin typeface="+mn-lt"/>
              <a:cs typeface="Arial" panose="020B0604020202020204" pitchFamily="34" charset="0"/>
            </a:endParaRPr>
          </a:p>
          <a:p>
            <a:r>
              <a:rPr lang="en-GB" sz="1100" b="1" baseline="0" dirty="0">
                <a:latin typeface="+mn-lt"/>
                <a:cs typeface="Arial" panose="020B0604020202020204" pitchFamily="34" charset="0"/>
              </a:rPr>
              <a:t>Government (ONS, Home Office):</a:t>
            </a:r>
          </a:p>
          <a:p>
            <a:r>
              <a:rPr lang="en-GB" sz="1100" dirty="0">
                <a:latin typeface="+mn-lt"/>
                <a:cs typeface="Arial" panose="020B0604020202020204" pitchFamily="34" charset="0"/>
              </a:rPr>
              <a:t>Figures on crime levels and trends for England and Wales based primarily on two sets of statistics: the Crime Survey for England and Wales (CSEW) and police recorded crime data.</a:t>
            </a:r>
          </a:p>
          <a:p>
            <a:r>
              <a:rPr lang="en-GB" sz="1100" b="0" baseline="0" dirty="0">
                <a:latin typeface="+mn-lt"/>
                <a:cs typeface="Arial" panose="020B0604020202020204" pitchFamily="34" charset="0"/>
              </a:rPr>
              <a:t>This data can be used to identify trends. The main responsibility of the Office for National Statistics are collecting, analysing and disseminating statistics about the UK’s economy, society and population.</a:t>
            </a:r>
          </a:p>
          <a:p>
            <a:endParaRPr lang="en-GB" sz="1100" b="1" baseline="0" dirty="0">
              <a:latin typeface="+mn-lt"/>
              <a:cs typeface="Arial" panose="020B0604020202020204" pitchFamily="34" charset="0"/>
            </a:endParaRPr>
          </a:p>
          <a:p>
            <a:r>
              <a:rPr lang="en-GB" sz="1100" b="1" baseline="0" dirty="0">
                <a:latin typeface="+mn-lt"/>
                <a:cs typeface="Arial" panose="020B0604020202020204" pitchFamily="34" charset="0"/>
              </a:rPr>
              <a:t>Alliance for Useful Evidence / NESTA:</a:t>
            </a:r>
          </a:p>
          <a:p>
            <a:r>
              <a:rPr lang="en-GB" sz="1100" b="0" baseline="0" dirty="0">
                <a:latin typeface="+mn-lt"/>
                <a:cs typeface="Arial" panose="020B0604020202020204" pitchFamily="34" charset="0"/>
              </a:rPr>
              <a:t>An open network and forum to champion the use of evidence in decision making for social policy and practice.</a:t>
            </a:r>
          </a:p>
          <a:p>
            <a:r>
              <a:rPr lang="en-GB" sz="1100" b="0" baseline="0" dirty="0">
                <a:latin typeface="+mn-lt"/>
                <a:cs typeface="Arial" panose="020B0604020202020204" pitchFamily="34" charset="0"/>
              </a:rPr>
              <a:t>This is achieved through three core activities:</a:t>
            </a:r>
          </a:p>
          <a:p>
            <a:r>
              <a:rPr lang="en-GB" sz="1100" b="0" baseline="0" dirty="0">
                <a:latin typeface="+mn-lt"/>
                <a:cs typeface="Arial" panose="020B0604020202020204" pitchFamily="34" charset="0"/>
              </a:rPr>
              <a:t>Research and ideas</a:t>
            </a:r>
          </a:p>
          <a:p>
            <a:r>
              <a:rPr lang="en-GB" sz="1100" b="0" baseline="0" dirty="0">
                <a:latin typeface="+mn-lt"/>
                <a:cs typeface="Arial" panose="020B0604020202020204" pitchFamily="34" charset="0"/>
              </a:rPr>
              <a:t>Training and Skills</a:t>
            </a:r>
          </a:p>
          <a:p>
            <a:r>
              <a:rPr lang="en-GB" sz="1100" b="0" baseline="0" dirty="0">
                <a:latin typeface="+mn-lt"/>
                <a:cs typeface="Arial" panose="020B0604020202020204" pitchFamily="34" charset="0"/>
              </a:rPr>
              <a:t>Advice and advocacy.</a:t>
            </a:r>
          </a:p>
          <a:p>
            <a:endParaRPr lang="en-GB" sz="1100" b="0" baseline="0" dirty="0">
              <a:latin typeface="+mn-lt"/>
              <a:cs typeface="Arial" panose="020B0604020202020204" pitchFamily="34" charset="0"/>
            </a:endParaRPr>
          </a:p>
          <a:p>
            <a:r>
              <a:rPr lang="en-GB" sz="1100" b="1" baseline="0" dirty="0">
                <a:latin typeface="+mn-lt"/>
                <a:cs typeface="Arial" panose="020B0604020202020204" pitchFamily="34" charset="0"/>
              </a:rPr>
              <a:t>Society of Evidence Based Policing:</a:t>
            </a:r>
          </a:p>
          <a:p>
            <a:r>
              <a:rPr lang="en-GB" sz="1100" b="0" kern="1200" dirty="0">
                <a:solidFill>
                  <a:schemeClr val="tx1"/>
                </a:solidFill>
                <a:effectLst/>
                <a:latin typeface="+mn-lt"/>
                <a:ea typeface="+mn-ea"/>
                <a:cs typeface="Arial" panose="020B0604020202020204" pitchFamily="34" charset="0"/>
              </a:rPr>
              <a:t>The Society of Evidence Based Policing is made up of police officers, police staff, and research professionals who want to transform policing through understanding what works.</a:t>
            </a:r>
          </a:p>
          <a:p>
            <a:r>
              <a:rPr lang="en-GB" sz="1100" kern="1200" dirty="0">
                <a:solidFill>
                  <a:schemeClr val="tx1"/>
                </a:solidFill>
                <a:effectLst/>
                <a:latin typeface="+mn-lt"/>
                <a:ea typeface="+mn-ea"/>
                <a:cs typeface="Arial" panose="020B0604020202020204" pitchFamily="34" charset="0"/>
              </a:rPr>
              <a:t>The goals of the society are as follows:</a:t>
            </a:r>
          </a:p>
          <a:p>
            <a:r>
              <a:rPr lang="en-GB" sz="1100" kern="1200" dirty="0">
                <a:solidFill>
                  <a:schemeClr val="tx1"/>
                </a:solidFill>
                <a:effectLst/>
                <a:latin typeface="+mn-lt"/>
                <a:ea typeface="+mn-ea"/>
                <a:cs typeface="Arial" panose="020B0604020202020204" pitchFamily="34" charset="0"/>
              </a:rPr>
              <a:t>​</a:t>
            </a:r>
          </a:p>
          <a:p>
            <a:r>
              <a:rPr lang="en-GB" sz="1100" b="1" kern="1200" dirty="0">
                <a:solidFill>
                  <a:schemeClr val="tx1"/>
                </a:solidFill>
                <a:effectLst/>
                <a:latin typeface="+mn-lt"/>
                <a:ea typeface="+mn-ea"/>
                <a:cs typeface="Arial" panose="020B0604020202020204" pitchFamily="34" charset="0"/>
              </a:rPr>
              <a:t>Aim One: Increased use of best available research evidence to solve policing problems</a:t>
            </a:r>
            <a:endParaRPr lang="en-GB" sz="1100" kern="1200" dirty="0">
              <a:solidFill>
                <a:schemeClr val="tx1"/>
              </a:solidFill>
              <a:effectLst/>
              <a:latin typeface="+mn-lt"/>
              <a:ea typeface="+mn-ea"/>
              <a:cs typeface="Arial" panose="020B0604020202020204" pitchFamily="34" charset="0"/>
            </a:endParaRPr>
          </a:p>
          <a:p>
            <a:r>
              <a:rPr lang="en-GB" sz="1100" kern="1200" dirty="0">
                <a:solidFill>
                  <a:schemeClr val="tx1"/>
                </a:solidFill>
                <a:effectLst/>
                <a:latin typeface="+mn-lt"/>
                <a:ea typeface="+mn-ea"/>
                <a:cs typeface="Arial" panose="020B0604020202020204" pitchFamily="34" charset="0"/>
              </a:rPr>
              <a:t>We will:</a:t>
            </a:r>
          </a:p>
          <a:p>
            <a:r>
              <a:rPr lang="en-GB" sz="1100" kern="1200" dirty="0">
                <a:solidFill>
                  <a:schemeClr val="tx1"/>
                </a:solidFill>
                <a:effectLst/>
                <a:latin typeface="+mn-lt"/>
                <a:ea typeface="+mn-ea"/>
                <a:cs typeface="Arial" panose="020B0604020202020204" pitchFamily="34" charset="0"/>
              </a:rPr>
              <a:t>Raise awareness of the value of evidence-based practice.</a:t>
            </a:r>
          </a:p>
          <a:p>
            <a:r>
              <a:rPr lang="en-GB" sz="1100" kern="1200" dirty="0">
                <a:solidFill>
                  <a:schemeClr val="tx1"/>
                </a:solidFill>
                <a:effectLst/>
                <a:latin typeface="+mn-lt"/>
                <a:ea typeface="+mn-ea"/>
                <a:cs typeface="Arial" panose="020B0604020202020204" pitchFamily="34" charset="0"/>
              </a:rPr>
              <a:t>Provide access to research tools and guidance.</a:t>
            </a:r>
          </a:p>
          <a:p>
            <a:r>
              <a:rPr lang="en-GB" sz="1100" kern="1200" dirty="0">
                <a:solidFill>
                  <a:schemeClr val="tx1"/>
                </a:solidFill>
                <a:effectLst/>
                <a:latin typeface="+mn-lt"/>
                <a:ea typeface="+mn-ea"/>
                <a:cs typeface="Arial" panose="020B0604020202020204" pitchFamily="34" charset="0"/>
              </a:rPr>
              <a:t>Advocate evidence-based practice across all policing bodies.</a:t>
            </a:r>
          </a:p>
          <a:p>
            <a:r>
              <a:rPr lang="en-GB" sz="1100" kern="1200" dirty="0">
                <a:solidFill>
                  <a:schemeClr val="tx1"/>
                </a:solidFill>
                <a:effectLst/>
                <a:latin typeface="+mn-lt"/>
                <a:ea typeface="+mn-ea"/>
                <a:cs typeface="Arial" panose="020B0604020202020204" pitchFamily="34" charset="0"/>
              </a:rPr>
              <a:t>Provide a forum for police professional researchers.</a:t>
            </a:r>
          </a:p>
          <a:p>
            <a:r>
              <a:rPr lang="en-GB" sz="1100" kern="1200" dirty="0">
                <a:solidFill>
                  <a:schemeClr val="tx1"/>
                </a:solidFill>
                <a:effectLst/>
                <a:latin typeface="+mn-lt"/>
                <a:ea typeface="+mn-ea"/>
                <a:cs typeface="Arial" panose="020B0604020202020204" pitchFamily="34" charset="0"/>
              </a:rPr>
              <a:t> </a:t>
            </a:r>
          </a:p>
          <a:p>
            <a:r>
              <a:rPr lang="en-GB" sz="1100" b="1" kern="1200" dirty="0">
                <a:solidFill>
                  <a:schemeClr val="tx1"/>
                </a:solidFill>
                <a:effectLst/>
                <a:latin typeface="+mn-lt"/>
                <a:ea typeface="+mn-ea"/>
                <a:cs typeface="Arial" panose="020B0604020202020204" pitchFamily="34" charset="0"/>
              </a:rPr>
              <a:t>Aim Two: The production of new research evidence by police practitioners and researchers</a:t>
            </a:r>
            <a:endParaRPr lang="en-GB" sz="1100" kern="1200" dirty="0">
              <a:solidFill>
                <a:schemeClr val="tx1"/>
              </a:solidFill>
              <a:effectLst/>
              <a:latin typeface="+mn-lt"/>
              <a:ea typeface="+mn-ea"/>
              <a:cs typeface="Arial" panose="020B0604020202020204" pitchFamily="34" charset="0"/>
            </a:endParaRPr>
          </a:p>
          <a:p>
            <a:r>
              <a:rPr lang="en-GB" sz="1100" kern="1200" dirty="0">
                <a:solidFill>
                  <a:schemeClr val="tx1"/>
                </a:solidFill>
                <a:effectLst/>
                <a:latin typeface="+mn-lt"/>
                <a:ea typeface="+mn-ea"/>
                <a:cs typeface="Arial" panose="020B0604020202020204" pitchFamily="34" charset="0"/>
              </a:rPr>
              <a:t>We will:</a:t>
            </a:r>
          </a:p>
          <a:p>
            <a:r>
              <a:rPr lang="en-GB" sz="1100" kern="1200" dirty="0">
                <a:solidFill>
                  <a:schemeClr val="tx1"/>
                </a:solidFill>
                <a:effectLst/>
                <a:latin typeface="+mn-lt"/>
                <a:ea typeface="+mn-ea"/>
                <a:cs typeface="Arial" panose="020B0604020202020204" pitchFamily="34" charset="0"/>
              </a:rPr>
              <a:t>Support police practitioners to undertake research projects.</a:t>
            </a:r>
          </a:p>
          <a:p>
            <a:r>
              <a:rPr lang="en-GB" sz="1100" kern="1200" dirty="0">
                <a:solidFill>
                  <a:schemeClr val="tx1"/>
                </a:solidFill>
                <a:effectLst/>
                <a:latin typeface="+mn-lt"/>
                <a:ea typeface="+mn-ea"/>
                <a:cs typeface="Arial" panose="020B0604020202020204" pitchFamily="34" charset="0"/>
              </a:rPr>
              <a:t>Support police practitioners to access research expertise.</a:t>
            </a:r>
          </a:p>
          <a:p>
            <a:r>
              <a:rPr lang="en-GB" sz="1100" kern="1200" dirty="0">
                <a:solidFill>
                  <a:schemeClr val="tx1"/>
                </a:solidFill>
                <a:effectLst/>
                <a:latin typeface="+mn-lt"/>
                <a:ea typeface="+mn-ea"/>
                <a:cs typeface="Arial" panose="020B0604020202020204" pitchFamily="34" charset="0"/>
              </a:rPr>
              <a:t>Support researchers to access police data.</a:t>
            </a:r>
          </a:p>
          <a:p>
            <a:r>
              <a:rPr lang="en-GB" sz="1100" kern="1200" dirty="0">
                <a:solidFill>
                  <a:schemeClr val="tx1"/>
                </a:solidFill>
                <a:effectLst/>
                <a:latin typeface="+mn-lt"/>
                <a:ea typeface="+mn-ea"/>
                <a:cs typeface="Arial" panose="020B0604020202020204" pitchFamily="34" charset="0"/>
              </a:rPr>
              <a:t>Facilitate awareness of ongoing police research projects.</a:t>
            </a:r>
          </a:p>
          <a:p>
            <a:r>
              <a:rPr lang="en-GB" sz="1100" kern="1200" dirty="0">
                <a:solidFill>
                  <a:schemeClr val="tx1"/>
                </a:solidFill>
                <a:effectLst/>
                <a:latin typeface="+mn-lt"/>
                <a:ea typeface="+mn-ea"/>
                <a:cs typeface="Arial" panose="020B0604020202020204" pitchFamily="34" charset="0"/>
              </a:rPr>
              <a:t>​</a:t>
            </a:r>
          </a:p>
          <a:p>
            <a:r>
              <a:rPr lang="en-GB" sz="1100" b="1" kern="1200" dirty="0">
                <a:solidFill>
                  <a:schemeClr val="tx1"/>
                </a:solidFill>
                <a:effectLst/>
                <a:latin typeface="+mn-lt"/>
                <a:ea typeface="+mn-ea"/>
                <a:cs typeface="Arial" panose="020B0604020202020204" pitchFamily="34" charset="0"/>
              </a:rPr>
              <a:t>Aim Three: Communication of research evidence to police practitioners and the public</a:t>
            </a:r>
            <a:endParaRPr lang="en-GB" sz="1100" kern="1200" dirty="0">
              <a:solidFill>
                <a:schemeClr val="tx1"/>
              </a:solidFill>
              <a:effectLst/>
              <a:latin typeface="+mn-lt"/>
              <a:ea typeface="+mn-ea"/>
              <a:cs typeface="Arial" panose="020B0604020202020204" pitchFamily="34" charset="0"/>
            </a:endParaRPr>
          </a:p>
          <a:p>
            <a:r>
              <a:rPr lang="en-GB" sz="1100" kern="1200" dirty="0">
                <a:solidFill>
                  <a:schemeClr val="tx1"/>
                </a:solidFill>
                <a:effectLst/>
                <a:latin typeface="+mn-lt"/>
                <a:ea typeface="+mn-ea"/>
                <a:cs typeface="Arial" panose="020B0604020202020204" pitchFamily="34" charset="0"/>
              </a:rPr>
              <a:t>We will:</a:t>
            </a:r>
          </a:p>
          <a:p>
            <a:r>
              <a:rPr lang="en-GB" sz="1100" kern="1200" dirty="0">
                <a:solidFill>
                  <a:schemeClr val="tx1"/>
                </a:solidFill>
                <a:effectLst/>
                <a:latin typeface="+mn-lt"/>
                <a:ea typeface="+mn-ea"/>
                <a:cs typeface="Arial" panose="020B0604020202020204" pitchFamily="34" charset="0"/>
              </a:rPr>
              <a:t>Disseminate police-based research to different audiences.</a:t>
            </a:r>
          </a:p>
          <a:p>
            <a:r>
              <a:rPr lang="en-GB" sz="1100" kern="1200" dirty="0">
                <a:solidFill>
                  <a:schemeClr val="tx1"/>
                </a:solidFill>
                <a:effectLst/>
                <a:latin typeface="+mn-lt"/>
                <a:ea typeface="+mn-ea"/>
                <a:cs typeface="Arial" panose="020B0604020202020204" pitchFamily="34" charset="0"/>
              </a:rPr>
              <a:t>Present the implication of research findings for policing practice.</a:t>
            </a:r>
          </a:p>
          <a:p>
            <a:r>
              <a:rPr lang="en-GB" sz="1100" kern="1200" dirty="0">
                <a:solidFill>
                  <a:schemeClr val="tx1"/>
                </a:solidFill>
                <a:effectLst/>
                <a:latin typeface="+mn-lt"/>
                <a:ea typeface="+mn-ea"/>
                <a:cs typeface="Arial" panose="020B0604020202020204" pitchFamily="34" charset="0"/>
              </a:rPr>
              <a:t> </a:t>
            </a:r>
          </a:p>
          <a:p>
            <a:r>
              <a:rPr lang="en-GB" sz="1100" kern="1200" dirty="0">
                <a:solidFill>
                  <a:schemeClr val="tx1"/>
                </a:solidFill>
                <a:effectLst/>
                <a:latin typeface="+mn-lt"/>
                <a:ea typeface="+mn-ea"/>
                <a:cs typeface="Arial" panose="020B0604020202020204" pitchFamily="34" charset="0"/>
              </a:rPr>
              <a:t>Membership of the society is open to any member of police staff or researcher who is committed to making a positive impact in the community through using the best available research evidence.</a:t>
            </a:r>
          </a:p>
          <a:p>
            <a:r>
              <a:rPr lang="en-GB" sz="1100" kern="1200" dirty="0">
                <a:solidFill>
                  <a:schemeClr val="tx1"/>
                </a:solidFill>
                <a:effectLst/>
                <a:latin typeface="+mn-lt"/>
                <a:ea typeface="+mn-ea"/>
                <a:cs typeface="Arial" panose="020B0604020202020204" pitchFamily="34" charset="0"/>
              </a:rPr>
              <a:t> </a:t>
            </a:r>
          </a:p>
          <a:p>
            <a:r>
              <a:rPr lang="en-GB" sz="1100" kern="1200" dirty="0">
                <a:solidFill>
                  <a:schemeClr val="tx1"/>
                </a:solidFill>
                <a:effectLst/>
                <a:latin typeface="+mn-lt"/>
                <a:ea typeface="+mn-ea"/>
                <a:cs typeface="Arial" panose="020B0604020202020204" pitchFamily="34" charset="0"/>
              </a:rPr>
              <a:t>Membership is free  and gives access to: reduced price conferences, reduced subscription to the journal of experimental criminology, and the ability to network &amp; learn from other practitioners.</a:t>
            </a:r>
          </a:p>
          <a:p>
            <a:endParaRPr lang="en-GB" sz="1100" b="0" baseline="0" dirty="0">
              <a:latin typeface="+mn-lt"/>
              <a:cs typeface="Arial" panose="020B0604020202020204" pitchFamily="34" charset="0"/>
            </a:endParaRPr>
          </a:p>
          <a:p>
            <a:r>
              <a:rPr lang="en-GB" sz="1100" b="1" baseline="0" dirty="0" err="1">
                <a:latin typeface="+mn-lt"/>
                <a:cs typeface="Arial" panose="020B0604020202020204" pitchFamily="34" charset="0"/>
              </a:rPr>
              <a:t>Center</a:t>
            </a:r>
            <a:r>
              <a:rPr lang="en-GB" sz="1100" b="1" baseline="0" dirty="0">
                <a:latin typeface="+mn-lt"/>
                <a:cs typeface="Arial" panose="020B0604020202020204" pitchFamily="34" charset="0"/>
              </a:rPr>
              <a:t> for Evidence Based Crime Policy (US):</a:t>
            </a:r>
          </a:p>
          <a:p>
            <a:r>
              <a:rPr lang="en-GB" sz="1100" kern="1200" dirty="0">
                <a:solidFill>
                  <a:schemeClr val="tx1"/>
                </a:solidFill>
                <a:effectLst/>
                <a:latin typeface="+mn-lt"/>
                <a:ea typeface="+mn-ea"/>
                <a:cs typeface="Arial" panose="020B0604020202020204" pitchFamily="34" charset="0"/>
              </a:rPr>
              <a:t>The </a:t>
            </a:r>
            <a:r>
              <a:rPr lang="en-GB" sz="1100" kern="1200" dirty="0" err="1">
                <a:solidFill>
                  <a:schemeClr val="tx1"/>
                </a:solidFill>
                <a:effectLst/>
                <a:latin typeface="+mn-lt"/>
                <a:ea typeface="+mn-ea"/>
                <a:cs typeface="Arial" panose="020B0604020202020204" pitchFamily="34" charset="0"/>
              </a:rPr>
              <a:t>Center</a:t>
            </a:r>
            <a:r>
              <a:rPr lang="en-GB" sz="1100" kern="1200" dirty="0">
                <a:solidFill>
                  <a:schemeClr val="tx1"/>
                </a:solidFill>
                <a:effectLst/>
                <a:latin typeface="+mn-lt"/>
                <a:ea typeface="+mn-ea"/>
                <a:cs typeface="Arial" panose="020B0604020202020204" pitchFamily="34" charset="0"/>
              </a:rPr>
              <a:t> for Evidence-Based Crime Policy (CEBCP), housed within the Department of Criminology, Law and Society at George Mason University, seeks to make scientific research a key component in decisions about crime and justice policies.</a:t>
            </a:r>
          </a:p>
          <a:p>
            <a:endParaRPr lang="en-GB" sz="1100" b="0" baseline="0" dirty="0">
              <a:latin typeface="+mn-lt"/>
              <a:cs typeface="Arial" panose="020B0604020202020204" pitchFamily="34" charset="0"/>
            </a:endParaRPr>
          </a:p>
          <a:p>
            <a:r>
              <a:rPr lang="en-GB" sz="1100" b="1" baseline="0" dirty="0" err="1">
                <a:latin typeface="+mn-lt"/>
                <a:cs typeface="Arial" panose="020B0604020202020204" pitchFamily="34" charset="0"/>
              </a:rPr>
              <a:t>Center</a:t>
            </a:r>
            <a:r>
              <a:rPr lang="en-GB" sz="1100" b="1" baseline="0" dirty="0">
                <a:latin typeface="+mn-lt"/>
                <a:cs typeface="Arial" panose="020B0604020202020204" pitchFamily="34" charset="0"/>
              </a:rPr>
              <a:t> for Problem-Orientated Policing (US):</a:t>
            </a:r>
          </a:p>
          <a:p>
            <a:r>
              <a:rPr lang="en-GB" sz="1100" kern="1200" dirty="0">
                <a:solidFill>
                  <a:schemeClr val="tx1"/>
                </a:solidFill>
                <a:effectLst/>
                <a:latin typeface="+mn-lt"/>
                <a:ea typeface="+mn-ea"/>
                <a:cs typeface="Arial" panose="020B0604020202020204" pitchFamily="34" charset="0"/>
              </a:rPr>
              <a:t>The mission of </a:t>
            </a:r>
            <a:r>
              <a:rPr lang="en-GB" sz="1100" b="0" kern="1200" dirty="0">
                <a:solidFill>
                  <a:schemeClr val="tx1"/>
                </a:solidFill>
                <a:effectLst/>
                <a:latin typeface="+mn-lt"/>
                <a:ea typeface="+mn-ea"/>
                <a:cs typeface="Arial" panose="020B0604020202020204" pitchFamily="34" charset="0"/>
              </a:rPr>
              <a:t>the </a:t>
            </a:r>
            <a:r>
              <a:rPr lang="en-GB" sz="1100" b="0" kern="1200" dirty="0" err="1">
                <a:solidFill>
                  <a:schemeClr val="tx1"/>
                </a:solidFill>
                <a:effectLst/>
                <a:latin typeface="+mn-lt"/>
                <a:ea typeface="+mn-ea"/>
                <a:cs typeface="Arial" panose="020B0604020202020204" pitchFamily="34" charset="0"/>
              </a:rPr>
              <a:t>Center</a:t>
            </a:r>
            <a:r>
              <a:rPr lang="en-GB" sz="1100" b="0" kern="1200" dirty="0">
                <a:solidFill>
                  <a:schemeClr val="tx1"/>
                </a:solidFill>
                <a:effectLst/>
                <a:latin typeface="+mn-lt"/>
                <a:ea typeface="+mn-ea"/>
                <a:cs typeface="Arial" panose="020B0604020202020204" pitchFamily="34" charset="0"/>
              </a:rPr>
              <a:t> for Problem-Oriented Policing is to advance the concept and practice of problem-oriented policing in open and </a:t>
            </a:r>
            <a:r>
              <a:rPr lang="en-GB" sz="1100" kern="1200" dirty="0">
                <a:solidFill>
                  <a:schemeClr val="tx1"/>
                </a:solidFill>
                <a:effectLst/>
                <a:latin typeface="+mn-lt"/>
                <a:ea typeface="+mn-ea"/>
                <a:cs typeface="Arial" panose="020B0604020202020204" pitchFamily="34" charset="0"/>
              </a:rPr>
              <a:t>democratic societies.</a:t>
            </a:r>
            <a:endParaRPr lang="en-GB" sz="1100" b="0" dirty="0">
              <a:latin typeface="+mn-lt"/>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3411531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n-lt"/>
                <a:cs typeface="Arial" panose="020B0604020202020204" pitchFamily="34" charset="0"/>
              </a:rPr>
              <a:t>A sum up of EBP – Remember….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7972437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mn-lt"/>
                <a:cs typeface="Arial" panose="020B0604020202020204" pitchFamily="34" charset="0"/>
              </a:rPr>
              <a:t>A great Evidenced based answer given by Barack Obama… (5 </a:t>
            </a:r>
            <a:r>
              <a:rPr lang="en-GB" sz="1100" dirty="0" err="1">
                <a:latin typeface="+mn-lt"/>
                <a:cs typeface="Arial" panose="020B0604020202020204" pitchFamily="34" charset="0"/>
              </a:rPr>
              <a:t>mins</a:t>
            </a:r>
            <a:r>
              <a:rPr lang="en-GB" sz="1100" dirty="0">
                <a:latin typeface="+mn-lt"/>
                <a:cs typeface="Arial" panose="020B0604020202020204" pitchFamily="34" charset="0"/>
              </a:rPr>
              <a:t> 38 seconds) </a:t>
            </a:r>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327877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5082149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mn-lt"/>
                <a:cs typeface="Arial" panose="020B0604020202020204" pitchFamily="34" charset="0"/>
              </a:rPr>
              <a:t>Trainer to split the class into small groups and provide each group with the Evidenced Based Policing Exercise. </a:t>
            </a:r>
          </a:p>
          <a:p>
            <a:endParaRPr lang="en-GB" sz="1100" dirty="0">
              <a:latin typeface="+mn-lt"/>
              <a:cs typeface="Arial" panose="020B0604020202020204" pitchFamily="34" charset="0"/>
            </a:endParaRPr>
          </a:p>
          <a:p>
            <a:r>
              <a:rPr lang="en-GB" sz="1100" kern="1200" dirty="0">
                <a:solidFill>
                  <a:schemeClr val="tx1"/>
                </a:solidFill>
                <a:effectLst/>
                <a:latin typeface="+mn-lt"/>
                <a:ea typeface="+mn-ea"/>
                <a:cs typeface="Arial" panose="020B0604020202020204" pitchFamily="34" charset="0"/>
              </a:rPr>
              <a:t>The problem reads: There has been a recent increase in Anti-Social Behaviour related incidents in the </a:t>
            </a:r>
            <a:r>
              <a:rPr lang="en-GB" sz="1100" kern="1200" dirty="0" err="1">
                <a:solidFill>
                  <a:schemeClr val="tx1"/>
                </a:solidFill>
                <a:effectLst/>
                <a:latin typeface="+mn-lt"/>
                <a:ea typeface="+mn-ea"/>
                <a:cs typeface="Arial" panose="020B0604020202020204" pitchFamily="34" charset="0"/>
              </a:rPr>
              <a:t>Sandford</a:t>
            </a:r>
            <a:r>
              <a:rPr lang="en-GB" sz="1100" kern="1200" dirty="0">
                <a:solidFill>
                  <a:schemeClr val="tx1"/>
                </a:solidFill>
                <a:effectLst/>
                <a:latin typeface="+mn-lt"/>
                <a:ea typeface="+mn-ea"/>
                <a:cs typeface="Arial" panose="020B0604020202020204" pitchFamily="34" charset="0"/>
              </a:rPr>
              <a:t> estate. These incidents are taking place in and around the newly refurbished play area.</a:t>
            </a:r>
          </a:p>
          <a:p>
            <a:r>
              <a:rPr lang="en-GB" sz="1100" kern="1200" dirty="0">
                <a:solidFill>
                  <a:schemeClr val="tx1"/>
                </a:solidFill>
                <a:effectLst/>
                <a:latin typeface="+mn-lt"/>
                <a:ea typeface="+mn-ea"/>
                <a:cs typeface="Arial" panose="020B0604020202020204" pitchFamily="34" charset="0"/>
              </a:rPr>
              <a:t> </a:t>
            </a:r>
          </a:p>
          <a:p>
            <a:r>
              <a:rPr lang="en-GB" sz="1100" kern="1200" dirty="0">
                <a:solidFill>
                  <a:schemeClr val="tx1"/>
                </a:solidFill>
                <a:effectLst/>
                <a:latin typeface="+mn-lt"/>
                <a:ea typeface="+mn-ea"/>
                <a:cs typeface="Arial" panose="020B0604020202020204" pitchFamily="34" charset="0"/>
              </a:rPr>
              <a:t>You have been tasked by the Local Policing Inspector to deal with the issue.</a:t>
            </a:r>
          </a:p>
          <a:p>
            <a:r>
              <a:rPr lang="en-GB" sz="1100" kern="1200" dirty="0">
                <a:solidFill>
                  <a:schemeClr val="tx1"/>
                </a:solidFill>
                <a:effectLst/>
                <a:latin typeface="+mn-lt"/>
                <a:ea typeface="+mn-ea"/>
                <a:cs typeface="Arial" panose="020B0604020202020204" pitchFamily="34" charset="0"/>
              </a:rPr>
              <a:t> </a:t>
            </a:r>
          </a:p>
          <a:p>
            <a:r>
              <a:rPr lang="en-GB" sz="1100" kern="1200" dirty="0">
                <a:solidFill>
                  <a:schemeClr val="tx1"/>
                </a:solidFill>
                <a:effectLst/>
                <a:latin typeface="+mn-lt"/>
                <a:ea typeface="+mn-ea"/>
                <a:cs typeface="Arial" panose="020B0604020202020204" pitchFamily="34" charset="0"/>
              </a:rPr>
              <a:t>On examining NICHE you have found the following occurrences which have all occurred over the past month;</a:t>
            </a:r>
          </a:p>
          <a:p>
            <a:r>
              <a:rPr lang="en-GB" sz="1100" kern="1200" dirty="0">
                <a:solidFill>
                  <a:schemeClr val="tx1"/>
                </a:solidFill>
                <a:effectLst/>
                <a:latin typeface="+mn-lt"/>
                <a:ea typeface="+mn-ea"/>
                <a:cs typeface="Arial" panose="020B0604020202020204" pitchFamily="34" charset="0"/>
              </a:rPr>
              <a:t> </a:t>
            </a:r>
          </a:p>
          <a:p>
            <a:r>
              <a:rPr lang="en-GB" sz="1100" kern="1200" dirty="0">
                <a:solidFill>
                  <a:schemeClr val="tx1"/>
                </a:solidFill>
                <a:effectLst/>
                <a:latin typeface="+mn-lt"/>
                <a:ea typeface="+mn-ea"/>
                <a:cs typeface="Arial" panose="020B0604020202020204" pitchFamily="34" charset="0"/>
              </a:rPr>
              <a:t>Please read the information carefully and prepare your response.</a:t>
            </a:r>
          </a:p>
          <a:p>
            <a:r>
              <a:rPr lang="en-GB" sz="1100" kern="1200" dirty="0">
                <a:solidFill>
                  <a:schemeClr val="tx1"/>
                </a:solidFill>
                <a:effectLst/>
                <a:latin typeface="+mn-lt"/>
                <a:ea typeface="+mn-ea"/>
                <a:cs typeface="Arial" panose="020B0604020202020204" pitchFamily="34" charset="0"/>
              </a:rPr>
              <a:t> </a:t>
            </a:r>
          </a:p>
          <a:p>
            <a:r>
              <a:rPr lang="en-GB" sz="1100" kern="1200" dirty="0">
                <a:solidFill>
                  <a:schemeClr val="tx1"/>
                </a:solidFill>
                <a:effectLst/>
                <a:latin typeface="+mn-lt"/>
                <a:ea typeface="+mn-ea"/>
                <a:cs typeface="Arial" panose="020B0604020202020204" pitchFamily="34" charset="0"/>
              </a:rPr>
              <a:t>Be prepared to discuss your findings with your trainer and the rest of the class.</a:t>
            </a:r>
          </a:p>
          <a:p>
            <a:r>
              <a:rPr lang="en-GB" sz="1100" kern="1200" dirty="0">
                <a:solidFill>
                  <a:schemeClr val="tx1"/>
                </a:solidFill>
                <a:effectLst/>
                <a:latin typeface="+mn-lt"/>
                <a:ea typeface="+mn-ea"/>
                <a:cs typeface="Arial" panose="020B0604020202020204" pitchFamily="34" charset="0"/>
              </a:rPr>
              <a:t> </a:t>
            </a:r>
          </a:p>
          <a:p>
            <a:r>
              <a:rPr lang="en-GB" sz="1100" kern="1200" dirty="0">
                <a:solidFill>
                  <a:schemeClr val="tx1"/>
                </a:solidFill>
                <a:effectLst/>
                <a:latin typeface="+mn-lt"/>
                <a:ea typeface="+mn-ea"/>
                <a:cs typeface="Arial" panose="020B0604020202020204" pitchFamily="34" charset="0"/>
              </a:rPr>
              <a:t>Trainer to discuss and de-brief.</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646991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11/05/2023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11/05/2023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11/05/2023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31423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51221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70350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99471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11/05/2023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4166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11/05/2023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35179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11/05/2023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19174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89576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65256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01662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79223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11/05/2023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11/05/2023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517704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image" Target="../media/image2.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3.png"/><Relationship Id="rId7" Type="http://schemas.openxmlformats.org/officeDocument/2006/relationships/diagramData" Target="../diagrams/data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6.png"/><Relationship Id="rId11" Type="http://schemas.microsoft.com/office/2007/relationships/diagramDrawing" Target="../diagrams/drawing1.xml"/><Relationship Id="rId5" Type="http://schemas.openxmlformats.org/officeDocument/2006/relationships/image" Target="../media/image5.jpg"/><Relationship Id="rId10" Type="http://schemas.openxmlformats.org/officeDocument/2006/relationships/diagramColors" Target="../diagrams/colors1.xml"/><Relationship Id="rId4" Type="http://schemas.openxmlformats.org/officeDocument/2006/relationships/image" Target="../media/image4.png"/><Relationship Id="rId9"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3.png"/><Relationship Id="rId7" Type="http://schemas.openxmlformats.org/officeDocument/2006/relationships/diagramData" Target="../diagrams/data2.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6.png"/><Relationship Id="rId11" Type="http://schemas.microsoft.com/office/2007/relationships/diagramDrawing" Target="../diagrams/drawing2.xml"/><Relationship Id="rId5" Type="http://schemas.openxmlformats.org/officeDocument/2006/relationships/image" Target="../media/image5.jpg"/><Relationship Id="rId10" Type="http://schemas.openxmlformats.org/officeDocument/2006/relationships/diagramColors" Target="../diagrams/colors2.xml"/><Relationship Id="rId4" Type="http://schemas.openxmlformats.org/officeDocument/2006/relationships/image" Target="../media/image4.png"/><Relationship Id="rId9"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youtu.be/bfyBsRR6b1o" TargetMode="External"/><Relationship Id="rId7" Type="http://schemas.openxmlformats.org/officeDocument/2006/relationships/image" Target="../media/image5.jp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0.jpg"/></Relationships>
</file>

<file path=ppt/slides/_rels/slide1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1.png"/><Relationship Id="rId7"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6.png"/><Relationship Id="rId4" Type="http://schemas.openxmlformats.org/officeDocument/2006/relationships/image" Target="../media/image12.png"/><Relationship Id="rId9" Type="http://schemas.openxmlformats.org/officeDocument/2006/relationships/image" Target="../media/image5.jpg"/></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3.png"/><Relationship Id="rId7" Type="http://schemas.openxmlformats.org/officeDocument/2006/relationships/diagramData" Target="../diagrams/data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6.png"/><Relationship Id="rId11" Type="http://schemas.microsoft.com/office/2007/relationships/diagramDrawing" Target="../diagrams/drawing3.xml"/><Relationship Id="rId5" Type="http://schemas.openxmlformats.org/officeDocument/2006/relationships/image" Target="../media/image5.jpg"/><Relationship Id="rId10" Type="http://schemas.openxmlformats.org/officeDocument/2006/relationships/diagramColors" Target="../diagrams/colors3.xml"/><Relationship Id="rId4" Type="http://schemas.openxmlformats.org/officeDocument/2006/relationships/image" Target="../media/image4.png"/><Relationship Id="rId9"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3.png"/><Relationship Id="rId7" Type="http://schemas.openxmlformats.org/officeDocument/2006/relationships/diagramData" Target="../diagrams/data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6.png"/><Relationship Id="rId11" Type="http://schemas.microsoft.com/office/2007/relationships/diagramDrawing" Target="../diagrams/drawing4.xml"/><Relationship Id="rId5" Type="http://schemas.openxmlformats.org/officeDocument/2006/relationships/image" Target="../media/image5.jpg"/><Relationship Id="rId10" Type="http://schemas.openxmlformats.org/officeDocument/2006/relationships/diagramColors" Target="../diagrams/colors4.xml"/><Relationship Id="rId4" Type="http://schemas.openxmlformats.org/officeDocument/2006/relationships/image" Target="../media/image4.png"/><Relationship Id="rId9"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8" Type="http://schemas.openxmlformats.org/officeDocument/2006/relationships/image" Target="../media/image6.png"/><Relationship Id="rId13" Type="http://schemas.microsoft.com/office/2007/relationships/diagramDrawing" Target="../diagrams/drawing5.xml"/><Relationship Id="rId3" Type="http://schemas.openxmlformats.org/officeDocument/2006/relationships/image" Target="../media/image15.jpg"/><Relationship Id="rId7" Type="http://schemas.openxmlformats.org/officeDocument/2006/relationships/image" Target="../media/image5.jpg"/><Relationship Id="rId12" Type="http://schemas.openxmlformats.org/officeDocument/2006/relationships/diagramColors" Target="../diagrams/colors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diagramQuickStyle" Target="../diagrams/quickStyle5.xml"/><Relationship Id="rId5" Type="http://schemas.openxmlformats.org/officeDocument/2006/relationships/image" Target="../media/image3.png"/><Relationship Id="rId10" Type="http://schemas.openxmlformats.org/officeDocument/2006/relationships/diagramLayout" Target="../diagrams/layout5.xml"/><Relationship Id="rId4" Type="http://schemas.openxmlformats.org/officeDocument/2006/relationships/image" Target="../media/image16.jpg"/><Relationship Id="rId9" Type="http://schemas.openxmlformats.org/officeDocument/2006/relationships/diagramData" Target="../diagrams/data5.xml"/></Relationships>
</file>

<file path=ppt/slides/_rels/slide21.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image" Target="../media/image17.png"/><Relationship Id="rId7" Type="http://schemas.openxmlformats.org/officeDocument/2006/relationships/image" Target="../media/image6.png"/><Relationship Id="rId12"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5.jpg"/><Relationship Id="rId11" Type="http://schemas.openxmlformats.org/officeDocument/2006/relationships/diagramColors" Target="../diagrams/colors6.xml"/><Relationship Id="rId5" Type="http://schemas.openxmlformats.org/officeDocument/2006/relationships/image" Target="../media/image4.png"/><Relationship Id="rId10" Type="http://schemas.openxmlformats.org/officeDocument/2006/relationships/diagramQuickStyle" Target="../diagrams/quickStyle6.xml"/><Relationship Id="rId4" Type="http://schemas.openxmlformats.org/officeDocument/2006/relationships/image" Target="../media/image3.png"/><Relationship Id="rId9"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image" Target="../media/image3.png"/><Relationship Id="rId7" Type="http://schemas.openxmlformats.org/officeDocument/2006/relationships/diagramData" Target="../diagrams/data7.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6.png"/><Relationship Id="rId11" Type="http://schemas.microsoft.com/office/2007/relationships/diagramDrawing" Target="../diagrams/drawing7.xml"/><Relationship Id="rId5" Type="http://schemas.openxmlformats.org/officeDocument/2006/relationships/image" Target="../media/image5.jpg"/><Relationship Id="rId10" Type="http://schemas.openxmlformats.org/officeDocument/2006/relationships/diagramColors" Target="../diagrams/colors7.xml"/><Relationship Id="rId4" Type="http://schemas.openxmlformats.org/officeDocument/2006/relationships/image" Target="../media/image4.png"/><Relationship Id="rId9"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image" Target="../media/image3.png"/><Relationship Id="rId7" Type="http://schemas.openxmlformats.org/officeDocument/2006/relationships/diagramData" Target="../diagrams/data8.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6.png"/><Relationship Id="rId11" Type="http://schemas.microsoft.com/office/2007/relationships/diagramDrawing" Target="../diagrams/drawing8.xml"/><Relationship Id="rId5" Type="http://schemas.openxmlformats.org/officeDocument/2006/relationships/image" Target="../media/image5.jpg"/><Relationship Id="rId10" Type="http://schemas.openxmlformats.org/officeDocument/2006/relationships/diagramColors" Target="../diagrams/colors8.xml"/><Relationship Id="rId4" Type="http://schemas.openxmlformats.org/officeDocument/2006/relationships/image" Target="../media/image4.png"/><Relationship Id="rId9"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8.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erson&#10;&#10;Description automatically generated">
            <a:extLst>
              <a:ext uri="{FF2B5EF4-FFF2-40B4-BE49-F238E27FC236}">
                <a16:creationId xmlns:a16="http://schemas.microsoft.com/office/drawing/2014/main" id="{94F18FB7-E495-463D-9F48-4C5BDC582546}"/>
              </a:ext>
            </a:extLst>
          </p:cNvPr>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rcRect t="-1" b="15459"/>
          <a:stretch/>
        </p:blipFill>
        <p:spPr>
          <a:xfrm>
            <a:off x="0" y="9155"/>
            <a:ext cx="12199618" cy="6876000"/>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271221"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3382947"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Evidence Based Policing</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17" name="TextBox 16">
            <a:extLst>
              <a:ext uri="{FF2B5EF4-FFF2-40B4-BE49-F238E27FC236}">
                <a16:creationId xmlns:a16="http://schemas.microsoft.com/office/drawing/2014/main" id="{C958A6F0-607C-458F-93DE-8B67B23F671C}"/>
              </a:ext>
            </a:extLst>
          </p:cNvPr>
          <p:cNvSpPr txBox="1"/>
          <p:nvPr/>
        </p:nvSpPr>
        <p:spPr>
          <a:xfrm>
            <a:off x="11852449" y="6633461"/>
            <a:ext cx="375424" cy="215444"/>
          </a:xfrm>
          <a:prstGeom prst="rect">
            <a:avLst/>
          </a:prstGeom>
          <a:noFill/>
        </p:spPr>
        <p:txBody>
          <a:bodyPr wrap="none" rtlCol="0">
            <a:spAutoFit/>
          </a:bodyPr>
          <a:lstStyle/>
          <a:p>
            <a:r>
              <a:rPr lang="en-GB" sz="800" b="1" dirty="0">
                <a:solidFill>
                  <a:schemeClr val="bg1"/>
                </a:solidFill>
              </a:rPr>
              <a:t>V5.0</a:t>
            </a:r>
          </a:p>
        </p:txBody>
      </p:sp>
    </p:spTree>
    <p:extLst>
      <p:ext uri="{BB962C8B-B14F-4D97-AF65-F5344CB8AC3E}">
        <p14:creationId xmlns:p14="http://schemas.microsoft.com/office/powerpoint/2010/main" val="101338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8206" y="265471"/>
            <a:ext cx="5048498" cy="646331"/>
          </a:xfrm>
          <a:prstGeom prst="rect">
            <a:avLst/>
          </a:prstGeom>
          <a:solidFill>
            <a:srgbClr val="002060"/>
          </a:solidFill>
        </p:spPr>
        <p:txBody>
          <a:bodyPr wrap="none" rtlCol="0">
            <a:spAutoFit/>
          </a:bodyPr>
          <a:lstStyle/>
          <a:p>
            <a:r>
              <a:rPr lang="en-GB" sz="3600" b="1" dirty="0">
                <a:solidFill>
                  <a:schemeClr val="bg1"/>
                </a:solidFill>
              </a:rPr>
              <a:t>A golden opportunity…… </a:t>
            </a:r>
          </a:p>
        </p:txBody>
      </p:sp>
      <p:sp>
        <p:nvSpPr>
          <p:cNvPr id="9" name="Rounded Rectangular Callout 8"/>
          <p:cNvSpPr/>
          <p:nvPr/>
        </p:nvSpPr>
        <p:spPr>
          <a:xfrm>
            <a:off x="1590300" y="3701846"/>
            <a:ext cx="8834283" cy="1666568"/>
          </a:xfrm>
          <a:prstGeom prst="wedgeRoundRectCallout">
            <a:avLst>
              <a:gd name="adj1" fmla="val -22532"/>
              <a:gd name="adj2" fmla="val 72677"/>
              <a:gd name="adj3" fmla="val 16667"/>
            </a:avLst>
          </a:prstGeom>
          <a:solidFill>
            <a:schemeClr val="tx2">
              <a:lumMod val="40000"/>
              <a:lumOff val="60000"/>
            </a:schemeClr>
          </a:solidFill>
          <a:ln>
            <a:solidFill>
              <a:schemeClr val="tx1"/>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800" dirty="0">
                <a:solidFill>
                  <a:schemeClr val="tx1"/>
                </a:solidFill>
              </a:rPr>
              <a:t>‘to identify, share and enable officers and staff to use evidence of what works and best practise’</a:t>
            </a:r>
          </a:p>
          <a:p>
            <a:pPr algn="ctr"/>
            <a:r>
              <a:rPr lang="en-GB" sz="2000" dirty="0">
                <a:solidFill>
                  <a:schemeClr val="tx1"/>
                </a:solidFill>
              </a:rPr>
              <a:t>College of Policing </a:t>
            </a:r>
          </a:p>
        </p:txBody>
      </p:sp>
      <p:sp>
        <p:nvSpPr>
          <p:cNvPr id="10" name="Rounded Rectangular Callout 9"/>
          <p:cNvSpPr/>
          <p:nvPr/>
        </p:nvSpPr>
        <p:spPr>
          <a:xfrm>
            <a:off x="825910" y="1209367"/>
            <a:ext cx="10043651" cy="1799303"/>
          </a:xfrm>
          <a:prstGeom prst="wedgeRoundRectCallout">
            <a:avLst/>
          </a:prstGeom>
          <a:solidFill>
            <a:schemeClr val="accent1">
              <a:lumMod val="40000"/>
              <a:lumOff val="60000"/>
            </a:schemeClr>
          </a:solidFill>
          <a:ln>
            <a:solidFill>
              <a:schemeClr val="tx1"/>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800" dirty="0">
                <a:solidFill>
                  <a:schemeClr val="tx1"/>
                </a:solidFill>
              </a:rPr>
              <a:t>‘It is in the public interest to show that what the police are doing is working…..’ </a:t>
            </a:r>
          </a:p>
          <a:p>
            <a:pPr algn="ctr"/>
            <a:r>
              <a:rPr lang="en-GB" sz="2000" dirty="0">
                <a:solidFill>
                  <a:schemeClr val="tx1"/>
                </a:solidFill>
              </a:rPr>
              <a:t>Home Secretary, Superintendents Conference 2012</a:t>
            </a:r>
          </a:p>
        </p:txBody>
      </p:sp>
      <p:grpSp>
        <p:nvGrpSpPr>
          <p:cNvPr id="5" name="Group 4">
            <a:extLst>
              <a:ext uri="{FF2B5EF4-FFF2-40B4-BE49-F238E27FC236}">
                <a16:creationId xmlns:a16="http://schemas.microsoft.com/office/drawing/2014/main" id="{C4DFC3A9-449B-42AB-8FCD-79F883F0A5D5}"/>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833EDC46-D56C-4BE9-9D1E-E5E78DB12A0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4081E7C-A14F-405B-A5BB-086BDBEDBA5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834AEE90-0381-44C0-A63A-25BCA36842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6305F16A-0391-449B-8CD5-53FAD76E7C1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86160F54-67FE-4F34-ACDB-B21398B71E9E}"/>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F66CDB44-57F3-463A-BD71-F3258872B08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0">
                                            <p:txEl>
                                              <p:pRg st="1" end="1"/>
                                            </p:txEl>
                                          </p:spTgt>
                                        </p:tgtEl>
                                        <p:attrNameLst>
                                          <p:attrName>style.visibility</p:attrName>
                                        </p:attrNameLst>
                                      </p:cBhvr>
                                      <p:to>
                                        <p:strVal val="visible"/>
                                      </p:to>
                                    </p:set>
                                    <p:animEffect transition="in" filter="fade">
                                      <p:cBhvr>
                                        <p:cTn id="10" dur="500"/>
                                        <p:tgtEl>
                                          <p:spTgt spid="10">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9">
                                            <p:txEl>
                                              <p:pRg st="1" end="1"/>
                                            </p:txEl>
                                          </p:spTgt>
                                        </p:tgtEl>
                                        <p:attrNameLst>
                                          <p:attrName>style.visibility</p:attrName>
                                        </p:attrNameLst>
                                      </p:cBhvr>
                                      <p:to>
                                        <p:strVal val="visible"/>
                                      </p:to>
                                    </p:set>
                                    <p:animEffect transition="in" filter="fade">
                                      <p:cBhvr>
                                        <p:cTn id="18"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07113" y="376003"/>
            <a:ext cx="1454726" cy="1295149"/>
          </a:xfrm>
          <a:prstGeom prst="rect">
            <a:avLst/>
          </a:prstGeom>
          <a:noFill/>
          <a:ln>
            <a:noFill/>
          </a:ln>
          <a:effectLst>
            <a:glow rad="139700">
              <a:srgbClr val="4F81BD">
                <a:alpha val="40000"/>
              </a:srgbClr>
            </a:glow>
            <a:softEdge rad="127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itle 3"/>
          <p:cNvSpPr txBox="1">
            <a:spLocks/>
          </p:cNvSpPr>
          <p:nvPr/>
        </p:nvSpPr>
        <p:spPr>
          <a:xfrm>
            <a:off x="2304085" y="369068"/>
            <a:ext cx="7875638" cy="654509"/>
          </a:xfrm>
          <a:prstGeom prst="rect">
            <a:avLst/>
          </a:prstGeom>
          <a:solidFill>
            <a:srgbClr val="002060"/>
          </a:solidFill>
          <a:ln>
            <a:solidFill>
              <a:srgbClr val="002060"/>
            </a:solidFill>
          </a:ln>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What is Evidence Based Policing?</a:t>
            </a:r>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0833" y="385171"/>
            <a:ext cx="1454726" cy="1295149"/>
          </a:xfrm>
          <a:prstGeom prst="rect">
            <a:avLst/>
          </a:prstGeom>
          <a:noFill/>
          <a:ln>
            <a:noFill/>
          </a:ln>
          <a:effectLst>
            <a:glow rad="139700">
              <a:srgbClr val="4F81BD">
                <a:alpha val="40000"/>
              </a:srgbClr>
            </a:glow>
            <a:softEdge rad="127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7" name="Group 6">
            <a:extLst>
              <a:ext uri="{FF2B5EF4-FFF2-40B4-BE49-F238E27FC236}">
                <a16:creationId xmlns:a16="http://schemas.microsoft.com/office/drawing/2014/main" id="{AEA600CF-CD77-4D91-B694-037BFE252F21}"/>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35339690-8990-4C69-B350-C5264FF3B98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B85BE2CA-077A-460F-9ED2-132C8A5E82C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E8ED2A5A-74A4-4EAB-9545-80B815D8102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512D367E-62DD-414C-AD67-14DB90DBF3E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DAC6DF91-90C7-4F6E-BEBC-846015966CB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852E2AE9-D08E-4C7B-8F51-D2608D60F25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F27BCD1A-7FB8-4CC7-AEA0-C447C92E59F8}"/>
              </a:ext>
            </a:extLst>
          </p:cNvPr>
          <p:cNvSpPr/>
          <p:nvPr/>
        </p:nvSpPr>
        <p:spPr>
          <a:xfrm>
            <a:off x="1253049" y="1814399"/>
            <a:ext cx="9261974" cy="3935946"/>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many definitions of EBP….</a:t>
            </a:r>
          </a:p>
          <a:p>
            <a:pPr algn="ctr"/>
            <a:endParaRPr lang="en-GB" sz="2400" dirty="0">
              <a:solidFill>
                <a:schemeClr val="tx1"/>
              </a:solidFill>
            </a:endParaRPr>
          </a:p>
          <a:p>
            <a:pPr algn="ctr"/>
            <a:r>
              <a:rPr lang="en-GB" sz="2400" dirty="0">
                <a:solidFill>
                  <a:schemeClr val="tx1"/>
                </a:solidFill>
              </a:rPr>
              <a:t>‘Informing policing priorities by weighing the harms of criminality together with data from beyond crime &amp; disorder, in order to focus police resources in furtherance of both crime &amp; harm reduction’</a:t>
            </a:r>
          </a:p>
          <a:p>
            <a:pPr algn="ctr"/>
            <a:endParaRPr lang="en-GB" sz="2400" dirty="0">
              <a:solidFill>
                <a:schemeClr val="tx1"/>
              </a:solidFill>
            </a:endParaRPr>
          </a:p>
          <a:p>
            <a:pPr algn="ctr"/>
            <a:r>
              <a:rPr lang="en-GB" sz="2400" dirty="0">
                <a:solidFill>
                  <a:schemeClr val="tx1"/>
                </a:solidFill>
              </a:rPr>
              <a:t>(Ratcliffe 2015a:3)</a:t>
            </a:r>
          </a:p>
        </p:txBody>
      </p:sp>
    </p:spTree>
    <p:extLst>
      <p:ext uri="{BB962C8B-B14F-4D97-AF65-F5344CB8AC3E}">
        <p14:creationId xmlns:p14="http://schemas.microsoft.com/office/powerpoint/2010/main" val="1294106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689429" y="493757"/>
            <a:ext cx="10813142" cy="572777"/>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College of Policing definition</a:t>
            </a:r>
          </a:p>
        </p:txBody>
      </p:sp>
      <p:grpSp>
        <p:nvGrpSpPr>
          <p:cNvPr id="4" name="Group 3">
            <a:extLst>
              <a:ext uri="{FF2B5EF4-FFF2-40B4-BE49-F238E27FC236}">
                <a16:creationId xmlns:a16="http://schemas.microsoft.com/office/drawing/2014/main" id="{5E5B446E-383C-497C-88FF-9DAABC431A7F}"/>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36B7C512-9F95-4036-B8DA-C7CB46716FE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FDD2A3CB-F9BF-4D78-93CB-0B4F33F6BDF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AAAED08-77B0-4D90-9176-517F6269FC3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CA0BD8DF-532B-4105-81C7-FC237BA3693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F547FCE2-8A81-4B78-BDC1-A4916109D5F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AF45DC65-8DD9-4BCF-B887-07E38F4D3DD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Scroll: Horizontal 10">
            <a:extLst>
              <a:ext uri="{FF2B5EF4-FFF2-40B4-BE49-F238E27FC236}">
                <a16:creationId xmlns:a16="http://schemas.microsoft.com/office/drawing/2014/main" id="{D28DA4D0-9F38-47EE-B4D7-845F3DAEA02C}"/>
              </a:ext>
            </a:extLst>
          </p:cNvPr>
          <p:cNvSpPr/>
          <p:nvPr/>
        </p:nvSpPr>
        <p:spPr>
          <a:xfrm>
            <a:off x="2304085" y="1857829"/>
            <a:ext cx="8264295" cy="3396342"/>
          </a:xfrm>
          <a:prstGeom prst="horizont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 evidence-based policing approach, police officers &amp; staff, review &amp; use the best available evidence to inform &amp; challenge policies, practices &amp; decisions</a:t>
            </a:r>
          </a:p>
        </p:txBody>
      </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bg/>
                                          </p:spTgt>
                                        </p:tgtEl>
                                        <p:attrNameLst>
                                          <p:attrName>style.visibility</p:attrName>
                                        </p:attrNameLst>
                                      </p:cBhvr>
                                      <p:to>
                                        <p:strVal val="visible"/>
                                      </p:to>
                                    </p:set>
                                    <p:animEffect transition="in" filter="fade">
                                      <p:cBhvr>
                                        <p:cTn id="7" dur="500"/>
                                        <p:tgtEl>
                                          <p:spTgt spid="11">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1077275" y="237281"/>
            <a:ext cx="8229599" cy="742079"/>
          </a:xfrm>
          <a:prstGeom prst="rect">
            <a:avLst/>
          </a:prstGeom>
          <a:solidFill>
            <a:srgbClr val="002060"/>
          </a:solidFill>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Calibri"/>
                <a:ea typeface="+mj-ea"/>
                <a:cs typeface="+mj-cs"/>
              </a:rPr>
              <a:t>Evidence Based Policing</a:t>
            </a:r>
            <a:r>
              <a:rPr kumimoji="0" lang="en-GB" sz="4400" b="0" i="0" u="none" strike="noStrike" kern="1200" cap="none" spc="0" normalizeH="0" baseline="0" noProof="0" dirty="0">
                <a:ln>
                  <a:noFill/>
                </a:ln>
                <a:solidFill>
                  <a:srgbClr val="002060"/>
                </a:solidFill>
                <a:effectLst/>
                <a:uLnTx/>
                <a:uFillTx/>
                <a:latin typeface="Calibri"/>
                <a:ea typeface="+mj-ea"/>
                <a:cs typeface="+mj-cs"/>
              </a:rPr>
              <a:t>	</a:t>
            </a:r>
          </a:p>
        </p:txBody>
      </p:sp>
      <p:pic>
        <p:nvPicPr>
          <p:cNvPr id="4" name="Picture 3"/>
          <p:cNvPicPr>
            <a:picLocks noChangeAspect="1"/>
          </p:cNvPicPr>
          <p:nvPr/>
        </p:nvPicPr>
        <p:blipFill>
          <a:blip r:embed="rId3"/>
          <a:stretch>
            <a:fillRect/>
          </a:stretch>
        </p:blipFill>
        <p:spPr>
          <a:xfrm>
            <a:off x="9922899" y="608321"/>
            <a:ext cx="1657350" cy="1657350"/>
          </a:xfrm>
          <a:prstGeom prst="rect">
            <a:avLst/>
          </a:prstGeom>
        </p:spPr>
      </p:pic>
      <p:grpSp>
        <p:nvGrpSpPr>
          <p:cNvPr id="5" name="Group 4">
            <a:extLst>
              <a:ext uri="{FF2B5EF4-FFF2-40B4-BE49-F238E27FC236}">
                <a16:creationId xmlns:a16="http://schemas.microsoft.com/office/drawing/2014/main" id="{0AD6D3E1-B06B-4819-A1DA-3652466D77B0}"/>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C2AA05B6-75FB-47FA-81F4-56F1690670D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7FA32196-70A3-4BFF-A7D4-B91ED5646C4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D2B7B908-CDED-447F-83D4-2CAFA3F655D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076B4F80-B72D-47CA-8AE7-EE9B1FB1478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1440A11E-F526-49E2-BE18-328C56ABA14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1E57601B-9457-476F-9D94-A4C231C2D87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2" name="Scroll: Horizontal 11">
            <a:extLst>
              <a:ext uri="{FF2B5EF4-FFF2-40B4-BE49-F238E27FC236}">
                <a16:creationId xmlns:a16="http://schemas.microsoft.com/office/drawing/2014/main" id="{B7D23B6E-62E5-44E8-9566-2B7C9C08B76B}"/>
              </a:ext>
            </a:extLst>
          </p:cNvPr>
          <p:cNvSpPr/>
          <p:nvPr/>
        </p:nvSpPr>
        <p:spPr>
          <a:xfrm>
            <a:off x="540353" y="1389720"/>
            <a:ext cx="8795655" cy="3787867"/>
          </a:xfrm>
          <a:prstGeom prst="horizontalScroll">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solidFill>
                  <a:schemeClr val="tx1"/>
                </a:solidFill>
              </a:rPr>
              <a:t>“Of all the ideas in policing, one stands as the most powerful force for change:</a:t>
            </a:r>
          </a:p>
          <a:p>
            <a:pPr algn="ctr"/>
            <a:r>
              <a:rPr lang="en-GB" sz="2400" i="1" dirty="0">
                <a:solidFill>
                  <a:schemeClr val="tx1"/>
                </a:solidFill>
              </a:rPr>
              <a:t>Police practices should be based on scientific evidence about what works best”</a:t>
            </a:r>
          </a:p>
          <a:p>
            <a:pPr algn="ctr"/>
            <a:endParaRPr lang="en-GB" sz="2400" dirty="0"/>
          </a:p>
          <a:p>
            <a:pPr algn="ctr"/>
            <a:r>
              <a:rPr lang="en-GB" sz="2400" dirty="0">
                <a:solidFill>
                  <a:schemeClr val="tx1"/>
                </a:solidFill>
              </a:rPr>
              <a:t>Professor Lawrence Sherman 1998</a:t>
            </a:r>
          </a:p>
        </p:txBody>
      </p:sp>
    </p:spTree>
    <p:extLst>
      <p:ext uri="{BB962C8B-B14F-4D97-AF65-F5344CB8AC3E}">
        <p14:creationId xmlns:p14="http://schemas.microsoft.com/office/powerpoint/2010/main" val="912583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bg/>
                                          </p:spTgt>
                                        </p:tgtEl>
                                        <p:attrNameLst>
                                          <p:attrName>style.visibility</p:attrName>
                                        </p:attrNameLst>
                                      </p:cBhvr>
                                      <p:to>
                                        <p:strVal val="visible"/>
                                      </p:to>
                                    </p:set>
                                    <p:animEffect transition="in" filter="fade">
                                      <p:cBhvr>
                                        <p:cTn id="7" dur="500"/>
                                        <p:tgtEl>
                                          <p:spTgt spid="1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xEl>
                                              <p:pRg st="1" end="1"/>
                                            </p:txEl>
                                          </p:spTgt>
                                        </p:tgtEl>
                                        <p:attrNameLst>
                                          <p:attrName>style.visibility</p:attrName>
                                        </p:attrNameLst>
                                      </p:cBhvr>
                                      <p:to>
                                        <p:strVal val="visible"/>
                                      </p:to>
                                    </p:set>
                                    <p:animEffect transition="in" filter="fade">
                                      <p:cBhvr>
                                        <p:cTn id="17" dur="500"/>
                                        <p:tgtEl>
                                          <p:spTgt spid="1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xEl>
                                              <p:pRg st="3" end="3"/>
                                            </p:txEl>
                                          </p:spTgt>
                                        </p:tgtEl>
                                        <p:attrNameLst>
                                          <p:attrName>style.visibility</p:attrName>
                                        </p:attrNameLst>
                                      </p:cBhvr>
                                      <p:to>
                                        <p:strVal val="visible"/>
                                      </p:to>
                                    </p:set>
                                    <p:animEffect transition="in" filter="fade">
                                      <p:cBhvr>
                                        <p:cTn id="22" dur="500"/>
                                        <p:tgtEl>
                                          <p:spTgt spid="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2800" y="296607"/>
            <a:ext cx="10464800" cy="584775"/>
          </a:xfrm>
          <a:prstGeom prst="rect">
            <a:avLst/>
          </a:prstGeom>
          <a:solidFill>
            <a:srgbClr val="002060"/>
          </a:solidFill>
        </p:spPr>
        <p:txBody>
          <a:bodyPr wrap="square" rtlCol="0">
            <a:spAutoFit/>
          </a:bodyPr>
          <a:lstStyle/>
          <a:p>
            <a:pPr algn="ctr"/>
            <a:r>
              <a:rPr lang="en-GB" sz="3200" b="1" dirty="0">
                <a:solidFill>
                  <a:schemeClr val="bg1"/>
                </a:solidFill>
              </a:rPr>
              <a:t>Why does it matter?</a:t>
            </a:r>
          </a:p>
        </p:txBody>
      </p:sp>
      <p:grpSp>
        <p:nvGrpSpPr>
          <p:cNvPr id="4" name="Group 3">
            <a:extLst>
              <a:ext uri="{FF2B5EF4-FFF2-40B4-BE49-F238E27FC236}">
                <a16:creationId xmlns:a16="http://schemas.microsoft.com/office/drawing/2014/main" id="{E1A3D993-A545-4BE1-BC25-78FF08862383}"/>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770CBEC7-F4A2-4B33-A604-95263B15215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85566108-B85A-469E-8C0B-58FACEC04CE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8428DF4C-529F-4162-866C-19A1F129F9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B101372B-F9BD-44A6-953C-8C04F86D5E1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0B2E80D8-EAB7-4971-8688-577AEB9A770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04A8087E-39D1-48EE-B01D-C490CD9240F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1" name="Diagram 10">
            <a:extLst>
              <a:ext uri="{FF2B5EF4-FFF2-40B4-BE49-F238E27FC236}">
                <a16:creationId xmlns:a16="http://schemas.microsoft.com/office/drawing/2014/main" id="{215B6E55-ADCC-497A-B6A5-9C03C54471B4}"/>
              </a:ext>
            </a:extLst>
          </p:cNvPr>
          <p:cNvGraphicFramePr/>
          <p:nvPr>
            <p:extLst>
              <p:ext uri="{D42A27DB-BD31-4B8C-83A1-F6EECF244321}">
                <p14:modId xmlns:p14="http://schemas.microsoft.com/office/powerpoint/2010/main" val="201853163"/>
              </p:ext>
            </p:extLst>
          </p:nvPr>
        </p:nvGraphicFramePr>
        <p:xfrm>
          <a:off x="2047533" y="1078831"/>
          <a:ext cx="8096934" cy="48841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109490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2E0844C6-2828-46AA-B90E-55BD609E9423}"/>
                                            </p:graphicEl>
                                          </p:spTgt>
                                        </p:tgtEl>
                                        <p:attrNameLst>
                                          <p:attrName>style.visibility</p:attrName>
                                        </p:attrNameLst>
                                      </p:cBhvr>
                                      <p:to>
                                        <p:strVal val="visible"/>
                                      </p:to>
                                    </p:set>
                                    <p:animEffect transition="in" filter="fade">
                                      <p:cBhvr>
                                        <p:cTn id="7" dur="500"/>
                                        <p:tgtEl>
                                          <p:spTgt spid="11">
                                            <p:graphicEl>
                                              <a:dgm id="{2E0844C6-2828-46AA-B90E-55BD609E94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9A29558B-57A7-4725-903D-3D496B4DB8C4}"/>
                                            </p:graphicEl>
                                          </p:spTgt>
                                        </p:tgtEl>
                                        <p:attrNameLst>
                                          <p:attrName>style.visibility</p:attrName>
                                        </p:attrNameLst>
                                      </p:cBhvr>
                                      <p:to>
                                        <p:strVal val="visible"/>
                                      </p:to>
                                    </p:set>
                                    <p:animEffect transition="in" filter="fade">
                                      <p:cBhvr>
                                        <p:cTn id="12" dur="500"/>
                                        <p:tgtEl>
                                          <p:spTgt spid="11">
                                            <p:graphicEl>
                                              <a:dgm id="{9A29558B-57A7-4725-903D-3D496B4DB8C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24325391-79EF-4A41-9FB4-7F0268B16234}"/>
                                            </p:graphicEl>
                                          </p:spTgt>
                                        </p:tgtEl>
                                        <p:attrNameLst>
                                          <p:attrName>style.visibility</p:attrName>
                                        </p:attrNameLst>
                                      </p:cBhvr>
                                      <p:to>
                                        <p:strVal val="visible"/>
                                      </p:to>
                                    </p:set>
                                    <p:animEffect transition="in" filter="fade">
                                      <p:cBhvr>
                                        <p:cTn id="17" dur="500"/>
                                        <p:tgtEl>
                                          <p:spTgt spid="11">
                                            <p:graphicEl>
                                              <a:dgm id="{24325391-79EF-4A41-9FB4-7F0268B1623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B40F0B8E-08EF-4A02-82D0-B1819D95D631}"/>
                                            </p:graphicEl>
                                          </p:spTgt>
                                        </p:tgtEl>
                                        <p:attrNameLst>
                                          <p:attrName>style.visibility</p:attrName>
                                        </p:attrNameLst>
                                      </p:cBhvr>
                                      <p:to>
                                        <p:strVal val="visible"/>
                                      </p:to>
                                    </p:set>
                                    <p:animEffect transition="in" filter="fade">
                                      <p:cBhvr>
                                        <p:cTn id="22" dur="500"/>
                                        <p:tgtEl>
                                          <p:spTgt spid="11">
                                            <p:graphicEl>
                                              <a:dgm id="{B40F0B8E-08EF-4A02-82D0-B1819D95D63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754744" y="392625"/>
            <a:ext cx="10929256" cy="616368"/>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Introduction to ATLAS</a:t>
            </a:r>
          </a:p>
        </p:txBody>
      </p:sp>
      <p:sp>
        <p:nvSpPr>
          <p:cNvPr id="3" name="Content Placeholder 4"/>
          <p:cNvSpPr txBox="1">
            <a:spLocks/>
          </p:cNvSpPr>
          <p:nvPr/>
        </p:nvSpPr>
        <p:spPr>
          <a:xfrm>
            <a:off x="7591380" y="1551796"/>
            <a:ext cx="2005781" cy="3781016"/>
          </a:xfrm>
          <a:custGeom>
            <a:avLst/>
            <a:gdLst>
              <a:gd name="connsiteX0" fmla="*/ 0 w 2005781"/>
              <a:gd name="connsiteY0" fmla="*/ 0 h 3781016"/>
              <a:gd name="connsiteX1" fmla="*/ 648536 w 2005781"/>
              <a:gd name="connsiteY1" fmla="*/ 0 h 3781016"/>
              <a:gd name="connsiteX2" fmla="*/ 1256956 w 2005781"/>
              <a:gd name="connsiteY2" fmla="*/ 0 h 3781016"/>
              <a:gd name="connsiteX3" fmla="*/ 2005781 w 2005781"/>
              <a:gd name="connsiteY3" fmla="*/ 0 h 3781016"/>
              <a:gd name="connsiteX4" fmla="*/ 2005781 w 2005781"/>
              <a:gd name="connsiteY4" fmla="*/ 516739 h 3781016"/>
              <a:gd name="connsiteX5" fmla="*/ 2005781 w 2005781"/>
              <a:gd name="connsiteY5" fmla="*/ 1033478 h 3781016"/>
              <a:gd name="connsiteX6" fmla="*/ 2005781 w 2005781"/>
              <a:gd name="connsiteY6" fmla="*/ 1701457 h 3781016"/>
              <a:gd name="connsiteX7" fmla="*/ 2005781 w 2005781"/>
              <a:gd name="connsiteY7" fmla="*/ 2256006 h 3781016"/>
              <a:gd name="connsiteX8" fmla="*/ 2005781 w 2005781"/>
              <a:gd name="connsiteY8" fmla="*/ 2961796 h 3781016"/>
              <a:gd name="connsiteX9" fmla="*/ 2005781 w 2005781"/>
              <a:gd name="connsiteY9" fmla="*/ 3781016 h 3781016"/>
              <a:gd name="connsiteX10" fmla="*/ 1397361 w 2005781"/>
              <a:gd name="connsiteY10" fmla="*/ 3781016 h 3781016"/>
              <a:gd name="connsiteX11" fmla="*/ 688651 w 2005781"/>
              <a:gd name="connsiteY11" fmla="*/ 3781016 h 3781016"/>
              <a:gd name="connsiteX12" fmla="*/ 0 w 2005781"/>
              <a:gd name="connsiteY12" fmla="*/ 3781016 h 3781016"/>
              <a:gd name="connsiteX13" fmla="*/ 0 w 2005781"/>
              <a:gd name="connsiteY13" fmla="*/ 3188657 h 3781016"/>
              <a:gd name="connsiteX14" fmla="*/ 0 w 2005781"/>
              <a:gd name="connsiteY14" fmla="*/ 2520677 h 3781016"/>
              <a:gd name="connsiteX15" fmla="*/ 0 w 2005781"/>
              <a:gd name="connsiteY15" fmla="*/ 1890508 h 3781016"/>
              <a:gd name="connsiteX16" fmla="*/ 0 w 2005781"/>
              <a:gd name="connsiteY16" fmla="*/ 1260339 h 3781016"/>
              <a:gd name="connsiteX17" fmla="*/ 0 w 2005781"/>
              <a:gd name="connsiteY17" fmla="*/ 592359 h 3781016"/>
              <a:gd name="connsiteX18" fmla="*/ 0 w 2005781"/>
              <a:gd name="connsiteY18" fmla="*/ 0 h 378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781" h="3781016" fill="none" extrusionOk="0">
                <a:moveTo>
                  <a:pt x="0" y="0"/>
                </a:moveTo>
                <a:cubicBezTo>
                  <a:pt x="238527" y="-29331"/>
                  <a:pt x="470153" y="81"/>
                  <a:pt x="648536" y="0"/>
                </a:cubicBezTo>
                <a:cubicBezTo>
                  <a:pt x="826919" y="-81"/>
                  <a:pt x="996132" y="6095"/>
                  <a:pt x="1256956" y="0"/>
                </a:cubicBezTo>
                <a:cubicBezTo>
                  <a:pt x="1517780" y="-6095"/>
                  <a:pt x="1776160" y="-35294"/>
                  <a:pt x="2005781" y="0"/>
                </a:cubicBezTo>
                <a:cubicBezTo>
                  <a:pt x="2027248" y="193470"/>
                  <a:pt x="2023225" y="300933"/>
                  <a:pt x="2005781" y="516739"/>
                </a:cubicBezTo>
                <a:cubicBezTo>
                  <a:pt x="1988337" y="732545"/>
                  <a:pt x="2022746" y="813391"/>
                  <a:pt x="2005781" y="1033478"/>
                </a:cubicBezTo>
                <a:cubicBezTo>
                  <a:pt x="1988816" y="1253565"/>
                  <a:pt x="2004777" y="1490713"/>
                  <a:pt x="2005781" y="1701457"/>
                </a:cubicBezTo>
                <a:cubicBezTo>
                  <a:pt x="2006785" y="1912201"/>
                  <a:pt x="2025017" y="1980282"/>
                  <a:pt x="2005781" y="2256006"/>
                </a:cubicBezTo>
                <a:cubicBezTo>
                  <a:pt x="1986545" y="2531730"/>
                  <a:pt x="2019191" y="2799286"/>
                  <a:pt x="2005781" y="2961796"/>
                </a:cubicBezTo>
                <a:cubicBezTo>
                  <a:pt x="1992372" y="3124306"/>
                  <a:pt x="1992777" y="3441923"/>
                  <a:pt x="2005781" y="3781016"/>
                </a:cubicBezTo>
                <a:cubicBezTo>
                  <a:pt x="1718993" y="3767416"/>
                  <a:pt x="1615170" y="3756843"/>
                  <a:pt x="1397361" y="3781016"/>
                </a:cubicBezTo>
                <a:cubicBezTo>
                  <a:pt x="1179552" y="3805189"/>
                  <a:pt x="836674" y="3813049"/>
                  <a:pt x="688651" y="3781016"/>
                </a:cubicBezTo>
                <a:cubicBezTo>
                  <a:pt x="540628" y="3748984"/>
                  <a:pt x="323286" y="3763710"/>
                  <a:pt x="0" y="3781016"/>
                </a:cubicBezTo>
                <a:cubicBezTo>
                  <a:pt x="-18369" y="3542903"/>
                  <a:pt x="19445" y="3394436"/>
                  <a:pt x="0" y="3188657"/>
                </a:cubicBezTo>
                <a:cubicBezTo>
                  <a:pt x="-19445" y="2982878"/>
                  <a:pt x="-79" y="2761660"/>
                  <a:pt x="0" y="2520677"/>
                </a:cubicBezTo>
                <a:cubicBezTo>
                  <a:pt x="79" y="2279694"/>
                  <a:pt x="-4848" y="2043488"/>
                  <a:pt x="0" y="1890508"/>
                </a:cubicBezTo>
                <a:cubicBezTo>
                  <a:pt x="4848" y="1737528"/>
                  <a:pt x="-4146" y="1416573"/>
                  <a:pt x="0" y="1260339"/>
                </a:cubicBezTo>
                <a:cubicBezTo>
                  <a:pt x="4146" y="1104105"/>
                  <a:pt x="17237" y="789509"/>
                  <a:pt x="0" y="592359"/>
                </a:cubicBezTo>
                <a:cubicBezTo>
                  <a:pt x="-17237" y="395209"/>
                  <a:pt x="29103" y="220739"/>
                  <a:pt x="0" y="0"/>
                </a:cubicBezTo>
                <a:close/>
              </a:path>
              <a:path w="2005781" h="3781016" stroke="0" extrusionOk="0">
                <a:moveTo>
                  <a:pt x="0" y="0"/>
                </a:moveTo>
                <a:cubicBezTo>
                  <a:pt x="236721" y="4588"/>
                  <a:pt x="429836" y="-5982"/>
                  <a:pt x="628478" y="0"/>
                </a:cubicBezTo>
                <a:cubicBezTo>
                  <a:pt x="827120" y="5982"/>
                  <a:pt x="957422" y="13171"/>
                  <a:pt x="1277014" y="0"/>
                </a:cubicBezTo>
                <a:cubicBezTo>
                  <a:pt x="1596606" y="-13171"/>
                  <a:pt x="1854555" y="-17337"/>
                  <a:pt x="2005781" y="0"/>
                </a:cubicBezTo>
                <a:cubicBezTo>
                  <a:pt x="2012868" y="182645"/>
                  <a:pt x="1977718" y="378240"/>
                  <a:pt x="2005781" y="630169"/>
                </a:cubicBezTo>
                <a:cubicBezTo>
                  <a:pt x="2033844" y="882098"/>
                  <a:pt x="1985994" y="1008321"/>
                  <a:pt x="2005781" y="1298149"/>
                </a:cubicBezTo>
                <a:cubicBezTo>
                  <a:pt x="2025568" y="1587977"/>
                  <a:pt x="2012879" y="1717508"/>
                  <a:pt x="2005781" y="1852698"/>
                </a:cubicBezTo>
                <a:cubicBezTo>
                  <a:pt x="1998683" y="1987888"/>
                  <a:pt x="2028441" y="2223376"/>
                  <a:pt x="2005781" y="2520677"/>
                </a:cubicBezTo>
                <a:cubicBezTo>
                  <a:pt x="1983121" y="2817978"/>
                  <a:pt x="1978917" y="2889255"/>
                  <a:pt x="2005781" y="3226467"/>
                </a:cubicBezTo>
                <a:cubicBezTo>
                  <a:pt x="2032646" y="3563679"/>
                  <a:pt x="2025757" y="3525172"/>
                  <a:pt x="2005781" y="3781016"/>
                </a:cubicBezTo>
                <a:cubicBezTo>
                  <a:pt x="1816035" y="3754939"/>
                  <a:pt x="1447158" y="3777864"/>
                  <a:pt x="1297072" y="3781016"/>
                </a:cubicBezTo>
                <a:cubicBezTo>
                  <a:pt x="1146986" y="3784168"/>
                  <a:pt x="857459" y="3773144"/>
                  <a:pt x="668594" y="3781016"/>
                </a:cubicBezTo>
                <a:cubicBezTo>
                  <a:pt x="479729" y="3788888"/>
                  <a:pt x="225648" y="3795668"/>
                  <a:pt x="0" y="3781016"/>
                </a:cubicBezTo>
                <a:cubicBezTo>
                  <a:pt x="13734" y="3602150"/>
                  <a:pt x="-10124" y="3390561"/>
                  <a:pt x="0" y="3113037"/>
                </a:cubicBezTo>
                <a:cubicBezTo>
                  <a:pt x="10124" y="2835513"/>
                  <a:pt x="28204" y="2752343"/>
                  <a:pt x="0" y="2407247"/>
                </a:cubicBezTo>
                <a:cubicBezTo>
                  <a:pt x="-28204" y="2062151"/>
                  <a:pt x="662" y="2114440"/>
                  <a:pt x="0" y="1890508"/>
                </a:cubicBezTo>
                <a:cubicBezTo>
                  <a:pt x="-662" y="1666576"/>
                  <a:pt x="1813" y="1539582"/>
                  <a:pt x="0" y="1222529"/>
                </a:cubicBezTo>
                <a:cubicBezTo>
                  <a:pt x="-1813" y="905476"/>
                  <a:pt x="28234" y="879289"/>
                  <a:pt x="0" y="592359"/>
                </a:cubicBezTo>
                <a:cubicBezTo>
                  <a:pt x="-28234" y="305429"/>
                  <a:pt x="28744" y="162031"/>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715501858">
                  <a:prstGeom prst="rect">
                    <a:avLst/>
                  </a:prstGeom>
                  <ask:type>
                    <ask:lineSketchFreehand/>
                  </ask:type>
                </ask:lineSketchStyleProps>
              </a:ext>
            </a:extLst>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4000" b="1" i="1" u="sng" dirty="0"/>
              <a:t>A</a:t>
            </a:r>
            <a:r>
              <a:rPr lang="en-GB" sz="3600" b="1" dirty="0"/>
              <a:t>sk</a:t>
            </a:r>
          </a:p>
          <a:p>
            <a:pPr marL="0" indent="0">
              <a:buNone/>
            </a:pPr>
            <a:r>
              <a:rPr lang="en-GB" sz="4000" b="1" i="1" u="sng" dirty="0"/>
              <a:t>T</a:t>
            </a:r>
            <a:r>
              <a:rPr lang="en-GB" sz="3600" b="1" dirty="0"/>
              <a:t>est</a:t>
            </a:r>
          </a:p>
          <a:p>
            <a:pPr marL="0" indent="0">
              <a:buNone/>
            </a:pPr>
            <a:r>
              <a:rPr lang="en-GB" sz="3600" b="1" i="1" u="sng" dirty="0"/>
              <a:t>L</a:t>
            </a:r>
            <a:r>
              <a:rPr lang="en-GB" sz="3600" b="1" dirty="0"/>
              <a:t>earn</a:t>
            </a:r>
          </a:p>
          <a:p>
            <a:pPr marL="0" indent="0">
              <a:buNone/>
            </a:pPr>
            <a:r>
              <a:rPr lang="en-GB" sz="3600" b="1" i="1" u="sng" dirty="0"/>
              <a:t>A</a:t>
            </a:r>
            <a:r>
              <a:rPr lang="en-GB" sz="3600" b="1" dirty="0"/>
              <a:t>dapt</a:t>
            </a:r>
          </a:p>
          <a:p>
            <a:pPr marL="0" indent="0">
              <a:buNone/>
            </a:pPr>
            <a:r>
              <a:rPr lang="en-GB" sz="3600" b="1" i="1" u="sng" dirty="0"/>
              <a:t>S</a:t>
            </a:r>
            <a:r>
              <a:rPr lang="en-GB" sz="3600" b="1" dirty="0"/>
              <a:t>hare</a:t>
            </a:r>
          </a:p>
        </p:txBody>
      </p:sp>
      <p:grpSp>
        <p:nvGrpSpPr>
          <p:cNvPr id="4" name="Group 3">
            <a:extLst>
              <a:ext uri="{FF2B5EF4-FFF2-40B4-BE49-F238E27FC236}">
                <a16:creationId xmlns:a16="http://schemas.microsoft.com/office/drawing/2014/main" id="{E2A95303-49E5-4E74-BDDC-26EEA7C9C007}"/>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55185157-C218-42B7-BABA-502B66A37A4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E07775FF-035A-414E-916C-00A5C2DA523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1777788B-9FB3-4CEE-87EB-E2F3B5B50A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8A33166F-E904-497D-A826-3D20E92F67A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4A4DAE1C-E55B-4D35-948A-A4995C9BC36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2FBD5280-4E6D-4396-85E0-A04FEC6C3FF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Callout: Right Arrow 10">
            <a:extLst>
              <a:ext uri="{FF2B5EF4-FFF2-40B4-BE49-F238E27FC236}">
                <a16:creationId xmlns:a16="http://schemas.microsoft.com/office/drawing/2014/main" id="{BE134B02-914E-422C-A959-C73ECCC38E2C}"/>
              </a:ext>
            </a:extLst>
          </p:cNvPr>
          <p:cNvSpPr/>
          <p:nvPr/>
        </p:nvSpPr>
        <p:spPr>
          <a:xfrm>
            <a:off x="3193142" y="1551796"/>
            <a:ext cx="2902858" cy="3781016"/>
          </a:xfrm>
          <a:custGeom>
            <a:avLst/>
            <a:gdLst>
              <a:gd name="connsiteX0" fmla="*/ 0 w 2902858"/>
              <a:gd name="connsiteY0" fmla="*/ 0 h 3781016"/>
              <a:gd name="connsiteX1" fmla="*/ 609868 w 2902858"/>
              <a:gd name="connsiteY1" fmla="*/ 0 h 3781016"/>
              <a:gd name="connsiteX2" fmla="*/ 1182012 w 2902858"/>
              <a:gd name="connsiteY2" fmla="*/ 0 h 3781016"/>
              <a:gd name="connsiteX3" fmla="*/ 1886190 w 2902858"/>
              <a:gd name="connsiteY3" fmla="*/ 0 h 3781016"/>
              <a:gd name="connsiteX4" fmla="*/ 1886190 w 2902858"/>
              <a:gd name="connsiteY4" fmla="*/ 524494 h 3781016"/>
              <a:gd name="connsiteX5" fmla="*/ 1886190 w 2902858"/>
              <a:gd name="connsiteY5" fmla="*/ 1003157 h 3781016"/>
              <a:gd name="connsiteX6" fmla="*/ 1886190 w 2902858"/>
              <a:gd name="connsiteY6" fmla="*/ 1527651 h 3781016"/>
              <a:gd name="connsiteX7" fmla="*/ 2177144 w 2902858"/>
              <a:gd name="connsiteY7" fmla="*/ 1527651 h 3781016"/>
              <a:gd name="connsiteX8" fmla="*/ 2177144 w 2902858"/>
              <a:gd name="connsiteY8" fmla="*/ 1164794 h 3781016"/>
              <a:gd name="connsiteX9" fmla="*/ 2540001 w 2902858"/>
              <a:gd name="connsiteY9" fmla="*/ 1527651 h 3781016"/>
              <a:gd name="connsiteX10" fmla="*/ 2902858 w 2902858"/>
              <a:gd name="connsiteY10" fmla="*/ 1890508 h 3781016"/>
              <a:gd name="connsiteX11" fmla="*/ 2540001 w 2902858"/>
              <a:gd name="connsiteY11" fmla="*/ 2253366 h 3781016"/>
              <a:gd name="connsiteX12" fmla="*/ 2177144 w 2902858"/>
              <a:gd name="connsiteY12" fmla="*/ 2616223 h 3781016"/>
              <a:gd name="connsiteX13" fmla="*/ 2177144 w 2902858"/>
              <a:gd name="connsiteY13" fmla="*/ 2253365 h 3781016"/>
              <a:gd name="connsiteX14" fmla="*/ 1886190 w 2902858"/>
              <a:gd name="connsiteY14" fmla="*/ 2253365 h 3781016"/>
              <a:gd name="connsiteX15" fmla="*/ 1886190 w 2902858"/>
              <a:gd name="connsiteY15" fmla="*/ 2732029 h 3781016"/>
              <a:gd name="connsiteX16" fmla="*/ 1886190 w 2902858"/>
              <a:gd name="connsiteY16" fmla="*/ 3241246 h 3781016"/>
              <a:gd name="connsiteX17" fmla="*/ 1886190 w 2902858"/>
              <a:gd name="connsiteY17" fmla="*/ 3781016 h 3781016"/>
              <a:gd name="connsiteX18" fmla="*/ 1238598 w 2902858"/>
              <a:gd name="connsiteY18" fmla="*/ 3781016 h 3781016"/>
              <a:gd name="connsiteX19" fmla="*/ 591006 w 2902858"/>
              <a:gd name="connsiteY19" fmla="*/ 3781016 h 3781016"/>
              <a:gd name="connsiteX20" fmla="*/ 0 w 2902858"/>
              <a:gd name="connsiteY20" fmla="*/ 3781016 h 3781016"/>
              <a:gd name="connsiteX21" fmla="*/ 0 w 2902858"/>
              <a:gd name="connsiteY21" fmla="*/ 3113037 h 3781016"/>
              <a:gd name="connsiteX22" fmla="*/ 0 w 2902858"/>
              <a:gd name="connsiteY22" fmla="*/ 2445057 h 3781016"/>
              <a:gd name="connsiteX23" fmla="*/ 0 w 2902858"/>
              <a:gd name="connsiteY23" fmla="*/ 1814888 h 3781016"/>
              <a:gd name="connsiteX24" fmla="*/ 0 w 2902858"/>
              <a:gd name="connsiteY24" fmla="*/ 1298149 h 3781016"/>
              <a:gd name="connsiteX25" fmla="*/ 0 w 2902858"/>
              <a:gd name="connsiteY25" fmla="*/ 667979 h 3781016"/>
              <a:gd name="connsiteX26" fmla="*/ 0 w 2902858"/>
              <a:gd name="connsiteY26" fmla="*/ 0 h 378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02858" h="3781016" fill="none" extrusionOk="0">
                <a:moveTo>
                  <a:pt x="0" y="0"/>
                </a:moveTo>
                <a:cubicBezTo>
                  <a:pt x="200339" y="1737"/>
                  <a:pt x="364337" y="8954"/>
                  <a:pt x="609868" y="0"/>
                </a:cubicBezTo>
                <a:cubicBezTo>
                  <a:pt x="855399" y="-8954"/>
                  <a:pt x="930279" y="4728"/>
                  <a:pt x="1182012" y="0"/>
                </a:cubicBezTo>
                <a:cubicBezTo>
                  <a:pt x="1433745" y="-4728"/>
                  <a:pt x="1741302" y="-15236"/>
                  <a:pt x="1886190" y="0"/>
                </a:cubicBezTo>
                <a:cubicBezTo>
                  <a:pt x="1891143" y="220229"/>
                  <a:pt x="1862059" y="362285"/>
                  <a:pt x="1886190" y="524494"/>
                </a:cubicBezTo>
                <a:cubicBezTo>
                  <a:pt x="1910321" y="686703"/>
                  <a:pt x="1866095" y="824238"/>
                  <a:pt x="1886190" y="1003157"/>
                </a:cubicBezTo>
                <a:cubicBezTo>
                  <a:pt x="1906285" y="1182076"/>
                  <a:pt x="1889143" y="1392215"/>
                  <a:pt x="1886190" y="1527651"/>
                </a:cubicBezTo>
                <a:cubicBezTo>
                  <a:pt x="1968871" y="1527062"/>
                  <a:pt x="2067131" y="1533940"/>
                  <a:pt x="2177144" y="1527651"/>
                </a:cubicBezTo>
                <a:cubicBezTo>
                  <a:pt x="2164210" y="1429073"/>
                  <a:pt x="2186889" y="1249242"/>
                  <a:pt x="2177144" y="1164794"/>
                </a:cubicBezTo>
                <a:cubicBezTo>
                  <a:pt x="2265411" y="1255866"/>
                  <a:pt x="2440766" y="1401445"/>
                  <a:pt x="2540001" y="1527651"/>
                </a:cubicBezTo>
                <a:cubicBezTo>
                  <a:pt x="2639236" y="1653857"/>
                  <a:pt x="2729585" y="1728924"/>
                  <a:pt x="2902858" y="1890508"/>
                </a:cubicBezTo>
                <a:cubicBezTo>
                  <a:pt x="2727216" y="2056548"/>
                  <a:pt x="2655102" y="2118043"/>
                  <a:pt x="2540001" y="2253366"/>
                </a:cubicBezTo>
                <a:cubicBezTo>
                  <a:pt x="2424899" y="2388688"/>
                  <a:pt x="2345596" y="2431393"/>
                  <a:pt x="2177144" y="2616223"/>
                </a:cubicBezTo>
                <a:cubicBezTo>
                  <a:pt x="2181097" y="2516964"/>
                  <a:pt x="2174074" y="2434712"/>
                  <a:pt x="2177144" y="2253365"/>
                </a:cubicBezTo>
                <a:cubicBezTo>
                  <a:pt x="2043009" y="2248139"/>
                  <a:pt x="1965034" y="2249982"/>
                  <a:pt x="1886190" y="2253365"/>
                </a:cubicBezTo>
                <a:cubicBezTo>
                  <a:pt x="1895610" y="2431996"/>
                  <a:pt x="1883899" y="2625916"/>
                  <a:pt x="1886190" y="2732029"/>
                </a:cubicBezTo>
                <a:cubicBezTo>
                  <a:pt x="1888481" y="2838142"/>
                  <a:pt x="1875051" y="3108149"/>
                  <a:pt x="1886190" y="3241246"/>
                </a:cubicBezTo>
                <a:cubicBezTo>
                  <a:pt x="1897329" y="3374343"/>
                  <a:pt x="1892090" y="3572302"/>
                  <a:pt x="1886190" y="3781016"/>
                </a:cubicBezTo>
                <a:cubicBezTo>
                  <a:pt x="1693033" y="3763631"/>
                  <a:pt x="1405862" y="3776819"/>
                  <a:pt x="1238598" y="3781016"/>
                </a:cubicBezTo>
                <a:cubicBezTo>
                  <a:pt x="1071334" y="3785213"/>
                  <a:pt x="796605" y="3756680"/>
                  <a:pt x="591006" y="3781016"/>
                </a:cubicBezTo>
                <a:cubicBezTo>
                  <a:pt x="385407" y="3805352"/>
                  <a:pt x="276553" y="3755159"/>
                  <a:pt x="0" y="3781016"/>
                </a:cubicBezTo>
                <a:cubicBezTo>
                  <a:pt x="26713" y="3635423"/>
                  <a:pt x="1396" y="3295779"/>
                  <a:pt x="0" y="3113037"/>
                </a:cubicBezTo>
                <a:cubicBezTo>
                  <a:pt x="-1396" y="2930295"/>
                  <a:pt x="19482" y="2645181"/>
                  <a:pt x="0" y="2445057"/>
                </a:cubicBezTo>
                <a:cubicBezTo>
                  <a:pt x="-19482" y="2244933"/>
                  <a:pt x="-30523" y="2098508"/>
                  <a:pt x="0" y="1814888"/>
                </a:cubicBezTo>
                <a:cubicBezTo>
                  <a:pt x="30523" y="1531268"/>
                  <a:pt x="2094" y="1492414"/>
                  <a:pt x="0" y="1298149"/>
                </a:cubicBezTo>
                <a:cubicBezTo>
                  <a:pt x="-2094" y="1103884"/>
                  <a:pt x="13528" y="881857"/>
                  <a:pt x="0" y="667979"/>
                </a:cubicBezTo>
                <a:cubicBezTo>
                  <a:pt x="-13528" y="454101"/>
                  <a:pt x="14155" y="243376"/>
                  <a:pt x="0" y="0"/>
                </a:cubicBezTo>
                <a:close/>
              </a:path>
              <a:path w="2902858" h="3781016" stroke="0" extrusionOk="0">
                <a:moveTo>
                  <a:pt x="0" y="0"/>
                </a:moveTo>
                <a:cubicBezTo>
                  <a:pt x="239890" y="-25375"/>
                  <a:pt x="353020" y="11859"/>
                  <a:pt x="666454" y="0"/>
                </a:cubicBezTo>
                <a:cubicBezTo>
                  <a:pt x="979888" y="-11859"/>
                  <a:pt x="1042240" y="9635"/>
                  <a:pt x="1314046" y="0"/>
                </a:cubicBezTo>
                <a:cubicBezTo>
                  <a:pt x="1585852" y="-9635"/>
                  <a:pt x="1619200" y="24456"/>
                  <a:pt x="1886190" y="0"/>
                </a:cubicBezTo>
                <a:cubicBezTo>
                  <a:pt x="1889161" y="124469"/>
                  <a:pt x="1866519" y="385027"/>
                  <a:pt x="1886190" y="524494"/>
                </a:cubicBezTo>
                <a:cubicBezTo>
                  <a:pt x="1905861" y="663961"/>
                  <a:pt x="1891528" y="854433"/>
                  <a:pt x="1886190" y="987881"/>
                </a:cubicBezTo>
                <a:cubicBezTo>
                  <a:pt x="1880852" y="1121329"/>
                  <a:pt x="1875804" y="1307990"/>
                  <a:pt x="1886190" y="1527651"/>
                </a:cubicBezTo>
                <a:cubicBezTo>
                  <a:pt x="1962077" y="1534730"/>
                  <a:pt x="2110385" y="1525002"/>
                  <a:pt x="2177144" y="1527651"/>
                </a:cubicBezTo>
                <a:cubicBezTo>
                  <a:pt x="2164905" y="1362734"/>
                  <a:pt x="2173560" y="1264242"/>
                  <a:pt x="2177144" y="1164794"/>
                </a:cubicBezTo>
                <a:cubicBezTo>
                  <a:pt x="2268937" y="1282204"/>
                  <a:pt x="2404453" y="1397554"/>
                  <a:pt x="2554515" y="1542165"/>
                </a:cubicBezTo>
                <a:cubicBezTo>
                  <a:pt x="2704577" y="1686776"/>
                  <a:pt x="2790608" y="1774904"/>
                  <a:pt x="2902858" y="1890508"/>
                </a:cubicBezTo>
                <a:cubicBezTo>
                  <a:pt x="2745406" y="2057758"/>
                  <a:pt x="2667510" y="2115824"/>
                  <a:pt x="2561772" y="2231594"/>
                </a:cubicBezTo>
                <a:cubicBezTo>
                  <a:pt x="2456034" y="2347364"/>
                  <a:pt x="2346742" y="2434119"/>
                  <a:pt x="2177144" y="2616223"/>
                </a:cubicBezTo>
                <a:cubicBezTo>
                  <a:pt x="2185089" y="2484231"/>
                  <a:pt x="2176351" y="2377482"/>
                  <a:pt x="2177144" y="2253365"/>
                </a:cubicBezTo>
                <a:cubicBezTo>
                  <a:pt x="2035632" y="2258623"/>
                  <a:pt x="2019749" y="2244407"/>
                  <a:pt x="1886190" y="2253365"/>
                </a:cubicBezTo>
                <a:cubicBezTo>
                  <a:pt x="1864278" y="2497132"/>
                  <a:pt x="1881107" y="2635548"/>
                  <a:pt x="1886190" y="2747305"/>
                </a:cubicBezTo>
                <a:cubicBezTo>
                  <a:pt x="1891273" y="2859062"/>
                  <a:pt x="1907248" y="3085273"/>
                  <a:pt x="1886190" y="3287076"/>
                </a:cubicBezTo>
                <a:cubicBezTo>
                  <a:pt x="1865132" y="3488879"/>
                  <a:pt x="1906149" y="3664982"/>
                  <a:pt x="1886190" y="3781016"/>
                </a:cubicBezTo>
                <a:cubicBezTo>
                  <a:pt x="1728609" y="3781624"/>
                  <a:pt x="1527190" y="3752891"/>
                  <a:pt x="1276322" y="3781016"/>
                </a:cubicBezTo>
                <a:cubicBezTo>
                  <a:pt x="1025454" y="3809141"/>
                  <a:pt x="932615" y="3803255"/>
                  <a:pt x="666454" y="3781016"/>
                </a:cubicBezTo>
                <a:cubicBezTo>
                  <a:pt x="400293" y="3758777"/>
                  <a:pt x="331907" y="3770394"/>
                  <a:pt x="0" y="3781016"/>
                </a:cubicBezTo>
                <a:cubicBezTo>
                  <a:pt x="27605" y="3541521"/>
                  <a:pt x="-3062" y="3354963"/>
                  <a:pt x="0" y="3075226"/>
                </a:cubicBezTo>
                <a:cubicBezTo>
                  <a:pt x="3062" y="2795489"/>
                  <a:pt x="35052" y="2631965"/>
                  <a:pt x="0" y="2369437"/>
                </a:cubicBezTo>
                <a:cubicBezTo>
                  <a:pt x="-35052" y="2106909"/>
                  <a:pt x="20995" y="1987824"/>
                  <a:pt x="0" y="1814888"/>
                </a:cubicBezTo>
                <a:cubicBezTo>
                  <a:pt x="-20995" y="1641952"/>
                  <a:pt x="-20482" y="1484981"/>
                  <a:pt x="0" y="1222529"/>
                </a:cubicBezTo>
                <a:cubicBezTo>
                  <a:pt x="20482" y="960077"/>
                  <a:pt x="-7527" y="753989"/>
                  <a:pt x="0" y="592359"/>
                </a:cubicBezTo>
                <a:cubicBezTo>
                  <a:pt x="7527" y="430729"/>
                  <a:pt x="2921" y="152803"/>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431465825">
                  <a:prstGeom prst="rightArrowCallou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chemeClr val="tx1"/>
                </a:solidFill>
              </a:rPr>
              <a:t>A</a:t>
            </a:r>
          </a:p>
          <a:p>
            <a:pPr algn="ctr"/>
            <a:r>
              <a:rPr lang="en-GB" sz="4000" b="1" dirty="0">
                <a:solidFill>
                  <a:schemeClr val="tx1"/>
                </a:solidFill>
              </a:rPr>
              <a:t>T</a:t>
            </a:r>
          </a:p>
          <a:p>
            <a:pPr algn="ctr"/>
            <a:r>
              <a:rPr lang="en-GB" sz="4000" b="1" dirty="0">
                <a:solidFill>
                  <a:schemeClr val="tx1"/>
                </a:solidFill>
              </a:rPr>
              <a:t>L</a:t>
            </a:r>
          </a:p>
          <a:p>
            <a:pPr algn="ctr"/>
            <a:r>
              <a:rPr lang="en-GB" sz="4000" b="1" dirty="0">
                <a:solidFill>
                  <a:schemeClr val="tx1"/>
                </a:solidFill>
              </a:rPr>
              <a:t>A</a:t>
            </a:r>
          </a:p>
          <a:p>
            <a:pPr algn="ctr"/>
            <a:r>
              <a:rPr lang="en-GB" sz="4000" b="1" dirty="0">
                <a:solidFill>
                  <a:schemeClr val="tx1"/>
                </a:solidFill>
              </a:rPr>
              <a:t>S</a:t>
            </a:r>
          </a:p>
        </p:txBody>
      </p:sp>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841829" y="283042"/>
            <a:ext cx="10595428" cy="660388"/>
          </a:xfrm>
          <a:prstGeom prst="rect">
            <a:avLst/>
          </a:prstGeom>
          <a:solidFill>
            <a:srgbClr val="002060"/>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3600" b="1" dirty="0">
                <a:solidFill>
                  <a:schemeClr val="bg1"/>
                </a:solidFill>
              </a:rPr>
              <a:t>Ask</a:t>
            </a:r>
          </a:p>
        </p:txBody>
      </p:sp>
      <p:grpSp>
        <p:nvGrpSpPr>
          <p:cNvPr id="5" name="Group 4">
            <a:extLst>
              <a:ext uri="{FF2B5EF4-FFF2-40B4-BE49-F238E27FC236}">
                <a16:creationId xmlns:a16="http://schemas.microsoft.com/office/drawing/2014/main" id="{AAF71BCF-DE66-4863-9BD2-8BAEEFB124A1}"/>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21F3D03D-9FDC-4166-99DC-58E24C74E90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6E589EA-FAA0-4357-B45A-6B134FE5F0D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585C267B-FC3C-4F18-B820-FB4D8A5348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7F89093F-4C6E-4B7C-BE73-F8EAC08E956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C679EB73-AF3F-4816-A527-E7FB6B3F5EF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1979AD4B-C46B-4FA1-AACB-41754257114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57C7DD13-3685-477A-8DEA-4177102E4BE7}"/>
              </a:ext>
            </a:extLst>
          </p:cNvPr>
          <p:cNvSpPr/>
          <p:nvPr/>
        </p:nvSpPr>
        <p:spPr>
          <a:xfrm>
            <a:off x="1393371" y="1254663"/>
            <a:ext cx="9361715" cy="4007311"/>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start of the problem-solving cycle involves asking questions that will help to understand a particular problem or area of policing better &amp; then using this understanding to develop a theory (or hypothesis) about the effect of doing things differently</a:t>
            </a:r>
          </a:p>
        </p:txBody>
      </p:sp>
    </p:spTree>
    <p:extLst>
      <p:ext uri="{BB962C8B-B14F-4D97-AF65-F5344CB8AC3E}">
        <p14:creationId xmlns:p14="http://schemas.microsoft.com/office/powerpoint/2010/main" val="1835360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1125855" y="470642"/>
            <a:ext cx="9837174" cy="618458"/>
          </a:xfrm>
          <a:prstGeom prst="rect">
            <a:avLst/>
          </a:prstGeom>
          <a:solidFill>
            <a:srgbClr val="002060"/>
          </a:solidFill>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4400" b="1" dirty="0">
                <a:solidFill>
                  <a:schemeClr val="bg1"/>
                </a:solidFill>
              </a:rPr>
              <a:t>T</a:t>
            </a:r>
            <a:r>
              <a:rPr lang="en-GB" sz="3600" b="1" dirty="0">
                <a:solidFill>
                  <a:schemeClr val="bg1"/>
                </a:solidFill>
              </a:rPr>
              <a:t>est</a:t>
            </a:r>
          </a:p>
        </p:txBody>
      </p:sp>
      <p:grpSp>
        <p:nvGrpSpPr>
          <p:cNvPr id="5" name="Group 4">
            <a:extLst>
              <a:ext uri="{FF2B5EF4-FFF2-40B4-BE49-F238E27FC236}">
                <a16:creationId xmlns:a16="http://schemas.microsoft.com/office/drawing/2014/main" id="{696C2218-7A1D-4E83-B882-BF141DE2E61F}"/>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1CD8B1FA-EAB7-4CD8-9953-9F84F66BFED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BCFE1788-A480-4DBE-B6B3-C47AA9894B2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B0E784BC-4731-48FB-BE5E-C285EE2A32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D6CA8A0C-33F5-44AD-A363-303BD618697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962CBD94-569B-4522-8A7C-5BAD72445BD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6E55DBDA-218F-4D1F-A12F-89A7C06DED3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F1DACF68-6A1A-4E4F-B966-4F191E9EF819}"/>
              </a:ext>
            </a:extLst>
          </p:cNvPr>
          <p:cNvSpPr/>
          <p:nvPr/>
        </p:nvSpPr>
        <p:spPr>
          <a:xfrm>
            <a:off x="2328966" y="1686062"/>
            <a:ext cx="8186057" cy="2888343"/>
          </a:xfrm>
          <a:prstGeom prst="horizont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This stage helps you to understand whether your response will achieve the effect that you wanted </a:t>
            </a:r>
            <a:r>
              <a:rPr lang="en-GB" sz="2400" dirty="0" err="1">
                <a:solidFill>
                  <a:schemeClr val="tx1"/>
                </a:solidFill>
              </a:rPr>
              <a:t>e.g</a:t>
            </a:r>
            <a:r>
              <a:rPr lang="en-GB" sz="2400" dirty="0">
                <a:solidFill>
                  <a:schemeClr val="tx1"/>
                </a:solidFill>
              </a:rPr>
              <a:t> reduce antisocial behaviour</a:t>
            </a:r>
          </a:p>
        </p:txBody>
      </p:sp>
    </p:spTree>
    <p:extLst>
      <p:ext uri="{BB962C8B-B14F-4D97-AF65-F5344CB8AC3E}">
        <p14:creationId xmlns:p14="http://schemas.microsoft.com/office/powerpoint/2010/main" val="3260281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bg/>
                                          </p:spTgt>
                                        </p:tgtEl>
                                        <p:attrNameLst>
                                          <p:attrName>style.visibility</p:attrName>
                                        </p:attrNameLst>
                                      </p:cBhvr>
                                      <p:to>
                                        <p:strVal val="visible"/>
                                      </p:to>
                                    </p:set>
                                    <p:animEffect transition="in" filter="fade">
                                      <p:cBhvr>
                                        <p:cTn id="12" dur="500"/>
                                        <p:tgtEl>
                                          <p:spTgt spid="2">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1164981" y="406051"/>
            <a:ext cx="10093687" cy="682520"/>
          </a:xfrm>
          <a:prstGeom prst="rect">
            <a:avLst/>
          </a:prstGeom>
          <a:solidFill>
            <a:srgbClr val="002060"/>
          </a:solidFill>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4400" b="1" dirty="0">
                <a:solidFill>
                  <a:schemeClr val="bg1"/>
                </a:solidFill>
              </a:rPr>
              <a:t>L</a:t>
            </a:r>
            <a:r>
              <a:rPr lang="en-GB" sz="3600" b="1" dirty="0">
                <a:solidFill>
                  <a:schemeClr val="bg1"/>
                </a:solidFill>
              </a:rPr>
              <a:t>earn</a:t>
            </a:r>
          </a:p>
        </p:txBody>
      </p:sp>
      <p:grpSp>
        <p:nvGrpSpPr>
          <p:cNvPr id="5" name="Group 4">
            <a:extLst>
              <a:ext uri="{FF2B5EF4-FFF2-40B4-BE49-F238E27FC236}">
                <a16:creationId xmlns:a16="http://schemas.microsoft.com/office/drawing/2014/main" id="{F66AA759-C72F-44BD-9E15-FB6AE3901E1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11F3A9B8-4A99-493E-AD50-3A083D55BB2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FC3DED91-4E80-42F4-87F3-1178FFBA885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C79E6124-090A-44A1-8271-DFD2FD2E48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68CD0BEB-19D3-4F68-9DBF-CD939E87C01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15E9A8EB-1915-4273-8360-CCD140FEEAD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B07C1E78-3C10-44EC-A9D6-131C0984E2F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6A0AF704-396A-439A-9DD8-2676452C322D}"/>
              </a:ext>
            </a:extLst>
          </p:cNvPr>
          <p:cNvSpPr/>
          <p:nvPr/>
        </p:nvSpPr>
        <p:spPr>
          <a:xfrm>
            <a:off x="2569029" y="1900047"/>
            <a:ext cx="7576457" cy="2540000"/>
          </a:xfrm>
          <a:prstGeom prst="horizontalScroll">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Once you have introduced your intervention then you need to measure your outcomes</a:t>
            </a:r>
          </a:p>
        </p:txBody>
      </p:sp>
    </p:spTree>
    <p:extLst>
      <p:ext uri="{BB962C8B-B14F-4D97-AF65-F5344CB8AC3E}">
        <p14:creationId xmlns:p14="http://schemas.microsoft.com/office/powerpoint/2010/main" val="684456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bg/>
                                          </p:spTgt>
                                        </p:tgtEl>
                                        <p:attrNameLst>
                                          <p:attrName>style.visibility</p:attrName>
                                        </p:attrNameLst>
                                      </p:cBhvr>
                                      <p:to>
                                        <p:strVal val="visible"/>
                                      </p:to>
                                    </p:set>
                                    <p:animEffect transition="in" filter="fade">
                                      <p:cBhvr>
                                        <p:cTn id="12" dur="500"/>
                                        <p:tgtEl>
                                          <p:spTgt spid="2">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1077275" y="534104"/>
            <a:ext cx="10334171" cy="627040"/>
          </a:xfrm>
          <a:prstGeom prst="rect">
            <a:avLst/>
          </a:prstGeom>
          <a:solidFill>
            <a:srgbClr val="002060"/>
          </a:solidFill>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4400" b="1" dirty="0">
                <a:solidFill>
                  <a:schemeClr val="bg1"/>
                </a:solidFill>
              </a:rPr>
              <a:t>A</a:t>
            </a:r>
            <a:r>
              <a:rPr lang="en-GB" sz="3600" b="1" dirty="0">
                <a:solidFill>
                  <a:schemeClr val="bg1"/>
                </a:solidFill>
              </a:rPr>
              <a:t>dap</a:t>
            </a:r>
            <a:r>
              <a:rPr lang="en-GB" sz="4400" b="1" dirty="0">
                <a:solidFill>
                  <a:schemeClr val="bg1"/>
                </a:solidFill>
              </a:rPr>
              <a:t>t</a:t>
            </a:r>
          </a:p>
        </p:txBody>
      </p:sp>
      <p:grpSp>
        <p:nvGrpSpPr>
          <p:cNvPr id="5" name="Group 4">
            <a:extLst>
              <a:ext uri="{FF2B5EF4-FFF2-40B4-BE49-F238E27FC236}">
                <a16:creationId xmlns:a16="http://schemas.microsoft.com/office/drawing/2014/main" id="{EC33ECF1-5020-48FB-B2B3-B228E14D85E1}"/>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BA8B3EC9-C69E-46D4-90B1-833766C783A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8B6D7636-8870-4378-9B89-524A9935655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F6BAB89A-2D04-42B6-8DB9-E9D29D5F95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8594C3E4-2B7D-4D55-AC8E-FF772F7DABB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5A1FDCD6-DA3C-4B6D-9D59-813C7CD38F6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E26F8035-CF74-4450-9F6A-45FF2F637C0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7B2BA5C7-F434-4511-BF96-476BA69BEEB5}"/>
              </a:ext>
            </a:extLst>
          </p:cNvPr>
          <p:cNvSpPr/>
          <p:nvPr/>
        </p:nvSpPr>
        <p:spPr>
          <a:xfrm>
            <a:off x="2612572" y="1930401"/>
            <a:ext cx="7354340" cy="2525486"/>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Once you have measured your outcome you should adapt your response to reflect what you found</a:t>
            </a:r>
          </a:p>
        </p:txBody>
      </p:sp>
    </p:spTree>
    <p:extLst>
      <p:ext uri="{BB962C8B-B14F-4D97-AF65-F5344CB8AC3E}">
        <p14:creationId xmlns:p14="http://schemas.microsoft.com/office/powerpoint/2010/main" val="3162286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bg/>
                                          </p:spTgt>
                                        </p:tgtEl>
                                        <p:attrNameLst>
                                          <p:attrName>style.visibility</p:attrName>
                                        </p:attrNameLst>
                                      </p:cBhvr>
                                      <p:to>
                                        <p:strVal val="visible"/>
                                      </p:to>
                                    </p:set>
                                    <p:animEffect transition="in" filter="fade">
                                      <p:cBhvr>
                                        <p:cTn id="12" dur="500"/>
                                        <p:tgtEl>
                                          <p:spTgt spid="2">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885372" y="392159"/>
            <a:ext cx="10130972" cy="623841"/>
          </a:xfrm>
          <a:prstGeom prst="rect">
            <a:avLst/>
          </a:prstGeom>
          <a:solidFill>
            <a:srgbClr val="002060"/>
          </a:solidFill>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4400" b="1" dirty="0">
                <a:solidFill>
                  <a:schemeClr val="bg1"/>
                </a:solidFill>
              </a:rPr>
              <a:t>S</a:t>
            </a:r>
            <a:r>
              <a:rPr lang="en-GB" sz="3600" b="1" dirty="0">
                <a:solidFill>
                  <a:schemeClr val="bg1"/>
                </a:solidFill>
              </a:rPr>
              <a:t>hare</a:t>
            </a:r>
          </a:p>
        </p:txBody>
      </p:sp>
      <p:grpSp>
        <p:nvGrpSpPr>
          <p:cNvPr id="5" name="Group 4">
            <a:extLst>
              <a:ext uri="{FF2B5EF4-FFF2-40B4-BE49-F238E27FC236}">
                <a16:creationId xmlns:a16="http://schemas.microsoft.com/office/drawing/2014/main" id="{8C4CF339-4960-4498-A6F1-780E89751249}"/>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837B6AAB-0346-4C36-BC88-C80609B7D77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9F53599-250F-4B25-A645-7077E05036D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AA8C7518-F85B-4C91-A223-208C5DA432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5B94DD5C-B14F-4601-987B-A38AE8FDFF4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EFBA9876-ED84-4ED0-8D21-DC4692D954E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92C60AB7-8F38-4594-8742-7C7E8027B9E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11BC17E5-9248-4237-96AE-F9F82D251566}"/>
              </a:ext>
            </a:extLst>
          </p:cNvPr>
          <p:cNvSpPr/>
          <p:nvPr/>
        </p:nvSpPr>
        <p:spPr>
          <a:xfrm>
            <a:off x="1660043" y="1816691"/>
            <a:ext cx="8581629" cy="2801257"/>
          </a:xfrm>
          <a:prstGeom prst="horizont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At all points in the process you should share, for example, your questions, your plans, your findings, your lessons, your experiences of change - &amp; your new questions!</a:t>
            </a:r>
          </a:p>
        </p:txBody>
      </p:sp>
    </p:spTree>
    <p:extLst>
      <p:ext uri="{BB962C8B-B14F-4D97-AF65-F5344CB8AC3E}">
        <p14:creationId xmlns:p14="http://schemas.microsoft.com/office/powerpoint/2010/main" val="4163993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bg/>
                                          </p:spTgt>
                                        </p:tgtEl>
                                        <p:attrNameLst>
                                          <p:attrName>style.visibility</p:attrName>
                                        </p:attrNameLst>
                                      </p:cBhvr>
                                      <p:to>
                                        <p:strVal val="visible"/>
                                      </p:to>
                                    </p:set>
                                    <p:animEffect transition="in" filter="fade">
                                      <p:cBhvr>
                                        <p:cTn id="12" dur="500"/>
                                        <p:tgtEl>
                                          <p:spTgt spid="2">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C:\Users\89095\Desktop\ATLA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7809" y="504435"/>
            <a:ext cx="8424936" cy="5087601"/>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537AA726-E1D5-4891-9D45-9F9DF3922C67}"/>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E67F7F31-1A12-418C-8C53-CC4D9DD7F5D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BBCF2160-F8FF-4C0B-846B-BAE11314183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EB3D091A-4889-4547-A1F1-70631A9D6AD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E5E74B3D-C5CE-4C0C-9116-3055BC48687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2622D11B-C636-4FD5-B2CB-38E4350C509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BEA43F42-BB22-4BCA-93C6-DFAB38C2939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34397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697240-9AFA-442F-8A6F-D758D5F1C3D2}"/>
              </a:ext>
            </a:extLst>
          </p:cNvPr>
          <p:cNvSpPr txBox="1">
            <a:spLocks/>
          </p:cNvSpPr>
          <p:nvPr/>
        </p:nvSpPr>
        <p:spPr>
          <a:xfrm>
            <a:off x="580571" y="248996"/>
            <a:ext cx="11457681" cy="563538"/>
          </a:xfrm>
          <a:prstGeom prst="rect">
            <a:avLst/>
          </a:prstGeom>
          <a:solidFill>
            <a:srgbClr val="002060"/>
          </a:solidFill>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The Rationale for EBP - Cognitive biases </a:t>
            </a:r>
          </a:p>
        </p:txBody>
      </p:sp>
      <p:sp>
        <p:nvSpPr>
          <p:cNvPr id="5" name="TextBox 4">
            <a:extLst>
              <a:ext uri="{FF2B5EF4-FFF2-40B4-BE49-F238E27FC236}">
                <a16:creationId xmlns:a16="http://schemas.microsoft.com/office/drawing/2014/main" id="{1EC320A3-FBC6-4B69-8D9D-2256E93DAE93}"/>
              </a:ext>
            </a:extLst>
          </p:cNvPr>
          <p:cNvSpPr txBox="1"/>
          <p:nvPr/>
        </p:nvSpPr>
        <p:spPr>
          <a:xfrm>
            <a:off x="1906438" y="887173"/>
            <a:ext cx="8887626" cy="769441"/>
          </a:xfrm>
          <a:custGeom>
            <a:avLst/>
            <a:gdLst>
              <a:gd name="connsiteX0" fmla="*/ 0 w 8887626"/>
              <a:gd name="connsiteY0" fmla="*/ 0 h 769441"/>
              <a:gd name="connsiteX1" fmla="*/ 594787 w 8887626"/>
              <a:gd name="connsiteY1" fmla="*/ 0 h 769441"/>
              <a:gd name="connsiteX2" fmla="*/ 1367327 w 8887626"/>
              <a:gd name="connsiteY2" fmla="*/ 0 h 769441"/>
              <a:gd name="connsiteX3" fmla="*/ 2139867 w 8887626"/>
              <a:gd name="connsiteY3" fmla="*/ 0 h 769441"/>
              <a:gd name="connsiteX4" fmla="*/ 3001283 w 8887626"/>
              <a:gd name="connsiteY4" fmla="*/ 0 h 769441"/>
              <a:gd name="connsiteX5" fmla="*/ 3418318 w 8887626"/>
              <a:gd name="connsiteY5" fmla="*/ 0 h 769441"/>
              <a:gd name="connsiteX6" fmla="*/ 3924229 w 8887626"/>
              <a:gd name="connsiteY6" fmla="*/ 0 h 769441"/>
              <a:gd name="connsiteX7" fmla="*/ 4430140 w 8887626"/>
              <a:gd name="connsiteY7" fmla="*/ 0 h 769441"/>
              <a:gd name="connsiteX8" fmla="*/ 4847174 w 8887626"/>
              <a:gd name="connsiteY8" fmla="*/ 0 h 769441"/>
              <a:gd name="connsiteX9" fmla="*/ 5353086 w 8887626"/>
              <a:gd name="connsiteY9" fmla="*/ 0 h 769441"/>
              <a:gd name="connsiteX10" fmla="*/ 5947873 w 8887626"/>
              <a:gd name="connsiteY10" fmla="*/ 0 h 769441"/>
              <a:gd name="connsiteX11" fmla="*/ 6809289 w 8887626"/>
              <a:gd name="connsiteY11" fmla="*/ 0 h 769441"/>
              <a:gd name="connsiteX12" fmla="*/ 7492952 w 8887626"/>
              <a:gd name="connsiteY12" fmla="*/ 0 h 769441"/>
              <a:gd name="connsiteX13" fmla="*/ 8176616 w 8887626"/>
              <a:gd name="connsiteY13" fmla="*/ 0 h 769441"/>
              <a:gd name="connsiteX14" fmla="*/ 8887626 w 8887626"/>
              <a:gd name="connsiteY14" fmla="*/ 0 h 769441"/>
              <a:gd name="connsiteX15" fmla="*/ 8887626 w 8887626"/>
              <a:gd name="connsiteY15" fmla="*/ 392415 h 769441"/>
              <a:gd name="connsiteX16" fmla="*/ 8887626 w 8887626"/>
              <a:gd name="connsiteY16" fmla="*/ 769441 h 769441"/>
              <a:gd name="connsiteX17" fmla="*/ 8115086 w 8887626"/>
              <a:gd name="connsiteY17" fmla="*/ 769441 h 769441"/>
              <a:gd name="connsiteX18" fmla="*/ 7520299 w 8887626"/>
              <a:gd name="connsiteY18" fmla="*/ 769441 h 769441"/>
              <a:gd name="connsiteX19" fmla="*/ 6836635 w 8887626"/>
              <a:gd name="connsiteY19" fmla="*/ 769441 h 769441"/>
              <a:gd name="connsiteX20" fmla="*/ 6419601 w 8887626"/>
              <a:gd name="connsiteY20" fmla="*/ 769441 h 769441"/>
              <a:gd name="connsiteX21" fmla="*/ 5913690 w 8887626"/>
              <a:gd name="connsiteY21" fmla="*/ 769441 h 769441"/>
              <a:gd name="connsiteX22" fmla="*/ 5052274 w 8887626"/>
              <a:gd name="connsiteY22" fmla="*/ 769441 h 769441"/>
              <a:gd name="connsiteX23" fmla="*/ 4546363 w 8887626"/>
              <a:gd name="connsiteY23" fmla="*/ 769441 h 769441"/>
              <a:gd name="connsiteX24" fmla="*/ 4129328 w 8887626"/>
              <a:gd name="connsiteY24" fmla="*/ 769441 h 769441"/>
              <a:gd name="connsiteX25" fmla="*/ 3445664 w 8887626"/>
              <a:gd name="connsiteY25" fmla="*/ 769441 h 769441"/>
              <a:gd name="connsiteX26" fmla="*/ 2939753 w 8887626"/>
              <a:gd name="connsiteY26" fmla="*/ 769441 h 769441"/>
              <a:gd name="connsiteX27" fmla="*/ 2078337 w 8887626"/>
              <a:gd name="connsiteY27" fmla="*/ 769441 h 769441"/>
              <a:gd name="connsiteX28" fmla="*/ 1394674 w 8887626"/>
              <a:gd name="connsiteY28" fmla="*/ 769441 h 769441"/>
              <a:gd name="connsiteX29" fmla="*/ 622134 w 8887626"/>
              <a:gd name="connsiteY29" fmla="*/ 769441 h 769441"/>
              <a:gd name="connsiteX30" fmla="*/ 0 w 8887626"/>
              <a:gd name="connsiteY30" fmla="*/ 769441 h 769441"/>
              <a:gd name="connsiteX31" fmla="*/ 0 w 8887626"/>
              <a:gd name="connsiteY31" fmla="*/ 377026 h 769441"/>
              <a:gd name="connsiteX32" fmla="*/ 0 w 8887626"/>
              <a:gd name="connsiteY32" fmla="*/ 0 h 76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8887626" h="769441" fill="none" extrusionOk="0">
                <a:moveTo>
                  <a:pt x="0" y="0"/>
                </a:moveTo>
                <a:cubicBezTo>
                  <a:pt x="223589" y="-3691"/>
                  <a:pt x="447983" y="21766"/>
                  <a:pt x="594787" y="0"/>
                </a:cubicBezTo>
                <a:cubicBezTo>
                  <a:pt x="741591" y="-21766"/>
                  <a:pt x="1160391" y="-35170"/>
                  <a:pt x="1367327" y="0"/>
                </a:cubicBezTo>
                <a:cubicBezTo>
                  <a:pt x="1574263" y="35170"/>
                  <a:pt x="1809658" y="-4628"/>
                  <a:pt x="2139867" y="0"/>
                </a:cubicBezTo>
                <a:cubicBezTo>
                  <a:pt x="2470076" y="4628"/>
                  <a:pt x="2740667" y="-7523"/>
                  <a:pt x="3001283" y="0"/>
                </a:cubicBezTo>
                <a:cubicBezTo>
                  <a:pt x="3261899" y="7523"/>
                  <a:pt x="3301218" y="-3476"/>
                  <a:pt x="3418318" y="0"/>
                </a:cubicBezTo>
                <a:cubicBezTo>
                  <a:pt x="3535418" y="3476"/>
                  <a:pt x="3708529" y="-12998"/>
                  <a:pt x="3924229" y="0"/>
                </a:cubicBezTo>
                <a:cubicBezTo>
                  <a:pt x="4139929" y="12998"/>
                  <a:pt x="4282780" y="-4347"/>
                  <a:pt x="4430140" y="0"/>
                </a:cubicBezTo>
                <a:cubicBezTo>
                  <a:pt x="4577500" y="4347"/>
                  <a:pt x="4660250" y="6679"/>
                  <a:pt x="4847174" y="0"/>
                </a:cubicBezTo>
                <a:cubicBezTo>
                  <a:pt x="5034098" y="-6679"/>
                  <a:pt x="5123404" y="13124"/>
                  <a:pt x="5353086" y="0"/>
                </a:cubicBezTo>
                <a:cubicBezTo>
                  <a:pt x="5582768" y="-13124"/>
                  <a:pt x="5767275" y="-19938"/>
                  <a:pt x="5947873" y="0"/>
                </a:cubicBezTo>
                <a:cubicBezTo>
                  <a:pt x="6128471" y="19938"/>
                  <a:pt x="6583400" y="34020"/>
                  <a:pt x="6809289" y="0"/>
                </a:cubicBezTo>
                <a:cubicBezTo>
                  <a:pt x="7035178" y="-34020"/>
                  <a:pt x="7240588" y="13504"/>
                  <a:pt x="7492952" y="0"/>
                </a:cubicBezTo>
                <a:cubicBezTo>
                  <a:pt x="7745316" y="-13504"/>
                  <a:pt x="8030399" y="-34031"/>
                  <a:pt x="8176616" y="0"/>
                </a:cubicBezTo>
                <a:cubicBezTo>
                  <a:pt x="8322833" y="34031"/>
                  <a:pt x="8670161" y="17281"/>
                  <a:pt x="8887626" y="0"/>
                </a:cubicBezTo>
                <a:cubicBezTo>
                  <a:pt x="8871082" y="188498"/>
                  <a:pt x="8894655" y="299508"/>
                  <a:pt x="8887626" y="392415"/>
                </a:cubicBezTo>
                <a:cubicBezTo>
                  <a:pt x="8880597" y="485323"/>
                  <a:pt x="8904349" y="681217"/>
                  <a:pt x="8887626" y="769441"/>
                </a:cubicBezTo>
                <a:cubicBezTo>
                  <a:pt x="8707123" y="745778"/>
                  <a:pt x="8488279" y="796497"/>
                  <a:pt x="8115086" y="769441"/>
                </a:cubicBezTo>
                <a:cubicBezTo>
                  <a:pt x="7741893" y="742385"/>
                  <a:pt x="7700310" y="746775"/>
                  <a:pt x="7520299" y="769441"/>
                </a:cubicBezTo>
                <a:cubicBezTo>
                  <a:pt x="7340288" y="792107"/>
                  <a:pt x="6986688" y="739671"/>
                  <a:pt x="6836635" y="769441"/>
                </a:cubicBezTo>
                <a:cubicBezTo>
                  <a:pt x="6686582" y="799211"/>
                  <a:pt x="6590644" y="772249"/>
                  <a:pt x="6419601" y="769441"/>
                </a:cubicBezTo>
                <a:cubicBezTo>
                  <a:pt x="6248558" y="766633"/>
                  <a:pt x="6090522" y="769494"/>
                  <a:pt x="5913690" y="769441"/>
                </a:cubicBezTo>
                <a:cubicBezTo>
                  <a:pt x="5736858" y="769388"/>
                  <a:pt x="5449150" y="731819"/>
                  <a:pt x="5052274" y="769441"/>
                </a:cubicBezTo>
                <a:cubicBezTo>
                  <a:pt x="4655398" y="807063"/>
                  <a:pt x="4796721" y="744191"/>
                  <a:pt x="4546363" y="769441"/>
                </a:cubicBezTo>
                <a:cubicBezTo>
                  <a:pt x="4296005" y="794691"/>
                  <a:pt x="4251124" y="780522"/>
                  <a:pt x="4129328" y="769441"/>
                </a:cubicBezTo>
                <a:cubicBezTo>
                  <a:pt x="4007533" y="758360"/>
                  <a:pt x="3786362" y="790764"/>
                  <a:pt x="3445664" y="769441"/>
                </a:cubicBezTo>
                <a:cubicBezTo>
                  <a:pt x="3104966" y="748118"/>
                  <a:pt x="3164004" y="744971"/>
                  <a:pt x="2939753" y="769441"/>
                </a:cubicBezTo>
                <a:cubicBezTo>
                  <a:pt x="2715502" y="793911"/>
                  <a:pt x="2426042" y="763947"/>
                  <a:pt x="2078337" y="769441"/>
                </a:cubicBezTo>
                <a:cubicBezTo>
                  <a:pt x="1730632" y="774935"/>
                  <a:pt x="1622373" y="784002"/>
                  <a:pt x="1394674" y="769441"/>
                </a:cubicBezTo>
                <a:cubicBezTo>
                  <a:pt x="1166975" y="754880"/>
                  <a:pt x="956056" y="775319"/>
                  <a:pt x="622134" y="769441"/>
                </a:cubicBezTo>
                <a:cubicBezTo>
                  <a:pt x="288212" y="763563"/>
                  <a:pt x="220969" y="796422"/>
                  <a:pt x="0" y="769441"/>
                </a:cubicBezTo>
                <a:cubicBezTo>
                  <a:pt x="-4171" y="684431"/>
                  <a:pt x="15746" y="473967"/>
                  <a:pt x="0" y="377026"/>
                </a:cubicBezTo>
                <a:cubicBezTo>
                  <a:pt x="-15746" y="280086"/>
                  <a:pt x="-10473" y="151211"/>
                  <a:pt x="0" y="0"/>
                </a:cubicBezTo>
                <a:close/>
              </a:path>
              <a:path w="8887626" h="769441" stroke="0" extrusionOk="0">
                <a:moveTo>
                  <a:pt x="0" y="0"/>
                </a:moveTo>
                <a:cubicBezTo>
                  <a:pt x="361823" y="-39703"/>
                  <a:pt x="652752" y="2532"/>
                  <a:pt x="861416" y="0"/>
                </a:cubicBezTo>
                <a:cubicBezTo>
                  <a:pt x="1070080" y="-2532"/>
                  <a:pt x="1247750" y="-13611"/>
                  <a:pt x="1456203" y="0"/>
                </a:cubicBezTo>
                <a:cubicBezTo>
                  <a:pt x="1664656" y="13611"/>
                  <a:pt x="1816315" y="20683"/>
                  <a:pt x="1962114" y="0"/>
                </a:cubicBezTo>
                <a:cubicBezTo>
                  <a:pt x="2107913" y="-20683"/>
                  <a:pt x="2556203" y="-39316"/>
                  <a:pt x="2823530" y="0"/>
                </a:cubicBezTo>
                <a:cubicBezTo>
                  <a:pt x="3090857" y="39316"/>
                  <a:pt x="3249660" y="23093"/>
                  <a:pt x="3507194" y="0"/>
                </a:cubicBezTo>
                <a:cubicBezTo>
                  <a:pt x="3764728" y="-23093"/>
                  <a:pt x="3821867" y="-8580"/>
                  <a:pt x="4013105" y="0"/>
                </a:cubicBezTo>
                <a:cubicBezTo>
                  <a:pt x="4204343" y="8580"/>
                  <a:pt x="4300947" y="-2768"/>
                  <a:pt x="4519016" y="0"/>
                </a:cubicBezTo>
                <a:cubicBezTo>
                  <a:pt x="4737085" y="2768"/>
                  <a:pt x="5088810" y="-8874"/>
                  <a:pt x="5291556" y="0"/>
                </a:cubicBezTo>
                <a:cubicBezTo>
                  <a:pt x="5494302" y="8874"/>
                  <a:pt x="5597481" y="-2858"/>
                  <a:pt x="5708591" y="0"/>
                </a:cubicBezTo>
                <a:cubicBezTo>
                  <a:pt x="5819701" y="2858"/>
                  <a:pt x="6224397" y="28470"/>
                  <a:pt x="6570007" y="0"/>
                </a:cubicBezTo>
                <a:cubicBezTo>
                  <a:pt x="6915617" y="-28470"/>
                  <a:pt x="6915912" y="-6256"/>
                  <a:pt x="7164794" y="0"/>
                </a:cubicBezTo>
                <a:cubicBezTo>
                  <a:pt x="7413676" y="6256"/>
                  <a:pt x="7617248" y="-7238"/>
                  <a:pt x="7848457" y="0"/>
                </a:cubicBezTo>
                <a:cubicBezTo>
                  <a:pt x="8079666" y="7238"/>
                  <a:pt x="8622228" y="45894"/>
                  <a:pt x="8887626" y="0"/>
                </a:cubicBezTo>
                <a:cubicBezTo>
                  <a:pt x="8883013" y="122664"/>
                  <a:pt x="8870152" y="265623"/>
                  <a:pt x="8887626" y="369332"/>
                </a:cubicBezTo>
                <a:cubicBezTo>
                  <a:pt x="8905100" y="473041"/>
                  <a:pt x="8906173" y="682872"/>
                  <a:pt x="8887626" y="769441"/>
                </a:cubicBezTo>
                <a:cubicBezTo>
                  <a:pt x="8698817" y="790582"/>
                  <a:pt x="8585652" y="770157"/>
                  <a:pt x="8381715" y="769441"/>
                </a:cubicBezTo>
                <a:cubicBezTo>
                  <a:pt x="8177778" y="768725"/>
                  <a:pt x="8065246" y="793632"/>
                  <a:pt x="7786928" y="769441"/>
                </a:cubicBezTo>
                <a:cubicBezTo>
                  <a:pt x="7508610" y="745250"/>
                  <a:pt x="7446835" y="766370"/>
                  <a:pt x="7281017" y="769441"/>
                </a:cubicBezTo>
                <a:cubicBezTo>
                  <a:pt x="7115199" y="772512"/>
                  <a:pt x="6990249" y="766352"/>
                  <a:pt x="6775106" y="769441"/>
                </a:cubicBezTo>
                <a:cubicBezTo>
                  <a:pt x="6559963" y="772530"/>
                  <a:pt x="6290876" y="765998"/>
                  <a:pt x="6091442" y="769441"/>
                </a:cubicBezTo>
                <a:cubicBezTo>
                  <a:pt x="5892008" y="772884"/>
                  <a:pt x="5547007" y="773971"/>
                  <a:pt x="5230026" y="769441"/>
                </a:cubicBezTo>
                <a:cubicBezTo>
                  <a:pt x="4913045" y="764911"/>
                  <a:pt x="4560834" y="759168"/>
                  <a:pt x="4368610" y="769441"/>
                </a:cubicBezTo>
                <a:cubicBezTo>
                  <a:pt x="4176386" y="779714"/>
                  <a:pt x="4081774" y="779725"/>
                  <a:pt x="3951575" y="769441"/>
                </a:cubicBezTo>
                <a:cubicBezTo>
                  <a:pt x="3821377" y="759157"/>
                  <a:pt x="3598574" y="756399"/>
                  <a:pt x="3445664" y="769441"/>
                </a:cubicBezTo>
                <a:cubicBezTo>
                  <a:pt x="3292754" y="782483"/>
                  <a:pt x="3157289" y="776582"/>
                  <a:pt x="2939753" y="769441"/>
                </a:cubicBezTo>
                <a:cubicBezTo>
                  <a:pt x="2722217" y="762300"/>
                  <a:pt x="2476405" y="807821"/>
                  <a:pt x="2078337" y="769441"/>
                </a:cubicBezTo>
                <a:cubicBezTo>
                  <a:pt x="1680269" y="731061"/>
                  <a:pt x="1697317" y="782312"/>
                  <a:pt x="1483550" y="769441"/>
                </a:cubicBezTo>
                <a:cubicBezTo>
                  <a:pt x="1269783" y="756570"/>
                  <a:pt x="936728" y="788752"/>
                  <a:pt x="711010" y="769441"/>
                </a:cubicBezTo>
                <a:cubicBezTo>
                  <a:pt x="485292" y="750130"/>
                  <a:pt x="226257" y="737507"/>
                  <a:pt x="0" y="769441"/>
                </a:cubicBezTo>
                <a:cubicBezTo>
                  <a:pt x="-14143" y="610444"/>
                  <a:pt x="2913" y="571689"/>
                  <a:pt x="0" y="407804"/>
                </a:cubicBezTo>
                <a:cubicBezTo>
                  <a:pt x="-2913" y="243919"/>
                  <a:pt x="-8003" y="131216"/>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912833371">
                  <a:prstGeom prst="rect">
                    <a:avLst/>
                  </a:prstGeom>
                  <ask:type>
                    <ask:lineSketchFreehand/>
                  </ask:type>
                </ask:lineSketchStyleProps>
              </a:ext>
            </a:extLst>
          </a:ln>
        </p:spPr>
        <p:txBody>
          <a:bodyPr wrap="none" rtlCol="0">
            <a:spAutoFit/>
          </a:bodyPr>
          <a:lstStyle/>
          <a:p>
            <a:r>
              <a:rPr lang="en-GB" sz="2400" dirty="0">
                <a:solidFill>
                  <a:srgbClr val="35373A"/>
                </a:solidFill>
                <a:effectLst/>
                <a:ea typeface="Calibri" panose="020F0502020204030204" pitchFamily="34" charset="0"/>
                <a:cs typeface="Times New Roman" panose="02020603050405020304" pitchFamily="18" charset="0"/>
              </a:rPr>
              <a:t>Daniel Kahneman</a:t>
            </a:r>
            <a:r>
              <a:rPr lang="en-GB" sz="2400" b="1" dirty="0">
                <a:effectLst/>
                <a:ea typeface="Calibri" panose="020F0502020204030204" pitchFamily="34" charset="0"/>
                <a:cs typeface="Times New Roman" panose="02020603050405020304" pitchFamily="18" charset="0"/>
              </a:rPr>
              <a:t> 5 Cognitive Biases </a:t>
            </a:r>
            <a:r>
              <a:rPr lang="en-GB" sz="2400" dirty="0">
                <a:ea typeface="Calibri" panose="020F0502020204030204" pitchFamily="34" charset="0"/>
                <a:cs typeface="Times New Roman" panose="02020603050405020304" pitchFamily="18" charset="0"/>
              </a:rPr>
              <a:t>t</a:t>
            </a:r>
            <a:r>
              <a:rPr lang="en-GB" sz="2400" dirty="0">
                <a:effectLst/>
                <a:ea typeface="Calibri" panose="020F0502020204030204" pitchFamily="34" charset="0"/>
                <a:cs typeface="Times New Roman" panose="02020603050405020304" pitchFamily="18" charset="0"/>
              </a:rPr>
              <a:t>hat </a:t>
            </a:r>
            <a:r>
              <a:rPr lang="en-GB" sz="2400" dirty="0">
                <a:ea typeface="Calibri" panose="020F0502020204030204" pitchFamily="34" charset="0"/>
                <a:cs typeface="Times New Roman" panose="02020603050405020304" pitchFamily="18" charset="0"/>
              </a:rPr>
              <a:t>a</a:t>
            </a:r>
            <a:r>
              <a:rPr lang="en-GB" sz="2400" dirty="0">
                <a:effectLst/>
                <a:ea typeface="Calibri" panose="020F0502020204030204" pitchFamily="34" charset="0"/>
                <a:cs typeface="Times New Roman" panose="02020603050405020304" pitchFamily="18" charset="0"/>
              </a:rPr>
              <a:t>ffect </a:t>
            </a:r>
            <a:r>
              <a:rPr lang="en-GB" sz="2400" dirty="0">
                <a:ea typeface="Calibri" panose="020F0502020204030204" pitchFamily="34" charset="0"/>
                <a:cs typeface="Times New Roman" panose="02020603050405020304" pitchFamily="18" charset="0"/>
              </a:rPr>
              <a:t>y</a:t>
            </a:r>
            <a:r>
              <a:rPr lang="en-GB" sz="2400" dirty="0">
                <a:effectLst/>
                <a:ea typeface="Calibri" panose="020F0502020204030204" pitchFamily="34" charset="0"/>
                <a:cs typeface="Times New Roman" panose="02020603050405020304" pitchFamily="18" charset="0"/>
              </a:rPr>
              <a:t>our Decision-Making</a:t>
            </a:r>
          </a:p>
          <a:p>
            <a:endParaRPr lang="en-GB" sz="2000" dirty="0"/>
          </a:p>
        </p:txBody>
      </p:sp>
      <p:sp>
        <p:nvSpPr>
          <p:cNvPr id="11" name="TextBox 10">
            <a:extLst>
              <a:ext uri="{FF2B5EF4-FFF2-40B4-BE49-F238E27FC236}">
                <a16:creationId xmlns:a16="http://schemas.microsoft.com/office/drawing/2014/main" id="{73A031A5-F6BF-437C-950E-5E631F3A715E}"/>
              </a:ext>
            </a:extLst>
          </p:cNvPr>
          <p:cNvSpPr txBox="1"/>
          <p:nvPr/>
        </p:nvSpPr>
        <p:spPr>
          <a:xfrm>
            <a:off x="266699" y="4993506"/>
            <a:ext cx="11658600" cy="671915"/>
          </a:xfrm>
          <a:custGeom>
            <a:avLst/>
            <a:gdLst>
              <a:gd name="connsiteX0" fmla="*/ 0 w 11658600"/>
              <a:gd name="connsiteY0" fmla="*/ 0 h 671915"/>
              <a:gd name="connsiteX1" fmla="*/ 685800 w 11658600"/>
              <a:gd name="connsiteY1" fmla="*/ 0 h 671915"/>
              <a:gd name="connsiteX2" fmla="*/ 1488186 w 11658600"/>
              <a:gd name="connsiteY2" fmla="*/ 0 h 671915"/>
              <a:gd name="connsiteX3" fmla="*/ 2290572 w 11658600"/>
              <a:gd name="connsiteY3" fmla="*/ 0 h 671915"/>
              <a:gd name="connsiteX4" fmla="*/ 2626614 w 11658600"/>
              <a:gd name="connsiteY4" fmla="*/ 0 h 671915"/>
              <a:gd name="connsiteX5" fmla="*/ 3545586 w 11658600"/>
              <a:gd name="connsiteY5" fmla="*/ 0 h 671915"/>
              <a:gd name="connsiteX6" fmla="*/ 3881628 w 11658600"/>
              <a:gd name="connsiteY6" fmla="*/ 0 h 671915"/>
              <a:gd name="connsiteX7" fmla="*/ 4800600 w 11658600"/>
              <a:gd name="connsiteY7" fmla="*/ 0 h 671915"/>
              <a:gd name="connsiteX8" fmla="*/ 5719572 w 11658600"/>
              <a:gd name="connsiteY8" fmla="*/ 0 h 671915"/>
              <a:gd name="connsiteX9" fmla="*/ 6521958 w 11658600"/>
              <a:gd name="connsiteY9" fmla="*/ 0 h 671915"/>
              <a:gd name="connsiteX10" fmla="*/ 7440930 w 11658600"/>
              <a:gd name="connsiteY10" fmla="*/ 0 h 671915"/>
              <a:gd name="connsiteX11" fmla="*/ 8010144 w 11658600"/>
              <a:gd name="connsiteY11" fmla="*/ 0 h 671915"/>
              <a:gd name="connsiteX12" fmla="*/ 8579358 w 11658600"/>
              <a:gd name="connsiteY12" fmla="*/ 0 h 671915"/>
              <a:gd name="connsiteX13" fmla="*/ 9381744 w 11658600"/>
              <a:gd name="connsiteY13" fmla="*/ 0 h 671915"/>
              <a:gd name="connsiteX14" fmla="*/ 10067544 w 11658600"/>
              <a:gd name="connsiteY14" fmla="*/ 0 h 671915"/>
              <a:gd name="connsiteX15" fmla="*/ 10403586 w 11658600"/>
              <a:gd name="connsiteY15" fmla="*/ 0 h 671915"/>
              <a:gd name="connsiteX16" fmla="*/ 10856214 w 11658600"/>
              <a:gd name="connsiteY16" fmla="*/ 0 h 671915"/>
              <a:gd name="connsiteX17" fmla="*/ 11658600 w 11658600"/>
              <a:gd name="connsiteY17" fmla="*/ 0 h 671915"/>
              <a:gd name="connsiteX18" fmla="*/ 11658600 w 11658600"/>
              <a:gd name="connsiteY18" fmla="*/ 671915 h 671915"/>
              <a:gd name="connsiteX19" fmla="*/ 10856214 w 11658600"/>
              <a:gd name="connsiteY19" fmla="*/ 671915 h 671915"/>
              <a:gd name="connsiteX20" fmla="*/ 10287000 w 11658600"/>
              <a:gd name="connsiteY20" fmla="*/ 671915 h 671915"/>
              <a:gd name="connsiteX21" fmla="*/ 9368028 w 11658600"/>
              <a:gd name="connsiteY21" fmla="*/ 671915 h 671915"/>
              <a:gd name="connsiteX22" fmla="*/ 8682228 w 11658600"/>
              <a:gd name="connsiteY22" fmla="*/ 671915 h 671915"/>
              <a:gd name="connsiteX23" fmla="*/ 8346186 w 11658600"/>
              <a:gd name="connsiteY23" fmla="*/ 671915 h 671915"/>
              <a:gd name="connsiteX24" fmla="*/ 7776972 w 11658600"/>
              <a:gd name="connsiteY24" fmla="*/ 671915 h 671915"/>
              <a:gd name="connsiteX25" fmla="*/ 7091172 w 11658600"/>
              <a:gd name="connsiteY25" fmla="*/ 671915 h 671915"/>
              <a:gd name="connsiteX26" fmla="*/ 6638544 w 11658600"/>
              <a:gd name="connsiteY26" fmla="*/ 671915 h 671915"/>
              <a:gd name="connsiteX27" fmla="*/ 6185916 w 11658600"/>
              <a:gd name="connsiteY27" fmla="*/ 671915 h 671915"/>
              <a:gd name="connsiteX28" fmla="*/ 5733288 w 11658600"/>
              <a:gd name="connsiteY28" fmla="*/ 671915 h 671915"/>
              <a:gd name="connsiteX29" fmla="*/ 5047488 w 11658600"/>
              <a:gd name="connsiteY29" fmla="*/ 671915 h 671915"/>
              <a:gd name="connsiteX30" fmla="*/ 4245102 w 11658600"/>
              <a:gd name="connsiteY30" fmla="*/ 671915 h 671915"/>
              <a:gd name="connsiteX31" fmla="*/ 3909060 w 11658600"/>
              <a:gd name="connsiteY31" fmla="*/ 671915 h 671915"/>
              <a:gd name="connsiteX32" fmla="*/ 3106674 w 11658600"/>
              <a:gd name="connsiteY32" fmla="*/ 671915 h 671915"/>
              <a:gd name="connsiteX33" fmla="*/ 2654046 w 11658600"/>
              <a:gd name="connsiteY33" fmla="*/ 671915 h 671915"/>
              <a:gd name="connsiteX34" fmla="*/ 2084832 w 11658600"/>
              <a:gd name="connsiteY34" fmla="*/ 671915 h 671915"/>
              <a:gd name="connsiteX35" fmla="*/ 1748790 w 11658600"/>
              <a:gd name="connsiteY35" fmla="*/ 671915 h 671915"/>
              <a:gd name="connsiteX36" fmla="*/ 946404 w 11658600"/>
              <a:gd name="connsiteY36" fmla="*/ 671915 h 671915"/>
              <a:gd name="connsiteX37" fmla="*/ 0 w 11658600"/>
              <a:gd name="connsiteY37" fmla="*/ 671915 h 671915"/>
              <a:gd name="connsiteX38" fmla="*/ 0 w 11658600"/>
              <a:gd name="connsiteY38" fmla="*/ 0 h 67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1658600" h="671915" fill="none" extrusionOk="0">
                <a:moveTo>
                  <a:pt x="0" y="0"/>
                </a:moveTo>
                <a:cubicBezTo>
                  <a:pt x="214873" y="16730"/>
                  <a:pt x="362079" y="759"/>
                  <a:pt x="685800" y="0"/>
                </a:cubicBezTo>
                <a:cubicBezTo>
                  <a:pt x="1009521" y="-759"/>
                  <a:pt x="1093390" y="-31527"/>
                  <a:pt x="1488186" y="0"/>
                </a:cubicBezTo>
                <a:cubicBezTo>
                  <a:pt x="1882982" y="31527"/>
                  <a:pt x="2092858" y="19659"/>
                  <a:pt x="2290572" y="0"/>
                </a:cubicBezTo>
                <a:cubicBezTo>
                  <a:pt x="2488286" y="-19659"/>
                  <a:pt x="2481032" y="7527"/>
                  <a:pt x="2626614" y="0"/>
                </a:cubicBezTo>
                <a:cubicBezTo>
                  <a:pt x="2772196" y="-7527"/>
                  <a:pt x="3250843" y="-33347"/>
                  <a:pt x="3545586" y="0"/>
                </a:cubicBezTo>
                <a:cubicBezTo>
                  <a:pt x="3840329" y="33347"/>
                  <a:pt x="3767286" y="964"/>
                  <a:pt x="3881628" y="0"/>
                </a:cubicBezTo>
                <a:cubicBezTo>
                  <a:pt x="3995970" y="-964"/>
                  <a:pt x="4606566" y="-17805"/>
                  <a:pt x="4800600" y="0"/>
                </a:cubicBezTo>
                <a:cubicBezTo>
                  <a:pt x="4994634" y="17805"/>
                  <a:pt x="5408529" y="31244"/>
                  <a:pt x="5719572" y="0"/>
                </a:cubicBezTo>
                <a:cubicBezTo>
                  <a:pt x="6030615" y="-31244"/>
                  <a:pt x="6253058" y="-16444"/>
                  <a:pt x="6521958" y="0"/>
                </a:cubicBezTo>
                <a:cubicBezTo>
                  <a:pt x="6790858" y="16444"/>
                  <a:pt x="7252345" y="-23381"/>
                  <a:pt x="7440930" y="0"/>
                </a:cubicBezTo>
                <a:cubicBezTo>
                  <a:pt x="7629515" y="23381"/>
                  <a:pt x="7861953" y="18692"/>
                  <a:pt x="8010144" y="0"/>
                </a:cubicBezTo>
                <a:cubicBezTo>
                  <a:pt x="8158335" y="-18692"/>
                  <a:pt x="8415578" y="79"/>
                  <a:pt x="8579358" y="0"/>
                </a:cubicBezTo>
                <a:cubicBezTo>
                  <a:pt x="8743138" y="-79"/>
                  <a:pt x="9181252" y="-10622"/>
                  <a:pt x="9381744" y="0"/>
                </a:cubicBezTo>
                <a:cubicBezTo>
                  <a:pt x="9582236" y="10622"/>
                  <a:pt x="9788344" y="-25149"/>
                  <a:pt x="10067544" y="0"/>
                </a:cubicBezTo>
                <a:cubicBezTo>
                  <a:pt x="10346744" y="25149"/>
                  <a:pt x="10270372" y="-3871"/>
                  <a:pt x="10403586" y="0"/>
                </a:cubicBezTo>
                <a:cubicBezTo>
                  <a:pt x="10536800" y="3871"/>
                  <a:pt x="10735377" y="-13293"/>
                  <a:pt x="10856214" y="0"/>
                </a:cubicBezTo>
                <a:cubicBezTo>
                  <a:pt x="10977051" y="13293"/>
                  <a:pt x="11282389" y="-12883"/>
                  <a:pt x="11658600" y="0"/>
                </a:cubicBezTo>
                <a:cubicBezTo>
                  <a:pt x="11634333" y="163516"/>
                  <a:pt x="11643581" y="386078"/>
                  <a:pt x="11658600" y="671915"/>
                </a:cubicBezTo>
                <a:cubicBezTo>
                  <a:pt x="11354005" y="643620"/>
                  <a:pt x="11121593" y="666787"/>
                  <a:pt x="10856214" y="671915"/>
                </a:cubicBezTo>
                <a:cubicBezTo>
                  <a:pt x="10590835" y="677043"/>
                  <a:pt x="10564448" y="664290"/>
                  <a:pt x="10287000" y="671915"/>
                </a:cubicBezTo>
                <a:cubicBezTo>
                  <a:pt x="10009552" y="679540"/>
                  <a:pt x="9647966" y="665067"/>
                  <a:pt x="9368028" y="671915"/>
                </a:cubicBezTo>
                <a:cubicBezTo>
                  <a:pt x="9088090" y="678763"/>
                  <a:pt x="9005349" y="672589"/>
                  <a:pt x="8682228" y="671915"/>
                </a:cubicBezTo>
                <a:cubicBezTo>
                  <a:pt x="8359107" y="671241"/>
                  <a:pt x="8502386" y="685188"/>
                  <a:pt x="8346186" y="671915"/>
                </a:cubicBezTo>
                <a:cubicBezTo>
                  <a:pt x="8189986" y="658642"/>
                  <a:pt x="7921702" y="645562"/>
                  <a:pt x="7776972" y="671915"/>
                </a:cubicBezTo>
                <a:cubicBezTo>
                  <a:pt x="7632242" y="698268"/>
                  <a:pt x="7427287" y="661813"/>
                  <a:pt x="7091172" y="671915"/>
                </a:cubicBezTo>
                <a:cubicBezTo>
                  <a:pt x="6755057" y="682017"/>
                  <a:pt x="6767408" y="665488"/>
                  <a:pt x="6638544" y="671915"/>
                </a:cubicBezTo>
                <a:cubicBezTo>
                  <a:pt x="6509680" y="678342"/>
                  <a:pt x="6357536" y="686437"/>
                  <a:pt x="6185916" y="671915"/>
                </a:cubicBezTo>
                <a:cubicBezTo>
                  <a:pt x="6014296" y="657393"/>
                  <a:pt x="5893440" y="672961"/>
                  <a:pt x="5733288" y="671915"/>
                </a:cubicBezTo>
                <a:cubicBezTo>
                  <a:pt x="5573136" y="670869"/>
                  <a:pt x="5315718" y="664052"/>
                  <a:pt x="5047488" y="671915"/>
                </a:cubicBezTo>
                <a:cubicBezTo>
                  <a:pt x="4779258" y="679778"/>
                  <a:pt x="4559428" y="655545"/>
                  <a:pt x="4245102" y="671915"/>
                </a:cubicBezTo>
                <a:cubicBezTo>
                  <a:pt x="3930776" y="688285"/>
                  <a:pt x="4068353" y="671655"/>
                  <a:pt x="3909060" y="671915"/>
                </a:cubicBezTo>
                <a:cubicBezTo>
                  <a:pt x="3749767" y="672175"/>
                  <a:pt x="3430069" y="686125"/>
                  <a:pt x="3106674" y="671915"/>
                </a:cubicBezTo>
                <a:cubicBezTo>
                  <a:pt x="2783279" y="657705"/>
                  <a:pt x="2839040" y="691479"/>
                  <a:pt x="2654046" y="671915"/>
                </a:cubicBezTo>
                <a:cubicBezTo>
                  <a:pt x="2469052" y="652351"/>
                  <a:pt x="2251071" y="670721"/>
                  <a:pt x="2084832" y="671915"/>
                </a:cubicBezTo>
                <a:cubicBezTo>
                  <a:pt x="1918593" y="673109"/>
                  <a:pt x="1830208" y="685079"/>
                  <a:pt x="1748790" y="671915"/>
                </a:cubicBezTo>
                <a:cubicBezTo>
                  <a:pt x="1667372" y="658751"/>
                  <a:pt x="1158977" y="660176"/>
                  <a:pt x="946404" y="671915"/>
                </a:cubicBezTo>
                <a:cubicBezTo>
                  <a:pt x="733831" y="683654"/>
                  <a:pt x="447960" y="640955"/>
                  <a:pt x="0" y="671915"/>
                </a:cubicBezTo>
                <a:cubicBezTo>
                  <a:pt x="29751" y="374568"/>
                  <a:pt x="-6204" y="232008"/>
                  <a:pt x="0" y="0"/>
                </a:cubicBezTo>
                <a:close/>
              </a:path>
              <a:path w="11658600" h="671915" stroke="0" extrusionOk="0">
                <a:moveTo>
                  <a:pt x="0" y="0"/>
                </a:moveTo>
                <a:cubicBezTo>
                  <a:pt x="325891" y="6130"/>
                  <a:pt x="711689" y="-2291"/>
                  <a:pt x="918972" y="0"/>
                </a:cubicBezTo>
                <a:cubicBezTo>
                  <a:pt x="1126255" y="2291"/>
                  <a:pt x="1455933" y="17014"/>
                  <a:pt x="1837944" y="0"/>
                </a:cubicBezTo>
                <a:cubicBezTo>
                  <a:pt x="2219955" y="-17014"/>
                  <a:pt x="2288312" y="-22397"/>
                  <a:pt x="2523744" y="0"/>
                </a:cubicBezTo>
                <a:cubicBezTo>
                  <a:pt x="2759176" y="22397"/>
                  <a:pt x="3110992" y="-32707"/>
                  <a:pt x="3442716" y="0"/>
                </a:cubicBezTo>
                <a:cubicBezTo>
                  <a:pt x="3774440" y="32707"/>
                  <a:pt x="3761619" y="-21134"/>
                  <a:pt x="4011930" y="0"/>
                </a:cubicBezTo>
                <a:cubicBezTo>
                  <a:pt x="4262241" y="21134"/>
                  <a:pt x="4529365" y="28411"/>
                  <a:pt x="4930902" y="0"/>
                </a:cubicBezTo>
                <a:cubicBezTo>
                  <a:pt x="5332439" y="-28411"/>
                  <a:pt x="5399565" y="42571"/>
                  <a:pt x="5849874" y="0"/>
                </a:cubicBezTo>
                <a:cubicBezTo>
                  <a:pt x="6300183" y="-42571"/>
                  <a:pt x="6304336" y="-18189"/>
                  <a:pt x="6652260" y="0"/>
                </a:cubicBezTo>
                <a:cubicBezTo>
                  <a:pt x="7000184" y="18189"/>
                  <a:pt x="7094186" y="16129"/>
                  <a:pt x="7221474" y="0"/>
                </a:cubicBezTo>
                <a:cubicBezTo>
                  <a:pt x="7348762" y="-16129"/>
                  <a:pt x="7734930" y="17876"/>
                  <a:pt x="8140446" y="0"/>
                </a:cubicBezTo>
                <a:cubicBezTo>
                  <a:pt x="8545962" y="-17876"/>
                  <a:pt x="8370093" y="-1476"/>
                  <a:pt x="8476488" y="0"/>
                </a:cubicBezTo>
                <a:cubicBezTo>
                  <a:pt x="8582883" y="1476"/>
                  <a:pt x="8906750" y="15692"/>
                  <a:pt x="9045702" y="0"/>
                </a:cubicBezTo>
                <a:cubicBezTo>
                  <a:pt x="9184654" y="-15692"/>
                  <a:pt x="9331976" y="-24890"/>
                  <a:pt x="9614916" y="0"/>
                </a:cubicBezTo>
                <a:cubicBezTo>
                  <a:pt x="9897856" y="24890"/>
                  <a:pt x="10201793" y="-44392"/>
                  <a:pt x="10533888" y="0"/>
                </a:cubicBezTo>
                <a:cubicBezTo>
                  <a:pt x="10865983" y="44392"/>
                  <a:pt x="11208577" y="54245"/>
                  <a:pt x="11658600" y="0"/>
                </a:cubicBezTo>
                <a:cubicBezTo>
                  <a:pt x="11681705" y="196965"/>
                  <a:pt x="11632940" y="381580"/>
                  <a:pt x="11658600" y="671915"/>
                </a:cubicBezTo>
                <a:cubicBezTo>
                  <a:pt x="11471553" y="661263"/>
                  <a:pt x="11309331" y="641925"/>
                  <a:pt x="10972800" y="671915"/>
                </a:cubicBezTo>
                <a:cubicBezTo>
                  <a:pt x="10636269" y="701905"/>
                  <a:pt x="10519285" y="657954"/>
                  <a:pt x="10287000" y="671915"/>
                </a:cubicBezTo>
                <a:cubicBezTo>
                  <a:pt x="10054715" y="685876"/>
                  <a:pt x="10062541" y="664634"/>
                  <a:pt x="9950958" y="671915"/>
                </a:cubicBezTo>
                <a:cubicBezTo>
                  <a:pt x="9839375" y="679196"/>
                  <a:pt x="9557827" y="687350"/>
                  <a:pt x="9381744" y="671915"/>
                </a:cubicBezTo>
                <a:cubicBezTo>
                  <a:pt x="9205661" y="656480"/>
                  <a:pt x="9122822" y="683251"/>
                  <a:pt x="9045702" y="671915"/>
                </a:cubicBezTo>
                <a:cubicBezTo>
                  <a:pt x="8968582" y="660579"/>
                  <a:pt x="8805519" y="673922"/>
                  <a:pt x="8709660" y="671915"/>
                </a:cubicBezTo>
                <a:cubicBezTo>
                  <a:pt x="8613801" y="669908"/>
                  <a:pt x="8269432" y="678935"/>
                  <a:pt x="8140446" y="671915"/>
                </a:cubicBezTo>
                <a:cubicBezTo>
                  <a:pt x="8011460" y="664895"/>
                  <a:pt x="7806073" y="697599"/>
                  <a:pt x="7571232" y="671915"/>
                </a:cubicBezTo>
                <a:cubicBezTo>
                  <a:pt x="7336391" y="646231"/>
                  <a:pt x="7334452" y="686645"/>
                  <a:pt x="7118604" y="671915"/>
                </a:cubicBezTo>
                <a:cubicBezTo>
                  <a:pt x="6902756" y="657185"/>
                  <a:pt x="6713493" y="699454"/>
                  <a:pt x="6549390" y="671915"/>
                </a:cubicBezTo>
                <a:cubicBezTo>
                  <a:pt x="6385287" y="644376"/>
                  <a:pt x="6221609" y="688554"/>
                  <a:pt x="6096762" y="671915"/>
                </a:cubicBezTo>
                <a:cubicBezTo>
                  <a:pt x="5971915" y="655276"/>
                  <a:pt x="5912801" y="682231"/>
                  <a:pt x="5760720" y="671915"/>
                </a:cubicBezTo>
                <a:cubicBezTo>
                  <a:pt x="5608639" y="661599"/>
                  <a:pt x="5570762" y="658211"/>
                  <a:pt x="5424678" y="671915"/>
                </a:cubicBezTo>
                <a:cubicBezTo>
                  <a:pt x="5278594" y="685619"/>
                  <a:pt x="5080665" y="653755"/>
                  <a:pt x="4855464" y="671915"/>
                </a:cubicBezTo>
                <a:cubicBezTo>
                  <a:pt x="4630263" y="690075"/>
                  <a:pt x="4609500" y="685722"/>
                  <a:pt x="4402836" y="671915"/>
                </a:cubicBezTo>
                <a:cubicBezTo>
                  <a:pt x="4196172" y="658108"/>
                  <a:pt x="4227360" y="686080"/>
                  <a:pt x="4066794" y="671915"/>
                </a:cubicBezTo>
                <a:cubicBezTo>
                  <a:pt x="3906228" y="657750"/>
                  <a:pt x="3710762" y="659054"/>
                  <a:pt x="3497580" y="671915"/>
                </a:cubicBezTo>
                <a:cubicBezTo>
                  <a:pt x="3284398" y="684776"/>
                  <a:pt x="3049926" y="699637"/>
                  <a:pt x="2695194" y="671915"/>
                </a:cubicBezTo>
                <a:cubicBezTo>
                  <a:pt x="2340462" y="644193"/>
                  <a:pt x="2393704" y="662704"/>
                  <a:pt x="2125980" y="671915"/>
                </a:cubicBezTo>
                <a:cubicBezTo>
                  <a:pt x="1858256" y="681126"/>
                  <a:pt x="1700281" y="641263"/>
                  <a:pt x="1440180" y="671915"/>
                </a:cubicBezTo>
                <a:cubicBezTo>
                  <a:pt x="1180079" y="702567"/>
                  <a:pt x="991581" y="667698"/>
                  <a:pt x="754380" y="671915"/>
                </a:cubicBezTo>
                <a:cubicBezTo>
                  <a:pt x="517179" y="676132"/>
                  <a:pt x="271377" y="701198"/>
                  <a:pt x="0" y="671915"/>
                </a:cubicBezTo>
                <a:cubicBezTo>
                  <a:pt x="-21091" y="507840"/>
                  <a:pt x="11290" y="155910"/>
                  <a:pt x="0" y="0"/>
                </a:cubicBezTo>
                <a:close/>
              </a:path>
            </a:pathLst>
          </a:custGeom>
          <a:solidFill>
            <a:schemeClr val="accent3">
              <a:lumMod val="40000"/>
              <a:lumOff val="60000"/>
            </a:schemeClr>
          </a:solidFill>
          <a:ln w="19050">
            <a:solidFill>
              <a:schemeClr val="tx1"/>
            </a:solidFill>
            <a:extLst>
              <a:ext uri="{C807C97D-BFC1-408E-A445-0C87EB9F89A2}">
                <ask:lineSketchStyleProps xmlns:ask="http://schemas.microsoft.com/office/drawing/2018/sketchyshapes" sd="1310849067">
                  <a:prstGeom prst="rect">
                    <a:avLst/>
                  </a:prstGeom>
                  <ask:type>
                    <ask:lineSketchFreehand/>
                  </ask:type>
                </ask:lineSketchStyleProps>
              </a:ext>
            </a:extLst>
          </a:ln>
        </p:spPr>
        <p:txBody>
          <a:bodyPr wrap="square" rtlCol="0">
            <a:spAutoFit/>
          </a:bodyPr>
          <a:lstStyle/>
          <a:p>
            <a:pPr algn="ct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Don’t Trust Your Intuition</a:t>
            </a:r>
            <a:r>
              <a:rPr lang="en-GB" dirty="0">
                <a:latin typeface="Calibri" panose="020F0502020204030204" pitchFamily="34" charset="0"/>
                <a:ea typeface="Calibri" panose="020F0502020204030204" pitchFamily="34" charset="0"/>
                <a:cs typeface="Times New Roman" panose="02020603050405020304" pitchFamily="18" charset="0"/>
              </a:rPr>
              <a:t> - K</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ahneman’s work on cognitive biases carries a message with a strong warning: left to its own devices, the human mind tends to make systematic errors that lead to costly mistakes and bad decisions.</a:t>
            </a:r>
            <a:endParaRPr lang="en-GB" dirty="0"/>
          </a:p>
        </p:txBody>
      </p:sp>
      <p:grpSp>
        <p:nvGrpSpPr>
          <p:cNvPr id="12" name="Group 11">
            <a:extLst>
              <a:ext uri="{FF2B5EF4-FFF2-40B4-BE49-F238E27FC236}">
                <a16:creationId xmlns:a16="http://schemas.microsoft.com/office/drawing/2014/main" id="{56C298BA-06D6-4971-B087-C5783F3E4C7C}"/>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D2CA2C7D-3F04-4D66-B38C-F821CFA1E2F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5FE928ED-B97C-4707-B33F-E5E2375C5B0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43C11EDC-20FA-4695-95A9-26066F732D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453B512A-1D2F-4D65-983D-2DC14672520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D59DC559-9420-443E-A10D-2976ABC3611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CADBD90E-47AD-4E40-9416-699F6691AB9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3" name="Diagram 2">
            <a:extLst>
              <a:ext uri="{FF2B5EF4-FFF2-40B4-BE49-F238E27FC236}">
                <a16:creationId xmlns:a16="http://schemas.microsoft.com/office/drawing/2014/main" id="{8D809E32-1BC0-4C88-BC36-FFDD39B0A89F}"/>
              </a:ext>
            </a:extLst>
          </p:cNvPr>
          <p:cNvGraphicFramePr/>
          <p:nvPr>
            <p:extLst>
              <p:ext uri="{D42A27DB-BD31-4B8C-83A1-F6EECF244321}">
                <p14:modId xmlns:p14="http://schemas.microsoft.com/office/powerpoint/2010/main" val="1162810991"/>
              </p:ext>
            </p:extLst>
          </p:nvPr>
        </p:nvGraphicFramePr>
        <p:xfrm>
          <a:off x="776200" y="569099"/>
          <a:ext cx="10813142" cy="547590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42501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graphicEl>
                                              <a:dgm id="{5B1C1D88-9083-4D85-BA67-25886270CCEA}"/>
                                            </p:graphicEl>
                                          </p:spTgt>
                                        </p:tgtEl>
                                        <p:attrNameLst>
                                          <p:attrName>style.visibility</p:attrName>
                                        </p:attrNameLst>
                                      </p:cBhvr>
                                      <p:to>
                                        <p:strVal val="visible"/>
                                      </p:to>
                                    </p:set>
                                    <p:animEffect transition="in" filter="fade">
                                      <p:cBhvr>
                                        <p:cTn id="11" dur="500"/>
                                        <p:tgtEl>
                                          <p:spTgt spid="3">
                                            <p:graphicEl>
                                              <a:dgm id="{5B1C1D88-9083-4D85-BA67-25886270CCEA}"/>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graphicEl>
                                              <a:dgm id="{9243A315-2266-4626-85C6-ADD540D30C35}"/>
                                            </p:graphicEl>
                                          </p:spTgt>
                                        </p:tgtEl>
                                        <p:attrNameLst>
                                          <p:attrName>style.visibility</p:attrName>
                                        </p:attrNameLst>
                                      </p:cBhvr>
                                      <p:to>
                                        <p:strVal val="visible"/>
                                      </p:to>
                                    </p:set>
                                    <p:animEffect transition="in" filter="fade">
                                      <p:cBhvr>
                                        <p:cTn id="16" dur="500"/>
                                        <p:tgtEl>
                                          <p:spTgt spid="3">
                                            <p:graphicEl>
                                              <a:dgm id="{9243A315-2266-4626-85C6-ADD540D30C35}"/>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graphicEl>
                                              <a:dgm id="{5061328E-8EF2-4703-868C-745B593CAC4A}"/>
                                            </p:graphicEl>
                                          </p:spTgt>
                                        </p:tgtEl>
                                        <p:attrNameLst>
                                          <p:attrName>style.visibility</p:attrName>
                                        </p:attrNameLst>
                                      </p:cBhvr>
                                      <p:to>
                                        <p:strVal val="visible"/>
                                      </p:to>
                                    </p:set>
                                    <p:animEffect transition="in" filter="fade">
                                      <p:cBhvr>
                                        <p:cTn id="19" dur="500"/>
                                        <p:tgtEl>
                                          <p:spTgt spid="3">
                                            <p:graphicEl>
                                              <a:dgm id="{5061328E-8EF2-4703-868C-745B593CAC4A}"/>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graphicEl>
                                              <a:dgm id="{5EB07C17-B781-44A6-A17B-69551FBE1700}"/>
                                            </p:graphicEl>
                                          </p:spTgt>
                                        </p:tgtEl>
                                        <p:attrNameLst>
                                          <p:attrName>style.visibility</p:attrName>
                                        </p:attrNameLst>
                                      </p:cBhvr>
                                      <p:to>
                                        <p:strVal val="visible"/>
                                      </p:to>
                                    </p:set>
                                    <p:animEffect transition="in" filter="fade">
                                      <p:cBhvr>
                                        <p:cTn id="24" dur="500"/>
                                        <p:tgtEl>
                                          <p:spTgt spid="3">
                                            <p:graphicEl>
                                              <a:dgm id="{5EB07C17-B781-44A6-A17B-69551FBE1700}"/>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graphicEl>
                                              <a:dgm id="{2A653330-3F1B-44E6-B51A-79F72384E06D}"/>
                                            </p:graphicEl>
                                          </p:spTgt>
                                        </p:tgtEl>
                                        <p:attrNameLst>
                                          <p:attrName>style.visibility</p:attrName>
                                        </p:attrNameLst>
                                      </p:cBhvr>
                                      <p:to>
                                        <p:strVal val="visible"/>
                                      </p:to>
                                    </p:set>
                                    <p:animEffect transition="in" filter="fade">
                                      <p:cBhvr>
                                        <p:cTn id="27" dur="500"/>
                                        <p:tgtEl>
                                          <p:spTgt spid="3">
                                            <p:graphicEl>
                                              <a:dgm id="{2A653330-3F1B-44E6-B51A-79F72384E06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334A154E-E8C7-4187-91FD-3B255121A734}"/>
                                            </p:graphicEl>
                                          </p:spTgt>
                                        </p:tgtEl>
                                        <p:attrNameLst>
                                          <p:attrName>style.visibility</p:attrName>
                                        </p:attrNameLst>
                                      </p:cBhvr>
                                      <p:to>
                                        <p:strVal val="visible"/>
                                      </p:to>
                                    </p:set>
                                    <p:animEffect transition="in" filter="fade">
                                      <p:cBhvr>
                                        <p:cTn id="32" dur="500"/>
                                        <p:tgtEl>
                                          <p:spTgt spid="3">
                                            <p:graphicEl>
                                              <a:dgm id="{334A154E-E8C7-4187-91FD-3B255121A73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graphicEl>
                                              <a:dgm id="{D79B031D-1AEB-4FD9-91FB-CC734F3F8623}"/>
                                            </p:graphicEl>
                                          </p:spTgt>
                                        </p:tgtEl>
                                        <p:attrNameLst>
                                          <p:attrName>style.visibility</p:attrName>
                                        </p:attrNameLst>
                                      </p:cBhvr>
                                      <p:to>
                                        <p:strVal val="visible"/>
                                      </p:to>
                                    </p:set>
                                    <p:animEffect transition="in" filter="fade">
                                      <p:cBhvr>
                                        <p:cTn id="35" dur="500"/>
                                        <p:tgtEl>
                                          <p:spTgt spid="3">
                                            <p:graphicEl>
                                              <a:dgm id="{D79B031D-1AEB-4FD9-91FB-CC734F3F8623}"/>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graphicEl>
                                              <a:dgm id="{DF23CC6D-701C-489F-BCFA-F7B6460F1BBB}"/>
                                            </p:graphicEl>
                                          </p:spTgt>
                                        </p:tgtEl>
                                        <p:attrNameLst>
                                          <p:attrName>style.visibility</p:attrName>
                                        </p:attrNameLst>
                                      </p:cBhvr>
                                      <p:to>
                                        <p:strVal val="visible"/>
                                      </p:to>
                                    </p:set>
                                    <p:animEffect transition="in" filter="fade">
                                      <p:cBhvr>
                                        <p:cTn id="40" dur="500"/>
                                        <p:tgtEl>
                                          <p:spTgt spid="3">
                                            <p:graphicEl>
                                              <a:dgm id="{DF23CC6D-701C-489F-BCFA-F7B6460F1BBB}"/>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
                                            <p:graphicEl>
                                              <a:dgm id="{1A88BABD-66FE-4892-B80F-0B66910299B9}"/>
                                            </p:graphicEl>
                                          </p:spTgt>
                                        </p:tgtEl>
                                        <p:attrNameLst>
                                          <p:attrName>style.visibility</p:attrName>
                                        </p:attrNameLst>
                                      </p:cBhvr>
                                      <p:to>
                                        <p:strVal val="visible"/>
                                      </p:to>
                                    </p:set>
                                    <p:animEffect transition="in" filter="fade">
                                      <p:cBhvr>
                                        <p:cTn id="43" dur="500"/>
                                        <p:tgtEl>
                                          <p:spTgt spid="3">
                                            <p:graphicEl>
                                              <a:dgm id="{1A88BABD-66FE-4892-B80F-0B66910299B9}"/>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1"/>
                                        </p:tgtEl>
                                        <p:attrNameLst>
                                          <p:attrName>style.visibility</p:attrName>
                                        </p:attrNameLst>
                                      </p:cBhvr>
                                      <p:to>
                                        <p:strVal val="visible"/>
                                      </p:to>
                                    </p:set>
                                    <p:animEffect transition="in" filter="fade">
                                      <p:cBhvr>
                                        <p:cTn id="4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Graphic spid="3"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1360948" y="1403131"/>
            <a:ext cx="9571704" cy="3752194"/>
          </a:xfrm>
          <a:custGeom>
            <a:avLst/>
            <a:gdLst>
              <a:gd name="connsiteX0" fmla="*/ 0 w 9571704"/>
              <a:gd name="connsiteY0" fmla="*/ 0 h 3752194"/>
              <a:gd name="connsiteX1" fmla="*/ 683693 w 9571704"/>
              <a:gd name="connsiteY1" fmla="*/ 0 h 3752194"/>
              <a:gd name="connsiteX2" fmla="*/ 1271669 w 9571704"/>
              <a:gd name="connsiteY2" fmla="*/ 0 h 3752194"/>
              <a:gd name="connsiteX3" fmla="*/ 1955362 w 9571704"/>
              <a:gd name="connsiteY3" fmla="*/ 0 h 3752194"/>
              <a:gd name="connsiteX4" fmla="*/ 2830490 w 9571704"/>
              <a:gd name="connsiteY4" fmla="*/ 0 h 3752194"/>
              <a:gd name="connsiteX5" fmla="*/ 3705617 w 9571704"/>
              <a:gd name="connsiteY5" fmla="*/ 0 h 3752194"/>
              <a:gd name="connsiteX6" fmla="*/ 4102159 w 9571704"/>
              <a:gd name="connsiteY6" fmla="*/ 0 h 3752194"/>
              <a:gd name="connsiteX7" fmla="*/ 4977286 w 9571704"/>
              <a:gd name="connsiteY7" fmla="*/ 0 h 3752194"/>
              <a:gd name="connsiteX8" fmla="*/ 5660979 w 9571704"/>
              <a:gd name="connsiteY8" fmla="*/ 0 h 3752194"/>
              <a:gd name="connsiteX9" fmla="*/ 6344672 w 9571704"/>
              <a:gd name="connsiteY9" fmla="*/ 0 h 3752194"/>
              <a:gd name="connsiteX10" fmla="*/ 7028366 w 9571704"/>
              <a:gd name="connsiteY10" fmla="*/ 0 h 3752194"/>
              <a:gd name="connsiteX11" fmla="*/ 7520625 w 9571704"/>
              <a:gd name="connsiteY11" fmla="*/ 0 h 3752194"/>
              <a:gd name="connsiteX12" fmla="*/ 8108601 w 9571704"/>
              <a:gd name="connsiteY12" fmla="*/ 0 h 3752194"/>
              <a:gd name="connsiteX13" fmla="*/ 8505143 w 9571704"/>
              <a:gd name="connsiteY13" fmla="*/ 0 h 3752194"/>
              <a:gd name="connsiteX14" fmla="*/ 9571704 w 9571704"/>
              <a:gd name="connsiteY14" fmla="*/ 0 h 3752194"/>
              <a:gd name="connsiteX15" fmla="*/ 9571704 w 9571704"/>
              <a:gd name="connsiteY15" fmla="*/ 512800 h 3752194"/>
              <a:gd name="connsiteX16" fmla="*/ 9571704 w 9571704"/>
              <a:gd name="connsiteY16" fmla="*/ 1175687 h 3752194"/>
              <a:gd name="connsiteX17" fmla="*/ 9571704 w 9571704"/>
              <a:gd name="connsiteY17" fmla="*/ 1763531 h 3752194"/>
              <a:gd name="connsiteX18" fmla="*/ 9571704 w 9571704"/>
              <a:gd name="connsiteY18" fmla="*/ 2463941 h 3752194"/>
              <a:gd name="connsiteX19" fmla="*/ 9571704 w 9571704"/>
              <a:gd name="connsiteY19" fmla="*/ 3014263 h 3752194"/>
              <a:gd name="connsiteX20" fmla="*/ 9571704 w 9571704"/>
              <a:gd name="connsiteY20" fmla="*/ 3752194 h 3752194"/>
              <a:gd name="connsiteX21" fmla="*/ 9175162 w 9571704"/>
              <a:gd name="connsiteY21" fmla="*/ 3752194 h 3752194"/>
              <a:gd name="connsiteX22" fmla="*/ 8778620 w 9571704"/>
              <a:gd name="connsiteY22" fmla="*/ 3752194 h 3752194"/>
              <a:gd name="connsiteX23" fmla="*/ 7999210 w 9571704"/>
              <a:gd name="connsiteY23" fmla="*/ 3752194 h 3752194"/>
              <a:gd name="connsiteX24" fmla="*/ 7506951 w 9571704"/>
              <a:gd name="connsiteY24" fmla="*/ 3752194 h 3752194"/>
              <a:gd name="connsiteX25" fmla="*/ 6918975 w 9571704"/>
              <a:gd name="connsiteY25" fmla="*/ 3752194 h 3752194"/>
              <a:gd name="connsiteX26" fmla="*/ 6043847 w 9571704"/>
              <a:gd name="connsiteY26" fmla="*/ 3752194 h 3752194"/>
              <a:gd name="connsiteX27" fmla="*/ 5551588 w 9571704"/>
              <a:gd name="connsiteY27" fmla="*/ 3752194 h 3752194"/>
              <a:gd name="connsiteX28" fmla="*/ 4772178 w 9571704"/>
              <a:gd name="connsiteY28" fmla="*/ 3752194 h 3752194"/>
              <a:gd name="connsiteX29" fmla="*/ 4375636 w 9571704"/>
              <a:gd name="connsiteY29" fmla="*/ 3752194 h 3752194"/>
              <a:gd name="connsiteX30" fmla="*/ 3787660 w 9571704"/>
              <a:gd name="connsiteY30" fmla="*/ 3752194 h 3752194"/>
              <a:gd name="connsiteX31" fmla="*/ 3103967 w 9571704"/>
              <a:gd name="connsiteY31" fmla="*/ 3752194 h 3752194"/>
              <a:gd name="connsiteX32" fmla="*/ 2324557 w 9571704"/>
              <a:gd name="connsiteY32" fmla="*/ 3752194 h 3752194"/>
              <a:gd name="connsiteX33" fmla="*/ 1640864 w 9571704"/>
              <a:gd name="connsiteY33" fmla="*/ 3752194 h 3752194"/>
              <a:gd name="connsiteX34" fmla="*/ 1148604 w 9571704"/>
              <a:gd name="connsiteY34" fmla="*/ 3752194 h 3752194"/>
              <a:gd name="connsiteX35" fmla="*/ 752062 w 9571704"/>
              <a:gd name="connsiteY35" fmla="*/ 3752194 h 3752194"/>
              <a:gd name="connsiteX36" fmla="*/ 0 w 9571704"/>
              <a:gd name="connsiteY36" fmla="*/ 3752194 h 3752194"/>
              <a:gd name="connsiteX37" fmla="*/ 0 w 9571704"/>
              <a:gd name="connsiteY37" fmla="*/ 3051784 h 3752194"/>
              <a:gd name="connsiteX38" fmla="*/ 0 w 9571704"/>
              <a:gd name="connsiteY38" fmla="*/ 2538985 h 3752194"/>
              <a:gd name="connsiteX39" fmla="*/ 0 w 9571704"/>
              <a:gd name="connsiteY39" fmla="*/ 1838575 h 3752194"/>
              <a:gd name="connsiteX40" fmla="*/ 0 w 9571704"/>
              <a:gd name="connsiteY40" fmla="*/ 1288253 h 3752194"/>
              <a:gd name="connsiteX41" fmla="*/ 0 w 9571704"/>
              <a:gd name="connsiteY41" fmla="*/ 587844 h 3752194"/>
              <a:gd name="connsiteX42" fmla="*/ 0 w 9571704"/>
              <a:gd name="connsiteY42" fmla="*/ 0 h 37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9571704" h="3752194" fill="none" extrusionOk="0">
                <a:moveTo>
                  <a:pt x="0" y="0"/>
                </a:moveTo>
                <a:cubicBezTo>
                  <a:pt x="207720" y="25946"/>
                  <a:pt x="460182" y="-18747"/>
                  <a:pt x="683693" y="0"/>
                </a:cubicBezTo>
                <a:cubicBezTo>
                  <a:pt x="907204" y="18747"/>
                  <a:pt x="1141834" y="-14387"/>
                  <a:pt x="1271669" y="0"/>
                </a:cubicBezTo>
                <a:cubicBezTo>
                  <a:pt x="1401504" y="14387"/>
                  <a:pt x="1626820" y="10370"/>
                  <a:pt x="1955362" y="0"/>
                </a:cubicBezTo>
                <a:cubicBezTo>
                  <a:pt x="2283904" y="-10370"/>
                  <a:pt x="2489270" y="-133"/>
                  <a:pt x="2830490" y="0"/>
                </a:cubicBezTo>
                <a:cubicBezTo>
                  <a:pt x="3171710" y="133"/>
                  <a:pt x="3307039" y="-18917"/>
                  <a:pt x="3705617" y="0"/>
                </a:cubicBezTo>
                <a:cubicBezTo>
                  <a:pt x="4104195" y="18917"/>
                  <a:pt x="3981588" y="1543"/>
                  <a:pt x="4102159" y="0"/>
                </a:cubicBezTo>
                <a:cubicBezTo>
                  <a:pt x="4222730" y="-1543"/>
                  <a:pt x="4672198" y="8192"/>
                  <a:pt x="4977286" y="0"/>
                </a:cubicBezTo>
                <a:cubicBezTo>
                  <a:pt x="5282374" y="-8192"/>
                  <a:pt x="5372274" y="-16553"/>
                  <a:pt x="5660979" y="0"/>
                </a:cubicBezTo>
                <a:cubicBezTo>
                  <a:pt x="5949684" y="16553"/>
                  <a:pt x="6060278" y="28309"/>
                  <a:pt x="6344672" y="0"/>
                </a:cubicBezTo>
                <a:cubicBezTo>
                  <a:pt x="6629066" y="-28309"/>
                  <a:pt x="6741961" y="5634"/>
                  <a:pt x="7028366" y="0"/>
                </a:cubicBezTo>
                <a:cubicBezTo>
                  <a:pt x="7314771" y="-5634"/>
                  <a:pt x="7364626" y="16457"/>
                  <a:pt x="7520625" y="0"/>
                </a:cubicBezTo>
                <a:cubicBezTo>
                  <a:pt x="7676624" y="-16457"/>
                  <a:pt x="7983326" y="25341"/>
                  <a:pt x="8108601" y="0"/>
                </a:cubicBezTo>
                <a:cubicBezTo>
                  <a:pt x="8233876" y="-25341"/>
                  <a:pt x="8347227" y="15420"/>
                  <a:pt x="8505143" y="0"/>
                </a:cubicBezTo>
                <a:cubicBezTo>
                  <a:pt x="8663059" y="-15420"/>
                  <a:pt x="9050400" y="-15816"/>
                  <a:pt x="9571704" y="0"/>
                </a:cubicBezTo>
                <a:cubicBezTo>
                  <a:pt x="9564133" y="133900"/>
                  <a:pt x="9566353" y="378660"/>
                  <a:pt x="9571704" y="512800"/>
                </a:cubicBezTo>
                <a:cubicBezTo>
                  <a:pt x="9577055" y="646940"/>
                  <a:pt x="9601244" y="1002422"/>
                  <a:pt x="9571704" y="1175687"/>
                </a:cubicBezTo>
                <a:cubicBezTo>
                  <a:pt x="9542164" y="1348952"/>
                  <a:pt x="9583795" y="1598945"/>
                  <a:pt x="9571704" y="1763531"/>
                </a:cubicBezTo>
                <a:cubicBezTo>
                  <a:pt x="9559613" y="1928117"/>
                  <a:pt x="9593240" y="2120938"/>
                  <a:pt x="9571704" y="2463941"/>
                </a:cubicBezTo>
                <a:cubicBezTo>
                  <a:pt x="9550169" y="2806944"/>
                  <a:pt x="9578199" y="2896592"/>
                  <a:pt x="9571704" y="3014263"/>
                </a:cubicBezTo>
                <a:cubicBezTo>
                  <a:pt x="9565209" y="3131934"/>
                  <a:pt x="9585076" y="3552284"/>
                  <a:pt x="9571704" y="3752194"/>
                </a:cubicBezTo>
                <a:cubicBezTo>
                  <a:pt x="9425418" y="3754856"/>
                  <a:pt x="9283140" y="3752850"/>
                  <a:pt x="9175162" y="3752194"/>
                </a:cubicBezTo>
                <a:cubicBezTo>
                  <a:pt x="9067184" y="3751538"/>
                  <a:pt x="8946537" y="3752116"/>
                  <a:pt x="8778620" y="3752194"/>
                </a:cubicBezTo>
                <a:cubicBezTo>
                  <a:pt x="8610703" y="3752272"/>
                  <a:pt x="8163954" y="3783529"/>
                  <a:pt x="7999210" y="3752194"/>
                </a:cubicBezTo>
                <a:cubicBezTo>
                  <a:pt x="7834466" y="3720860"/>
                  <a:pt x="7735487" y="3732635"/>
                  <a:pt x="7506951" y="3752194"/>
                </a:cubicBezTo>
                <a:cubicBezTo>
                  <a:pt x="7278415" y="3771753"/>
                  <a:pt x="7178201" y="3738211"/>
                  <a:pt x="6918975" y="3752194"/>
                </a:cubicBezTo>
                <a:cubicBezTo>
                  <a:pt x="6659749" y="3766177"/>
                  <a:pt x="6225923" y="3763142"/>
                  <a:pt x="6043847" y="3752194"/>
                </a:cubicBezTo>
                <a:cubicBezTo>
                  <a:pt x="5861771" y="3741246"/>
                  <a:pt x="5794126" y="3733329"/>
                  <a:pt x="5551588" y="3752194"/>
                </a:cubicBezTo>
                <a:cubicBezTo>
                  <a:pt x="5309050" y="3771059"/>
                  <a:pt x="5135624" y="3725742"/>
                  <a:pt x="4772178" y="3752194"/>
                </a:cubicBezTo>
                <a:cubicBezTo>
                  <a:pt x="4408732" y="3778647"/>
                  <a:pt x="4559946" y="3751681"/>
                  <a:pt x="4375636" y="3752194"/>
                </a:cubicBezTo>
                <a:cubicBezTo>
                  <a:pt x="4191326" y="3752707"/>
                  <a:pt x="4042516" y="3752924"/>
                  <a:pt x="3787660" y="3752194"/>
                </a:cubicBezTo>
                <a:cubicBezTo>
                  <a:pt x="3532804" y="3751464"/>
                  <a:pt x="3329229" y="3751256"/>
                  <a:pt x="3103967" y="3752194"/>
                </a:cubicBezTo>
                <a:cubicBezTo>
                  <a:pt x="2878705" y="3753132"/>
                  <a:pt x="2543966" y="3741855"/>
                  <a:pt x="2324557" y="3752194"/>
                </a:cubicBezTo>
                <a:cubicBezTo>
                  <a:pt x="2105148" y="3762534"/>
                  <a:pt x="1787868" y="3735796"/>
                  <a:pt x="1640864" y="3752194"/>
                </a:cubicBezTo>
                <a:cubicBezTo>
                  <a:pt x="1493860" y="3768592"/>
                  <a:pt x="1354467" y="3748688"/>
                  <a:pt x="1148604" y="3752194"/>
                </a:cubicBezTo>
                <a:cubicBezTo>
                  <a:pt x="942741" y="3755700"/>
                  <a:pt x="836068" y="3759404"/>
                  <a:pt x="752062" y="3752194"/>
                </a:cubicBezTo>
                <a:cubicBezTo>
                  <a:pt x="668056" y="3744984"/>
                  <a:pt x="230694" y="3730798"/>
                  <a:pt x="0" y="3752194"/>
                </a:cubicBezTo>
                <a:cubicBezTo>
                  <a:pt x="22131" y="3516491"/>
                  <a:pt x="-6780" y="3213183"/>
                  <a:pt x="0" y="3051784"/>
                </a:cubicBezTo>
                <a:cubicBezTo>
                  <a:pt x="6780" y="2890385"/>
                  <a:pt x="13549" y="2768865"/>
                  <a:pt x="0" y="2538985"/>
                </a:cubicBezTo>
                <a:cubicBezTo>
                  <a:pt x="-13549" y="2309105"/>
                  <a:pt x="-32004" y="2069327"/>
                  <a:pt x="0" y="1838575"/>
                </a:cubicBezTo>
                <a:cubicBezTo>
                  <a:pt x="32004" y="1607823"/>
                  <a:pt x="-15592" y="1526764"/>
                  <a:pt x="0" y="1288253"/>
                </a:cubicBezTo>
                <a:cubicBezTo>
                  <a:pt x="15592" y="1049742"/>
                  <a:pt x="-25441" y="762794"/>
                  <a:pt x="0" y="587844"/>
                </a:cubicBezTo>
                <a:cubicBezTo>
                  <a:pt x="25441" y="412894"/>
                  <a:pt x="14506" y="127406"/>
                  <a:pt x="0" y="0"/>
                </a:cubicBezTo>
                <a:close/>
              </a:path>
              <a:path w="9571704" h="3752194" stroke="0" extrusionOk="0">
                <a:moveTo>
                  <a:pt x="0" y="0"/>
                </a:moveTo>
                <a:cubicBezTo>
                  <a:pt x="171455" y="-11429"/>
                  <a:pt x="290871" y="6647"/>
                  <a:pt x="396542" y="0"/>
                </a:cubicBezTo>
                <a:cubicBezTo>
                  <a:pt x="502213" y="-6647"/>
                  <a:pt x="1042942" y="-38764"/>
                  <a:pt x="1271669" y="0"/>
                </a:cubicBezTo>
                <a:cubicBezTo>
                  <a:pt x="1500396" y="38764"/>
                  <a:pt x="1631801" y="-797"/>
                  <a:pt x="1763928" y="0"/>
                </a:cubicBezTo>
                <a:cubicBezTo>
                  <a:pt x="1896055" y="797"/>
                  <a:pt x="2144232" y="-1293"/>
                  <a:pt x="2447621" y="0"/>
                </a:cubicBezTo>
                <a:cubicBezTo>
                  <a:pt x="2751010" y="1293"/>
                  <a:pt x="2759475" y="20662"/>
                  <a:pt x="2939881" y="0"/>
                </a:cubicBezTo>
                <a:cubicBezTo>
                  <a:pt x="3120287" y="-20662"/>
                  <a:pt x="3202375" y="11041"/>
                  <a:pt x="3432140" y="0"/>
                </a:cubicBezTo>
                <a:cubicBezTo>
                  <a:pt x="3661905" y="-11041"/>
                  <a:pt x="3767047" y="-11768"/>
                  <a:pt x="3924399" y="0"/>
                </a:cubicBezTo>
                <a:cubicBezTo>
                  <a:pt x="4081751" y="11768"/>
                  <a:pt x="4583095" y="-26092"/>
                  <a:pt x="4799526" y="0"/>
                </a:cubicBezTo>
                <a:cubicBezTo>
                  <a:pt x="5015957" y="26092"/>
                  <a:pt x="5200488" y="31926"/>
                  <a:pt x="5483219" y="0"/>
                </a:cubicBezTo>
                <a:cubicBezTo>
                  <a:pt x="5765950" y="-31926"/>
                  <a:pt x="5767108" y="-16946"/>
                  <a:pt x="5879761" y="0"/>
                </a:cubicBezTo>
                <a:cubicBezTo>
                  <a:pt x="5992414" y="16946"/>
                  <a:pt x="6290457" y="-7714"/>
                  <a:pt x="6563454" y="0"/>
                </a:cubicBezTo>
                <a:cubicBezTo>
                  <a:pt x="6836451" y="7714"/>
                  <a:pt x="6856534" y="-5557"/>
                  <a:pt x="6959996" y="0"/>
                </a:cubicBezTo>
                <a:cubicBezTo>
                  <a:pt x="7063458" y="5557"/>
                  <a:pt x="7286031" y="28256"/>
                  <a:pt x="7547972" y="0"/>
                </a:cubicBezTo>
                <a:cubicBezTo>
                  <a:pt x="7809913" y="-28256"/>
                  <a:pt x="8118380" y="33361"/>
                  <a:pt x="8327382" y="0"/>
                </a:cubicBezTo>
                <a:cubicBezTo>
                  <a:pt x="8536384" y="-33361"/>
                  <a:pt x="8637709" y="12798"/>
                  <a:pt x="8819642" y="0"/>
                </a:cubicBezTo>
                <a:cubicBezTo>
                  <a:pt x="9001575" y="-12798"/>
                  <a:pt x="9307954" y="19786"/>
                  <a:pt x="9571704" y="0"/>
                </a:cubicBezTo>
                <a:cubicBezTo>
                  <a:pt x="9595366" y="197817"/>
                  <a:pt x="9600600" y="339817"/>
                  <a:pt x="9571704" y="587844"/>
                </a:cubicBezTo>
                <a:cubicBezTo>
                  <a:pt x="9542808" y="835871"/>
                  <a:pt x="9556550" y="1087783"/>
                  <a:pt x="9571704" y="1250731"/>
                </a:cubicBezTo>
                <a:cubicBezTo>
                  <a:pt x="9586858" y="1413679"/>
                  <a:pt x="9587268" y="1538783"/>
                  <a:pt x="9571704" y="1801053"/>
                </a:cubicBezTo>
                <a:cubicBezTo>
                  <a:pt x="9556140" y="2063323"/>
                  <a:pt x="9600849" y="2299782"/>
                  <a:pt x="9571704" y="2463941"/>
                </a:cubicBezTo>
                <a:cubicBezTo>
                  <a:pt x="9542559" y="2628100"/>
                  <a:pt x="9543886" y="2785665"/>
                  <a:pt x="9571704" y="3051784"/>
                </a:cubicBezTo>
                <a:cubicBezTo>
                  <a:pt x="9599522" y="3317903"/>
                  <a:pt x="9550186" y="3496615"/>
                  <a:pt x="9571704" y="3752194"/>
                </a:cubicBezTo>
                <a:cubicBezTo>
                  <a:pt x="9321941" y="3781603"/>
                  <a:pt x="9092785" y="3728540"/>
                  <a:pt x="8888011" y="3752194"/>
                </a:cubicBezTo>
                <a:cubicBezTo>
                  <a:pt x="8683237" y="3775848"/>
                  <a:pt x="8426317" y="3752998"/>
                  <a:pt x="8012884" y="3752194"/>
                </a:cubicBezTo>
                <a:cubicBezTo>
                  <a:pt x="7599451" y="3751390"/>
                  <a:pt x="7777881" y="3766590"/>
                  <a:pt x="7616342" y="3752194"/>
                </a:cubicBezTo>
                <a:cubicBezTo>
                  <a:pt x="7454803" y="3737798"/>
                  <a:pt x="7315537" y="3736454"/>
                  <a:pt x="7124083" y="3752194"/>
                </a:cubicBezTo>
                <a:cubicBezTo>
                  <a:pt x="6932629" y="3767934"/>
                  <a:pt x="6828177" y="3753225"/>
                  <a:pt x="6727541" y="3752194"/>
                </a:cubicBezTo>
                <a:cubicBezTo>
                  <a:pt x="6626905" y="3751163"/>
                  <a:pt x="6210513" y="3751652"/>
                  <a:pt x="5852413" y="3752194"/>
                </a:cubicBezTo>
                <a:cubicBezTo>
                  <a:pt x="5494313" y="3752736"/>
                  <a:pt x="5460539" y="3763802"/>
                  <a:pt x="5264437" y="3752194"/>
                </a:cubicBezTo>
                <a:cubicBezTo>
                  <a:pt x="5068335" y="3740586"/>
                  <a:pt x="4813108" y="3736003"/>
                  <a:pt x="4676461" y="3752194"/>
                </a:cubicBezTo>
                <a:cubicBezTo>
                  <a:pt x="4539814" y="3768385"/>
                  <a:pt x="4394065" y="3749709"/>
                  <a:pt x="4279919" y="3752194"/>
                </a:cubicBezTo>
                <a:cubicBezTo>
                  <a:pt x="4165773" y="3754679"/>
                  <a:pt x="3900465" y="3773790"/>
                  <a:pt x="3787660" y="3752194"/>
                </a:cubicBezTo>
                <a:cubicBezTo>
                  <a:pt x="3674855" y="3730598"/>
                  <a:pt x="3342596" y="3777223"/>
                  <a:pt x="3008250" y="3752194"/>
                </a:cubicBezTo>
                <a:cubicBezTo>
                  <a:pt x="2673904" y="3727166"/>
                  <a:pt x="2651015" y="3718800"/>
                  <a:pt x="2324557" y="3752194"/>
                </a:cubicBezTo>
                <a:cubicBezTo>
                  <a:pt x="1998099" y="3785588"/>
                  <a:pt x="1740755" y="3758476"/>
                  <a:pt x="1449429" y="3752194"/>
                </a:cubicBezTo>
                <a:cubicBezTo>
                  <a:pt x="1158103" y="3745912"/>
                  <a:pt x="593114" y="3686441"/>
                  <a:pt x="0" y="3752194"/>
                </a:cubicBezTo>
                <a:cubicBezTo>
                  <a:pt x="21742" y="3557970"/>
                  <a:pt x="-9351" y="3414330"/>
                  <a:pt x="0" y="3126828"/>
                </a:cubicBezTo>
                <a:cubicBezTo>
                  <a:pt x="9351" y="2839326"/>
                  <a:pt x="27900" y="2718044"/>
                  <a:pt x="0" y="2463941"/>
                </a:cubicBezTo>
                <a:cubicBezTo>
                  <a:pt x="-27900" y="2209838"/>
                  <a:pt x="12446" y="2169866"/>
                  <a:pt x="0" y="1876097"/>
                </a:cubicBezTo>
                <a:cubicBezTo>
                  <a:pt x="-12446" y="1582328"/>
                  <a:pt x="21247" y="1448507"/>
                  <a:pt x="0" y="1325775"/>
                </a:cubicBezTo>
                <a:cubicBezTo>
                  <a:pt x="-21247" y="1203043"/>
                  <a:pt x="-12246" y="869193"/>
                  <a:pt x="0" y="625366"/>
                </a:cubicBezTo>
                <a:cubicBezTo>
                  <a:pt x="12246" y="381539"/>
                  <a:pt x="18474" y="153435"/>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470599024">
                  <a:prstGeom prst="rect">
                    <a:avLst/>
                  </a:prstGeom>
                  <ask:type>
                    <ask:lineSketchFreehand/>
                  </ask:type>
                </ask:lineSketchStyleProps>
              </a:ext>
            </a:extLst>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dirty="0">
              <a:solidFill>
                <a:srgbClr val="002060"/>
              </a:solidFill>
            </a:endParaRPr>
          </a:p>
          <a:p>
            <a:pPr marL="0" indent="0" algn="ctr">
              <a:buNone/>
            </a:pPr>
            <a:r>
              <a:rPr lang="en-GB" b="1" u="sng" dirty="0"/>
              <a:t>Scared Straight Programmes</a:t>
            </a:r>
          </a:p>
          <a:p>
            <a:pPr marL="0" indent="0" algn="ctr">
              <a:buFont typeface="Arial" panose="020B0604020202020204" pitchFamily="34" charset="0"/>
              <a:buNone/>
            </a:pPr>
            <a:endParaRPr lang="en-GB" sz="2400" dirty="0"/>
          </a:p>
          <a:p>
            <a:pPr marL="0" indent="0" algn="ctr">
              <a:buFont typeface="Arial" panose="020B0604020202020204" pitchFamily="34" charset="0"/>
              <a:buNone/>
            </a:pPr>
            <a:r>
              <a:rPr lang="en-GB" sz="2400" dirty="0"/>
              <a:t>What is Scared Straight?</a:t>
            </a:r>
          </a:p>
          <a:p>
            <a:pPr marL="0" indent="0" algn="ctr">
              <a:buFont typeface="Arial" panose="020B0604020202020204" pitchFamily="34" charset="0"/>
              <a:buNone/>
            </a:pPr>
            <a:endParaRPr lang="en-GB" sz="2400" dirty="0"/>
          </a:p>
          <a:p>
            <a:pPr marL="0" indent="0" algn="ctr">
              <a:buFont typeface="Arial" panose="020B0604020202020204" pitchFamily="34" charset="0"/>
              <a:buNone/>
            </a:pPr>
            <a:r>
              <a:rPr lang="en-GB" sz="2400" dirty="0"/>
              <a:t>Scared Straight originated in America as an initiative which organised visits to prison facilities by juvenile delinquents or children at risk of becoming delinquent. 	</a:t>
            </a:r>
          </a:p>
          <a:p>
            <a:pPr marL="0" indent="0" algn="ctr">
              <a:buFont typeface="Arial" panose="020B0604020202020204" pitchFamily="34" charset="0"/>
              <a:buNone/>
            </a:pPr>
            <a:endParaRPr lang="en-GB" sz="2400" dirty="0">
              <a:solidFill>
                <a:srgbClr val="002060"/>
              </a:solidFill>
            </a:endParaRPr>
          </a:p>
        </p:txBody>
      </p:sp>
      <p:sp>
        <p:nvSpPr>
          <p:cNvPr id="4" name="Title 3">
            <a:extLst>
              <a:ext uri="{FF2B5EF4-FFF2-40B4-BE49-F238E27FC236}">
                <a16:creationId xmlns:a16="http://schemas.microsoft.com/office/drawing/2014/main" id="{C21C90C4-4B95-4B3A-8CCF-E6202D54A39C}"/>
              </a:ext>
            </a:extLst>
          </p:cNvPr>
          <p:cNvSpPr txBox="1">
            <a:spLocks/>
          </p:cNvSpPr>
          <p:nvPr/>
        </p:nvSpPr>
        <p:spPr>
          <a:xfrm>
            <a:off x="783771" y="214274"/>
            <a:ext cx="10726058" cy="526705"/>
          </a:xfrm>
          <a:prstGeom prst="rect">
            <a:avLst/>
          </a:prstGeom>
          <a:solidFill>
            <a:srgbClr val="002060"/>
          </a:solidFill>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The Rationale for EBP – Why does it matter?</a:t>
            </a:r>
          </a:p>
        </p:txBody>
      </p:sp>
      <p:grpSp>
        <p:nvGrpSpPr>
          <p:cNvPr id="5" name="Group 4">
            <a:extLst>
              <a:ext uri="{FF2B5EF4-FFF2-40B4-BE49-F238E27FC236}">
                <a16:creationId xmlns:a16="http://schemas.microsoft.com/office/drawing/2014/main" id="{3907442B-3C7F-45ED-9148-DBAE9666E207}"/>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B7744BDA-B653-4BC7-8D6F-EFE29DEAE84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7983315-3E13-407F-A707-0D481A43877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9DC496D9-9E1A-4364-BE0F-E3CEBCF437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F42CB24B-49AE-4FB4-BE1B-77768723729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1671136C-D520-440E-AFFB-486ED377D74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CC4616AF-DA70-499F-987A-7F068B32A18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5513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562896" y="2190136"/>
            <a:ext cx="11297265"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rgbClr val="FF0000"/>
                </a:solidFill>
                <a:latin typeface="+mn-lt"/>
                <a:hlinkClick r:id="rId3"/>
              </a:rPr>
              <a:t>https://youtu.be/bfyBsRR6b1o</a:t>
            </a:r>
            <a:endParaRPr lang="en-GB" sz="3600" b="1" dirty="0">
              <a:solidFill>
                <a:srgbClr val="FF0000"/>
              </a:solidFill>
              <a:latin typeface="+mn-lt"/>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59394" y="3333136"/>
            <a:ext cx="5535753" cy="2130426"/>
          </a:xfrm>
          <a:prstGeom prst="rect">
            <a:avLst/>
          </a:prstGeom>
        </p:spPr>
      </p:pic>
      <p:sp>
        <p:nvSpPr>
          <p:cNvPr id="6" name="TextBox 5"/>
          <p:cNvSpPr txBox="1"/>
          <p:nvPr/>
        </p:nvSpPr>
        <p:spPr>
          <a:xfrm>
            <a:off x="1077275" y="466166"/>
            <a:ext cx="10397549" cy="584775"/>
          </a:xfrm>
          <a:prstGeom prst="rect">
            <a:avLst/>
          </a:prstGeom>
          <a:solidFill>
            <a:srgbClr val="002060"/>
          </a:solidFill>
        </p:spPr>
        <p:txBody>
          <a:bodyPr wrap="square" rtlCol="0">
            <a:spAutoFit/>
          </a:bodyPr>
          <a:lstStyle/>
          <a:p>
            <a:pPr algn="ctr"/>
            <a:r>
              <a:rPr lang="en-GB" sz="3200" b="1" dirty="0">
                <a:solidFill>
                  <a:schemeClr val="bg1"/>
                </a:solidFill>
              </a:rPr>
              <a:t>Beyond Scared Straight</a:t>
            </a:r>
          </a:p>
        </p:txBody>
      </p:sp>
      <p:grpSp>
        <p:nvGrpSpPr>
          <p:cNvPr id="5" name="Group 4">
            <a:extLst>
              <a:ext uri="{FF2B5EF4-FFF2-40B4-BE49-F238E27FC236}">
                <a16:creationId xmlns:a16="http://schemas.microsoft.com/office/drawing/2014/main" id="{2AE94DD4-D0F3-4EBA-9842-5928F644CBF1}"/>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6FB919E1-37C5-4449-906C-B09A5AD9E9E9}"/>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2798B22D-ED97-468C-861D-218B2D24E7D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CD799D20-7B9C-4E20-943A-E1DA1616A22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88433916-66AD-49B2-AD6D-C7BD630242C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3F7822CE-C96B-4BEB-8A54-276A645F3C62}"/>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2D6BC72F-9DB2-4516-B9C4-145548293E4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77968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932329" y="345030"/>
            <a:ext cx="10416989" cy="672609"/>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The concept of ‘Nudge’</a:t>
            </a:r>
          </a:p>
        </p:txBody>
      </p:sp>
      <p:pic>
        <p:nvPicPr>
          <p:cNvPr id="4" name="Picture 3"/>
          <p:cNvPicPr>
            <a:picLocks noChangeAspect="1"/>
          </p:cNvPicPr>
          <p:nvPr/>
        </p:nvPicPr>
        <p:blipFill>
          <a:blip r:embed="rId3"/>
          <a:stretch>
            <a:fillRect/>
          </a:stretch>
        </p:blipFill>
        <p:spPr>
          <a:xfrm>
            <a:off x="496144" y="1372543"/>
            <a:ext cx="3279443" cy="2443507"/>
          </a:xfrm>
          <a:prstGeom prst="rect">
            <a:avLst/>
          </a:prstGeom>
        </p:spPr>
      </p:pic>
      <p:pic>
        <p:nvPicPr>
          <p:cNvPr id="5" name="Picture 4"/>
          <p:cNvPicPr>
            <a:picLocks noChangeAspect="1"/>
          </p:cNvPicPr>
          <p:nvPr/>
        </p:nvPicPr>
        <p:blipFill>
          <a:blip r:embed="rId4"/>
          <a:stretch>
            <a:fillRect/>
          </a:stretch>
        </p:blipFill>
        <p:spPr>
          <a:xfrm>
            <a:off x="7577369" y="1610128"/>
            <a:ext cx="2192427" cy="1553306"/>
          </a:xfrm>
          <a:prstGeom prst="rect">
            <a:avLst/>
          </a:prstGeom>
        </p:spPr>
      </p:pic>
      <p:pic>
        <p:nvPicPr>
          <p:cNvPr id="6" name="Picture 5"/>
          <p:cNvPicPr>
            <a:picLocks noChangeAspect="1"/>
          </p:cNvPicPr>
          <p:nvPr/>
        </p:nvPicPr>
        <p:blipFill>
          <a:blip r:embed="rId5"/>
          <a:stretch>
            <a:fillRect/>
          </a:stretch>
        </p:blipFill>
        <p:spPr>
          <a:xfrm>
            <a:off x="9772338" y="2778804"/>
            <a:ext cx="1412143" cy="1412143"/>
          </a:xfrm>
          <a:prstGeom prst="rect">
            <a:avLst/>
          </a:prstGeom>
        </p:spPr>
      </p:pic>
      <p:pic>
        <p:nvPicPr>
          <p:cNvPr id="7" name="Picture 6"/>
          <p:cNvPicPr>
            <a:picLocks noChangeAspect="1"/>
          </p:cNvPicPr>
          <p:nvPr/>
        </p:nvPicPr>
        <p:blipFill>
          <a:blip r:embed="rId6"/>
          <a:stretch>
            <a:fillRect/>
          </a:stretch>
        </p:blipFill>
        <p:spPr>
          <a:xfrm>
            <a:off x="4186899" y="3384041"/>
            <a:ext cx="3399374" cy="2235346"/>
          </a:xfrm>
          <a:prstGeom prst="rect">
            <a:avLst/>
          </a:prstGeom>
        </p:spPr>
      </p:pic>
      <p:grpSp>
        <p:nvGrpSpPr>
          <p:cNvPr id="8" name="Group 7">
            <a:extLst>
              <a:ext uri="{FF2B5EF4-FFF2-40B4-BE49-F238E27FC236}">
                <a16:creationId xmlns:a16="http://schemas.microsoft.com/office/drawing/2014/main" id="{031AD2DB-5811-4CF1-A8BA-2A5A60E00C19}"/>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A108DF72-6579-4546-986D-D98124DAA9AA}"/>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F481CAD0-ED56-4A32-8001-4B635BD8BE6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DC96845C-1DA0-4B08-93DA-51262438748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96F8EF8E-CD35-4E13-B4B3-EF3B465C6C1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D4EB3B0F-3DC2-4021-A503-9687B5B22CAD}"/>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D4F5623C-AE52-47A8-8466-89F94AEE86E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221703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457200" y="731838"/>
            <a:ext cx="11341510" cy="83149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b="1" dirty="0">
              <a:solidFill>
                <a:srgbClr val="FF0000"/>
              </a:solidFill>
            </a:endParaRPr>
          </a:p>
        </p:txBody>
      </p:sp>
      <p:sp>
        <p:nvSpPr>
          <p:cNvPr id="5" name="Title 3"/>
          <p:cNvSpPr txBox="1">
            <a:spLocks/>
          </p:cNvSpPr>
          <p:nvPr/>
        </p:nvSpPr>
        <p:spPr>
          <a:xfrm>
            <a:off x="806824" y="260674"/>
            <a:ext cx="10650070" cy="68958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Evidenced Based Policing </a:t>
            </a:r>
          </a:p>
        </p:txBody>
      </p:sp>
      <p:grpSp>
        <p:nvGrpSpPr>
          <p:cNvPr id="7" name="Group 6">
            <a:extLst>
              <a:ext uri="{FF2B5EF4-FFF2-40B4-BE49-F238E27FC236}">
                <a16:creationId xmlns:a16="http://schemas.microsoft.com/office/drawing/2014/main" id="{DC599D1C-1C1D-4D72-A47D-0151862472C5}"/>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AF4128F7-1690-4BE8-BD7A-ED03C78D8A4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D140E92D-AEF2-438B-92C0-2A496FB0B5A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2BEAFDA2-D4C2-4617-939F-79F4AC09D8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56ABEBA4-CAFA-4904-9CFE-A89723053DE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505C078A-C8D1-4D23-9F80-37AF726F04B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38EC05F1-14E1-41B3-AD39-38305662565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3" name="Diagram 2">
            <a:extLst>
              <a:ext uri="{FF2B5EF4-FFF2-40B4-BE49-F238E27FC236}">
                <a16:creationId xmlns:a16="http://schemas.microsoft.com/office/drawing/2014/main" id="{8B3DBF37-0A41-4633-9114-09C7AFAA6EB6}"/>
              </a:ext>
            </a:extLst>
          </p:cNvPr>
          <p:cNvGraphicFramePr/>
          <p:nvPr>
            <p:extLst>
              <p:ext uri="{D42A27DB-BD31-4B8C-83A1-F6EECF244321}">
                <p14:modId xmlns:p14="http://schemas.microsoft.com/office/powerpoint/2010/main" val="4232256645"/>
              </p:ext>
            </p:extLst>
          </p:nvPr>
        </p:nvGraphicFramePr>
        <p:xfrm>
          <a:off x="806824" y="1250942"/>
          <a:ext cx="9353176" cy="418261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06254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33D464C-72A3-4447-82AA-4BA7496094D8}"/>
                                            </p:graphicEl>
                                          </p:spTgt>
                                        </p:tgtEl>
                                        <p:attrNameLst>
                                          <p:attrName>style.visibility</p:attrName>
                                        </p:attrNameLst>
                                      </p:cBhvr>
                                      <p:to>
                                        <p:strVal val="visible"/>
                                      </p:to>
                                    </p:set>
                                    <p:animEffect transition="in" filter="fade">
                                      <p:cBhvr>
                                        <p:cTn id="7" dur="500"/>
                                        <p:tgtEl>
                                          <p:spTgt spid="3">
                                            <p:graphicEl>
                                              <a:dgm id="{A33D464C-72A3-4447-82AA-4BA7496094D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83CF272-9AD6-4D48-87E9-65CE21272F1B}"/>
                                            </p:graphicEl>
                                          </p:spTgt>
                                        </p:tgtEl>
                                        <p:attrNameLst>
                                          <p:attrName>style.visibility</p:attrName>
                                        </p:attrNameLst>
                                      </p:cBhvr>
                                      <p:to>
                                        <p:strVal val="visible"/>
                                      </p:to>
                                    </p:set>
                                    <p:animEffect transition="in" filter="fade">
                                      <p:cBhvr>
                                        <p:cTn id="12" dur="500"/>
                                        <p:tgtEl>
                                          <p:spTgt spid="3">
                                            <p:graphicEl>
                                              <a:dgm id="{283CF272-9AD6-4D48-87E9-65CE21272F1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C99AA3F-54E6-48A4-8F98-65C4A1D12174}"/>
                                            </p:graphicEl>
                                          </p:spTgt>
                                        </p:tgtEl>
                                        <p:attrNameLst>
                                          <p:attrName>style.visibility</p:attrName>
                                        </p:attrNameLst>
                                      </p:cBhvr>
                                      <p:to>
                                        <p:strVal val="visible"/>
                                      </p:to>
                                    </p:set>
                                    <p:animEffect transition="in" filter="fade">
                                      <p:cBhvr>
                                        <p:cTn id="15" dur="500"/>
                                        <p:tgtEl>
                                          <p:spTgt spid="3">
                                            <p:graphicEl>
                                              <a:dgm id="{CC99AA3F-54E6-48A4-8F98-65C4A1D121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735107" y="182078"/>
            <a:ext cx="10632140" cy="595718"/>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rPr>
              <a:t>‘</a:t>
            </a:r>
            <a:r>
              <a:rPr lang="en-GB" sz="3200" b="1" dirty="0">
                <a:solidFill>
                  <a:schemeClr val="bg1"/>
                </a:solidFill>
                <a:latin typeface="+mn-lt"/>
              </a:rPr>
              <a:t>Best Available’ Evidence</a:t>
            </a:r>
          </a:p>
        </p:txBody>
      </p:sp>
      <p:grpSp>
        <p:nvGrpSpPr>
          <p:cNvPr id="5" name="Group 4">
            <a:extLst>
              <a:ext uri="{FF2B5EF4-FFF2-40B4-BE49-F238E27FC236}">
                <a16:creationId xmlns:a16="http://schemas.microsoft.com/office/drawing/2014/main" id="{26B2D051-F8BA-404B-816C-DEBA0BCD7A8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2E3E1ACF-12CC-480F-8938-0F5F3861F8E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108AA8D4-A6E2-47FB-8079-9BA308DED58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3CCC13C8-7EC2-48BD-88E4-C7031CB723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D9879FB5-0725-4459-8F56-EB2693307E8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AF02676A-5CDC-4C68-ACD8-E9AC20003EC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EF2829E7-0ED4-4A94-92BA-32FD33B1C7C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3" name="Diagram 2">
            <a:extLst>
              <a:ext uri="{FF2B5EF4-FFF2-40B4-BE49-F238E27FC236}">
                <a16:creationId xmlns:a16="http://schemas.microsoft.com/office/drawing/2014/main" id="{CB6052AF-576E-4C94-902C-FE0055C9178C}"/>
              </a:ext>
            </a:extLst>
          </p:cNvPr>
          <p:cNvGraphicFramePr/>
          <p:nvPr>
            <p:extLst>
              <p:ext uri="{D42A27DB-BD31-4B8C-83A1-F6EECF244321}">
                <p14:modId xmlns:p14="http://schemas.microsoft.com/office/powerpoint/2010/main" val="1550210747"/>
              </p:ext>
            </p:extLst>
          </p:nvPr>
        </p:nvGraphicFramePr>
        <p:xfrm>
          <a:off x="1077275" y="1061686"/>
          <a:ext cx="10094258" cy="40774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243231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706DDCA-0A6F-4DB8-B3A1-3B0BDB1C74CE}"/>
                                            </p:graphicEl>
                                          </p:spTgt>
                                        </p:tgtEl>
                                        <p:attrNameLst>
                                          <p:attrName>style.visibility</p:attrName>
                                        </p:attrNameLst>
                                      </p:cBhvr>
                                      <p:to>
                                        <p:strVal val="visible"/>
                                      </p:to>
                                    </p:set>
                                    <p:animEffect transition="in" filter="fade">
                                      <p:cBhvr>
                                        <p:cTn id="7" dur="500"/>
                                        <p:tgtEl>
                                          <p:spTgt spid="3">
                                            <p:graphicEl>
                                              <a:dgm id="{F706DDCA-0A6F-4DB8-B3A1-3B0BDB1C74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A4A2FA1-33DE-491F-904C-28CFB3F5C5A2}"/>
                                            </p:graphicEl>
                                          </p:spTgt>
                                        </p:tgtEl>
                                        <p:attrNameLst>
                                          <p:attrName>style.visibility</p:attrName>
                                        </p:attrNameLst>
                                      </p:cBhvr>
                                      <p:to>
                                        <p:strVal val="visible"/>
                                      </p:to>
                                    </p:set>
                                    <p:animEffect transition="in" filter="fade">
                                      <p:cBhvr>
                                        <p:cTn id="12" dur="500"/>
                                        <p:tgtEl>
                                          <p:spTgt spid="3">
                                            <p:graphicEl>
                                              <a:dgm id="{DA4A2FA1-33DE-491F-904C-28CFB3F5C5A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30CE2EF-138D-486A-8D45-15A28065D6E0}"/>
                                            </p:graphicEl>
                                          </p:spTgt>
                                        </p:tgtEl>
                                        <p:attrNameLst>
                                          <p:attrName>style.visibility</p:attrName>
                                        </p:attrNameLst>
                                      </p:cBhvr>
                                      <p:to>
                                        <p:strVal val="visible"/>
                                      </p:to>
                                    </p:set>
                                    <p:animEffect transition="in" filter="fade">
                                      <p:cBhvr>
                                        <p:cTn id="15" dur="500"/>
                                        <p:tgtEl>
                                          <p:spTgt spid="3">
                                            <p:graphicEl>
                                              <a:dgm id="{230CE2EF-138D-486A-8D45-15A28065D6E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457200" y="731838"/>
            <a:ext cx="11341510" cy="83149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b="1" dirty="0">
              <a:solidFill>
                <a:srgbClr val="FF0000"/>
              </a:solidFill>
            </a:endParaRPr>
          </a:p>
        </p:txBody>
      </p:sp>
      <p:sp>
        <p:nvSpPr>
          <p:cNvPr id="3" name="Title 3"/>
          <p:cNvSpPr txBox="1">
            <a:spLocks/>
          </p:cNvSpPr>
          <p:nvPr/>
        </p:nvSpPr>
        <p:spPr>
          <a:xfrm>
            <a:off x="928426" y="237004"/>
            <a:ext cx="10806374" cy="623608"/>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Functions of EBP</a:t>
            </a:r>
          </a:p>
        </p:txBody>
      </p:sp>
      <p:pic>
        <p:nvPicPr>
          <p:cNvPr id="5" name="Content Placeholder 4"/>
          <p:cNvPicPr>
            <a:picLocks noChangeAspect="1"/>
          </p:cNvPicPr>
          <p:nvPr/>
        </p:nvPicPr>
        <p:blipFill rotWithShape="1">
          <a:blip r:embed="rId3">
            <a:extLst>
              <a:ext uri="{28A0092B-C50C-407E-A947-70E740481C1C}">
                <a14:useLocalDpi xmlns:a14="http://schemas.microsoft.com/office/drawing/2010/main" val="0"/>
              </a:ext>
            </a:extLst>
          </a:blip>
          <a:srcRect b="10550"/>
          <a:stretch/>
        </p:blipFill>
        <p:spPr>
          <a:xfrm>
            <a:off x="1276968" y="3511934"/>
            <a:ext cx="2471769" cy="188539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3955" y="1460676"/>
            <a:ext cx="3437796" cy="1695981"/>
          </a:xfrm>
          <a:prstGeom prst="rect">
            <a:avLst/>
          </a:prstGeom>
        </p:spPr>
      </p:pic>
      <p:grpSp>
        <p:nvGrpSpPr>
          <p:cNvPr id="7" name="Group 6">
            <a:extLst>
              <a:ext uri="{FF2B5EF4-FFF2-40B4-BE49-F238E27FC236}">
                <a16:creationId xmlns:a16="http://schemas.microsoft.com/office/drawing/2014/main" id="{DEA36286-9169-40D8-A975-D916167DD118}"/>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DA618B7C-EA46-4C71-9713-06DA7E65478B}"/>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A874CADC-1921-4E8E-A1AA-C3A849F8A18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1D8BF993-28C2-48C7-A05B-192B046F9EF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0DF5A071-DE30-49DF-A4D2-F63F467F475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9C8A6CE4-A90A-4E1E-8FCE-E219D35A8F72}"/>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4EBBDADE-23DD-439A-B795-8EF7D383A9C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4" name="Diagram 13">
            <a:extLst>
              <a:ext uri="{FF2B5EF4-FFF2-40B4-BE49-F238E27FC236}">
                <a16:creationId xmlns:a16="http://schemas.microsoft.com/office/drawing/2014/main" id="{BD54C67F-534D-4DEA-A85D-C782846769F8}"/>
              </a:ext>
            </a:extLst>
          </p:cNvPr>
          <p:cNvGraphicFramePr/>
          <p:nvPr>
            <p:extLst>
              <p:ext uri="{D42A27DB-BD31-4B8C-83A1-F6EECF244321}">
                <p14:modId xmlns:p14="http://schemas.microsoft.com/office/powerpoint/2010/main" val="597932239"/>
              </p:ext>
            </p:extLst>
          </p:nvPr>
        </p:nvGraphicFramePr>
        <p:xfrm>
          <a:off x="4546345" y="908545"/>
          <a:ext cx="6827812" cy="497196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758284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graphicEl>
                                              <a:dgm id="{0D205704-7B5A-4A09-A47E-5CF6C02D7872}"/>
                                            </p:graphicEl>
                                          </p:spTgt>
                                        </p:tgtEl>
                                        <p:attrNameLst>
                                          <p:attrName>style.visibility</p:attrName>
                                        </p:attrNameLst>
                                      </p:cBhvr>
                                      <p:to>
                                        <p:strVal val="visible"/>
                                      </p:to>
                                    </p:set>
                                    <p:animEffect transition="in" filter="fade">
                                      <p:cBhvr>
                                        <p:cTn id="7" dur="500"/>
                                        <p:tgtEl>
                                          <p:spTgt spid="14">
                                            <p:graphicEl>
                                              <a:dgm id="{0D205704-7B5A-4A09-A47E-5CF6C02D78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graphicEl>
                                              <a:dgm id="{1836B3EF-0FD0-480E-A5DA-448CDD6C0AA4}"/>
                                            </p:graphicEl>
                                          </p:spTgt>
                                        </p:tgtEl>
                                        <p:attrNameLst>
                                          <p:attrName>style.visibility</p:attrName>
                                        </p:attrNameLst>
                                      </p:cBhvr>
                                      <p:to>
                                        <p:strVal val="visible"/>
                                      </p:to>
                                    </p:set>
                                    <p:animEffect transition="in" filter="fade">
                                      <p:cBhvr>
                                        <p:cTn id="12" dur="500"/>
                                        <p:tgtEl>
                                          <p:spTgt spid="14">
                                            <p:graphicEl>
                                              <a:dgm id="{1836B3EF-0FD0-480E-A5DA-448CDD6C0AA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graphicEl>
                                              <a:dgm id="{3250FADF-1586-4480-9DF3-5659FC07BC2F}"/>
                                            </p:graphicEl>
                                          </p:spTgt>
                                        </p:tgtEl>
                                        <p:attrNameLst>
                                          <p:attrName>style.visibility</p:attrName>
                                        </p:attrNameLst>
                                      </p:cBhvr>
                                      <p:to>
                                        <p:strVal val="visible"/>
                                      </p:to>
                                    </p:set>
                                    <p:animEffect transition="in" filter="fade">
                                      <p:cBhvr>
                                        <p:cTn id="17" dur="500"/>
                                        <p:tgtEl>
                                          <p:spTgt spid="14">
                                            <p:graphicEl>
                                              <a:dgm id="{3250FADF-1586-4480-9DF3-5659FC07BC2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graphicEl>
                                              <a:dgm id="{7180FFB5-D092-4195-8E29-BB8B216C3EB9}"/>
                                            </p:graphicEl>
                                          </p:spTgt>
                                        </p:tgtEl>
                                        <p:attrNameLst>
                                          <p:attrName>style.visibility</p:attrName>
                                        </p:attrNameLst>
                                      </p:cBhvr>
                                      <p:to>
                                        <p:strVal val="visible"/>
                                      </p:to>
                                    </p:set>
                                    <p:animEffect transition="in" filter="fade">
                                      <p:cBhvr>
                                        <p:cTn id="22" dur="500"/>
                                        <p:tgtEl>
                                          <p:spTgt spid="14">
                                            <p:graphicEl>
                                              <a:dgm id="{7180FFB5-D092-4195-8E29-BB8B216C3E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457200" y="731838"/>
            <a:ext cx="11341510" cy="83149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b="1" dirty="0">
              <a:solidFill>
                <a:srgbClr val="FF0000"/>
              </a:solidFill>
            </a:endParaRPr>
          </a:p>
        </p:txBody>
      </p:sp>
      <p:sp>
        <p:nvSpPr>
          <p:cNvPr id="3" name="Title 1"/>
          <p:cNvSpPr txBox="1">
            <a:spLocks/>
          </p:cNvSpPr>
          <p:nvPr/>
        </p:nvSpPr>
        <p:spPr>
          <a:xfrm>
            <a:off x="860612" y="271226"/>
            <a:ext cx="10679791" cy="587758"/>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Stages of EBP</a:t>
            </a:r>
            <a:br>
              <a:rPr lang="en-GB" dirty="0"/>
            </a:br>
            <a:endParaRPr lang="en-GB" dirty="0"/>
          </a:p>
        </p:txBody>
      </p:sp>
      <p:pic>
        <p:nvPicPr>
          <p:cNvPr id="4" name="Content Placeholder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04147" y="3429000"/>
            <a:ext cx="2305233" cy="2305233"/>
          </a:xfrm>
          <a:prstGeom prst="rect">
            <a:avLst/>
          </a:prstGeom>
        </p:spPr>
      </p:pic>
      <p:grpSp>
        <p:nvGrpSpPr>
          <p:cNvPr id="6" name="Group 5">
            <a:extLst>
              <a:ext uri="{FF2B5EF4-FFF2-40B4-BE49-F238E27FC236}">
                <a16:creationId xmlns:a16="http://schemas.microsoft.com/office/drawing/2014/main" id="{67D74324-7B2B-4B70-9C66-A0A7690AEEFE}"/>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217DF386-46DA-4E15-BBCD-131D513BD08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5F437009-216A-415F-BFD3-B87CE318BBA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DC044592-FF8F-4A81-A7BB-2C544690C15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6209891D-DF0E-4F1C-8668-96007D466AC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A24C0C2E-CDAA-4C75-B999-B73605C1AD2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FAC0BF41-B341-41DB-8D52-4FC58EC30C1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4" name="Diagram 13">
            <a:extLst>
              <a:ext uri="{FF2B5EF4-FFF2-40B4-BE49-F238E27FC236}">
                <a16:creationId xmlns:a16="http://schemas.microsoft.com/office/drawing/2014/main" id="{4BED42F5-E82D-4F92-B9A6-D0F9BF237909}"/>
              </a:ext>
            </a:extLst>
          </p:cNvPr>
          <p:cNvGraphicFramePr/>
          <p:nvPr>
            <p:extLst>
              <p:ext uri="{D42A27DB-BD31-4B8C-83A1-F6EECF244321}">
                <p14:modId xmlns:p14="http://schemas.microsoft.com/office/powerpoint/2010/main" val="3402853030"/>
              </p:ext>
            </p:extLst>
          </p:nvPr>
        </p:nvGraphicFramePr>
        <p:xfrm>
          <a:off x="222276" y="1042308"/>
          <a:ext cx="9744635" cy="481983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398183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graphicEl>
                                              <a:dgm id="{A50520EF-FA49-4F29-8211-32F090C4C336}"/>
                                            </p:graphicEl>
                                          </p:spTgt>
                                        </p:tgtEl>
                                        <p:attrNameLst>
                                          <p:attrName>style.visibility</p:attrName>
                                        </p:attrNameLst>
                                      </p:cBhvr>
                                      <p:to>
                                        <p:strVal val="visible"/>
                                      </p:to>
                                    </p:set>
                                    <p:animEffect transition="in" filter="fade">
                                      <p:cBhvr>
                                        <p:cTn id="7" dur="500"/>
                                        <p:tgtEl>
                                          <p:spTgt spid="14">
                                            <p:graphicEl>
                                              <a:dgm id="{A50520EF-FA49-4F29-8211-32F090C4C33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graphicEl>
                                              <a:dgm id="{61FF19F9-A228-4E94-A69F-593BE5BE3429}"/>
                                            </p:graphicEl>
                                          </p:spTgt>
                                        </p:tgtEl>
                                        <p:attrNameLst>
                                          <p:attrName>style.visibility</p:attrName>
                                        </p:attrNameLst>
                                      </p:cBhvr>
                                      <p:to>
                                        <p:strVal val="visible"/>
                                      </p:to>
                                    </p:set>
                                    <p:animEffect transition="in" filter="fade">
                                      <p:cBhvr>
                                        <p:cTn id="12" dur="500"/>
                                        <p:tgtEl>
                                          <p:spTgt spid="14">
                                            <p:graphicEl>
                                              <a:dgm id="{61FF19F9-A228-4E94-A69F-593BE5BE342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4">
                                            <p:graphicEl>
                                              <a:dgm id="{DEC5E76C-713C-4386-8D22-B0E98BF148CA}"/>
                                            </p:graphicEl>
                                          </p:spTgt>
                                        </p:tgtEl>
                                        <p:attrNameLst>
                                          <p:attrName>style.visibility</p:attrName>
                                        </p:attrNameLst>
                                      </p:cBhvr>
                                      <p:to>
                                        <p:strVal val="visible"/>
                                      </p:to>
                                    </p:set>
                                    <p:animEffect transition="in" filter="fade">
                                      <p:cBhvr>
                                        <p:cTn id="15" dur="500"/>
                                        <p:tgtEl>
                                          <p:spTgt spid="14">
                                            <p:graphicEl>
                                              <a:dgm id="{DEC5E76C-713C-4386-8D22-B0E98BF148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4">
                                            <p:graphicEl>
                                              <a:dgm id="{76951895-FD63-42CD-89C3-BF392E8D720D}"/>
                                            </p:graphicEl>
                                          </p:spTgt>
                                        </p:tgtEl>
                                        <p:attrNameLst>
                                          <p:attrName>style.visibility</p:attrName>
                                        </p:attrNameLst>
                                      </p:cBhvr>
                                      <p:to>
                                        <p:strVal val="visible"/>
                                      </p:to>
                                    </p:set>
                                    <p:animEffect transition="in" filter="fade">
                                      <p:cBhvr>
                                        <p:cTn id="20" dur="500"/>
                                        <p:tgtEl>
                                          <p:spTgt spid="14">
                                            <p:graphicEl>
                                              <a:dgm id="{76951895-FD63-42CD-89C3-BF392E8D720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graphicEl>
                                              <a:dgm id="{DB6C73B3-D7A1-4C83-A5EA-7BCD547BBDC3}"/>
                                            </p:graphicEl>
                                          </p:spTgt>
                                        </p:tgtEl>
                                        <p:attrNameLst>
                                          <p:attrName>style.visibility</p:attrName>
                                        </p:attrNameLst>
                                      </p:cBhvr>
                                      <p:to>
                                        <p:strVal val="visible"/>
                                      </p:to>
                                    </p:set>
                                    <p:animEffect transition="in" filter="fade">
                                      <p:cBhvr>
                                        <p:cTn id="23" dur="500"/>
                                        <p:tgtEl>
                                          <p:spTgt spid="14">
                                            <p:graphicEl>
                                              <a:dgm id="{DB6C73B3-D7A1-4C83-A5EA-7BCD547BBDC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9CEE29EC-25A5-4BC4-B149-2A0903ED4B55}"/>
                                            </p:graphicEl>
                                          </p:spTgt>
                                        </p:tgtEl>
                                        <p:attrNameLst>
                                          <p:attrName>style.visibility</p:attrName>
                                        </p:attrNameLst>
                                      </p:cBhvr>
                                      <p:to>
                                        <p:strVal val="visible"/>
                                      </p:to>
                                    </p:set>
                                    <p:animEffect transition="in" filter="fade">
                                      <p:cBhvr>
                                        <p:cTn id="28" dur="500"/>
                                        <p:tgtEl>
                                          <p:spTgt spid="14">
                                            <p:graphicEl>
                                              <a:dgm id="{9CEE29EC-25A5-4BC4-B149-2A0903ED4B5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4">
                                            <p:graphicEl>
                                              <a:dgm id="{A50E7157-4EC7-4767-A1D2-13F632EDB6D2}"/>
                                            </p:graphicEl>
                                          </p:spTgt>
                                        </p:tgtEl>
                                        <p:attrNameLst>
                                          <p:attrName>style.visibility</p:attrName>
                                        </p:attrNameLst>
                                      </p:cBhvr>
                                      <p:to>
                                        <p:strVal val="visible"/>
                                      </p:to>
                                    </p:set>
                                    <p:animEffect transition="in" filter="fade">
                                      <p:cBhvr>
                                        <p:cTn id="31" dur="500"/>
                                        <p:tgtEl>
                                          <p:spTgt spid="14">
                                            <p:graphicEl>
                                              <a:dgm id="{A50E7157-4EC7-4767-A1D2-13F632EDB6D2}"/>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4">
                                            <p:graphicEl>
                                              <a:dgm id="{FB45281B-A08D-43A6-BAD6-5194753B15B1}"/>
                                            </p:graphicEl>
                                          </p:spTgt>
                                        </p:tgtEl>
                                        <p:attrNameLst>
                                          <p:attrName>style.visibility</p:attrName>
                                        </p:attrNameLst>
                                      </p:cBhvr>
                                      <p:to>
                                        <p:strVal val="visible"/>
                                      </p:to>
                                    </p:set>
                                    <p:animEffect transition="in" filter="fade">
                                      <p:cBhvr>
                                        <p:cTn id="36" dur="500"/>
                                        <p:tgtEl>
                                          <p:spTgt spid="14">
                                            <p:graphicEl>
                                              <a:dgm id="{FB45281B-A08D-43A6-BAD6-5194753B15B1}"/>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4">
                                            <p:graphicEl>
                                              <a:dgm id="{68710866-060F-46AE-AFE8-E2F76D2E6913}"/>
                                            </p:graphicEl>
                                          </p:spTgt>
                                        </p:tgtEl>
                                        <p:attrNameLst>
                                          <p:attrName>style.visibility</p:attrName>
                                        </p:attrNameLst>
                                      </p:cBhvr>
                                      <p:to>
                                        <p:strVal val="visible"/>
                                      </p:to>
                                    </p:set>
                                    <p:animEffect transition="in" filter="fade">
                                      <p:cBhvr>
                                        <p:cTn id="39" dur="500"/>
                                        <p:tgtEl>
                                          <p:spTgt spid="14">
                                            <p:graphicEl>
                                              <a:dgm id="{68710866-060F-46AE-AFE8-E2F76D2E691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4">
                                            <p:graphicEl>
                                              <a:dgm id="{0BEA5CC2-1864-44E1-AB0A-7B7AAA2E7581}"/>
                                            </p:graphicEl>
                                          </p:spTgt>
                                        </p:tgtEl>
                                        <p:attrNameLst>
                                          <p:attrName>style.visibility</p:attrName>
                                        </p:attrNameLst>
                                      </p:cBhvr>
                                      <p:to>
                                        <p:strVal val="visible"/>
                                      </p:to>
                                    </p:set>
                                    <p:animEffect transition="in" filter="fade">
                                      <p:cBhvr>
                                        <p:cTn id="44" dur="500"/>
                                        <p:tgtEl>
                                          <p:spTgt spid="14">
                                            <p:graphicEl>
                                              <a:dgm id="{0BEA5CC2-1864-44E1-AB0A-7B7AAA2E758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4">
                                            <p:graphicEl>
                                              <a:dgm id="{751C47DD-1A22-4D9B-9FE5-1B28CA7845AC}"/>
                                            </p:graphicEl>
                                          </p:spTgt>
                                        </p:tgtEl>
                                        <p:attrNameLst>
                                          <p:attrName>style.visibility</p:attrName>
                                        </p:attrNameLst>
                                      </p:cBhvr>
                                      <p:to>
                                        <p:strVal val="visible"/>
                                      </p:to>
                                    </p:set>
                                    <p:animEffect transition="in" filter="fade">
                                      <p:cBhvr>
                                        <p:cTn id="47" dur="500"/>
                                        <p:tgtEl>
                                          <p:spTgt spid="14">
                                            <p:graphicEl>
                                              <a:dgm id="{751C47DD-1A22-4D9B-9FE5-1B28CA7845A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graphicEl>
                                              <a:dgm id="{F0C57A4B-35D4-4783-BA65-6FB0D83661B8}"/>
                                            </p:graphicEl>
                                          </p:spTgt>
                                        </p:tgtEl>
                                        <p:attrNameLst>
                                          <p:attrName>style.visibility</p:attrName>
                                        </p:attrNameLst>
                                      </p:cBhvr>
                                      <p:to>
                                        <p:strVal val="visible"/>
                                      </p:to>
                                    </p:set>
                                    <p:animEffect transition="in" filter="fade">
                                      <p:cBhvr>
                                        <p:cTn id="52" dur="500"/>
                                        <p:tgtEl>
                                          <p:spTgt spid="14">
                                            <p:graphicEl>
                                              <a:dgm id="{F0C57A4B-35D4-4783-BA65-6FB0D83661B8}"/>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4">
                                            <p:graphicEl>
                                              <a:dgm id="{6665C479-456C-40F8-A923-9E707C8AA4E1}"/>
                                            </p:graphicEl>
                                          </p:spTgt>
                                        </p:tgtEl>
                                        <p:attrNameLst>
                                          <p:attrName>style.visibility</p:attrName>
                                        </p:attrNameLst>
                                      </p:cBhvr>
                                      <p:to>
                                        <p:strVal val="visible"/>
                                      </p:to>
                                    </p:set>
                                    <p:animEffect transition="in" filter="fade">
                                      <p:cBhvr>
                                        <p:cTn id="55" dur="500"/>
                                        <p:tgtEl>
                                          <p:spTgt spid="14">
                                            <p:graphicEl>
                                              <a:dgm id="{6665C479-456C-40F8-A923-9E707C8AA4E1}"/>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4">
                                            <p:graphicEl>
                                              <a:dgm id="{C873B798-5BDF-49A5-959B-9D4EA5A1D88F}"/>
                                            </p:graphicEl>
                                          </p:spTgt>
                                        </p:tgtEl>
                                        <p:attrNameLst>
                                          <p:attrName>style.visibility</p:attrName>
                                        </p:attrNameLst>
                                      </p:cBhvr>
                                      <p:to>
                                        <p:strVal val="visible"/>
                                      </p:to>
                                    </p:set>
                                    <p:animEffect transition="in" filter="fade">
                                      <p:cBhvr>
                                        <p:cTn id="60" dur="500"/>
                                        <p:tgtEl>
                                          <p:spTgt spid="14">
                                            <p:graphicEl>
                                              <a:dgm id="{C873B798-5BDF-49A5-959B-9D4EA5A1D88F}"/>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4">
                                            <p:graphicEl>
                                              <a:dgm id="{ACD69B95-239F-456C-B546-0B660A8C0B44}"/>
                                            </p:graphicEl>
                                          </p:spTgt>
                                        </p:tgtEl>
                                        <p:attrNameLst>
                                          <p:attrName>style.visibility</p:attrName>
                                        </p:attrNameLst>
                                      </p:cBhvr>
                                      <p:to>
                                        <p:strVal val="visible"/>
                                      </p:to>
                                    </p:set>
                                    <p:animEffect transition="in" filter="fade">
                                      <p:cBhvr>
                                        <p:cTn id="63" dur="500"/>
                                        <p:tgtEl>
                                          <p:spTgt spid="14">
                                            <p:graphicEl>
                                              <a:dgm id="{ACD69B95-239F-456C-B546-0B660A8C0B4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985684" y="295057"/>
            <a:ext cx="10220632" cy="540516"/>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Considerations when applying EBP</a:t>
            </a:r>
          </a:p>
        </p:txBody>
      </p:sp>
      <p:grpSp>
        <p:nvGrpSpPr>
          <p:cNvPr id="4" name="Group 3">
            <a:extLst>
              <a:ext uri="{FF2B5EF4-FFF2-40B4-BE49-F238E27FC236}">
                <a16:creationId xmlns:a16="http://schemas.microsoft.com/office/drawing/2014/main" id="{DC8155ED-766C-4B61-B06B-B6EBEB57F563}"/>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80229085-6DA1-4658-8D25-AB9145D2F59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B395B892-53E6-4457-87F5-4AFFAD5FBEC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DD534B2F-D452-48DE-BB6B-2CDC0DC106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D926EC2E-7181-432D-BD39-32465480616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9A4FCB74-2F8C-41B5-8F87-28275593027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BCD50AD0-EDB9-41AB-BDC4-A4D301A6A74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3" name="Diagram 2">
            <a:extLst>
              <a:ext uri="{FF2B5EF4-FFF2-40B4-BE49-F238E27FC236}">
                <a16:creationId xmlns:a16="http://schemas.microsoft.com/office/drawing/2014/main" id="{AB0E15D0-5637-8465-CFF4-2010F2F8D897}"/>
              </a:ext>
            </a:extLst>
          </p:cNvPr>
          <p:cNvGraphicFramePr/>
          <p:nvPr>
            <p:extLst>
              <p:ext uri="{D42A27DB-BD31-4B8C-83A1-F6EECF244321}">
                <p14:modId xmlns:p14="http://schemas.microsoft.com/office/powerpoint/2010/main" val="1655154440"/>
              </p:ext>
            </p:extLst>
          </p:nvPr>
        </p:nvGraphicFramePr>
        <p:xfrm>
          <a:off x="2476539" y="1235619"/>
          <a:ext cx="7490372" cy="455356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64082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6B3DFE9-394E-4BD4-8A43-FF956F07BC34}"/>
                                            </p:graphicEl>
                                          </p:spTgt>
                                        </p:tgtEl>
                                        <p:attrNameLst>
                                          <p:attrName>style.visibility</p:attrName>
                                        </p:attrNameLst>
                                      </p:cBhvr>
                                      <p:to>
                                        <p:strVal val="visible"/>
                                      </p:to>
                                    </p:set>
                                    <p:animEffect transition="in" filter="fade">
                                      <p:cBhvr>
                                        <p:cTn id="7" dur="500"/>
                                        <p:tgtEl>
                                          <p:spTgt spid="3">
                                            <p:graphicEl>
                                              <a:dgm id="{16B3DFE9-394E-4BD4-8A43-FF956F07BC3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594918B-708F-40A7-BE14-01C5F66CDD90}"/>
                                            </p:graphicEl>
                                          </p:spTgt>
                                        </p:tgtEl>
                                        <p:attrNameLst>
                                          <p:attrName>style.visibility</p:attrName>
                                        </p:attrNameLst>
                                      </p:cBhvr>
                                      <p:to>
                                        <p:strVal val="visible"/>
                                      </p:to>
                                    </p:set>
                                    <p:animEffect transition="in" filter="fade">
                                      <p:cBhvr>
                                        <p:cTn id="12" dur="500"/>
                                        <p:tgtEl>
                                          <p:spTgt spid="3">
                                            <p:graphicEl>
                                              <a:dgm id="{8594918B-708F-40A7-BE14-01C5F66CDD9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6038DE7-4DAC-44C6-A152-39B549E225AA}"/>
                                            </p:graphicEl>
                                          </p:spTgt>
                                        </p:tgtEl>
                                        <p:attrNameLst>
                                          <p:attrName>style.visibility</p:attrName>
                                        </p:attrNameLst>
                                      </p:cBhvr>
                                      <p:to>
                                        <p:strVal val="visible"/>
                                      </p:to>
                                    </p:set>
                                    <p:animEffect transition="in" filter="fade">
                                      <p:cBhvr>
                                        <p:cTn id="17" dur="500"/>
                                        <p:tgtEl>
                                          <p:spTgt spid="3">
                                            <p:graphicEl>
                                              <a:dgm id="{86038DE7-4DAC-44C6-A152-39B549E225A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CD6D3C62-7326-4189-A9CF-DE20F7D1DA80}"/>
                                            </p:graphicEl>
                                          </p:spTgt>
                                        </p:tgtEl>
                                        <p:attrNameLst>
                                          <p:attrName>style.visibility</p:attrName>
                                        </p:attrNameLst>
                                      </p:cBhvr>
                                      <p:to>
                                        <p:strVal val="visible"/>
                                      </p:to>
                                    </p:set>
                                    <p:animEffect transition="in" filter="fade">
                                      <p:cBhvr>
                                        <p:cTn id="22" dur="500"/>
                                        <p:tgtEl>
                                          <p:spTgt spid="3">
                                            <p:graphicEl>
                                              <a:dgm id="{CD6D3C62-7326-4189-A9CF-DE20F7D1DA8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2AC08C7A-D102-4E13-A932-832433B11AB3}"/>
                                            </p:graphicEl>
                                          </p:spTgt>
                                        </p:tgtEl>
                                        <p:attrNameLst>
                                          <p:attrName>style.visibility</p:attrName>
                                        </p:attrNameLst>
                                      </p:cBhvr>
                                      <p:to>
                                        <p:strVal val="visible"/>
                                      </p:to>
                                    </p:set>
                                    <p:animEffect transition="in" filter="fade">
                                      <p:cBhvr>
                                        <p:cTn id="27" dur="500"/>
                                        <p:tgtEl>
                                          <p:spTgt spid="3">
                                            <p:graphicEl>
                                              <a:dgm id="{2AC08C7A-D102-4E13-A932-832433B11A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591163" y="149226"/>
            <a:ext cx="11009673" cy="604684"/>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cs typeface="Arial" panose="020B0604020202020204" pitchFamily="34" charset="0"/>
              </a:rPr>
              <a:t>Sources of research and support for EBP</a:t>
            </a:r>
          </a:p>
        </p:txBody>
      </p:sp>
      <p:sp>
        <p:nvSpPr>
          <p:cNvPr id="3" name="Content Placeholder 4"/>
          <p:cNvSpPr txBox="1">
            <a:spLocks/>
          </p:cNvSpPr>
          <p:nvPr/>
        </p:nvSpPr>
        <p:spPr>
          <a:xfrm>
            <a:off x="870115" y="859919"/>
            <a:ext cx="10451768" cy="5060880"/>
          </a:xfrm>
          <a:custGeom>
            <a:avLst/>
            <a:gdLst>
              <a:gd name="connsiteX0" fmla="*/ 0 w 10451768"/>
              <a:gd name="connsiteY0" fmla="*/ 0 h 5060880"/>
              <a:gd name="connsiteX1" fmla="*/ 383231 w 10451768"/>
              <a:gd name="connsiteY1" fmla="*/ 0 h 5060880"/>
              <a:gd name="connsiteX2" fmla="*/ 975498 w 10451768"/>
              <a:gd name="connsiteY2" fmla="*/ 0 h 5060880"/>
              <a:gd name="connsiteX3" fmla="*/ 1567765 w 10451768"/>
              <a:gd name="connsiteY3" fmla="*/ 0 h 5060880"/>
              <a:gd name="connsiteX4" fmla="*/ 2160032 w 10451768"/>
              <a:gd name="connsiteY4" fmla="*/ 0 h 5060880"/>
              <a:gd name="connsiteX5" fmla="*/ 2543264 w 10451768"/>
              <a:gd name="connsiteY5" fmla="*/ 0 h 5060880"/>
              <a:gd name="connsiteX6" fmla="*/ 3344566 w 10451768"/>
              <a:gd name="connsiteY6" fmla="*/ 0 h 5060880"/>
              <a:gd name="connsiteX7" fmla="*/ 3727797 w 10451768"/>
              <a:gd name="connsiteY7" fmla="*/ 0 h 5060880"/>
              <a:gd name="connsiteX8" fmla="*/ 4111029 w 10451768"/>
              <a:gd name="connsiteY8" fmla="*/ 0 h 5060880"/>
              <a:gd name="connsiteX9" fmla="*/ 4494260 w 10451768"/>
              <a:gd name="connsiteY9" fmla="*/ 0 h 5060880"/>
              <a:gd name="connsiteX10" fmla="*/ 4982009 w 10451768"/>
              <a:gd name="connsiteY10" fmla="*/ 0 h 5060880"/>
              <a:gd name="connsiteX11" fmla="*/ 5469759 w 10451768"/>
              <a:gd name="connsiteY11" fmla="*/ 0 h 5060880"/>
              <a:gd name="connsiteX12" fmla="*/ 5957508 w 10451768"/>
              <a:gd name="connsiteY12" fmla="*/ 0 h 5060880"/>
              <a:gd name="connsiteX13" fmla="*/ 6549775 w 10451768"/>
              <a:gd name="connsiteY13" fmla="*/ 0 h 5060880"/>
              <a:gd name="connsiteX14" fmla="*/ 7037524 w 10451768"/>
              <a:gd name="connsiteY14" fmla="*/ 0 h 5060880"/>
              <a:gd name="connsiteX15" fmla="*/ 7734308 w 10451768"/>
              <a:gd name="connsiteY15" fmla="*/ 0 h 5060880"/>
              <a:gd name="connsiteX16" fmla="*/ 8640128 w 10451768"/>
              <a:gd name="connsiteY16" fmla="*/ 0 h 5060880"/>
              <a:gd name="connsiteX17" fmla="*/ 9232395 w 10451768"/>
              <a:gd name="connsiteY17" fmla="*/ 0 h 5060880"/>
              <a:gd name="connsiteX18" fmla="*/ 10451768 w 10451768"/>
              <a:gd name="connsiteY18" fmla="*/ 0 h 5060880"/>
              <a:gd name="connsiteX19" fmla="*/ 10451768 w 10451768"/>
              <a:gd name="connsiteY19" fmla="*/ 683219 h 5060880"/>
              <a:gd name="connsiteX20" fmla="*/ 10451768 w 10451768"/>
              <a:gd name="connsiteY20" fmla="*/ 1265220 h 5060880"/>
              <a:gd name="connsiteX21" fmla="*/ 10451768 w 10451768"/>
              <a:gd name="connsiteY21" fmla="*/ 1999048 h 5060880"/>
              <a:gd name="connsiteX22" fmla="*/ 10451768 w 10451768"/>
              <a:gd name="connsiteY22" fmla="*/ 2682266 h 5060880"/>
              <a:gd name="connsiteX23" fmla="*/ 10451768 w 10451768"/>
              <a:gd name="connsiteY23" fmla="*/ 3416094 h 5060880"/>
              <a:gd name="connsiteX24" fmla="*/ 10451768 w 10451768"/>
              <a:gd name="connsiteY24" fmla="*/ 4149922 h 5060880"/>
              <a:gd name="connsiteX25" fmla="*/ 10451768 w 10451768"/>
              <a:gd name="connsiteY25" fmla="*/ 5060880 h 5060880"/>
              <a:gd name="connsiteX26" fmla="*/ 9650466 w 10451768"/>
              <a:gd name="connsiteY26" fmla="*/ 5060880 h 5060880"/>
              <a:gd name="connsiteX27" fmla="*/ 9162717 w 10451768"/>
              <a:gd name="connsiteY27" fmla="*/ 5060880 h 5060880"/>
              <a:gd name="connsiteX28" fmla="*/ 8361414 w 10451768"/>
              <a:gd name="connsiteY28" fmla="*/ 5060880 h 5060880"/>
              <a:gd name="connsiteX29" fmla="*/ 7769148 w 10451768"/>
              <a:gd name="connsiteY29" fmla="*/ 5060880 h 5060880"/>
              <a:gd name="connsiteX30" fmla="*/ 6967845 w 10451768"/>
              <a:gd name="connsiteY30" fmla="*/ 5060880 h 5060880"/>
              <a:gd name="connsiteX31" fmla="*/ 6166543 w 10451768"/>
              <a:gd name="connsiteY31" fmla="*/ 5060880 h 5060880"/>
              <a:gd name="connsiteX32" fmla="*/ 5469759 w 10451768"/>
              <a:gd name="connsiteY32" fmla="*/ 5060880 h 5060880"/>
              <a:gd name="connsiteX33" fmla="*/ 5086527 w 10451768"/>
              <a:gd name="connsiteY33" fmla="*/ 5060880 h 5060880"/>
              <a:gd name="connsiteX34" fmla="*/ 4494260 w 10451768"/>
              <a:gd name="connsiteY34" fmla="*/ 5060880 h 5060880"/>
              <a:gd name="connsiteX35" fmla="*/ 3692958 w 10451768"/>
              <a:gd name="connsiteY35" fmla="*/ 5060880 h 5060880"/>
              <a:gd name="connsiteX36" fmla="*/ 2891656 w 10451768"/>
              <a:gd name="connsiteY36" fmla="*/ 5060880 h 5060880"/>
              <a:gd name="connsiteX37" fmla="*/ 1985836 w 10451768"/>
              <a:gd name="connsiteY37" fmla="*/ 5060880 h 5060880"/>
              <a:gd name="connsiteX38" fmla="*/ 1080016 w 10451768"/>
              <a:gd name="connsiteY38" fmla="*/ 5060880 h 5060880"/>
              <a:gd name="connsiteX39" fmla="*/ 0 w 10451768"/>
              <a:gd name="connsiteY39" fmla="*/ 5060880 h 5060880"/>
              <a:gd name="connsiteX40" fmla="*/ 0 w 10451768"/>
              <a:gd name="connsiteY40" fmla="*/ 4580096 h 5060880"/>
              <a:gd name="connsiteX41" fmla="*/ 0 w 10451768"/>
              <a:gd name="connsiteY41" fmla="*/ 4099313 h 5060880"/>
              <a:gd name="connsiteX42" fmla="*/ 0 w 10451768"/>
              <a:gd name="connsiteY42" fmla="*/ 3416094 h 5060880"/>
              <a:gd name="connsiteX43" fmla="*/ 0 w 10451768"/>
              <a:gd name="connsiteY43" fmla="*/ 2732875 h 5060880"/>
              <a:gd name="connsiteX44" fmla="*/ 0 w 10451768"/>
              <a:gd name="connsiteY44" fmla="*/ 2100265 h 5060880"/>
              <a:gd name="connsiteX45" fmla="*/ 0 w 10451768"/>
              <a:gd name="connsiteY45" fmla="*/ 1619482 h 5060880"/>
              <a:gd name="connsiteX46" fmla="*/ 0 w 10451768"/>
              <a:gd name="connsiteY46" fmla="*/ 1037480 h 5060880"/>
              <a:gd name="connsiteX47" fmla="*/ 0 w 10451768"/>
              <a:gd name="connsiteY47" fmla="*/ 0 h 50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0451768" h="5060880" fill="none" extrusionOk="0">
                <a:moveTo>
                  <a:pt x="0" y="0"/>
                </a:moveTo>
                <a:cubicBezTo>
                  <a:pt x="125275" y="-9374"/>
                  <a:pt x="199880" y="2227"/>
                  <a:pt x="383231" y="0"/>
                </a:cubicBezTo>
                <a:cubicBezTo>
                  <a:pt x="566582" y="-2227"/>
                  <a:pt x="778255" y="-23847"/>
                  <a:pt x="975498" y="0"/>
                </a:cubicBezTo>
                <a:cubicBezTo>
                  <a:pt x="1172741" y="23847"/>
                  <a:pt x="1334996" y="1254"/>
                  <a:pt x="1567765" y="0"/>
                </a:cubicBezTo>
                <a:cubicBezTo>
                  <a:pt x="1800534" y="-1254"/>
                  <a:pt x="1884331" y="9366"/>
                  <a:pt x="2160032" y="0"/>
                </a:cubicBezTo>
                <a:cubicBezTo>
                  <a:pt x="2435733" y="-9366"/>
                  <a:pt x="2442912" y="-10603"/>
                  <a:pt x="2543264" y="0"/>
                </a:cubicBezTo>
                <a:cubicBezTo>
                  <a:pt x="2643616" y="10603"/>
                  <a:pt x="3034799" y="-32525"/>
                  <a:pt x="3344566" y="0"/>
                </a:cubicBezTo>
                <a:cubicBezTo>
                  <a:pt x="3654333" y="32525"/>
                  <a:pt x="3599199" y="-1168"/>
                  <a:pt x="3727797" y="0"/>
                </a:cubicBezTo>
                <a:cubicBezTo>
                  <a:pt x="3856395" y="1168"/>
                  <a:pt x="3947293" y="-19111"/>
                  <a:pt x="4111029" y="0"/>
                </a:cubicBezTo>
                <a:cubicBezTo>
                  <a:pt x="4274765" y="19111"/>
                  <a:pt x="4376488" y="-9251"/>
                  <a:pt x="4494260" y="0"/>
                </a:cubicBezTo>
                <a:cubicBezTo>
                  <a:pt x="4612032" y="9251"/>
                  <a:pt x="4745624" y="5886"/>
                  <a:pt x="4982009" y="0"/>
                </a:cubicBezTo>
                <a:cubicBezTo>
                  <a:pt x="5218394" y="-5886"/>
                  <a:pt x="5327753" y="2024"/>
                  <a:pt x="5469759" y="0"/>
                </a:cubicBezTo>
                <a:cubicBezTo>
                  <a:pt x="5611765" y="-2024"/>
                  <a:pt x="5797495" y="-11210"/>
                  <a:pt x="5957508" y="0"/>
                </a:cubicBezTo>
                <a:cubicBezTo>
                  <a:pt x="6117521" y="11210"/>
                  <a:pt x="6418965" y="3301"/>
                  <a:pt x="6549775" y="0"/>
                </a:cubicBezTo>
                <a:cubicBezTo>
                  <a:pt x="6680585" y="-3301"/>
                  <a:pt x="6877899" y="-23736"/>
                  <a:pt x="7037524" y="0"/>
                </a:cubicBezTo>
                <a:cubicBezTo>
                  <a:pt x="7197149" y="23736"/>
                  <a:pt x="7522013" y="-19965"/>
                  <a:pt x="7734308" y="0"/>
                </a:cubicBezTo>
                <a:cubicBezTo>
                  <a:pt x="7946603" y="19965"/>
                  <a:pt x="8437710" y="-43309"/>
                  <a:pt x="8640128" y="0"/>
                </a:cubicBezTo>
                <a:cubicBezTo>
                  <a:pt x="8842546" y="43309"/>
                  <a:pt x="9099767" y="15209"/>
                  <a:pt x="9232395" y="0"/>
                </a:cubicBezTo>
                <a:cubicBezTo>
                  <a:pt x="9365023" y="-15209"/>
                  <a:pt x="9908534" y="20487"/>
                  <a:pt x="10451768" y="0"/>
                </a:cubicBezTo>
                <a:cubicBezTo>
                  <a:pt x="10443026" y="169910"/>
                  <a:pt x="10448195" y="471506"/>
                  <a:pt x="10451768" y="683219"/>
                </a:cubicBezTo>
                <a:cubicBezTo>
                  <a:pt x="10455341" y="894932"/>
                  <a:pt x="10454242" y="996360"/>
                  <a:pt x="10451768" y="1265220"/>
                </a:cubicBezTo>
                <a:cubicBezTo>
                  <a:pt x="10449294" y="1534080"/>
                  <a:pt x="10450990" y="1691337"/>
                  <a:pt x="10451768" y="1999048"/>
                </a:cubicBezTo>
                <a:cubicBezTo>
                  <a:pt x="10452546" y="2306759"/>
                  <a:pt x="10481787" y="2527918"/>
                  <a:pt x="10451768" y="2682266"/>
                </a:cubicBezTo>
                <a:cubicBezTo>
                  <a:pt x="10421749" y="2836614"/>
                  <a:pt x="10458032" y="3130237"/>
                  <a:pt x="10451768" y="3416094"/>
                </a:cubicBezTo>
                <a:cubicBezTo>
                  <a:pt x="10445504" y="3701951"/>
                  <a:pt x="10439197" y="3935687"/>
                  <a:pt x="10451768" y="4149922"/>
                </a:cubicBezTo>
                <a:cubicBezTo>
                  <a:pt x="10464339" y="4364157"/>
                  <a:pt x="10416048" y="4798808"/>
                  <a:pt x="10451768" y="5060880"/>
                </a:cubicBezTo>
                <a:cubicBezTo>
                  <a:pt x="10138581" y="5064679"/>
                  <a:pt x="9985555" y="5078273"/>
                  <a:pt x="9650466" y="5060880"/>
                </a:cubicBezTo>
                <a:cubicBezTo>
                  <a:pt x="9315377" y="5043487"/>
                  <a:pt x="9336051" y="5074438"/>
                  <a:pt x="9162717" y="5060880"/>
                </a:cubicBezTo>
                <a:cubicBezTo>
                  <a:pt x="8989383" y="5047322"/>
                  <a:pt x="8716886" y="5100612"/>
                  <a:pt x="8361414" y="5060880"/>
                </a:cubicBezTo>
                <a:cubicBezTo>
                  <a:pt x="8005942" y="5021148"/>
                  <a:pt x="7925768" y="5048985"/>
                  <a:pt x="7769148" y="5060880"/>
                </a:cubicBezTo>
                <a:cubicBezTo>
                  <a:pt x="7612528" y="5072775"/>
                  <a:pt x="7329966" y="5048500"/>
                  <a:pt x="6967845" y="5060880"/>
                </a:cubicBezTo>
                <a:cubicBezTo>
                  <a:pt x="6605724" y="5073260"/>
                  <a:pt x="6465234" y="5091001"/>
                  <a:pt x="6166543" y="5060880"/>
                </a:cubicBezTo>
                <a:cubicBezTo>
                  <a:pt x="5867852" y="5030759"/>
                  <a:pt x="5710918" y="5056142"/>
                  <a:pt x="5469759" y="5060880"/>
                </a:cubicBezTo>
                <a:cubicBezTo>
                  <a:pt x="5228600" y="5065618"/>
                  <a:pt x="5261475" y="5069577"/>
                  <a:pt x="5086527" y="5060880"/>
                </a:cubicBezTo>
                <a:cubicBezTo>
                  <a:pt x="4911579" y="5052183"/>
                  <a:pt x="4653143" y="5075953"/>
                  <a:pt x="4494260" y="5060880"/>
                </a:cubicBezTo>
                <a:cubicBezTo>
                  <a:pt x="4335377" y="5045807"/>
                  <a:pt x="3931035" y="5044009"/>
                  <a:pt x="3692958" y="5060880"/>
                </a:cubicBezTo>
                <a:cubicBezTo>
                  <a:pt x="3454881" y="5077751"/>
                  <a:pt x="3256944" y="5082958"/>
                  <a:pt x="2891656" y="5060880"/>
                </a:cubicBezTo>
                <a:cubicBezTo>
                  <a:pt x="2526368" y="5038802"/>
                  <a:pt x="2290923" y="5020051"/>
                  <a:pt x="1985836" y="5060880"/>
                </a:cubicBezTo>
                <a:cubicBezTo>
                  <a:pt x="1680749" y="5101709"/>
                  <a:pt x="1288275" y="5055638"/>
                  <a:pt x="1080016" y="5060880"/>
                </a:cubicBezTo>
                <a:cubicBezTo>
                  <a:pt x="871757" y="5066122"/>
                  <a:pt x="258501" y="5059941"/>
                  <a:pt x="0" y="5060880"/>
                </a:cubicBezTo>
                <a:cubicBezTo>
                  <a:pt x="-4185" y="4878045"/>
                  <a:pt x="7039" y="4725303"/>
                  <a:pt x="0" y="4580096"/>
                </a:cubicBezTo>
                <a:cubicBezTo>
                  <a:pt x="-7039" y="4434889"/>
                  <a:pt x="-22757" y="4302515"/>
                  <a:pt x="0" y="4099313"/>
                </a:cubicBezTo>
                <a:cubicBezTo>
                  <a:pt x="22757" y="3896111"/>
                  <a:pt x="-26800" y="3610080"/>
                  <a:pt x="0" y="3416094"/>
                </a:cubicBezTo>
                <a:cubicBezTo>
                  <a:pt x="26800" y="3222108"/>
                  <a:pt x="-7745" y="2988170"/>
                  <a:pt x="0" y="2732875"/>
                </a:cubicBezTo>
                <a:cubicBezTo>
                  <a:pt x="7745" y="2477580"/>
                  <a:pt x="-14926" y="2314568"/>
                  <a:pt x="0" y="2100265"/>
                </a:cubicBezTo>
                <a:cubicBezTo>
                  <a:pt x="14926" y="1885962"/>
                  <a:pt x="-2643" y="1781316"/>
                  <a:pt x="0" y="1619482"/>
                </a:cubicBezTo>
                <a:cubicBezTo>
                  <a:pt x="2643" y="1457648"/>
                  <a:pt x="-993" y="1269391"/>
                  <a:pt x="0" y="1037480"/>
                </a:cubicBezTo>
                <a:cubicBezTo>
                  <a:pt x="993" y="805569"/>
                  <a:pt x="23868" y="319014"/>
                  <a:pt x="0" y="0"/>
                </a:cubicBezTo>
                <a:close/>
              </a:path>
              <a:path w="10451768" h="5060880" stroke="0" extrusionOk="0">
                <a:moveTo>
                  <a:pt x="0" y="0"/>
                </a:moveTo>
                <a:cubicBezTo>
                  <a:pt x="255639" y="5736"/>
                  <a:pt x="296803" y="-7898"/>
                  <a:pt x="592267" y="0"/>
                </a:cubicBezTo>
                <a:cubicBezTo>
                  <a:pt x="887731" y="7898"/>
                  <a:pt x="788485" y="2836"/>
                  <a:pt x="975498" y="0"/>
                </a:cubicBezTo>
                <a:cubicBezTo>
                  <a:pt x="1162511" y="-2836"/>
                  <a:pt x="1338987" y="-27629"/>
                  <a:pt x="1567765" y="0"/>
                </a:cubicBezTo>
                <a:cubicBezTo>
                  <a:pt x="1796543" y="27629"/>
                  <a:pt x="1844011" y="-20177"/>
                  <a:pt x="2055514" y="0"/>
                </a:cubicBezTo>
                <a:cubicBezTo>
                  <a:pt x="2267017" y="20177"/>
                  <a:pt x="2724867" y="12065"/>
                  <a:pt x="2961334" y="0"/>
                </a:cubicBezTo>
                <a:cubicBezTo>
                  <a:pt x="3197801" y="-12065"/>
                  <a:pt x="3508165" y="39097"/>
                  <a:pt x="3867154" y="0"/>
                </a:cubicBezTo>
                <a:cubicBezTo>
                  <a:pt x="4226143" y="-39097"/>
                  <a:pt x="4192711" y="-10911"/>
                  <a:pt x="4354903" y="0"/>
                </a:cubicBezTo>
                <a:cubicBezTo>
                  <a:pt x="4517095" y="10911"/>
                  <a:pt x="4720920" y="-3023"/>
                  <a:pt x="4842653" y="0"/>
                </a:cubicBezTo>
                <a:cubicBezTo>
                  <a:pt x="4964386" y="3023"/>
                  <a:pt x="5436757" y="5662"/>
                  <a:pt x="5643955" y="0"/>
                </a:cubicBezTo>
                <a:cubicBezTo>
                  <a:pt x="5851153" y="-5662"/>
                  <a:pt x="5970791" y="26430"/>
                  <a:pt x="6236222" y="0"/>
                </a:cubicBezTo>
                <a:cubicBezTo>
                  <a:pt x="6501653" y="-26430"/>
                  <a:pt x="6627964" y="-484"/>
                  <a:pt x="6933006" y="0"/>
                </a:cubicBezTo>
                <a:cubicBezTo>
                  <a:pt x="7238048" y="484"/>
                  <a:pt x="7226495" y="-10847"/>
                  <a:pt x="7316238" y="0"/>
                </a:cubicBezTo>
                <a:cubicBezTo>
                  <a:pt x="7405981" y="10847"/>
                  <a:pt x="7740945" y="-16613"/>
                  <a:pt x="8013022" y="0"/>
                </a:cubicBezTo>
                <a:cubicBezTo>
                  <a:pt x="8285099" y="16613"/>
                  <a:pt x="8552690" y="-29350"/>
                  <a:pt x="8709807" y="0"/>
                </a:cubicBezTo>
                <a:cubicBezTo>
                  <a:pt x="8866924" y="29350"/>
                  <a:pt x="9302398" y="21157"/>
                  <a:pt x="9511109" y="0"/>
                </a:cubicBezTo>
                <a:cubicBezTo>
                  <a:pt x="9719820" y="-21157"/>
                  <a:pt x="10208422" y="8963"/>
                  <a:pt x="10451768" y="0"/>
                </a:cubicBezTo>
                <a:cubicBezTo>
                  <a:pt x="10433753" y="174293"/>
                  <a:pt x="10449577" y="363141"/>
                  <a:pt x="10451768" y="531392"/>
                </a:cubicBezTo>
                <a:cubicBezTo>
                  <a:pt x="10453959" y="699643"/>
                  <a:pt x="10429531" y="886700"/>
                  <a:pt x="10451768" y="1214611"/>
                </a:cubicBezTo>
                <a:cubicBezTo>
                  <a:pt x="10474005" y="1542522"/>
                  <a:pt x="10459756" y="1587489"/>
                  <a:pt x="10451768" y="1695395"/>
                </a:cubicBezTo>
                <a:cubicBezTo>
                  <a:pt x="10443780" y="1803301"/>
                  <a:pt x="10442792" y="2103556"/>
                  <a:pt x="10451768" y="2328005"/>
                </a:cubicBezTo>
                <a:cubicBezTo>
                  <a:pt x="10460745" y="2552454"/>
                  <a:pt x="10434394" y="2625547"/>
                  <a:pt x="10451768" y="2808788"/>
                </a:cubicBezTo>
                <a:cubicBezTo>
                  <a:pt x="10469142" y="2992029"/>
                  <a:pt x="10456618" y="3237704"/>
                  <a:pt x="10451768" y="3542616"/>
                </a:cubicBezTo>
                <a:cubicBezTo>
                  <a:pt x="10446918" y="3847528"/>
                  <a:pt x="10452145" y="3883828"/>
                  <a:pt x="10451768" y="4023400"/>
                </a:cubicBezTo>
                <a:cubicBezTo>
                  <a:pt x="10451391" y="4162972"/>
                  <a:pt x="10435054" y="4786999"/>
                  <a:pt x="10451768" y="5060880"/>
                </a:cubicBezTo>
                <a:cubicBezTo>
                  <a:pt x="10295937" y="5082146"/>
                  <a:pt x="10184741" y="5069614"/>
                  <a:pt x="9964019" y="5060880"/>
                </a:cubicBezTo>
                <a:cubicBezTo>
                  <a:pt x="9743297" y="5052146"/>
                  <a:pt x="9487189" y="5052156"/>
                  <a:pt x="9162717" y="5060880"/>
                </a:cubicBezTo>
                <a:cubicBezTo>
                  <a:pt x="8838245" y="5069604"/>
                  <a:pt x="8783414" y="5042265"/>
                  <a:pt x="8674967" y="5060880"/>
                </a:cubicBezTo>
                <a:cubicBezTo>
                  <a:pt x="8566520" y="5079496"/>
                  <a:pt x="8101532" y="5033725"/>
                  <a:pt x="7873665" y="5060880"/>
                </a:cubicBezTo>
                <a:cubicBezTo>
                  <a:pt x="7645798" y="5088035"/>
                  <a:pt x="7607521" y="5069278"/>
                  <a:pt x="7385916" y="5060880"/>
                </a:cubicBezTo>
                <a:cubicBezTo>
                  <a:pt x="7164311" y="5052482"/>
                  <a:pt x="6951172" y="5053260"/>
                  <a:pt x="6793649" y="5060880"/>
                </a:cubicBezTo>
                <a:cubicBezTo>
                  <a:pt x="6636126" y="5068500"/>
                  <a:pt x="6237031" y="5095766"/>
                  <a:pt x="5887829" y="5060880"/>
                </a:cubicBezTo>
                <a:cubicBezTo>
                  <a:pt x="5538627" y="5025994"/>
                  <a:pt x="5447559" y="5036283"/>
                  <a:pt x="5295562" y="5060880"/>
                </a:cubicBezTo>
                <a:cubicBezTo>
                  <a:pt x="5143565" y="5085477"/>
                  <a:pt x="4927373" y="5045271"/>
                  <a:pt x="4807813" y="5060880"/>
                </a:cubicBezTo>
                <a:cubicBezTo>
                  <a:pt x="4688253" y="5076489"/>
                  <a:pt x="4198830" y="5063880"/>
                  <a:pt x="4006511" y="5060880"/>
                </a:cubicBezTo>
                <a:cubicBezTo>
                  <a:pt x="3814192" y="5057880"/>
                  <a:pt x="3530616" y="5081906"/>
                  <a:pt x="3309727" y="5060880"/>
                </a:cubicBezTo>
                <a:cubicBezTo>
                  <a:pt x="3088838" y="5039854"/>
                  <a:pt x="2874455" y="5056033"/>
                  <a:pt x="2717460" y="5060880"/>
                </a:cubicBezTo>
                <a:cubicBezTo>
                  <a:pt x="2560465" y="5065727"/>
                  <a:pt x="2110256" y="5030354"/>
                  <a:pt x="1811640" y="5060880"/>
                </a:cubicBezTo>
                <a:cubicBezTo>
                  <a:pt x="1513024" y="5091406"/>
                  <a:pt x="1279683" y="5021327"/>
                  <a:pt x="1010338" y="5060880"/>
                </a:cubicBezTo>
                <a:cubicBezTo>
                  <a:pt x="740993" y="5100433"/>
                  <a:pt x="208085" y="5108298"/>
                  <a:pt x="0" y="5060880"/>
                </a:cubicBezTo>
                <a:cubicBezTo>
                  <a:pt x="12814" y="4953155"/>
                  <a:pt x="-5037" y="4707236"/>
                  <a:pt x="0" y="4580096"/>
                </a:cubicBezTo>
                <a:cubicBezTo>
                  <a:pt x="5037" y="4452956"/>
                  <a:pt x="18487" y="4176550"/>
                  <a:pt x="0" y="3998095"/>
                </a:cubicBezTo>
                <a:cubicBezTo>
                  <a:pt x="-18487" y="3819640"/>
                  <a:pt x="-20872" y="3608578"/>
                  <a:pt x="0" y="3365485"/>
                </a:cubicBezTo>
                <a:cubicBezTo>
                  <a:pt x="20872" y="3122392"/>
                  <a:pt x="-25115" y="2822543"/>
                  <a:pt x="0" y="2682266"/>
                </a:cubicBezTo>
                <a:cubicBezTo>
                  <a:pt x="25115" y="2541989"/>
                  <a:pt x="-14930" y="2306693"/>
                  <a:pt x="0" y="2150874"/>
                </a:cubicBezTo>
                <a:cubicBezTo>
                  <a:pt x="14930" y="1995055"/>
                  <a:pt x="-8430" y="1748079"/>
                  <a:pt x="0" y="1417046"/>
                </a:cubicBezTo>
                <a:cubicBezTo>
                  <a:pt x="8430" y="1086013"/>
                  <a:pt x="27664" y="1066700"/>
                  <a:pt x="0" y="733828"/>
                </a:cubicBezTo>
                <a:cubicBezTo>
                  <a:pt x="-27664" y="400956"/>
                  <a:pt x="27769" y="179468"/>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2067841537">
                  <a:prstGeom prst="rect">
                    <a:avLst/>
                  </a:prstGeom>
                  <ask:type>
                    <ask:lineSketchFreehand/>
                  </ask:type>
                </ask:lineSketchStyleProps>
              </a:ext>
            </a:extLst>
          </a:ln>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GB" sz="3200" dirty="0"/>
              <a:t>College of Policing (What Works Centre, College of Policing Knowledge Hub, National Police Library, Global Policing Database)</a:t>
            </a:r>
          </a:p>
          <a:p>
            <a:pPr>
              <a:lnSpc>
                <a:spcPct val="120000"/>
              </a:lnSpc>
            </a:pPr>
            <a:r>
              <a:rPr lang="en-GB" sz="3200" dirty="0"/>
              <a:t>Other Police Forces</a:t>
            </a:r>
          </a:p>
          <a:p>
            <a:pPr>
              <a:lnSpc>
                <a:spcPct val="120000"/>
              </a:lnSpc>
            </a:pPr>
            <a:r>
              <a:rPr lang="en-GB" sz="3200" dirty="0"/>
              <a:t>HMICFRS</a:t>
            </a:r>
          </a:p>
          <a:p>
            <a:pPr>
              <a:lnSpc>
                <a:spcPct val="120000"/>
              </a:lnSpc>
            </a:pPr>
            <a:r>
              <a:rPr lang="en-GB" sz="3200" dirty="0"/>
              <a:t>Campbell Collaboration</a:t>
            </a:r>
          </a:p>
          <a:p>
            <a:pPr>
              <a:lnSpc>
                <a:spcPct val="120000"/>
              </a:lnSpc>
            </a:pPr>
            <a:r>
              <a:rPr lang="en-GB" sz="3200" dirty="0"/>
              <a:t>Academic sources and journals</a:t>
            </a:r>
          </a:p>
          <a:p>
            <a:pPr>
              <a:lnSpc>
                <a:spcPct val="120000"/>
              </a:lnSpc>
            </a:pPr>
            <a:r>
              <a:rPr lang="en-GB" sz="3200" dirty="0"/>
              <a:t>Government (ONS, Home Office)</a:t>
            </a:r>
          </a:p>
          <a:p>
            <a:pPr>
              <a:lnSpc>
                <a:spcPct val="120000"/>
              </a:lnSpc>
            </a:pPr>
            <a:r>
              <a:rPr lang="en-GB" sz="3200" dirty="0"/>
              <a:t>Alliance for Useful Evidence/NESTA</a:t>
            </a:r>
          </a:p>
          <a:p>
            <a:pPr>
              <a:lnSpc>
                <a:spcPct val="120000"/>
              </a:lnSpc>
            </a:pPr>
            <a:r>
              <a:rPr lang="en-GB" sz="3200" dirty="0"/>
              <a:t>Society of Evidence-Based Policing</a:t>
            </a:r>
          </a:p>
          <a:p>
            <a:pPr>
              <a:lnSpc>
                <a:spcPct val="120000"/>
              </a:lnSpc>
            </a:pPr>
            <a:r>
              <a:rPr lang="en-GB" sz="3200" dirty="0" err="1"/>
              <a:t>Center</a:t>
            </a:r>
            <a:r>
              <a:rPr lang="en-GB" sz="3200" dirty="0"/>
              <a:t> for Evidence-Based Crime Policy (US)</a:t>
            </a:r>
          </a:p>
          <a:p>
            <a:pPr>
              <a:lnSpc>
                <a:spcPct val="120000"/>
              </a:lnSpc>
            </a:pPr>
            <a:r>
              <a:rPr lang="en-GB" sz="3200" dirty="0" err="1"/>
              <a:t>Center</a:t>
            </a:r>
            <a:r>
              <a:rPr lang="en-GB" sz="3200" dirty="0"/>
              <a:t> for Problem-Orientated Policing (US)</a:t>
            </a:r>
          </a:p>
          <a:p>
            <a:endParaRPr lang="en-GB" dirty="0">
              <a:solidFill>
                <a:srgbClr val="002060"/>
              </a:solidFill>
            </a:endParaRPr>
          </a:p>
        </p:txBody>
      </p:sp>
      <p:grpSp>
        <p:nvGrpSpPr>
          <p:cNvPr id="4" name="Group 3">
            <a:extLst>
              <a:ext uri="{FF2B5EF4-FFF2-40B4-BE49-F238E27FC236}">
                <a16:creationId xmlns:a16="http://schemas.microsoft.com/office/drawing/2014/main" id="{41411007-B9F6-4205-9D64-E93B7A2C13C0}"/>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B7D797-3AD3-4ECB-9906-7B88B670C47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253FC0FA-E28C-49B7-8315-64B9461E37B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DF85CCE2-D91C-43DE-9571-49FE1B0F99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88760563-12B3-4508-A374-46193E38C99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62372721-400A-4593-9E6D-D64759E18C4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6C56254E-F949-43C7-9390-B478A2563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795013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1411007-B9F6-4205-9D64-E93B7A2C13C0}"/>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B7D797-3AD3-4ECB-9906-7B88B670C47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253FC0FA-E28C-49B7-8315-64B9461E37B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DF85CCE2-D91C-43DE-9571-49FE1B0F99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88760563-12B3-4508-A374-46193E38C99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62372721-400A-4593-9E6D-D64759E18C4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6C56254E-F949-43C7-9390-B478A256359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itle 3">
            <a:extLst>
              <a:ext uri="{FF2B5EF4-FFF2-40B4-BE49-F238E27FC236}">
                <a16:creationId xmlns:a16="http://schemas.microsoft.com/office/drawing/2014/main" id="{FA306E29-0FB2-4A04-8430-235848B727A8}"/>
              </a:ext>
            </a:extLst>
          </p:cNvPr>
          <p:cNvSpPr txBox="1">
            <a:spLocks/>
          </p:cNvSpPr>
          <p:nvPr/>
        </p:nvSpPr>
        <p:spPr>
          <a:xfrm>
            <a:off x="383458" y="156651"/>
            <a:ext cx="11503742" cy="654510"/>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solidFill>
                  <a:schemeClr val="bg1"/>
                </a:solidFill>
                <a:latin typeface="+mn-lt"/>
              </a:rPr>
              <a:t>What are we trying to achieve - Police doing it for themselves? </a:t>
            </a:r>
          </a:p>
        </p:txBody>
      </p:sp>
      <p:graphicFrame>
        <p:nvGraphicFramePr>
          <p:cNvPr id="12" name="Diagram 11">
            <a:extLst>
              <a:ext uri="{FF2B5EF4-FFF2-40B4-BE49-F238E27FC236}">
                <a16:creationId xmlns:a16="http://schemas.microsoft.com/office/drawing/2014/main" id="{40C44E5C-1BF9-4A15-BE28-4FA8736746AE}"/>
              </a:ext>
            </a:extLst>
          </p:cNvPr>
          <p:cNvGraphicFramePr/>
          <p:nvPr>
            <p:extLst>
              <p:ext uri="{D42A27DB-BD31-4B8C-83A1-F6EECF244321}">
                <p14:modId xmlns:p14="http://schemas.microsoft.com/office/powerpoint/2010/main" val="1368221446"/>
              </p:ext>
            </p:extLst>
          </p:nvPr>
        </p:nvGraphicFramePr>
        <p:xfrm>
          <a:off x="663388" y="864940"/>
          <a:ext cx="10703859" cy="49141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35711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graphicEl>
                                              <a:dgm id="{91AFC6B7-26BC-4423-A55F-76ECCDBB8513}"/>
                                            </p:graphicEl>
                                          </p:spTgt>
                                        </p:tgtEl>
                                        <p:attrNameLst>
                                          <p:attrName>style.visibility</p:attrName>
                                        </p:attrNameLst>
                                      </p:cBhvr>
                                      <p:to>
                                        <p:strVal val="visible"/>
                                      </p:to>
                                    </p:set>
                                    <p:animEffect transition="in" filter="fade">
                                      <p:cBhvr>
                                        <p:cTn id="7" dur="500"/>
                                        <p:tgtEl>
                                          <p:spTgt spid="12">
                                            <p:graphicEl>
                                              <a:dgm id="{91AFC6B7-26BC-4423-A55F-76ECCDBB851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graphicEl>
                                              <a:dgm id="{0E0C1D93-EBF6-49EC-94BA-5A2D5AEF57E9}"/>
                                            </p:graphicEl>
                                          </p:spTgt>
                                        </p:tgtEl>
                                        <p:attrNameLst>
                                          <p:attrName>style.visibility</p:attrName>
                                        </p:attrNameLst>
                                      </p:cBhvr>
                                      <p:to>
                                        <p:strVal val="visible"/>
                                      </p:to>
                                    </p:set>
                                    <p:animEffect transition="in" filter="fade">
                                      <p:cBhvr>
                                        <p:cTn id="12" dur="500"/>
                                        <p:tgtEl>
                                          <p:spTgt spid="12">
                                            <p:graphicEl>
                                              <a:dgm id="{0E0C1D93-EBF6-49EC-94BA-5A2D5AEF57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2">
                                            <p:graphicEl>
                                              <a:dgm id="{1B2184C0-E853-47A5-9127-3FAC313A67C9}"/>
                                            </p:graphicEl>
                                          </p:spTgt>
                                        </p:tgtEl>
                                        <p:attrNameLst>
                                          <p:attrName>style.visibility</p:attrName>
                                        </p:attrNameLst>
                                      </p:cBhvr>
                                      <p:to>
                                        <p:strVal val="visible"/>
                                      </p:to>
                                    </p:set>
                                    <p:animEffect transition="in" filter="fade">
                                      <p:cBhvr>
                                        <p:cTn id="15" dur="500"/>
                                        <p:tgtEl>
                                          <p:spTgt spid="12">
                                            <p:graphicEl>
                                              <a:dgm id="{1B2184C0-E853-47A5-9127-3FAC313A67C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graphicEl>
                                              <a:dgm id="{3517687A-32B1-4551-9DD0-01A39019CFCA}"/>
                                            </p:graphicEl>
                                          </p:spTgt>
                                        </p:tgtEl>
                                        <p:attrNameLst>
                                          <p:attrName>style.visibility</p:attrName>
                                        </p:attrNameLst>
                                      </p:cBhvr>
                                      <p:to>
                                        <p:strVal val="visible"/>
                                      </p:to>
                                    </p:set>
                                    <p:animEffect transition="in" filter="fade">
                                      <p:cBhvr>
                                        <p:cTn id="20" dur="500"/>
                                        <p:tgtEl>
                                          <p:spTgt spid="12">
                                            <p:graphicEl>
                                              <a:dgm id="{3517687A-32B1-4551-9DD0-01A39019CFC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graphicEl>
                                              <a:dgm id="{9B4828F4-3490-4D87-9112-C3B314AA2B44}"/>
                                            </p:graphicEl>
                                          </p:spTgt>
                                        </p:tgtEl>
                                        <p:attrNameLst>
                                          <p:attrName>style.visibility</p:attrName>
                                        </p:attrNameLst>
                                      </p:cBhvr>
                                      <p:to>
                                        <p:strVal val="visible"/>
                                      </p:to>
                                    </p:set>
                                    <p:animEffect transition="in" filter="fade">
                                      <p:cBhvr>
                                        <p:cTn id="23" dur="500"/>
                                        <p:tgtEl>
                                          <p:spTgt spid="12">
                                            <p:graphicEl>
                                              <a:dgm id="{9B4828F4-3490-4D87-9112-C3B314AA2B4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2">
                                            <p:graphicEl>
                                              <a:dgm id="{C21F94C4-A999-40FF-AAA5-B5711DDF554D}"/>
                                            </p:graphicEl>
                                          </p:spTgt>
                                        </p:tgtEl>
                                        <p:attrNameLst>
                                          <p:attrName>style.visibility</p:attrName>
                                        </p:attrNameLst>
                                      </p:cBhvr>
                                      <p:to>
                                        <p:strVal val="visible"/>
                                      </p:to>
                                    </p:set>
                                    <p:animEffect transition="in" filter="fade">
                                      <p:cBhvr>
                                        <p:cTn id="28" dur="500"/>
                                        <p:tgtEl>
                                          <p:spTgt spid="12">
                                            <p:graphicEl>
                                              <a:dgm id="{C21F94C4-A999-40FF-AAA5-B5711DDF554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2">
                                            <p:graphicEl>
                                              <a:dgm id="{653936DA-FAB2-437D-BB67-A091381E0003}"/>
                                            </p:graphicEl>
                                          </p:spTgt>
                                        </p:tgtEl>
                                        <p:attrNameLst>
                                          <p:attrName>style.visibility</p:attrName>
                                        </p:attrNameLst>
                                      </p:cBhvr>
                                      <p:to>
                                        <p:strVal val="visible"/>
                                      </p:to>
                                    </p:set>
                                    <p:animEffect transition="in" filter="fade">
                                      <p:cBhvr>
                                        <p:cTn id="31" dur="500"/>
                                        <p:tgtEl>
                                          <p:spTgt spid="12">
                                            <p:graphicEl>
                                              <a:dgm id="{653936DA-FAB2-437D-BB67-A091381E000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After the largst mass shooting in modern US history in Las Vegas the issue o">
            <a:hlinkClick r:id="" action="ppaction://media"/>
            <a:extLst>
              <a:ext uri="{FF2B5EF4-FFF2-40B4-BE49-F238E27FC236}">
                <a16:creationId xmlns:a16="http://schemas.microsoft.com/office/drawing/2014/main" id="{C95227B9-DA7F-4D1E-B7EB-2DBB45385C9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0" y="0"/>
            <a:ext cx="12191999" cy="6858000"/>
          </a:xfrm>
        </p:spPr>
      </p:pic>
    </p:spTree>
    <p:extLst>
      <p:ext uri="{BB962C8B-B14F-4D97-AF65-F5344CB8AC3E}">
        <p14:creationId xmlns:p14="http://schemas.microsoft.com/office/powerpoint/2010/main" val="3494355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552722" y="1156233"/>
            <a:ext cx="5262070" cy="3838022"/>
          </a:xfrm>
          <a:prstGeom prst="rect">
            <a:avLst/>
          </a:prstGeom>
        </p:spPr>
      </p:pic>
      <p:grpSp>
        <p:nvGrpSpPr>
          <p:cNvPr id="3" name="Group 2">
            <a:extLst>
              <a:ext uri="{FF2B5EF4-FFF2-40B4-BE49-F238E27FC236}">
                <a16:creationId xmlns:a16="http://schemas.microsoft.com/office/drawing/2014/main" id="{37FC3FD4-C9E3-466D-9ECC-E2836C3B63C5}"/>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AA8E708B-7A13-42B2-8020-39158EAECA0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A10C232E-9D9E-41E6-A269-2F74E2927DC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804A6181-E073-4080-BB06-0E8EC4ECD1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83587488-79B6-441F-9F7A-7AF9B6543DA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F06AC0F6-260B-41FA-A4A3-1A07EC37674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5F936D38-3F79-4953-BD7C-99E6A23DC7C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58762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975" y="1274711"/>
            <a:ext cx="2549525" cy="2549525"/>
          </a:xfrm>
          <a:prstGeom prst="rect">
            <a:avLst/>
          </a:prstGeom>
          <a:solidFill>
            <a:schemeClr val="accent5">
              <a:lumMod val="50000"/>
            </a:schemeClr>
          </a:solidFill>
          <a:ln>
            <a:solidFill>
              <a:schemeClr val="tx1"/>
            </a:solidFill>
          </a:ln>
        </p:spPr>
      </p:pic>
      <p:sp>
        <p:nvSpPr>
          <p:cNvPr id="3" name="Rectangle 2"/>
          <p:cNvSpPr/>
          <p:nvPr/>
        </p:nvSpPr>
        <p:spPr>
          <a:xfrm>
            <a:off x="3222658" y="4379960"/>
            <a:ext cx="6012159" cy="523220"/>
          </a:xfrm>
          <a:custGeom>
            <a:avLst/>
            <a:gdLst>
              <a:gd name="connsiteX0" fmla="*/ 0 w 6012159"/>
              <a:gd name="connsiteY0" fmla="*/ 0 h 523220"/>
              <a:gd name="connsiteX1" fmla="*/ 487653 w 6012159"/>
              <a:gd name="connsiteY1" fmla="*/ 0 h 523220"/>
              <a:gd name="connsiteX2" fmla="*/ 975306 w 6012159"/>
              <a:gd name="connsiteY2" fmla="*/ 0 h 523220"/>
              <a:gd name="connsiteX3" fmla="*/ 1523080 w 6012159"/>
              <a:gd name="connsiteY3" fmla="*/ 0 h 523220"/>
              <a:gd name="connsiteX4" fmla="*/ 2070855 w 6012159"/>
              <a:gd name="connsiteY4" fmla="*/ 0 h 523220"/>
              <a:gd name="connsiteX5" fmla="*/ 2738872 w 6012159"/>
              <a:gd name="connsiteY5" fmla="*/ 0 h 523220"/>
              <a:gd name="connsiteX6" fmla="*/ 3406890 w 6012159"/>
              <a:gd name="connsiteY6" fmla="*/ 0 h 523220"/>
              <a:gd name="connsiteX7" fmla="*/ 4135029 w 6012159"/>
              <a:gd name="connsiteY7" fmla="*/ 0 h 523220"/>
              <a:gd name="connsiteX8" fmla="*/ 4803047 w 6012159"/>
              <a:gd name="connsiteY8" fmla="*/ 0 h 523220"/>
              <a:gd name="connsiteX9" fmla="*/ 5290700 w 6012159"/>
              <a:gd name="connsiteY9" fmla="*/ 0 h 523220"/>
              <a:gd name="connsiteX10" fmla="*/ 6012159 w 6012159"/>
              <a:gd name="connsiteY10" fmla="*/ 0 h 523220"/>
              <a:gd name="connsiteX11" fmla="*/ 6012159 w 6012159"/>
              <a:gd name="connsiteY11" fmla="*/ 523220 h 523220"/>
              <a:gd name="connsiteX12" fmla="*/ 5404263 w 6012159"/>
              <a:gd name="connsiteY12" fmla="*/ 523220 h 523220"/>
              <a:gd name="connsiteX13" fmla="*/ 4916610 w 6012159"/>
              <a:gd name="connsiteY13" fmla="*/ 523220 h 523220"/>
              <a:gd name="connsiteX14" fmla="*/ 4368836 w 6012159"/>
              <a:gd name="connsiteY14" fmla="*/ 523220 h 523220"/>
              <a:gd name="connsiteX15" fmla="*/ 3580575 w 6012159"/>
              <a:gd name="connsiteY15" fmla="*/ 523220 h 523220"/>
              <a:gd name="connsiteX16" fmla="*/ 2972679 w 6012159"/>
              <a:gd name="connsiteY16" fmla="*/ 523220 h 523220"/>
              <a:gd name="connsiteX17" fmla="*/ 2184418 w 6012159"/>
              <a:gd name="connsiteY17" fmla="*/ 523220 h 523220"/>
              <a:gd name="connsiteX18" fmla="*/ 1576522 w 6012159"/>
              <a:gd name="connsiteY18" fmla="*/ 523220 h 523220"/>
              <a:gd name="connsiteX19" fmla="*/ 788261 w 6012159"/>
              <a:gd name="connsiteY19" fmla="*/ 523220 h 523220"/>
              <a:gd name="connsiteX20" fmla="*/ 0 w 6012159"/>
              <a:gd name="connsiteY20" fmla="*/ 523220 h 523220"/>
              <a:gd name="connsiteX21" fmla="*/ 0 w 6012159"/>
              <a:gd name="connsiteY21"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12159" h="523220" fill="none" extrusionOk="0">
                <a:moveTo>
                  <a:pt x="0" y="0"/>
                </a:moveTo>
                <a:cubicBezTo>
                  <a:pt x="180918" y="6718"/>
                  <a:pt x="257395" y="4230"/>
                  <a:pt x="487653" y="0"/>
                </a:cubicBezTo>
                <a:cubicBezTo>
                  <a:pt x="717911" y="-4230"/>
                  <a:pt x="870680" y="8462"/>
                  <a:pt x="975306" y="0"/>
                </a:cubicBezTo>
                <a:cubicBezTo>
                  <a:pt x="1079932" y="-8462"/>
                  <a:pt x="1353745" y="13543"/>
                  <a:pt x="1523080" y="0"/>
                </a:cubicBezTo>
                <a:cubicBezTo>
                  <a:pt x="1692415" y="-13543"/>
                  <a:pt x="1848993" y="17316"/>
                  <a:pt x="2070855" y="0"/>
                </a:cubicBezTo>
                <a:cubicBezTo>
                  <a:pt x="2292718" y="-17316"/>
                  <a:pt x="2551915" y="-1237"/>
                  <a:pt x="2738872" y="0"/>
                </a:cubicBezTo>
                <a:cubicBezTo>
                  <a:pt x="2925829" y="1237"/>
                  <a:pt x="3207431" y="16225"/>
                  <a:pt x="3406890" y="0"/>
                </a:cubicBezTo>
                <a:cubicBezTo>
                  <a:pt x="3606349" y="-16225"/>
                  <a:pt x="3891611" y="-4392"/>
                  <a:pt x="4135029" y="0"/>
                </a:cubicBezTo>
                <a:cubicBezTo>
                  <a:pt x="4378447" y="4392"/>
                  <a:pt x="4662929" y="12881"/>
                  <a:pt x="4803047" y="0"/>
                </a:cubicBezTo>
                <a:cubicBezTo>
                  <a:pt x="4943165" y="-12881"/>
                  <a:pt x="5159627" y="22638"/>
                  <a:pt x="5290700" y="0"/>
                </a:cubicBezTo>
                <a:cubicBezTo>
                  <a:pt x="5421773" y="-22638"/>
                  <a:pt x="5795717" y="-947"/>
                  <a:pt x="6012159" y="0"/>
                </a:cubicBezTo>
                <a:cubicBezTo>
                  <a:pt x="6009308" y="227546"/>
                  <a:pt x="6004383" y="317896"/>
                  <a:pt x="6012159" y="523220"/>
                </a:cubicBezTo>
                <a:cubicBezTo>
                  <a:pt x="5716484" y="513850"/>
                  <a:pt x="5597214" y="495763"/>
                  <a:pt x="5404263" y="523220"/>
                </a:cubicBezTo>
                <a:cubicBezTo>
                  <a:pt x="5211312" y="550677"/>
                  <a:pt x="5126465" y="531846"/>
                  <a:pt x="4916610" y="523220"/>
                </a:cubicBezTo>
                <a:cubicBezTo>
                  <a:pt x="4706755" y="514594"/>
                  <a:pt x="4518632" y="507503"/>
                  <a:pt x="4368836" y="523220"/>
                </a:cubicBezTo>
                <a:cubicBezTo>
                  <a:pt x="4219040" y="538937"/>
                  <a:pt x="3745113" y="557178"/>
                  <a:pt x="3580575" y="523220"/>
                </a:cubicBezTo>
                <a:cubicBezTo>
                  <a:pt x="3416037" y="489262"/>
                  <a:pt x="3178211" y="537255"/>
                  <a:pt x="2972679" y="523220"/>
                </a:cubicBezTo>
                <a:cubicBezTo>
                  <a:pt x="2767147" y="509185"/>
                  <a:pt x="2527818" y="556250"/>
                  <a:pt x="2184418" y="523220"/>
                </a:cubicBezTo>
                <a:cubicBezTo>
                  <a:pt x="1841018" y="490190"/>
                  <a:pt x="1871239" y="530602"/>
                  <a:pt x="1576522" y="523220"/>
                </a:cubicBezTo>
                <a:cubicBezTo>
                  <a:pt x="1281805" y="515838"/>
                  <a:pt x="1119743" y="490663"/>
                  <a:pt x="788261" y="523220"/>
                </a:cubicBezTo>
                <a:cubicBezTo>
                  <a:pt x="456779" y="555777"/>
                  <a:pt x="372313" y="485139"/>
                  <a:pt x="0" y="523220"/>
                </a:cubicBezTo>
                <a:cubicBezTo>
                  <a:pt x="11837" y="404787"/>
                  <a:pt x="10605" y="200983"/>
                  <a:pt x="0" y="0"/>
                </a:cubicBezTo>
                <a:close/>
              </a:path>
              <a:path w="6012159" h="523220" stroke="0" extrusionOk="0">
                <a:moveTo>
                  <a:pt x="0" y="0"/>
                </a:moveTo>
                <a:cubicBezTo>
                  <a:pt x="176289" y="462"/>
                  <a:pt x="403932" y="10945"/>
                  <a:pt x="728139" y="0"/>
                </a:cubicBezTo>
                <a:cubicBezTo>
                  <a:pt x="1052346" y="-10945"/>
                  <a:pt x="1102383" y="31481"/>
                  <a:pt x="1396157" y="0"/>
                </a:cubicBezTo>
                <a:cubicBezTo>
                  <a:pt x="1689931" y="-31481"/>
                  <a:pt x="1693898" y="-2761"/>
                  <a:pt x="1883810" y="0"/>
                </a:cubicBezTo>
                <a:cubicBezTo>
                  <a:pt x="2073722" y="2761"/>
                  <a:pt x="2433672" y="19805"/>
                  <a:pt x="2611949" y="0"/>
                </a:cubicBezTo>
                <a:cubicBezTo>
                  <a:pt x="2790226" y="-19805"/>
                  <a:pt x="3006176" y="-8349"/>
                  <a:pt x="3279967" y="0"/>
                </a:cubicBezTo>
                <a:cubicBezTo>
                  <a:pt x="3553758" y="8349"/>
                  <a:pt x="3697294" y="-14339"/>
                  <a:pt x="3827741" y="0"/>
                </a:cubicBezTo>
                <a:cubicBezTo>
                  <a:pt x="3958188" y="14339"/>
                  <a:pt x="4375214" y="36094"/>
                  <a:pt x="4555880" y="0"/>
                </a:cubicBezTo>
                <a:cubicBezTo>
                  <a:pt x="4736546" y="-36094"/>
                  <a:pt x="4925311" y="9056"/>
                  <a:pt x="5043533" y="0"/>
                </a:cubicBezTo>
                <a:cubicBezTo>
                  <a:pt x="5161755" y="-9056"/>
                  <a:pt x="5628975" y="26606"/>
                  <a:pt x="6012159" y="0"/>
                </a:cubicBezTo>
                <a:cubicBezTo>
                  <a:pt x="6012112" y="247001"/>
                  <a:pt x="5998470" y="318303"/>
                  <a:pt x="6012159" y="523220"/>
                </a:cubicBezTo>
                <a:cubicBezTo>
                  <a:pt x="5775757" y="500661"/>
                  <a:pt x="5609755" y="503354"/>
                  <a:pt x="5464385" y="523220"/>
                </a:cubicBezTo>
                <a:cubicBezTo>
                  <a:pt x="5319015" y="543086"/>
                  <a:pt x="5150567" y="521627"/>
                  <a:pt x="4916610" y="523220"/>
                </a:cubicBezTo>
                <a:cubicBezTo>
                  <a:pt x="4682654" y="524813"/>
                  <a:pt x="4487418" y="549152"/>
                  <a:pt x="4308714" y="523220"/>
                </a:cubicBezTo>
                <a:cubicBezTo>
                  <a:pt x="4130010" y="497288"/>
                  <a:pt x="4017753" y="535773"/>
                  <a:pt x="3821061" y="523220"/>
                </a:cubicBezTo>
                <a:cubicBezTo>
                  <a:pt x="3624369" y="510667"/>
                  <a:pt x="3400200" y="534815"/>
                  <a:pt x="3273287" y="523220"/>
                </a:cubicBezTo>
                <a:cubicBezTo>
                  <a:pt x="3146374" y="511625"/>
                  <a:pt x="2897187" y="510289"/>
                  <a:pt x="2725512" y="523220"/>
                </a:cubicBezTo>
                <a:cubicBezTo>
                  <a:pt x="2553837" y="536151"/>
                  <a:pt x="2441422" y="524001"/>
                  <a:pt x="2237859" y="523220"/>
                </a:cubicBezTo>
                <a:cubicBezTo>
                  <a:pt x="2034296" y="522439"/>
                  <a:pt x="1782699" y="514421"/>
                  <a:pt x="1629963" y="523220"/>
                </a:cubicBezTo>
                <a:cubicBezTo>
                  <a:pt x="1477227" y="532019"/>
                  <a:pt x="1081251" y="538537"/>
                  <a:pt x="901824" y="523220"/>
                </a:cubicBezTo>
                <a:cubicBezTo>
                  <a:pt x="722397" y="507903"/>
                  <a:pt x="201717" y="531971"/>
                  <a:pt x="0" y="523220"/>
                </a:cubicBezTo>
                <a:cubicBezTo>
                  <a:pt x="-14565" y="277393"/>
                  <a:pt x="-25116" y="116570"/>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253417830">
                  <a:prstGeom prst="rect">
                    <a:avLst/>
                  </a:prstGeom>
                  <ask:type>
                    <ask:lineSketchFreehand/>
                  </ask:type>
                </ask:lineSketchStyleProps>
              </a:ext>
            </a:extLst>
          </a:ln>
        </p:spPr>
        <p:txBody>
          <a:bodyPr wrap="none">
            <a:spAutoFit/>
          </a:bodyPr>
          <a:lstStyle/>
          <a:p>
            <a:pPr algn="ctr">
              <a:spcAft>
                <a:spcPts val="0"/>
              </a:spcAft>
            </a:pPr>
            <a:r>
              <a:rPr lang="en-GB" sz="2800" b="1" dirty="0">
                <a:ea typeface="Times New Roman" panose="02020603050405020304" pitchFamily="18" charset="0"/>
                <a:cs typeface="Times New Roman" panose="02020603050405020304" pitchFamily="18" charset="0"/>
              </a:rPr>
              <a:t>Evidence Based Policing Group Exercise</a:t>
            </a:r>
            <a:endParaRPr lang="en-GB" sz="2800" b="1" dirty="0">
              <a:effectLst/>
              <a:ea typeface="Times New Roman" panose="02020603050405020304" pitchFamily="18" charset="0"/>
              <a:cs typeface="Times New Roman" panose="02020603050405020304" pitchFamily="18" charset="0"/>
            </a:endParaRPr>
          </a:p>
        </p:txBody>
      </p:sp>
      <p:grpSp>
        <p:nvGrpSpPr>
          <p:cNvPr id="4" name="Group 3">
            <a:extLst>
              <a:ext uri="{FF2B5EF4-FFF2-40B4-BE49-F238E27FC236}">
                <a16:creationId xmlns:a16="http://schemas.microsoft.com/office/drawing/2014/main" id="{788857A9-EB03-4071-AFC1-A28856CF7F7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7961A075-EF35-45C4-97C5-3114645B13E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A5C15951-0666-42D2-801A-280A9622521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851EFBCA-81D1-43FC-B46A-ABA5A62F8B1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C51F5C08-2679-4846-A81F-F47F538B112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86333741-6A97-42D9-852D-9A8A5516AC1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DA0647B8-59E8-49CD-894B-64C498630D0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116825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1609</TotalTime>
  <Words>6732</Words>
  <Application>Microsoft Office PowerPoint</Application>
  <PresentationFormat>Widescreen</PresentationFormat>
  <Paragraphs>413</Paragraphs>
  <Slides>27</Slides>
  <Notes>27</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27</vt:i4>
      </vt:variant>
    </vt:vector>
  </HeadingPairs>
  <TitlesOfParts>
    <vt:vector size="37" baseType="lpstr">
      <vt:lpstr>Arial</vt:lpstr>
      <vt:lpstr>Arial Nova</vt:lpstr>
      <vt:lpstr>Arial Nova Cond</vt:lpstr>
      <vt:lpstr>Calibri</vt:lpstr>
      <vt:lpstr>Calibri Light</vt:lpstr>
      <vt:lpstr>HK Grotesk</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146</cp:revision>
  <cp:lastPrinted>2019-02-14T13:33:55Z</cp:lastPrinted>
  <dcterms:created xsi:type="dcterms:W3CDTF">2018-01-30T11:09:50Z</dcterms:created>
  <dcterms:modified xsi:type="dcterms:W3CDTF">2023-05-11T12:02:08Z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2022-06-22T10:45:27Z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8d1aab94-47f6-4c72-9512-89d17c0b1b31</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