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0" r:id="rId6"/>
    <p:sldId id="257" r:id="rId7"/>
    <p:sldId id="258" r:id="rId8"/>
    <p:sldId id="259" r:id="rId9"/>
    <p:sldId id="261" r:id="rId10"/>
    <p:sldId id="262" r:id="rId11"/>
    <p:sldId id="275" r:id="rId12"/>
    <p:sldId id="276" r:id="rId13"/>
    <p:sldId id="267" r:id="rId14"/>
    <p:sldId id="272" r:id="rId15"/>
    <p:sldId id="273" r:id="rId16"/>
    <p:sldId id="274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F660C3-160F-44B8-A0BB-D6D0F240161C}" v="191" dt="2021-01-16T13:25:34.1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7" d="100"/>
          <a:sy n="57" d="100"/>
        </p:scale>
        <p:origin x="108" y="1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 (SOAC)" userId="d9705ef0-be3d-4927-aab1-9879255c8c5d" providerId="ADAL" clId="{BEF660C3-160F-44B8-A0BB-D6D0F240161C}"/>
    <pc:docChg chg="undo custSel delSld modSld">
      <pc:chgData name="David Williams (SOAC)" userId="d9705ef0-be3d-4927-aab1-9879255c8c5d" providerId="ADAL" clId="{BEF660C3-160F-44B8-A0BB-D6D0F240161C}" dt="2021-01-16T13:25:41.043" v="414" actId="115"/>
      <pc:docMkLst>
        <pc:docMk/>
      </pc:docMkLst>
      <pc:sldChg chg="addSp delSp modSp mod">
        <pc:chgData name="David Williams (SOAC)" userId="d9705ef0-be3d-4927-aab1-9879255c8c5d" providerId="ADAL" clId="{BEF660C3-160F-44B8-A0BB-D6D0F240161C}" dt="2021-01-16T12:18:06.452" v="200" actId="14100"/>
        <pc:sldMkLst>
          <pc:docMk/>
          <pc:sldMk cId="2752702826" sldId="256"/>
        </pc:sldMkLst>
        <pc:spChg chg="mod">
          <ac:chgData name="David Williams (SOAC)" userId="d9705ef0-be3d-4927-aab1-9879255c8c5d" providerId="ADAL" clId="{BEF660C3-160F-44B8-A0BB-D6D0F240161C}" dt="2021-01-16T12:10:18.854" v="10" actId="20577"/>
          <ac:spMkLst>
            <pc:docMk/>
            <pc:sldMk cId="2752702826" sldId="256"/>
            <ac:spMk id="2" creationId="{910A6DFE-C643-4FB0-8A61-7E47E16ACDB7}"/>
          </ac:spMkLst>
        </pc:spChg>
        <pc:picChg chg="del">
          <ac:chgData name="David Williams (SOAC)" userId="d9705ef0-be3d-4927-aab1-9879255c8c5d" providerId="ADAL" clId="{BEF660C3-160F-44B8-A0BB-D6D0F240161C}" dt="2021-01-16T12:10:26.706" v="11" actId="478"/>
          <ac:picMkLst>
            <pc:docMk/>
            <pc:sldMk cId="2752702826" sldId="256"/>
            <ac:picMk id="5" creationId="{3F12FF8D-F656-4D2C-9A8A-9CDB339D33CE}"/>
          </ac:picMkLst>
        </pc:picChg>
        <pc:picChg chg="del">
          <ac:chgData name="David Williams (SOAC)" userId="d9705ef0-be3d-4927-aab1-9879255c8c5d" providerId="ADAL" clId="{BEF660C3-160F-44B8-A0BB-D6D0F240161C}" dt="2021-01-16T12:10:28.973" v="12" actId="478"/>
          <ac:picMkLst>
            <pc:docMk/>
            <pc:sldMk cId="2752702826" sldId="256"/>
            <ac:picMk id="6" creationId="{ADF9D065-6E94-42DA-8E83-CF4392F83672}"/>
          </ac:picMkLst>
        </pc:picChg>
        <pc:picChg chg="add del mod">
          <ac:chgData name="David Williams (SOAC)" userId="d9705ef0-be3d-4927-aab1-9879255c8c5d" providerId="ADAL" clId="{BEF660C3-160F-44B8-A0BB-D6D0F240161C}" dt="2021-01-16T12:17:38.115" v="193" actId="478"/>
          <ac:picMkLst>
            <pc:docMk/>
            <pc:sldMk cId="2752702826" sldId="256"/>
            <ac:picMk id="8" creationId="{1B1F1918-448A-4F4D-AB65-E3CCFB5E1204}"/>
          </ac:picMkLst>
        </pc:picChg>
        <pc:picChg chg="add mod">
          <ac:chgData name="David Williams (SOAC)" userId="d9705ef0-be3d-4927-aab1-9879255c8c5d" providerId="ADAL" clId="{BEF660C3-160F-44B8-A0BB-D6D0F240161C}" dt="2021-01-16T12:18:06.452" v="200" actId="14100"/>
          <ac:picMkLst>
            <pc:docMk/>
            <pc:sldMk cId="2752702826" sldId="256"/>
            <ac:picMk id="9" creationId="{47832D7B-0BEC-4ABE-AFE3-BC32B7FA1507}"/>
          </ac:picMkLst>
        </pc:picChg>
        <pc:picChg chg="add mod">
          <ac:chgData name="David Williams (SOAC)" userId="d9705ef0-be3d-4927-aab1-9879255c8c5d" providerId="ADAL" clId="{BEF660C3-160F-44B8-A0BB-D6D0F240161C}" dt="2021-01-16T12:17:59.829" v="198" actId="14100"/>
          <ac:picMkLst>
            <pc:docMk/>
            <pc:sldMk cId="2752702826" sldId="256"/>
            <ac:picMk id="10" creationId="{ECA64BA2-7951-41C0-82EA-15E6832FC98D}"/>
          </ac:picMkLst>
        </pc:picChg>
      </pc:sldChg>
      <pc:sldChg chg="modSp mod">
        <pc:chgData name="David Williams (SOAC)" userId="d9705ef0-be3d-4927-aab1-9879255c8c5d" providerId="ADAL" clId="{BEF660C3-160F-44B8-A0BB-D6D0F240161C}" dt="2021-01-16T12:19:09.310" v="210" actId="20577"/>
        <pc:sldMkLst>
          <pc:docMk/>
          <pc:sldMk cId="3389638468" sldId="257"/>
        </pc:sldMkLst>
        <pc:spChg chg="mod">
          <ac:chgData name="David Williams (SOAC)" userId="d9705ef0-be3d-4927-aab1-9879255c8c5d" providerId="ADAL" clId="{BEF660C3-160F-44B8-A0BB-D6D0F240161C}" dt="2021-01-16T12:19:09.310" v="210" actId="20577"/>
          <ac:spMkLst>
            <pc:docMk/>
            <pc:sldMk cId="3389638468" sldId="257"/>
            <ac:spMk id="3" creationId="{D413427D-D21B-42D8-9002-D02A6D4A4779}"/>
          </ac:spMkLst>
        </pc:spChg>
      </pc:sldChg>
      <pc:sldChg chg="modSp mod">
        <pc:chgData name="David Williams (SOAC)" userId="d9705ef0-be3d-4927-aab1-9879255c8c5d" providerId="ADAL" clId="{BEF660C3-160F-44B8-A0BB-D6D0F240161C}" dt="2021-01-16T12:36:25.931" v="223" actId="403"/>
        <pc:sldMkLst>
          <pc:docMk/>
          <pc:sldMk cId="2308685422" sldId="259"/>
        </pc:sldMkLst>
        <pc:spChg chg="mod">
          <ac:chgData name="David Williams (SOAC)" userId="d9705ef0-be3d-4927-aab1-9879255c8c5d" providerId="ADAL" clId="{BEF660C3-160F-44B8-A0BB-D6D0F240161C}" dt="2021-01-16T12:36:25.931" v="223" actId="403"/>
          <ac:spMkLst>
            <pc:docMk/>
            <pc:sldMk cId="2308685422" sldId="259"/>
            <ac:spMk id="3" creationId="{DCEB263E-DB1B-4BF3-AB36-E0DA3AAE283E}"/>
          </ac:spMkLst>
        </pc:spChg>
      </pc:sldChg>
      <pc:sldChg chg="addSp delSp modSp mod">
        <pc:chgData name="David Williams (SOAC)" userId="d9705ef0-be3d-4927-aab1-9879255c8c5d" providerId="ADAL" clId="{BEF660C3-160F-44B8-A0BB-D6D0F240161C}" dt="2021-01-16T12:52:05.129" v="297" actId="1076"/>
        <pc:sldMkLst>
          <pc:docMk/>
          <pc:sldMk cId="225581872" sldId="262"/>
        </pc:sldMkLst>
        <pc:spChg chg="mod">
          <ac:chgData name="David Williams (SOAC)" userId="d9705ef0-be3d-4927-aab1-9879255c8c5d" providerId="ADAL" clId="{BEF660C3-160F-44B8-A0BB-D6D0F240161C}" dt="2021-01-16T12:49:50.111" v="275" actId="20577"/>
          <ac:spMkLst>
            <pc:docMk/>
            <pc:sldMk cId="225581872" sldId="262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BEF660C3-160F-44B8-A0BB-D6D0F240161C}" dt="2021-01-16T12:51:02.076" v="290" actId="1035"/>
          <ac:spMkLst>
            <pc:docMk/>
            <pc:sldMk cId="225581872" sldId="262"/>
            <ac:spMk id="3" creationId="{DCEB263E-DB1B-4BF3-AB36-E0DA3AAE283E}"/>
          </ac:spMkLst>
        </pc:spChg>
        <pc:grpChg chg="add del mod">
          <ac:chgData name="David Williams (SOAC)" userId="d9705ef0-be3d-4927-aab1-9879255c8c5d" providerId="ADAL" clId="{BEF660C3-160F-44B8-A0BB-D6D0F240161C}" dt="2021-01-16T12:51:39.535" v="292" actId="165"/>
          <ac:grpSpMkLst>
            <pc:docMk/>
            <pc:sldMk cId="225581872" sldId="262"/>
            <ac:grpSpMk id="6" creationId="{67A80A1D-DFCE-4186-9293-0FED568B413F}"/>
          </ac:grpSpMkLst>
        </pc:grpChg>
        <pc:grpChg chg="add mod">
          <ac:chgData name="David Williams (SOAC)" userId="d9705ef0-be3d-4927-aab1-9879255c8c5d" providerId="ADAL" clId="{BEF660C3-160F-44B8-A0BB-D6D0F240161C}" dt="2021-01-16T12:52:05.129" v="297" actId="1076"/>
          <ac:grpSpMkLst>
            <pc:docMk/>
            <pc:sldMk cId="225581872" sldId="262"/>
            <ac:grpSpMk id="7" creationId="{E9846E02-8AF4-458A-B28C-A724D8F3E691}"/>
          </ac:grpSpMkLst>
        </pc:grpChg>
        <pc:picChg chg="add mod topLvl modCrop">
          <ac:chgData name="David Williams (SOAC)" userId="d9705ef0-be3d-4927-aab1-9879255c8c5d" providerId="ADAL" clId="{BEF660C3-160F-44B8-A0BB-D6D0F240161C}" dt="2021-01-16T12:51:54.100" v="294" actId="164"/>
          <ac:picMkLst>
            <pc:docMk/>
            <pc:sldMk cId="225581872" sldId="262"/>
            <ac:picMk id="4" creationId="{207DB92F-14C4-4AF0-A9D9-ED4E6E5A5729}"/>
          </ac:picMkLst>
        </pc:picChg>
        <pc:picChg chg="add mod topLvl modCrop">
          <ac:chgData name="David Williams (SOAC)" userId="d9705ef0-be3d-4927-aab1-9879255c8c5d" providerId="ADAL" clId="{BEF660C3-160F-44B8-A0BB-D6D0F240161C}" dt="2021-01-16T12:51:54.100" v="294" actId="164"/>
          <ac:picMkLst>
            <pc:docMk/>
            <pc:sldMk cId="225581872" sldId="262"/>
            <ac:picMk id="5" creationId="{8DD2055E-A1AD-4801-994B-8527DE635D1A}"/>
          </ac:picMkLst>
        </pc:picChg>
      </pc:sldChg>
      <pc:sldChg chg="del">
        <pc:chgData name="David Williams (SOAC)" userId="d9705ef0-be3d-4927-aab1-9879255c8c5d" providerId="ADAL" clId="{BEF660C3-160F-44B8-A0BB-D6D0F240161C}" dt="2021-01-16T12:54:50.648" v="326" actId="47"/>
        <pc:sldMkLst>
          <pc:docMk/>
          <pc:sldMk cId="3815285877" sldId="263"/>
        </pc:sldMkLst>
      </pc:sldChg>
      <pc:sldChg chg="del">
        <pc:chgData name="David Williams (SOAC)" userId="d9705ef0-be3d-4927-aab1-9879255c8c5d" providerId="ADAL" clId="{BEF660C3-160F-44B8-A0BB-D6D0F240161C}" dt="2021-01-16T12:54:50.648" v="326" actId="47"/>
        <pc:sldMkLst>
          <pc:docMk/>
          <pc:sldMk cId="4262230195" sldId="264"/>
        </pc:sldMkLst>
      </pc:sldChg>
      <pc:sldChg chg="del">
        <pc:chgData name="David Williams (SOAC)" userId="d9705ef0-be3d-4927-aab1-9879255c8c5d" providerId="ADAL" clId="{BEF660C3-160F-44B8-A0BB-D6D0F240161C}" dt="2021-01-16T12:54:50.648" v="326" actId="47"/>
        <pc:sldMkLst>
          <pc:docMk/>
          <pc:sldMk cId="3770521688" sldId="265"/>
        </pc:sldMkLst>
      </pc:sldChg>
      <pc:sldChg chg="del">
        <pc:chgData name="David Williams (SOAC)" userId="d9705ef0-be3d-4927-aab1-9879255c8c5d" providerId="ADAL" clId="{BEF660C3-160F-44B8-A0BB-D6D0F240161C}" dt="2021-01-16T12:54:50.648" v="326" actId="47"/>
        <pc:sldMkLst>
          <pc:docMk/>
          <pc:sldMk cId="4177631229" sldId="266"/>
        </pc:sldMkLst>
      </pc:sldChg>
      <pc:sldChg chg="addSp delSp modSp mod">
        <pc:chgData name="David Williams (SOAC)" userId="d9705ef0-be3d-4927-aab1-9879255c8c5d" providerId="ADAL" clId="{BEF660C3-160F-44B8-A0BB-D6D0F240161C}" dt="2021-01-16T13:25:41.043" v="414" actId="115"/>
        <pc:sldMkLst>
          <pc:docMk/>
          <pc:sldMk cId="3602854642" sldId="270"/>
        </pc:sldMkLst>
        <pc:graphicFrameChg chg="mod modGraphic">
          <ac:chgData name="David Williams (SOAC)" userId="d9705ef0-be3d-4927-aab1-9879255c8c5d" providerId="ADAL" clId="{BEF660C3-160F-44B8-A0BB-D6D0F240161C}" dt="2021-01-16T13:25:41.043" v="414" actId="115"/>
          <ac:graphicFrameMkLst>
            <pc:docMk/>
            <pc:sldMk cId="3602854642" sldId="270"/>
            <ac:graphicFrameMk id="5" creationId="{7B02CC79-552C-44D1-9E77-61FA091BE126}"/>
          </ac:graphicFrameMkLst>
        </pc:graphicFrameChg>
        <pc:graphicFrameChg chg="add del mod">
          <ac:chgData name="David Williams (SOAC)" userId="d9705ef0-be3d-4927-aab1-9879255c8c5d" providerId="ADAL" clId="{BEF660C3-160F-44B8-A0BB-D6D0F240161C}" dt="2021-01-16T12:58:29.323" v="357"/>
          <ac:graphicFrameMkLst>
            <pc:docMk/>
            <pc:sldMk cId="3602854642" sldId="270"/>
            <ac:graphicFrameMk id="6" creationId="{523D8CB8-CCF9-4A39-947F-0A26E2FCC163}"/>
          </ac:graphicFrameMkLst>
        </pc:graphicFrameChg>
      </pc:sldChg>
      <pc:sldChg chg="modSp mod">
        <pc:chgData name="David Williams (SOAC)" userId="d9705ef0-be3d-4927-aab1-9879255c8c5d" providerId="ADAL" clId="{BEF660C3-160F-44B8-A0BB-D6D0F240161C}" dt="2021-01-16T12:55:32.720" v="333" actId="20577"/>
        <pc:sldMkLst>
          <pc:docMk/>
          <pc:sldMk cId="3066287374" sldId="272"/>
        </pc:sldMkLst>
        <pc:spChg chg="mod">
          <ac:chgData name="David Williams (SOAC)" userId="d9705ef0-be3d-4927-aab1-9879255c8c5d" providerId="ADAL" clId="{BEF660C3-160F-44B8-A0BB-D6D0F240161C}" dt="2021-01-16T12:55:32.720" v="333" actId="20577"/>
          <ac:spMkLst>
            <pc:docMk/>
            <pc:sldMk cId="3066287374" sldId="272"/>
            <ac:spMk id="3" creationId="{DCEB263E-DB1B-4BF3-AB36-E0DA3AAE283E}"/>
          </ac:spMkLst>
        </pc:spChg>
      </pc:sldChg>
      <pc:sldChg chg="modSp mod">
        <pc:chgData name="David Williams (SOAC)" userId="d9705ef0-be3d-4927-aab1-9879255c8c5d" providerId="ADAL" clId="{BEF660C3-160F-44B8-A0BB-D6D0F240161C}" dt="2021-01-16T12:56:37.371" v="346" actId="179"/>
        <pc:sldMkLst>
          <pc:docMk/>
          <pc:sldMk cId="740304691" sldId="273"/>
        </pc:sldMkLst>
        <pc:spChg chg="mod">
          <ac:chgData name="David Williams (SOAC)" userId="d9705ef0-be3d-4927-aab1-9879255c8c5d" providerId="ADAL" clId="{BEF660C3-160F-44B8-A0BB-D6D0F240161C}" dt="2021-01-16T12:55:42.569" v="335" actId="20577"/>
          <ac:spMkLst>
            <pc:docMk/>
            <pc:sldMk cId="740304691" sldId="273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BEF660C3-160F-44B8-A0BB-D6D0F240161C}" dt="2021-01-16T12:56:37.371" v="346" actId="179"/>
          <ac:spMkLst>
            <pc:docMk/>
            <pc:sldMk cId="740304691" sldId="273"/>
            <ac:spMk id="3" creationId="{DCEB263E-DB1B-4BF3-AB36-E0DA3AAE283E}"/>
          </ac:spMkLst>
        </pc:spChg>
      </pc:sldChg>
      <pc:sldChg chg="modSp mod">
        <pc:chgData name="David Williams (SOAC)" userId="d9705ef0-be3d-4927-aab1-9879255c8c5d" providerId="ADAL" clId="{BEF660C3-160F-44B8-A0BB-D6D0F240161C}" dt="2021-01-16T12:57:34.226" v="354" actId="207"/>
        <pc:sldMkLst>
          <pc:docMk/>
          <pc:sldMk cId="3465548245" sldId="274"/>
        </pc:sldMkLst>
        <pc:graphicFrameChg chg="mod modGraphic">
          <ac:chgData name="David Williams (SOAC)" userId="d9705ef0-be3d-4927-aab1-9879255c8c5d" providerId="ADAL" clId="{BEF660C3-160F-44B8-A0BB-D6D0F240161C}" dt="2021-01-16T12:57:34.226" v="354" actId="207"/>
          <ac:graphicFrameMkLst>
            <pc:docMk/>
            <pc:sldMk cId="3465548245" sldId="274"/>
            <ac:graphicFrameMk id="4" creationId="{9BF7109A-E122-4147-B4DD-4CDDA0243D69}"/>
          </ac:graphicFrameMkLst>
        </pc:graphicFrameChg>
      </pc:sldChg>
      <pc:sldChg chg="addSp delSp modSp mod">
        <pc:chgData name="David Williams (SOAC)" userId="d9705ef0-be3d-4927-aab1-9879255c8c5d" providerId="ADAL" clId="{BEF660C3-160F-44B8-A0BB-D6D0F240161C}" dt="2021-01-16T12:53:20.052" v="325" actId="404"/>
        <pc:sldMkLst>
          <pc:docMk/>
          <pc:sldMk cId="2307667373" sldId="276"/>
        </pc:sldMkLst>
        <pc:graphicFrameChg chg="mod modGraphic">
          <ac:chgData name="David Williams (SOAC)" userId="d9705ef0-be3d-4927-aab1-9879255c8c5d" providerId="ADAL" clId="{BEF660C3-160F-44B8-A0BB-D6D0F240161C}" dt="2021-01-16T12:53:20.052" v="325" actId="404"/>
          <ac:graphicFrameMkLst>
            <pc:docMk/>
            <pc:sldMk cId="2307667373" sldId="276"/>
            <ac:graphicFrameMk id="4" creationId="{C7517B3A-0E5A-4720-8738-D20CCAFD7FB4}"/>
          </ac:graphicFrameMkLst>
        </pc:graphicFrameChg>
        <pc:graphicFrameChg chg="add del mod">
          <ac:chgData name="David Williams (SOAC)" userId="d9705ef0-be3d-4927-aab1-9879255c8c5d" providerId="ADAL" clId="{BEF660C3-160F-44B8-A0BB-D6D0F240161C}" dt="2021-01-16T12:52:57.204" v="299"/>
          <ac:graphicFrameMkLst>
            <pc:docMk/>
            <pc:sldMk cId="2307667373" sldId="276"/>
            <ac:graphicFrameMk id="5" creationId="{DD57BB2A-17BD-4B1D-ACAA-9848F2965F26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latin typeface="Arial Rounded MT Bold" panose="020F07040305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F2612-1B39-42A8-A692-96F779808F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72606" y="352273"/>
            <a:ext cx="4257869" cy="1393484"/>
          </a:xfrm>
          <a:prstGeom prst="rect">
            <a:avLst/>
          </a:prstGeom>
          <a:ln w="76200">
            <a:solidFill>
              <a:schemeClr val="bg1">
                <a:lumMod val="10000"/>
                <a:lumOff val="9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666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8874142" cy="1508760"/>
          </a:xfrm>
        </p:spPr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96EA1E-3109-4FF1-B5B0-F63D843C2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077061" y="559837"/>
            <a:ext cx="1987422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  <a:latin typeface="Arial Rounded MT Bold" panose="020F07040305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0C4D-54BD-4C5D-9CB3-C4EF64D61A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14117" y="318533"/>
            <a:ext cx="3153747" cy="127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31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7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5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1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4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55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85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6DFE-C643-4FB0-8A61-7E47E16ACD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ACCA4031: Software and </a:t>
            </a:r>
            <a:r>
              <a:rPr lang="en-GB" dirty="0" err="1">
                <a:solidFill>
                  <a:schemeClr val="tx2">
                    <a:lumMod val="10000"/>
                  </a:schemeClr>
                </a:solidFill>
              </a:rPr>
              <a:t>AppLications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 for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59E049-3D9E-410F-BE4A-3827C6B64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7077" y="4074695"/>
            <a:ext cx="10506269" cy="2545180"/>
          </a:xfrm>
        </p:spPr>
        <p:txBody>
          <a:bodyPr>
            <a:normAutofit fontScale="92500" lnSpcReduction="20000"/>
          </a:bodyPr>
          <a:lstStyle/>
          <a:p>
            <a:endParaRPr lang="en-GB" sz="4400" b="1" dirty="0"/>
          </a:p>
          <a:p>
            <a:r>
              <a:rPr lang="en-GB" sz="4400" b="1" dirty="0"/>
              <a:t>MODULE OVERVIEW</a:t>
            </a:r>
          </a:p>
          <a:p>
            <a:endParaRPr lang="en-GB" b="1" dirty="0"/>
          </a:p>
          <a:p>
            <a:endParaRPr lang="en-GB" dirty="0"/>
          </a:p>
          <a:p>
            <a:r>
              <a:rPr lang="en-GB" sz="2600" dirty="0"/>
              <a:t>Mr. David A Williams BSc. Hons, MSc., PGCert (TfHE), FHEA, ADG FE/HE, MBCS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832D7B-0BEC-4ABE-AFE3-BC32B7FA15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02" b="94298" l="2381" r="94048">
                        <a14:foregroundMark x1="31293" y1="75877" x2="31293" y2="75877"/>
                        <a14:foregroundMark x1="24660" y1="69298" x2="24660" y2="69298"/>
                        <a14:foregroundMark x1="34524" y1="84211" x2="34524" y2="84211"/>
                        <a14:foregroundMark x1="12925" y1="62281" x2="12925" y2="62281"/>
                        <a14:foregroundMark x1="7653" y1="72368" x2="7653" y2="72368"/>
                        <a14:foregroundMark x1="5782" y1="69298" x2="5782" y2="69298"/>
                        <a14:foregroundMark x1="4422" y1="67982" x2="4422" y2="67982"/>
                        <a14:foregroundMark x1="6633" y1="67982" x2="6633" y2="67982"/>
                        <a14:foregroundMark x1="4932" y1="64474" x2="4932" y2="64474"/>
                        <a14:foregroundMark x1="4932" y1="64474" x2="4932" y2="64474"/>
                        <a14:foregroundMark x1="5442" y1="64474" x2="5442" y2="64474"/>
                        <a14:foregroundMark x1="12925" y1="29825" x2="12925" y2="29825"/>
                        <a14:foregroundMark x1="17517" y1="21930" x2="13435" y2="11404"/>
                        <a14:foregroundMark x1="12925" y1="10088" x2="9864" y2="13596"/>
                        <a14:foregroundMark x1="9864" y1="13596" x2="9864" y2="13596"/>
                        <a14:foregroundMark x1="3571" y1="63158" x2="8503" y2="65789"/>
                        <a14:foregroundMark x1="26020" y1="53947" x2="33503" y2="84649"/>
                        <a14:foregroundMark x1="33503" y1="84649" x2="31884" y2="53502"/>
                        <a14:foregroundMark x1="30105" y1="53070" x2="22619" y2="74561"/>
                        <a14:foregroundMark x1="30223" y1="52732" x2="30105" y2="53070"/>
                        <a14:foregroundMark x1="22619" y1="74561" x2="31293" y2="75877"/>
                        <a14:foregroundMark x1="27721" y1="25439" x2="27721" y2="25439"/>
                        <a14:foregroundMark x1="27721" y1="25439" x2="27721" y2="25439"/>
                        <a14:foregroundMark x1="29932" y1="20614" x2="29932" y2="20614"/>
                        <a14:foregroundMark x1="29932" y1="20614" x2="29932" y2="20614"/>
                        <a14:foregroundMark x1="29932" y1="20614" x2="29932" y2="20614"/>
                        <a14:foregroundMark x1="26020" y1="14912" x2="26020" y2="14912"/>
                        <a14:foregroundMark x1="26020" y1="14912" x2="26020" y2="14912"/>
                        <a14:foregroundMark x1="26020" y1="14912" x2="26020" y2="14912"/>
                        <a14:foregroundMark x1="46088" y1="17105" x2="46088" y2="17105"/>
                        <a14:foregroundMark x1="46088" y1="17105" x2="46088" y2="17105"/>
                        <a14:foregroundMark x1="46088" y1="17105" x2="46088" y2="17105"/>
                        <a14:foregroundMark x1="46088" y1="19298" x2="46088" y2="19298"/>
                        <a14:foregroundMark x1="46088" y1="19298" x2="46088" y2="19298"/>
                        <a14:foregroundMark x1="46088" y1="19298" x2="46088" y2="19298"/>
                        <a14:foregroundMark x1="46599" y1="17105" x2="46599" y2="17105"/>
                        <a14:foregroundMark x1="58163" y1="25439" x2="58163" y2="25439"/>
                        <a14:foregroundMark x1="58163" y1="25439" x2="58163" y2="25439"/>
                        <a14:foregroundMark x1="58163" y1="25439" x2="58163" y2="25439"/>
                        <a14:foregroundMark x1="56463" y1="12719" x2="56463" y2="12719"/>
                        <a14:foregroundMark x1="56463" y1="12719" x2="56463" y2="12719"/>
                        <a14:foregroundMark x1="76020" y1="33333" x2="76020" y2="33333"/>
                        <a14:foregroundMark x1="76020" y1="33333" x2="76020" y2="33333"/>
                        <a14:foregroundMark x1="77381" y1="35526" x2="77381" y2="35526"/>
                        <a14:foregroundMark x1="77381" y1="35526" x2="77381" y2="35526"/>
                        <a14:foregroundMark x1="67177" y1="5702" x2="67177" y2="5702"/>
                        <a14:foregroundMark x1="66667" y1="7895" x2="66667" y2="7895"/>
                        <a14:foregroundMark x1="66667" y1="7895" x2="66667" y2="7895"/>
                        <a14:foregroundMark x1="66667" y1="7895" x2="66667" y2="7895"/>
                        <a14:foregroundMark x1="68027" y1="10088" x2="68027" y2="10088"/>
                        <a14:foregroundMark x1="68027" y1="10088" x2="68027" y2="10088"/>
                        <a14:foregroundMark x1="68027" y1="10088" x2="72109" y2="12719"/>
                        <a14:foregroundMark x1="66667" y1="10088" x2="66667" y2="10088"/>
                        <a14:foregroundMark x1="66667" y1="10088" x2="66667" y2="10088"/>
                        <a14:foregroundMark x1="90816" y1="14912" x2="90816" y2="14912"/>
                        <a14:foregroundMark x1="90816" y1="14912" x2="90816" y2="14912"/>
                        <a14:foregroundMark x1="90816" y1="14912" x2="90816" y2="14912"/>
                        <a14:foregroundMark x1="90816" y1="19298" x2="90816" y2="19298"/>
                        <a14:foregroundMark x1="90816" y1="19298" x2="90816" y2="19298"/>
                        <a14:foregroundMark x1="90816" y1="19298" x2="90816" y2="19298"/>
                        <a14:foregroundMark x1="90816" y1="19298" x2="90816" y2="19298"/>
                        <a14:foregroundMark x1="90816" y1="19298" x2="90816" y2="19298"/>
                        <a14:foregroundMark x1="90816" y1="19298" x2="90816" y2="19298"/>
                        <a14:foregroundMark x1="90816" y1="19298" x2="90816" y2="19298"/>
                        <a14:foregroundMark x1="90816" y1="19298" x2="90816" y2="19298"/>
                        <a14:foregroundMark x1="83163" y1="26316" x2="83163" y2="26316"/>
                        <a14:foregroundMark x1="83163" y1="26316" x2="83163" y2="26316"/>
                        <a14:foregroundMark x1="83163" y1="26316" x2="83163" y2="26316"/>
                        <a14:foregroundMark x1="87245" y1="11404" x2="87245" y2="11404"/>
                        <a14:foregroundMark x1="91667" y1="75000" x2="91667" y2="75000"/>
                        <a14:foregroundMark x1="91667" y1="75000" x2="91667" y2="75000"/>
                        <a14:foregroundMark x1="92177" y1="75877" x2="92177" y2="75877"/>
                        <a14:foregroundMark x1="87245" y1="78509" x2="87245" y2="75000"/>
                        <a14:foregroundMark x1="87245" y1="73684" x2="87245" y2="73684"/>
                        <a14:foregroundMark x1="87245" y1="71491" x2="87245" y2="71491"/>
                        <a14:foregroundMark x1="87245" y1="71491" x2="87245" y2="71491"/>
                        <a14:foregroundMark x1="87245" y1="71491" x2="87245" y2="71491"/>
                        <a14:foregroundMark x1="85544" y1="69298" x2="84184" y2="70175"/>
                        <a14:foregroundMark x1="84184" y1="70175" x2="84184" y2="70175"/>
                        <a14:foregroundMark x1="84184" y1="70175" x2="84184" y2="70175"/>
                        <a14:foregroundMark x1="84184" y1="70175" x2="84184" y2="70175"/>
                        <a14:foregroundMark x1="83163" y1="70175" x2="83163" y2="70175"/>
                        <a14:foregroundMark x1="83163" y1="70175" x2="83163" y2="75877"/>
                        <a14:foregroundMark x1="85034" y1="72368" x2="85034" y2="72368"/>
                        <a14:foregroundMark x1="85034" y1="72368" x2="85034" y2="71491"/>
                        <a14:foregroundMark x1="85034" y1="71491" x2="85034" y2="71491"/>
                        <a14:foregroundMark x1="86395" y1="78509" x2="86395" y2="78509"/>
                        <a14:foregroundMark x1="86395" y1="79386" x2="85034" y2="81579"/>
                        <a14:foregroundMark x1="84184" y1="80702" x2="84184" y2="80702"/>
                        <a14:foregroundMark x1="85034" y1="75000" x2="85034" y2="75000"/>
                        <a14:foregroundMark x1="85034" y1="75000" x2="85034" y2="75000"/>
                        <a14:foregroundMark x1="6633" y1="67982" x2="6633" y2="67982"/>
                        <a14:foregroundMark x1="6293" y1="67982" x2="6293" y2="72368"/>
                        <a14:foregroundMark x1="6293" y1="72368" x2="6293" y2="72368"/>
                        <a14:foregroundMark x1="7143" y1="75000" x2="9864" y2="75000"/>
                        <a14:foregroundMark x1="9864" y1="75000" x2="9864" y2="75000"/>
                        <a14:foregroundMark x1="13435" y1="70175" x2="13435" y2="70175"/>
                        <a14:foregroundMark x1="12585" y1="69298" x2="12585" y2="69298"/>
                        <a14:foregroundMark x1="11565" y1="21930" x2="11565" y2="21930"/>
                        <a14:foregroundMark x1="11565" y1="22807" x2="9014" y2="25439"/>
                        <a14:foregroundMark x1="12925" y1="67982" x2="13946" y2="59649"/>
                        <a14:foregroundMark x1="13946" y1="59649" x2="13946" y2="59649"/>
                        <a14:foregroundMark x1="13946" y1="59649" x2="13946" y2="59649"/>
                        <a14:foregroundMark x1="12585" y1="59649" x2="12585" y2="59649"/>
                        <a14:foregroundMark x1="9354" y1="59649" x2="9354" y2="59649"/>
                        <a14:foregroundMark x1="9354" y1="56579" x2="9354" y2="56579"/>
                        <a14:foregroundMark x1="10714" y1="57456" x2="10714" y2="57456"/>
                        <a14:foregroundMark x1="11565" y1="58772" x2="15646" y2="57456"/>
                        <a14:foregroundMark x1="66156" y1="17105" x2="66156" y2="12719"/>
                        <a14:foregroundMark x1="66156" y1="10088" x2="66156" y2="10088"/>
                        <a14:foregroundMark x1="67517" y1="11404" x2="67517" y2="11404"/>
                        <a14:foregroundMark x1="67517" y1="11404" x2="67517" y2="11404"/>
                        <a14:foregroundMark x1="67517" y1="11404" x2="67517" y2="11404"/>
                        <a14:foregroundMark x1="68537" y1="11404" x2="68878" y2="15789"/>
                        <a14:foregroundMark x1="68878" y1="15789" x2="68878" y2="15789"/>
                        <a14:foregroundMark x1="89116" y1="18421" x2="89116" y2="18421"/>
                        <a14:foregroundMark x1="89116" y1="18421" x2="89116" y2="18421"/>
                        <a14:foregroundMark x1="89116" y1="18421" x2="89116" y2="18421"/>
                        <a14:foregroundMark x1="89116" y1="18421" x2="89116" y2="18421"/>
                        <a14:foregroundMark x1="89116" y1="18421" x2="89116" y2="18421"/>
                        <a14:foregroundMark x1="89966" y1="18421" x2="89966" y2="18421"/>
                        <a14:foregroundMark x1="91327" y1="18421" x2="94048" y2="20614"/>
                        <a14:foregroundMark x1="94048" y1="20614" x2="94048" y2="24123"/>
                        <a14:foregroundMark x1="94048" y1="24123" x2="94048" y2="24123"/>
                        <a14:foregroundMark x1="91667" y1="31140" x2="91667" y2="31140"/>
                        <a14:foregroundMark x1="91327" y1="31140" x2="88095" y2="35526"/>
                        <a14:foregroundMark x1="87245" y1="35526" x2="87245" y2="35526"/>
                        <a14:foregroundMark x1="84184" y1="18421" x2="84524" y2="27632"/>
                        <a14:foregroundMark x1="71088" y1="13596" x2="71088" y2="32018"/>
                        <a14:foregroundMark x1="72959" y1="21930" x2="71599" y2="32018"/>
                        <a14:foregroundMark x1="30952" y1="20614" x2="27211" y2="25439"/>
                        <a14:foregroundMark x1="10714" y1="19298" x2="7993" y2="19298"/>
                        <a14:foregroundMark x1="67517" y1="75000" x2="65816" y2="72368"/>
                        <a14:foregroundMark x1="66667" y1="69298" x2="65306" y2="79386"/>
                        <a14:foregroundMark x1="68537" y1="65789" x2="68537" y2="65789"/>
                        <a14:foregroundMark x1="68537" y1="65789" x2="68537" y2="72368"/>
                        <a14:foregroundMark x1="71088" y1="70175" x2="71088" y2="70175"/>
                        <a14:foregroundMark x1="71599" y1="70175" x2="71599" y2="70175"/>
                        <a14:foregroundMark x1="71599" y1="70175" x2="71599" y2="70175"/>
                        <a14:foregroundMark x1="71599" y1="70175" x2="71599" y2="70175"/>
                        <a14:foregroundMark x1="70238" y1="70175" x2="70238" y2="70175"/>
                        <a14:foregroundMark x1="69388" y1="71491" x2="69388" y2="71491"/>
                        <a14:foregroundMark x1="68878" y1="73684" x2="68878" y2="77193"/>
                        <a14:foregroundMark x1="68878" y1="77193" x2="68878" y2="77193"/>
                        <a14:foregroundMark x1="69388" y1="82895" x2="69388" y2="82895"/>
                        <a14:foregroundMark x1="70238" y1="84211" x2="71599" y2="86404"/>
                        <a14:foregroundMark x1="72109" y1="86404" x2="72109" y2="86404"/>
                        <a14:foregroundMark x1="72449" y1="86404" x2="72449" y2="86404"/>
                        <a14:foregroundMark x1="77381" y1="94298" x2="77381" y2="94298"/>
                        <a14:foregroundMark x1="85034" y1="71491" x2="85034" y2="71491"/>
                        <a14:foregroundMark x1="86395" y1="75000" x2="86395" y2="75000"/>
                        <a14:foregroundMark x1="86395" y1="75000" x2="86395" y2="75000"/>
                        <a14:foregroundMark x1="86395" y1="75877" x2="86395" y2="75877"/>
                        <a14:foregroundMark x1="86395" y1="79386" x2="86395" y2="79386"/>
                        <a14:foregroundMark x1="86395" y1="79386" x2="85034" y2="79386"/>
                        <a14:foregroundMark x1="84524" y1="77193" x2="84524" y2="77193"/>
                        <a14:foregroundMark x1="85034" y1="75877" x2="85034" y2="75877"/>
                        <a14:foregroundMark x1="85884" y1="75877" x2="85884" y2="75877"/>
                        <a14:foregroundMark x1="88095" y1="71491" x2="89116" y2="79386"/>
                        <a14:foregroundMark x1="89966" y1="79386" x2="89966" y2="79386"/>
                        <a14:foregroundMark x1="71599" y1="21930" x2="71599" y2="21930"/>
                        <a14:foregroundMark x1="72109" y1="28509" x2="72109" y2="39035"/>
                        <a14:foregroundMark x1="72109" y1="39035" x2="72109" y2="39035"/>
                        <a14:foregroundMark x1="51020" y1="59649" x2="51020" y2="59649"/>
                        <a14:foregroundMark x1="51020" y1="60965" x2="51020" y2="69298"/>
                        <a14:foregroundMark x1="51531" y1="73684" x2="52381" y2="78509"/>
                        <a14:foregroundMark x1="50170" y1="82895" x2="50170" y2="82895"/>
                        <a14:foregroundMark x1="34014" y1="91228" x2="34014" y2="91228"/>
                        <a14:foregroundMark x1="34014" y1="91228" x2="34014" y2="70175"/>
                        <a14:backgroundMark x1="31293" y1="48246" x2="31293" y2="48246"/>
                        <a14:backgroundMark x1="31293" y1="48246" x2="30952" y2="53070"/>
                        <a14:backgroundMark x1="29082" y1="53070" x2="29082" y2="53070"/>
                        <a14:backgroundMark x1="32143" y1="53070" x2="32143" y2="5307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02410" y="3968223"/>
            <a:ext cx="3584759" cy="19636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CA64BA2-7951-41C0-82EA-15E6832FC9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59" y="3968223"/>
            <a:ext cx="3584759" cy="1963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702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626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C4539-B374-44C3-BF74-E2700584E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3427D-D21B-42D8-9002-D02A6D4A4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auto" hangingPunct="1">
              <a:spcBef>
                <a:spcPts val="1200"/>
              </a:spcBef>
              <a:spcAft>
                <a:spcPts val="0"/>
              </a:spcAft>
              <a:buNone/>
            </a:pPr>
            <a:endParaRPr lang="en-GB" sz="36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 algn="ctr" fontAlgn="auto" hangingPunct="1">
              <a:spcBef>
                <a:spcPts val="1200"/>
              </a:spcBef>
              <a:spcAft>
                <a:spcPts val="0"/>
              </a:spcAft>
              <a:buNone/>
            </a:pPr>
            <a:endParaRPr lang="en-GB" sz="36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 algn="ctr" fontAlgn="auto" hangingPunct="1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give students both a theoretical and a practical understanding and knowledge of various software and applications used within Businesses.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638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objectives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456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/>
              <a:t>Upon the successful completion of this module, the student should be able to:</a:t>
            </a:r>
          </a:p>
          <a:p>
            <a:pPr marL="0" indent="0">
              <a:buNone/>
            </a:pPr>
            <a:endParaRPr lang="en-GB" sz="3200" dirty="0"/>
          </a:p>
          <a:p>
            <a:pPr lvl="2"/>
            <a:r>
              <a:rPr lang="en-GB" sz="3200" dirty="0"/>
              <a:t>Demonstrate knowledge and skills to use software packages and applications to support day-to-day business operations.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685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078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842" y="1963554"/>
            <a:ext cx="11325726" cy="456214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Essential software for businesses operation</a:t>
            </a:r>
          </a:p>
          <a:p>
            <a:r>
              <a:rPr lang="en-GB" sz="2800" dirty="0"/>
              <a:t>Office software packages</a:t>
            </a:r>
          </a:p>
          <a:p>
            <a:r>
              <a:rPr lang="en-GB" sz="2800" dirty="0"/>
              <a:t>Documentation – create, format, tables, pictures, mail merge, </a:t>
            </a:r>
          </a:p>
          <a:p>
            <a:r>
              <a:rPr lang="en-GB" sz="2800" dirty="0"/>
              <a:t>Spreadsheets &amp; Macros </a:t>
            </a:r>
          </a:p>
          <a:p>
            <a:r>
              <a:rPr lang="en-GB" sz="2800" dirty="0"/>
              <a:t>Emails and other communication tools</a:t>
            </a:r>
          </a:p>
          <a:p>
            <a:r>
              <a:rPr lang="en-GB" sz="2800" dirty="0"/>
              <a:t>PowerPoint Presentations</a:t>
            </a:r>
          </a:p>
          <a:p>
            <a:r>
              <a:rPr lang="en-GB" sz="2800" dirty="0"/>
              <a:t>Online collaboration tools - SharePoint, Skype for Business, MS Teams. </a:t>
            </a:r>
          </a:p>
          <a:p>
            <a:r>
              <a:rPr lang="en-GB" sz="2800" dirty="0"/>
              <a:t>Working with pdf</a:t>
            </a:r>
          </a:p>
          <a:p>
            <a:r>
              <a:rPr lang="en-GB" sz="2800" dirty="0"/>
              <a:t>Database concepts</a:t>
            </a:r>
          </a:p>
          <a:p>
            <a:endParaRPr lang="en-GB" sz="9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9846E02-8AF4-458A-B28C-A724D8F3E691}"/>
              </a:ext>
            </a:extLst>
          </p:cNvPr>
          <p:cNvGrpSpPr/>
          <p:nvPr/>
        </p:nvGrpSpPr>
        <p:grpSpPr>
          <a:xfrm>
            <a:off x="3128211" y="5346603"/>
            <a:ext cx="9063789" cy="1179095"/>
            <a:chOff x="4138863" y="5358063"/>
            <a:chExt cx="8053137" cy="1499937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07DB92F-14C4-4AF0-A9D9-ED4E6E5A57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22301" b="50000"/>
            <a:stretch/>
          </p:blipFill>
          <p:spPr>
            <a:xfrm>
              <a:off x="4138863" y="5358065"/>
              <a:ext cx="3521243" cy="1499935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8DD2055E-A1AD-4801-994B-8527DE635D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50000"/>
            <a:stretch/>
          </p:blipFill>
          <p:spPr>
            <a:xfrm>
              <a:off x="7660105" y="5358063"/>
              <a:ext cx="4531895" cy="14999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5581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Time allocation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8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study time for the module is divided as follows: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7517B3A-0E5A-4720-8738-D20CCAFD7F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9072637"/>
              </p:ext>
            </p:extLst>
          </p:nvPr>
        </p:nvGraphicFramePr>
        <p:xfrm>
          <a:off x="1202920" y="2759242"/>
          <a:ext cx="9784080" cy="3458675"/>
        </p:xfrm>
        <a:graphic>
          <a:graphicData uri="http://schemas.openxmlformats.org/drawingml/2006/table">
            <a:tbl>
              <a:tblPr firstRow="1" firstCol="1" bandRow="1"/>
              <a:tblGrid>
                <a:gridCol w="4524112">
                  <a:extLst>
                    <a:ext uri="{9D8B030D-6E8A-4147-A177-3AD203B41FA5}">
                      <a16:colId xmlns:a16="http://schemas.microsoft.com/office/drawing/2014/main" val="3087589907"/>
                    </a:ext>
                  </a:extLst>
                </a:gridCol>
                <a:gridCol w="2165684">
                  <a:extLst>
                    <a:ext uri="{9D8B030D-6E8A-4147-A177-3AD203B41FA5}">
                      <a16:colId xmlns:a16="http://schemas.microsoft.com/office/drawing/2014/main" val="4120261124"/>
                    </a:ext>
                  </a:extLst>
                </a:gridCol>
                <a:gridCol w="3094284">
                  <a:extLst>
                    <a:ext uri="{9D8B030D-6E8A-4147-A177-3AD203B41FA5}">
                      <a16:colId xmlns:a16="http://schemas.microsoft.com/office/drawing/2014/main" val="3077528313"/>
                    </a:ext>
                  </a:extLst>
                </a:gridCol>
              </a:tblGrid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Hours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7116647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Scheduled learning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24%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471300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76%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9671109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Placement learning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3761568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3041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7667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489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Component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			Written Examination		☐</a:t>
            </a:r>
          </a:p>
          <a:p>
            <a:pPr marL="0" indent="0">
              <a:buNone/>
            </a:pPr>
            <a:r>
              <a:rPr lang="en-GB" sz="2800" b="1" dirty="0"/>
              <a:t>	</a:t>
            </a:r>
          </a:p>
          <a:p>
            <a:pPr marL="0" indent="0">
              <a:buNone/>
            </a:pPr>
            <a:r>
              <a:rPr lang="en-GB" sz="2800" b="1" dirty="0"/>
              <a:t>			Coursework			☒</a:t>
            </a:r>
          </a:p>
          <a:p>
            <a:pPr marL="0" indent="0">
              <a:buNone/>
            </a:pPr>
            <a:r>
              <a:rPr lang="en-GB" sz="2800" b="1" dirty="0"/>
              <a:t>		</a:t>
            </a:r>
          </a:p>
          <a:p>
            <a:pPr marL="0" indent="0">
              <a:buNone/>
            </a:pPr>
            <a:r>
              <a:rPr lang="en-GB" sz="2800" b="1" dirty="0"/>
              <a:t>			Practical			☐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3600" b="1" dirty="0"/>
              <a:t>Mode of assessment		Volume		Weighting</a:t>
            </a:r>
          </a:p>
          <a:p>
            <a:pPr marL="0" indent="0">
              <a:buNone/>
            </a:pPr>
            <a:r>
              <a:rPr lang="en-GB" sz="3600" b="1" dirty="0"/>
              <a:t>Portfolio				2000 words 	100%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287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Component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Portfolio</a:t>
            </a:r>
          </a:p>
          <a:p>
            <a:pPr marL="0" indent="0">
              <a:buNone/>
            </a:pPr>
            <a:r>
              <a:rPr lang="en-GB" sz="2800" b="1" dirty="0"/>
              <a:t>Students will produce a portfolio of work appropriate to the nature of their area of study. Portfolio elements may include a selection of the following:</a:t>
            </a:r>
          </a:p>
          <a:p>
            <a:pPr marL="1439863" indent="-457200"/>
            <a:r>
              <a:rPr lang="en-GB" sz="2800" b="1" dirty="0"/>
              <a:t>Written Report</a:t>
            </a:r>
          </a:p>
          <a:p>
            <a:pPr marL="1439863" indent="-457200"/>
            <a:r>
              <a:rPr lang="en-GB" sz="2800" b="1" dirty="0"/>
              <a:t>Presentation slides</a:t>
            </a:r>
          </a:p>
          <a:p>
            <a:pPr marL="1439863" indent="-457200"/>
            <a:r>
              <a:rPr lang="en-GB" sz="2800" b="1" dirty="0"/>
              <a:t>Software/hardware implementation</a:t>
            </a:r>
          </a:p>
          <a:p>
            <a:pPr marL="1439863" indent="-457200"/>
            <a:r>
              <a:rPr lang="en-GB" sz="2800" b="1" dirty="0"/>
              <a:t>Demonstration of work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3046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BF7109A-E122-4147-B4DD-4CDDA0243D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4630155"/>
              </p:ext>
            </p:extLst>
          </p:nvPr>
        </p:nvGraphicFramePr>
        <p:xfrm>
          <a:off x="1031631" y="2011680"/>
          <a:ext cx="9955367" cy="4206240"/>
        </p:xfrm>
        <a:graphic>
          <a:graphicData uri="http://schemas.openxmlformats.org/drawingml/2006/table">
            <a:tbl>
              <a:tblPr firstRow="1" firstCol="1" bandRow="1"/>
              <a:tblGrid>
                <a:gridCol w="6361837">
                  <a:extLst>
                    <a:ext uri="{9D8B030D-6E8A-4147-A177-3AD203B41FA5}">
                      <a16:colId xmlns:a16="http://schemas.microsoft.com/office/drawing/2014/main" val="3654676610"/>
                    </a:ext>
                  </a:extLst>
                </a:gridCol>
                <a:gridCol w="3593530">
                  <a:extLst>
                    <a:ext uri="{9D8B030D-6E8A-4147-A177-3AD203B41FA5}">
                      <a16:colId xmlns:a16="http://schemas.microsoft.com/office/drawing/2014/main" val="1229820081"/>
                    </a:ext>
                  </a:extLst>
                </a:gridCol>
              </a:tblGrid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b="1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6000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b="1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6000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7213733"/>
                  </a:ext>
                </a:extLst>
              </a:tr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Written exam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3094977"/>
                  </a:ext>
                </a:extLst>
              </a:tr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Coursework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6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71649300"/>
                  </a:ext>
                </a:extLst>
              </a:tr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Practical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6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0776430"/>
                  </a:ext>
                </a:extLst>
              </a:tr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6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32859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5548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Reading List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214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B02CC79-552C-44D1-9E77-61FA091BE1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7292092"/>
              </p:ext>
            </p:extLst>
          </p:nvPr>
        </p:nvGraphicFramePr>
        <p:xfrm>
          <a:off x="177800" y="2348484"/>
          <a:ext cx="11836400" cy="3716529"/>
        </p:xfrm>
        <a:graphic>
          <a:graphicData uri="http://schemas.openxmlformats.org/drawingml/2006/table">
            <a:tbl>
              <a:tblPr firstRow="1" firstCol="1" bandRow="1"/>
              <a:tblGrid>
                <a:gridCol w="2218267">
                  <a:extLst>
                    <a:ext uri="{9D8B030D-6E8A-4147-A177-3AD203B41FA5}">
                      <a16:colId xmlns:a16="http://schemas.microsoft.com/office/drawing/2014/main" val="1485321314"/>
                    </a:ext>
                  </a:extLst>
                </a:gridCol>
                <a:gridCol w="7885978">
                  <a:extLst>
                    <a:ext uri="{9D8B030D-6E8A-4147-A177-3AD203B41FA5}">
                      <a16:colId xmlns:a16="http://schemas.microsoft.com/office/drawing/2014/main" val="1219134242"/>
                    </a:ext>
                  </a:extLst>
                </a:gridCol>
                <a:gridCol w="1732155">
                  <a:extLst>
                    <a:ext uri="{9D8B030D-6E8A-4147-A177-3AD203B41FA5}">
                      <a16:colId xmlns:a16="http://schemas.microsoft.com/office/drawing/2014/main" val="4032533610"/>
                    </a:ext>
                  </a:extLst>
                </a:gridCol>
              </a:tblGrid>
              <a:tr h="22025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Classification</a:t>
                      </a:r>
                      <a:endParaRPr lang="en-GB" sz="3200" b="1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Reading List entry</a:t>
                      </a:r>
                      <a:endParaRPr lang="en-GB" sz="3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Electronic*</a:t>
                      </a:r>
                      <a:endParaRPr lang="en-GB" sz="3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3691613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32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4000" b="1" u="sng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0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J. T. Campbell, S. M. Freund, M. Frydenberg, M. Z. Last, P. J. Pratt, S. L. </a:t>
                      </a:r>
                      <a:r>
                        <a:rPr lang="en-US" sz="2000" b="1" u="sng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Sebok</a:t>
                      </a:r>
                      <a:r>
                        <a:rPr lang="en-US" sz="20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M. E. </a:t>
                      </a:r>
                      <a:r>
                        <a:rPr lang="en-US" sz="2000" b="1" u="sng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Vermaat</a:t>
                      </a:r>
                      <a:r>
                        <a:rPr lang="en-US" sz="20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(2017) Shelly Cashman Series Discovering Computers &amp; Microsoft Office 365 &amp; Office 2016: A Fundamental Combined Approach, 1st Edition</a:t>
                      </a:r>
                      <a:endParaRPr lang="en-GB" sz="2800" b="1" u="sng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6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7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8204941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32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4000" b="1" u="sng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0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P. Carey, K. T. </a:t>
                      </a:r>
                      <a:r>
                        <a:rPr lang="en-US" sz="2000" b="1" u="sng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Pinard</a:t>
                      </a:r>
                      <a:r>
                        <a:rPr lang="en-US" sz="20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A. Shaffer, M. </a:t>
                      </a:r>
                      <a:r>
                        <a:rPr lang="en-US" sz="2000" b="1" u="sng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Shellman</a:t>
                      </a:r>
                      <a:r>
                        <a:rPr lang="en-US" sz="20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S. </a:t>
                      </a:r>
                      <a:r>
                        <a:rPr lang="en-US" sz="2000" b="1" u="sng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Vodnik</a:t>
                      </a:r>
                      <a:r>
                        <a:rPr lang="en-US" sz="20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(2020) New Perspectives Microsoft Office 365 &amp; Office 2019 Introductory, 1st Edition</a:t>
                      </a:r>
                      <a:endParaRPr lang="en-GB" sz="2800" b="1" u="sng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6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7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10373581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3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4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 </a:t>
                      </a:r>
                      <a:r>
                        <a:rPr lang="en-US" sz="2000" b="1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Baase</a:t>
                      </a: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&amp; T. M. Henry (2018) Gift of Fire, A: Social, Legal, and Ethical Issues for Computing Technology, 5th Edition, Pearson </a:t>
                      </a:r>
                      <a:endParaRPr lang="en-GB" sz="2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6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7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4570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28546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Custom 1">
      <a:dk1>
        <a:srgbClr val="2C2C2C"/>
      </a:dk1>
      <a:lt1>
        <a:srgbClr val="FFFFFF"/>
      </a:lt1>
      <a:dk2>
        <a:srgbClr val="0674A5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48d6ce274c2c99f53fa470523dcf380d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2e65138d66d826f98f465ac36663b993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76FA44-2F1D-423A-A197-9873AC9D2B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332A56-BB42-464B-B748-8153E505D8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8A276B6-176B-4067-82FD-C89B44799588}">
  <ds:schemaRefs>
    <ds:schemaRef ds:uri="http://schemas.microsoft.com/office/2006/documentManagement/types"/>
    <ds:schemaRef ds:uri="http://purl.org/dc/terms/"/>
    <ds:schemaRef ds:uri="http://purl.org/dc/elements/1.1/"/>
    <ds:schemaRef ds:uri="4f627824-a7cf-4e54-9661-934e5f85792b"/>
    <ds:schemaRef ds:uri="http://schemas.microsoft.com/office/infopath/2007/PartnerControls"/>
    <ds:schemaRef ds:uri="http://www.w3.org/XML/1998/namespace"/>
    <ds:schemaRef ds:uri="19514574-b5d9-49eb-9678-28308461b4ba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156</TotalTime>
  <Words>438</Words>
  <Application>Microsoft Office PowerPoint</Application>
  <PresentationFormat>Widescreen</PresentationFormat>
  <Paragraphs>90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Arial Rounded MT Bold</vt:lpstr>
      <vt:lpstr>Calibri</vt:lpstr>
      <vt:lpstr>Corbel</vt:lpstr>
      <vt:lpstr>Segoe UI Symbol</vt:lpstr>
      <vt:lpstr>Times New Roman</vt:lpstr>
      <vt:lpstr>Wingdings</vt:lpstr>
      <vt:lpstr>Banded</vt:lpstr>
      <vt:lpstr>ACCA4031: Software and AppLications for Business</vt:lpstr>
      <vt:lpstr>Module aims</vt:lpstr>
      <vt:lpstr>Aims</vt:lpstr>
      <vt:lpstr>Module objectives</vt:lpstr>
      <vt:lpstr>objectives</vt:lpstr>
      <vt:lpstr>INDICATIVE CONTENT</vt:lpstr>
      <vt:lpstr>content</vt:lpstr>
      <vt:lpstr>Study Time allocation</vt:lpstr>
      <vt:lpstr>Time allocation</vt:lpstr>
      <vt:lpstr>assessments</vt:lpstr>
      <vt:lpstr>Assessment Component 1</vt:lpstr>
      <vt:lpstr>Assessment Component 1</vt:lpstr>
      <vt:lpstr>Assessment summary</vt:lpstr>
      <vt:lpstr>INDICATIVE Reading List</vt:lpstr>
      <vt:lpstr>Reading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 (SOAC)</dc:creator>
  <cp:lastModifiedBy>David Williams (SOAC)</cp:lastModifiedBy>
  <cp:revision>4</cp:revision>
  <dcterms:created xsi:type="dcterms:W3CDTF">2021-01-16T10:49:17Z</dcterms:created>
  <dcterms:modified xsi:type="dcterms:W3CDTF">2021-01-16T13:25:51Z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