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65" r:id="rId2"/>
    <p:sldId id="274" r:id="rId3"/>
    <p:sldId id="275" r:id="rId4"/>
    <p:sldId id="276" r:id="rId5"/>
    <p:sldId id="277" r:id="rId6"/>
    <p:sldId id="278" r:id="rId7"/>
    <p:sldId id="279" r:id="rId8"/>
    <p:sldId id="280" r:id="rId9"/>
    <p:sldId id="281"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005"/>
    <p:restoredTop sz="86425"/>
  </p:normalViewPr>
  <p:slideViewPr>
    <p:cSldViewPr snapToGrid="0" snapToObjects="1">
      <p:cViewPr varScale="1">
        <p:scale>
          <a:sx n="98" d="100"/>
          <a:sy n="98" d="100"/>
        </p:scale>
        <p:origin x="296" y="19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7" d="100"/>
          <a:sy n="87" d="100"/>
        </p:scale>
        <p:origin x="3832" y="192"/>
      </p:cViewPr>
      <p:guideLst/>
    </p:cSldViewPr>
  </p:notes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notesMaster" Target="notesMasters/notesMaster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321B75-38A8-B44F-AF53-6CF83E764940}" type="datetimeFigureOut">
              <a:rPr lang="en-US" smtClean="0"/>
              <a:t>3/13/19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810344-E3A0-774B-9576-910FEB955E9E}" type="slidenum">
              <a:rPr lang="en-US" smtClean="0"/>
              <a:t>‹#›</a:t>
            </a:fld>
            <a:endParaRPr lang="en-US"/>
          </a:p>
        </p:txBody>
      </p:sp>
    </p:spTree>
    <p:extLst>
      <p:ext uri="{BB962C8B-B14F-4D97-AF65-F5344CB8AC3E}">
        <p14:creationId xmlns:p14="http://schemas.microsoft.com/office/powerpoint/2010/main" val="249959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3/13/19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3/13/19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3/13/19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smtClean="0"/>
              <a:t>Drag picture to placeholder or click icon to add</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smtClean="0"/>
              <a:t>Drag picture to placeholder or click icon to add</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smtClean="0"/>
              <a:t>Drag picture to placeholder or click icon to add</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smtClean="0"/>
              <a:t>Drag picture to placeholder or click icon to add</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3/13/19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t/>
            </a:r>
            <a:br>
              <a:rPr lang="en-GB" b="1" dirty="0" smtClean="0"/>
            </a:br>
            <a:r>
              <a:rPr lang="en-GB" sz="4000" b="1" dirty="0" smtClean="0">
                <a:latin typeface="Angsana New" charset="0"/>
                <a:ea typeface="Angsana New" charset="0"/>
                <a:cs typeface="Angsana New" charset="0"/>
              </a:rPr>
              <a:t>Research Methods &amp; GIS</a:t>
            </a:r>
            <a:br>
              <a:rPr lang="en-GB" sz="4000" b="1" dirty="0" smtClean="0">
                <a:latin typeface="Angsana New" charset="0"/>
                <a:ea typeface="Angsana New" charset="0"/>
                <a:cs typeface="Angsana New" charset="0"/>
              </a:rPr>
            </a:br>
            <a:r>
              <a:rPr lang="en-GB" sz="4000" b="1" dirty="0">
                <a:latin typeface="Angsana New" charset="0"/>
                <a:ea typeface="Angsana New" charset="0"/>
                <a:cs typeface="Angsana New" charset="0"/>
              </a:rPr>
              <a:t>M5X01771</a:t>
            </a:r>
            <a:r>
              <a:rPr lang="en-GB" sz="4000" dirty="0">
                <a:latin typeface="Angsana New" charset="0"/>
                <a:ea typeface="Angsana New" charset="0"/>
                <a:cs typeface="Angsana New" charset="0"/>
              </a:rPr>
              <a:t> </a:t>
            </a:r>
            <a:r>
              <a:rPr lang="en-GB" dirty="0"/>
              <a:t/>
            </a:r>
            <a:br>
              <a:rPr lang="en-GB" dirty="0"/>
            </a:br>
            <a:endParaRPr lang="en-US" dirty="0"/>
          </a:p>
        </p:txBody>
      </p:sp>
      <p:sp>
        <p:nvSpPr>
          <p:cNvPr id="3" name="Content Placeholder 2"/>
          <p:cNvSpPr>
            <a:spLocks noGrp="1"/>
          </p:cNvSpPr>
          <p:nvPr>
            <p:ph idx="1"/>
          </p:nvPr>
        </p:nvSpPr>
        <p:spPr/>
        <p:txBody>
          <a:bodyPr/>
          <a:lstStyle/>
          <a:p>
            <a:pPr marL="0" indent="0" algn="ctr">
              <a:buNone/>
            </a:pPr>
            <a:r>
              <a:rPr lang="en-GB" sz="3600" dirty="0" smtClean="0">
                <a:latin typeface="Angsana New" charset="0"/>
                <a:ea typeface="Angsana New" charset="0"/>
                <a:cs typeface="Angsana New" charset="0"/>
              </a:rPr>
              <a:t>Presentation </a:t>
            </a:r>
            <a:r>
              <a:rPr lang="en-GB" sz="3600" dirty="0">
                <a:latin typeface="Angsana New" charset="0"/>
                <a:ea typeface="Angsana New" charset="0"/>
                <a:cs typeface="Angsana New" charset="0"/>
              </a:rPr>
              <a:t>can be on GIS.   Implications and applications in the </a:t>
            </a:r>
            <a:r>
              <a:rPr lang="en-GB" sz="3600" dirty="0" smtClean="0">
                <a:latin typeface="Angsana New" charset="0"/>
                <a:ea typeface="Angsana New" charset="0"/>
                <a:cs typeface="Angsana New" charset="0"/>
              </a:rPr>
              <a:t>built environment</a:t>
            </a:r>
          </a:p>
          <a:p>
            <a:pPr marL="0" indent="0" algn="ctr">
              <a:buNone/>
            </a:pPr>
            <a:endParaRPr lang="en-GB" sz="3200" dirty="0" smtClean="0"/>
          </a:p>
        </p:txBody>
      </p:sp>
      <p:pic>
        <p:nvPicPr>
          <p:cNvPr id="1026"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7958" y="2758047"/>
            <a:ext cx="4099953" cy="4099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4172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851053"/>
          </a:xfrm>
        </p:spPr>
        <p:txBody>
          <a:bodyPr>
            <a:normAutofit fontScale="90000"/>
          </a:bodyPr>
          <a:lstStyle/>
          <a:p>
            <a:pPr algn="ctr"/>
            <a:r>
              <a:rPr lang="en-GB" b="1" dirty="0" smtClean="0"/>
              <a:t/>
            </a:r>
            <a:br>
              <a:rPr lang="en-GB" b="1" dirty="0" smtClean="0"/>
            </a:br>
            <a:r>
              <a:rPr lang="en-GB" sz="4000" b="1" dirty="0" smtClean="0">
                <a:latin typeface="Angsana New" charset="0"/>
                <a:ea typeface="Angsana New" charset="0"/>
                <a:cs typeface="Angsana New" charset="0"/>
              </a:rPr>
              <a:t>What is </a:t>
            </a:r>
            <a:r>
              <a:rPr lang="en-GB" sz="4000" b="1" dirty="0" err="1" smtClean="0">
                <a:latin typeface="Angsana New" charset="0"/>
                <a:ea typeface="Angsana New" charset="0"/>
                <a:cs typeface="Angsana New" charset="0"/>
              </a:rPr>
              <a:t>gis</a:t>
            </a:r>
            <a:r>
              <a:rPr lang="en-GB" dirty="0"/>
              <a:t/>
            </a:r>
            <a:br>
              <a:rPr lang="en-GB" dirty="0"/>
            </a:br>
            <a:endParaRPr lang="en-US" dirty="0"/>
          </a:p>
        </p:txBody>
      </p:sp>
      <p:sp>
        <p:nvSpPr>
          <p:cNvPr id="3" name="Content Placeholder 2"/>
          <p:cNvSpPr>
            <a:spLocks noGrp="1"/>
          </p:cNvSpPr>
          <p:nvPr>
            <p:ph idx="1"/>
          </p:nvPr>
        </p:nvSpPr>
        <p:spPr>
          <a:xfrm>
            <a:off x="1141412" y="2037215"/>
            <a:ext cx="9905999" cy="3541714"/>
          </a:xfrm>
        </p:spPr>
        <p:txBody>
          <a:bodyPr>
            <a:normAutofit/>
          </a:bodyPr>
          <a:lstStyle/>
          <a:p>
            <a:pPr>
              <a:buFont typeface="Wingdings" charset="2"/>
              <a:buChar char="§"/>
            </a:pPr>
            <a:r>
              <a:rPr lang="en-GB" sz="3200" dirty="0" smtClean="0">
                <a:latin typeface="Angsana New" charset="0"/>
                <a:ea typeface="Angsana New" charset="0"/>
                <a:cs typeface="Angsana New" charset="0"/>
              </a:rPr>
              <a:t>GIS stand for Geographic Information </a:t>
            </a:r>
            <a:r>
              <a:rPr lang="en-GB" sz="3200" dirty="0" err="1" smtClean="0">
                <a:latin typeface="Angsana New" charset="0"/>
                <a:ea typeface="Angsana New" charset="0"/>
                <a:cs typeface="Angsana New" charset="0"/>
              </a:rPr>
              <a:t>Modeling</a:t>
            </a:r>
            <a:endParaRPr lang="en-GB" sz="3200" dirty="0" smtClean="0">
              <a:latin typeface="Angsana New" charset="0"/>
              <a:ea typeface="Angsana New" charset="0"/>
              <a:cs typeface="Angsana New" charset="0"/>
            </a:endParaRPr>
          </a:p>
          <a:p>
            <a:pPr>
              <a:buFont typeface="Wingdings" charset="2"/>
              <a:buChar char="§"/>
            </a:pPr>
            <a:r>
              <a:rPr lang="en-GB" sz="3200" dirty="0" smtClean="0">
                <a:latin typeface="Angsana New" charset="0"/>
                <a:ea typeface="Angsana New" charset="0"/>
                <a:cs typeface="Angsana New" charset="0"/>
              </a:rPr>
              <a:t>It uses computer systems, software and raw data to help us make decisions</a:t>
            </a:r>
          </a:p>
          <a:p>
            <a:pPr>
              <a:buFont typeface="Wingdings" charset="2"/>
              <a:buChar char="§"/>
            </a:pPr>
            <a:r>
              <a:rPr lang="en-GB" sz="3200" dirty="0" smtClean="0">
                <a:latin typeface="Angsana New" charset="0"/>
                <a:ea typeface="Angsana New" charset="0"/>
                <a:cs typeface="Angsana New" charset="0"/>
              </a:rPr>
              <a:t>By using GIS we can view, understand, question visualise and </a:t>
            </a:r>
            <a:r>
              <a:rPr lang="en-GB" sz="3200" dirty="0" err="1" smtClean="0">
                <a:latin typeface="Angsana New" charset="0"/>
                <a:ea typeface="Angsana New" charset="0"/>
                <a:cs typeface="Angsana New" charset="0"/>
              </a:rPr>
              <a:t>interprate</a:t>
            </a:r>
            <a:r>
              <a:rPr lang="en-GB" sz="3200" dirty="0" smtClean="0">
                <a:latin typeface="Angsana New" charset="0"/>
                <a:ea typeface="Angsana New" charset="0"/>
                <a:cs typeface="Angsana New" charset="0"/>
              </a:rPr>
              <a:t> date so that we can see the relationships and patterns, that enable us to make better decisions. </a:t>
            </a:r>
          </a:p>
          <a:p>
            <a:pPr marL="0" indent="0">
              <a:buNone/>
            </a:pPr>
            <a:endParaRPr lang="en-GB" sz="3600" dirty="0" smtClean="0">
              <a:latin typeface="Angsana New" charset="0"/>
              <a:ea typeface="Angsana New" charset="0"/>
              <a:cs typeface="Angsana New" charset="0"/>
            </a:endParaRPr>
          </a:p>
          <a:p>
            <a:pPr marL="0" indent="0" algn="ctr">
              <a:buNone/>
            </a:pPr>
            <a:endParaRPr lang="en-GB" sz="3200" dirty="0" smtClean="0"/>
          </a:p>
        </p:txBody>
      </p:sp>
      <p:pic>
        <p:nvPicPr>
          <p:cNvPr id="1026"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6556" y="4250499"/>
            <a:ext cx="2873829" cy="287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4487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851053"/>
          </a:xfrm>
        </p:spPr>
        <p:txBody>
          <a:bodyPr>
            <a:normAutofit fontScale="90000"/>
          </a:bodyPr>
          <a:lstStyle/>
          <a:p>
            <a:pPr algn="ctr"/>
            <a:r>
              <a:rPr lang="en-GB" b="1" dirty="0" smtClean="0"/>
              <a:t/>
            </a:r>
            <a:br>
              <a:rPr lang="en-GB" b="1" dirty="0" smtClean="0"/>
            </a:br>
            <a:r>
              <a:rPr lang="en-GB" sz="4000" b="1" dirty="0" smtClean="0">
                <a:latin typeface="Angsana New" charset="0"/>
                <a:ea typeface="Angsana New" charset="0"/>
                <a:cs typeface="Angsana New" charset="0"/>
              </a:rPr>
              <a:t>for example</a:t>
            </a:r>
            <a:r>
              <a:rPr lang="en-GB" dirty="0"/>
              <a:t/>
            </a:r>
            <a:br>
              <a:rPr lang="en-GB" dirty="0"/>
            </a:br>
            <a:endParaRPr lang="en-US" dirty="0"/>
          </a:p>
        </p:txBody>
      </p:sp>
      <p:sp>
        <p:nvSpPr>
          <p:cNvPr id="3" name="Content Placeholder 2"/>
          <p:cNvSpPr>
            <a:spLocks noGrp="1"/>
          </p:cNvSpPr>
          <p:nvPr>
            <p:ph idx="1"/>
          </p:nvPr>
        </p:nvSpPr>
        <p:spPr>
          <a:xfrm>
            <a:off x="1141412" y="2037214"/>
            <a:ext cx="9905999" cy="4526871"/>
          </a:xfrm>
        </p:spPr>
        <p:txBody>
          <a:bodyPr>
            <a:normAutofit/>
          </a:bodyPr>
          <a:lstStyle/>
          <a:p>
            <a:pPr marL="0" indent="0">
              <a:buNone/>
            </a:pPr>
            <a:r>
              <a:rPr lang="en-GB" sz="3200" dirty="0" smtClean="0">
                <a:latin typeface="Angsana New" charset="0"/>
                <a:ea typeface="Angsana New" charset="0"/>
                <a:cs typeface="Angsana New" charset="0"/>
              </a:rPr>
              <a:t> </a:t>
            </a:r>
            <a:r>
              <a:rPr lang="en-GB" sz="3600" dirty="0" smtClean="0">
                <a:latin typeface="Angsana New" charset="0"/>
                <a:ea typeface="Angsana New" charset="0"/>
                <a:cs typeface="Angsana New" charset="0"/>
              </a:rPr>
              <a:t>An example of GIS in the built </a:t>
            </a:r>
            <a:r>
              <a:rPr lang="en-GB" sz="3600" dirty="0" err="1" smtClean="0">
                <a:latin typeface="Angsana New" charset="0"/>
                <a:ea typeface="Angsana New" charset="0"/>
                <a:cs typeface="Angsana New" charset="0"/>
              </a:rPr>
              <a:t>enviroment</a:t>
            </a:r>
            <a:r>
              <a:rPr lang="en-GB" sz="3600" dirty="0" smtClean="0">
                <a:latin typeface="Angsana New" charset="0"/>
                <a:ea typeface="Angsana New" charset="0"/>
                <a:cs typeface="Angsana New" charset="0"/>
              </a:rPr>
              <a:t>, would possibly be a planning authority, trying to decide where best to situate a new housing development, a new school, or even a new hospital </a:t>
            </a:r>
            <a:r>
              <a:rPr lang="en-GB" sz="3600" dirty="0" err="1" smtClean="0">
                <a:latin typeface="Angsana New" charset="0"/>
                <a:ea typeface="Angsana New" charset="0"/>
                <a:cs typeface="Angsana New" charset="0"/>
              </a:rPr>
              <a:t>etc</a:t>
            </a:r>
            <a:r>
              <a:rPr lang="en-GB" sz="3600" dirty="0" smtClean="0">
                <a:latin typeface="Angsana New" charset="0"/>
                <a:ea typeface="Angsana New" charset="0"/>
                <a:cs typeface="Angsana New" charset="0"/>
              </a:rPr>
              <a:t>, to ensure that they can be built in locations where they would be needed the most. By using GIS we</a:t>
            </a:r>
          </a:p>
          <a:p>
            <a:pPr marL="0" indent="0">
              <a:buNone/>
            </a:pPr>
            <a:r>
              <a:rPr lang="en-GB" sz="3600" dirty="0">
                <a:latin typeface="Angsana New" charset="0"/>
                <a:ea typeface="Angsana New" charset="0"/>
                <a:cs typeface="Angsana New" charset="0"/>
              </a:rPr>
              <a:t>c</a:t>
            </a:r>
            <a:r>
              <a:rPr lang="en-GB" sz="3600" dirty="0" smtClean="0">
                <a:latin typeface="Angsana New" charset="0"/>
                <a:ea typeface="Angsana New" charset="0"/>
                <a:cs typeface="Angsana New" charset="0"/>
              </a:rPr>
              <a:t>an understand better what has happened, what is happening  now, </a:t>
            </a:r>
          </a:p>
          <a:p>
            <a:pPr marL="0" indent="0">
              <a:buNone/>
            </a:pPr>
            <a:r>
              <a:rPr lang="en-GB" sz="3600" dirty="0" smtClean="0">
                <a:latin typeface="Angsana New" charset="0"/>
                <a:ea typeface="Angsana New" charset="0"/>
                <a:cs typeface="Angsana New" charset="0"/>
              </a:rPr>
              <a:t>and possibly what can happen in the future of development.</a:t>
            </a:r>
          </a:p>
          <a:p>
            <a:pPr marL="0" indent="0">
              <a:buNone/>
            </a:pPr>
            <a:endParaRPr lang="en-GB" sz="3200" dirty="0" smtClean="0">
              <a:latin typeface="Angsana New" charset="0"/>
              <a:ea typeface="Angsana New" charset="0"/>
              <a:cs typeface="Angsana New" charset="0"/>
            </a:endParaRPr>
          </a:p>
        </p:txBody>
      </p:sp>
      <p:pic>
        <p:nvPicPr>
          <p:cNvPr id="1026"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985" y="3842284"/>
            <a:ext cx="2873829" cy="287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2238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851053"/>
          </a:xfrm>
        </p:spPr>
        <p:txBody>
          <a:bodyPr>
            <a:normAutofit fontScale="90000"/>
          </a:bodyPr>
          <a:lstStyle/>
          <a:p>
            <a:pPr algn="ctr"/>
            <a:r>
              <a:rPr lang="en-GB" b="1" dirty="0" smtClean="0"/>
              <a:t/>
            </a:r>
            <a:br>
              <a:rPr lang="en-GB" b="1" dirty="0" smtClean="0"/>
            </a:br>
            <a:r>
              <a:rPr lang="en-GB" sz="4000" b="1" dirty="0" smtClean="0">
                <a:latin typeface="Angsana New" charset="0"/>
                <a:ea typeface="Angsana New" charset="0"/>
                <a:cs typeface="Angsana New" charset="0"/>
              </a:rPr>
              <a:t>for example</a:t>
            </a:r>
            <a:r>
              <a:rPr lang="en-GB" dirty="0"/>
              <a:t/>
            </a:r>
            <a:br>
              <a:rPr lang="en-GB" dirty="0"/>
            </a:br>
            <a:endParaRPr lang="en-US" dirty="0"/>
          </a:p>
        </p:txBody>
      </p:sp>
      <p:sp>
        <p:nvSpPr>
          <p:cNvPr id="3" name="Content Placeholder 2"/>
          <p:cNvSpPr>
            <a:spLocks noGrp="1"/>
          </p:cNvSpPr>
          <p:nvPr>
            <p:ph idx="1"/>
          </p:nvPr>
        </p:nvSpPr>
        <p:spPr>
          <a:xfrm>
            <a:off x="1141412" y="2037214"/>
            <a:ext cx="9905999" cy="4526871"/>
          </a:xfrm>
        </p:spPr>
        <p:txBody>
          <a:bodyPr>
            <a:normAutofit/>
          </a:bodyPr>
          <a:lstStyle/>
          <a:p>
            <a:pPr marL="0" indent="0">
              <a:buNone/>
            </a:pPr>
            <a:r>
              <a:rPr lang="en-GB" sz="3200" dirty="0" smtClean="0">
                <a:latin typeface="Angsana New" charset="0"/>
                <a:ea typeface="Angsana New" charset="0"/>
                <a:cs typeface="Angsana New" charset="0"/>
              </a:rPr>
              <a:t> </a:t>
            </a:r>
            <a:r>
              <a:rPr lang="en-GB" sz="3600" dirty="0" smtClean="0">
                <a:latin typeface="Angsana New" charset="0"/>
                <a:ea typeface="Angsana New" charset="0"/>
                <a:cs typeface="Angsana New" charset="0"/>
              </a:rPr>
              <a:t>An example of GIS in the built </a:t>
            </a:r>
            <a:r>
              <a:rPr lang="en-GB" sz="3600" dirty="0" err="1" smtClean="0">
                <a:latin typeface="Angsana New" charset="0"/>
                <a:ea typeface="Angsana New" charset="0"/>
                <a:cs typeface="Angsana New" charset="0"/>
              </a:rPr>
              <a:t>enviroment</a:t>
            </a:r>
            <a:r>
              <a:rPr lang="en-GB" sz="3600" dirty="0" smtClean="0">
                <a:latin typeface="Angsana New" charset="0"/>
                <a:ea typeface="Angsana New" charset="0"/>
                <a:cs typeface="Angsana New" charset="0"/>
              </a:rPr>
              <a:t>, would possibly be a planning authority, trying to decide where best to situate a new housing development, a new school, or even a new hospital </a:t>
            </a:r>
            <a:r>
              <a:rPr lang="en-GB" sz="3600" dirty="0" err="1" smtClean="0">
                <a:latin typeface="Angsana New" charset="0"/>
                <a:ea typeface="Angsana New" charset="0"/>
                <a:cs typeface="Angsana New" charset="0"/>
              </a:rPr>
              <a:t>etc</a:t>
            </a:r>
            <a:r>
              <a:rPr lang="en-GB" sz="3600" dirty="0" smtClean="0">
                <a:latin typeface="Angsana New" charset="0"/>
                <a:ea typeface="Angsana New" charset="0"/>
                <a:cs typeface="Angsana New" charset="0"/>
              </a:rPr>
              <a:t>, to ensure that they can be built in locations where they would be needed the most. By using GIS we</a:t>
            </a:r>
          </a:p>
          <a:p>
            <a:pPr marL="0" indent="0">
              <a:buNone/>
            </a:pPr>
            <a:r>
              <a:rPr lang="en-GB" sz="3600" dirty="0">
                <a:latin typeface="Angsana New" charset="0"/>
                <a:ea typeface="Angsana New" charset="0"/>
                <a:cs typeface="Angsana New" charset="0"/>
              </a:rPr>
              <a:t>c</a:t>
            </a:r>
            <a:r>
              <a:rPr lang="en-GB" sz="3600" dirty="0" smtClean="0">
                <a:latin typeface="Angsana New" charset="0"/>
                <a:ea typeface="Angsana New" charset="0"/>
                <a:cs typeface="Angsana New" charset="0"/>
              </a:rPr>
              <a:t>an understand better what has happened, what is happening  now, </a:t>
            </a:r>
          </a:p>
          <a:p>
            <a:pPr marL="0" indent="0">
              <a:buNone/>
            </a:pPr>
            <a:r>
              <a:rPr lang="en-GB" sz="3600" dirty="0" smtClean="0">
                <a:latin typeface="Angsana New" charset="0"/>
                <a:ea typeface="Angsana New" charset="0"/>
                <a:cs typeface="Angsana New" charset="0"/>
              </a:rPr>
              <a:t>and possibly what can happen in the future of development.</a:t>
            </a:r>
          </a:p>
          <a:p>
            <a:pPr marL="0" indent="0">
              <a:buNone/>
            </a:pPr>
            <a:endParaRPr lang="en-GB" sz="3200" dirty="0" smtClean="0">
              <a:latin typeface="Angsana New" charset="0"/>
              <a:ea typeface="Angsana New" charset="0"/>
              <a:cs typeface="Angsana New" charset="0"/>
            </a:endParaRPr>
          </a:p>
        </p:txBody>
      </p:sp>
      <p:pic>
        <p:nvPicPr>
          <p:cNvPr id="1026"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985" y="3842284"/>
            <a:ext cx="2873829" cy="287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5220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851053"/>
          </a:xfrm>
        </p:spPr>
        <p:txBody>
          <a:bodyPr>
            <a:normAutofit fontScale="90000"/>
          </a:bodyPr>
          <a:lstStyle/>
          <a:p>
            <a:pPr algn="ctr"/>
            <a:r>
              <a:rPr lang="en-GB" b="1" dirty="0" smtClean="0"/>
              <a:t/>
            </a:r>
            <a:br>
              <a:rPr lang="en-GB" b="1" dirty="0" smtClean="0"/>
            </a:br>
            <a:r>
              <a:rPr lang="en-GB" dirty="0"/>
              <a:t/>
            </a:r>
            <a:br>
              <a:rPr lang="en-GB" dirty="0"/>
            </a:br>
            <a:endParaRPr lang="en-US" dirty="0"/>
          </a:p>
        </p:txBody>
      </p:sp>
      <p:sp>
        <p:nvSpPr>
          <p:cNvPr id="3" name="Content Placeholder 2"/>
          <p:cNvSpPr>
            <a:spLocks noGrp="1"/>
          </p:cNvSpPr>
          <p:nvPr>
            <p:ph idx="1"/>
          </p:nvPr>
        </p:nvSpPr>
        <p:spPr>
          <a:xfrm>
            <a:off x="1141413" y="392492"/>
            <a:ext cx="9905999" cy="5835780"/>
          </a:xfrm>
        </p:spPr>
        <p:txBody>
          <a:bodyPr>
            <a:normAutofit fontScale="55000" lnSpcReduction="20000"/>
          </a:bodyPr>
          <a:lstStyle/>
          <a:p>
            <a:pPr marL="0" indent="0">
              <a:buNone/>
            </a:pPr>
            <a:endParaRPr lang="en-US" sz="5100" dirty="0" smtClean="0">
              <a:latin typeface="Angsana New" charset="0"/>
              <a:ea typeface="Angsana New" charset="0"/>
              <a:cs typeface="Angsana New" charset="0"/>
            </a:endParaRPr>
          </a:p>
          <a:p>
            <a:pPr marL="0" indent="0">
              <a:buNone/>
            </a:pPr>
            <a:r>
              <a:rPr lang="en-US" sz="5800" dirty="0" smtClean="0">
                <a:latin typeface="Angsana New" charset="0"/>
                <a:ea typeface="Angsana New" charset="0"/>
                <a:cs typeface="Angsana New" charset="0"/>
              </a:rPr>
              <a:t>Geographic </a:t>
            </a:r>
            <a:r>
              <a:rPr lang="en-US" sz="5800" dirty="0">
                <a:latin typeface="Angsana New" charset="0"/>
                <a:ea typeface="Angsana New" charset="0"/>
                <a:cs typeface="Angsana New" charset="0"/>
              </a:rPr>
              <a:t>information systems (GIS) allow data to be captured, mapped, managed, </a:t>
            </a:r>
            <a:r>
              <a:rPr lang="en-US" sz="5800" dirty="0" err="1">
                <a:latin typeface="Angsana New" charset="0"/>
                <a:ea typeface="Angsana New" charset="0"/>
                <a:cs typeface="Angsana New" charset="0"/>
              </a:rPr>
              <a:t>visualised</a:t>
            </a:r>
            <a:r>
              <a:rPr lang="en-US" sz="5800" dirty="0">
                <a:latin typeface="Angsana New" charset="0"/>
                <a:ea typeface="Angsana New" charset="0"/>
                <a:cs typeface="Angsana New" charset="0"/>
              </a:rPr>
              <a:t> and interrogated according to its location in space and time. Any data with a </a:t>
            </a:r>
            <a:r>
              <a:rPr lang="en-US" sz="5800" dirty="0" smtClean="0">
                <a:latin typeface="Angsana New" charset="0"/>
                <a:ea typeface="Angsana New" charset="0"/>
                <a:cs typeface="Angsana New" charset="0"/>
              </a:rPr>
              <a:t>location attribute</a:t>
            </a:r>
            <a:r>
              <a:rPr lang="en-US" sz="5800" dirty="0">
                <a:latin typeface="Angsana New" charset="0"/>
                <a:ea typeface="Angsana New" charset="0"/>
                <a:cs typeface="Angsana New" charset="0"/>
              </a:rPr>
              <a:t> can be stored and interrogated using </a:t>
            </a:r>
            <a:r>
              <a:rPr lang="en-US" sz="5800" dirty="0" smtClean="0">
                <a:latin typeface="Angsana New" charset="0"/>
                <a:ea typeface="Angsana New" charset="0"/>
                <a:cs typeface="Angsana New" charset="0"/>
              </a:rPr>
              <a:t>GIS.</a:t>
            </a:r>
          </a:p>
          <a:p>
            <a:pPr marL="0" indent="0">
              <a:buNone/>
            </a:pPr>
            <a:endParaRPr lang="en-US" sz="3200" dirty="0">
              <a:latin typeface="Angsana New" charset="0"/>
              <a:ea typeface="Angsana New" charset="0"/>
              <a:cs typeface="Angsana New" charset="0"/>
            </a:endParaRPr>
          </a:p>
          <a:p>
            <a:pPr marL="0" indent="0">
              <a:buNone/>
            </a:pPr>
            <a:r>
              <a:rPr lang="en-US" sz="5800" dirty="0" smtClean="0">
                <a:latin typeface="Angsana New" charset="0"/>
                <a:ea typeface="Angsana New" charset="0"/>
                <a:cs typeface="Angsana New" charset="0"/>
              </a:rPr>
              <a:t>GIS </a:t>
            </a:r>
            <a:r>
              <a:rPr lang="en-US" sz="5800" dirty="0">
                <a:latin typeface="Angsana New" charset="0"/>
                <a:ea typeface="Angsana New" charset="0"/>
                <a:cs typeface="Angsana New" charset="0"/>
              </a:rPr>
              <a:t>comprises:</a:t>
            </a:r>
          </a:p>
          <a:p>
            <a:r>
              <a:rPr lang="en-US" sz="5800" dirty="0">
                <a:latin typeface="Angsana New" charset="0"/>
                <a:ea typeface="Angsana New" charset="0"/>
                <a:cs typeface="Angsana New" charset="0"/>
              </a:rPr>
              <a:t>Data stored as a series of 'layers' connected by their location.</a:t>
            </a:r>
          </a:p>
          <a:p>
            <a:r>
              <a:rPr lang="en-US" sz="5800" dirty="0">
                <a:latin typeface="Angsana New" charset="0"/>
                <a:ea typeface="Angsana New" charset="0"/>
                <a:cs typeface="Angsana New" charset="0"/>
              </a:rPr>
              <a:t>A software interface to allow the data to be interrogated</a:t>
            </a:r>
          </a:p>
          <a:p>
            <a:pPr marL="0" indent="0">
              <a:buNone/>
            </a:pPr>
            <a:endParaRPr lang="en-US" sz="3200" dirty="0">
              <a:latin typeface="Angsana New" charset="0"/>
              <a:ea typeface="Angsana New" charset="0"/>
              <a:cs typeface="Angsana New" charset="0"/>
            </a:endParaRPr>
          </a:p>
          <a:p>
            <a:pPr marL="0" indent="0">
              <a:buNone/>
            </a:pPr>
            <a:r>
              <a:rPr lang="en-US" sz="3200" dirty="0"/>
              <a:t/>
            </a:r>
            <a:br>
              <a:rPr lang="en-US" sz="3200" dirty="0"/>
            </a:br>
            <a:r>
              <a:rPr lang="en-US" sz="3200" dirty="0"/>
              <a:t/>
            </a:r>
            <a:br>
              <a:rPr lang="en-US" sz="3200" dirty="0"/>
            </a:br>
            <a:endParaRPr lang="en-GB" sz="3200" dirty="0" smtClean="0">
              <a:latin typeface="Angsana New" charset="0"/>
              <a:ea typeface="Angsana New" charset="0"/>
              <a:cs typeface="Angsana New" charset="0"/>
            </a:endParaRPr>
          </a:p>
        </p:txBody>
      </p:sp>
      <p:pic>
        <p:nvPicPr>
          <p:cNvPr id="1026"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985" y="3842284"/>
            <a:ext cx="2873829" cy="287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1533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851053"/>
          </a:xfrm>
        </p:spPr>
        <p:txBody>
          <a:bodyPr>
            <a:normAutofit fontScale="90000"/>
          </a:bodyPr>
          <a:lstStyle/>
          <a:p>
            <a:pPr algn="ctr"/>
            <a:r>
              <a:rPr lang="en-GB" b="1" dirty="0" smtClean="0"/>
              <a:t/>
            </a:r>
            <a:br>
              <a:rPr lang="en-GB" b="1" dirty="0" smtClean="0"/>
            </a:br>
            <a:r>
              <a:rPr lang="en-GB" dirty="0"/>
              <a:t/>
            </a:r>
            <a:br>
              <a:rPr lang="en-GB" dirty="0"/>
            </a:br>
            <a:endParaRPr lang="en-US" dirty="0"/>
          </a:p>
        </p:txBody>
      </p:sp>
      <p:sp>
        <p:nvSpPr>
          <p:cNvPr id="3" name="Content Placeholder 2"/>
          <p:cNvSpPr>
            <a:spLocks noGrp="1"/>
          </p:cNvSpPr>
          <p:nvPr>
            <p:ph idx="1"/>
          </p:nvPr>
        </p:nvSpPr>
        <p:spPr>
          <a:xfrm>
            <a:off x="1141413" y="392492"/>
            <a:ext cx="9905999" cy="5835780"/>
          </a:xfrm>
        </p:spPr>
        <p:txBody>
          <a:bodyPr>
            <a:normAutofit fontScale="62500" lnSpcReduction="20000"/>
          </a:bodyPr>
          <a:lstStyle/>
          <a:p>
            <a:pPr marL="0" indent="0">
              <a:buNone/>
            </a:pPr>
            <a:r>
              <a:rPr lang="en-US" sz="5800" dirty="0" smtClean="0">
                <a:latin typeface="Angsana New" charset="0"/>
                <a:ea typeface="Angsana New" charset="0"/>
                <a:cs typeface="Angsana New" charset="0"/>
              </a:rPr>
              <a:t>It can be useful for:</a:t>
            </a:r>
          </a:p>
          <a:p>
            <a:pPr marL="0" indent="0">
              <a:buNone/>
            </a:pPr>
            <a:endParaRPr lang="en-US" sz="3900" dirty="0" smtClean="0">
              <a:latin typeface="Angsana New" charset="0"/>
              <a:ea typeface="Angsana New" charset="0"/>
              <a:cs typeface="Angsana New" charset="0"/>
            </a:endParaRPr>
          </a:p>
          <a:p>
            <a:r>
              <a:rPr lang="en-US" sz="5100" dirty="0">
                <a:latin typeface="Angsana New" charset="0"/>
                <a:ea typeface="Angsana New" charset="0"/>
                <a:cs typeface="Angsana New" charset="0"/>
              </a:rPr>
              <a:t>Creating, editing and presenting maps.</a:t>
            </a:r>
          </a:p>
          <a:p>
            <a:r>
              <a:rPr lang="en-US" sz="5100" dirty="0">
                <a:latin typeface="Angsana New" charset="0"/>
                <a:ea typeface="Angsana New" charset="0"/>
                <a:cs typeface="Angsana New" charset="0"/>
              </a:rPr>
              <a:t>Managing and providing access to large amounts of data.</a:t>
            </a:r>
          </a:p>
          <a:p>
            <a:r>
              <a:rPr lang="en-US" sz="5100" dirty="0" err="1">
                <a:latin typeface="Angsana New" charset="0"/>
                <a:ea typeface="Angsana New" charset="0"/>
                <a:cs typeface="Angsana New" charset="0"/>
              </a:rPr>
              <a:t>Analysing</a:t>
            </a:r>
            <a:r>
              <a:rPr lang="en-US" sz="5100" dirty="0">
                <a:latin typeface="Angsana New" charset="0"/>
                <a:ea typeface="Angsana New" charset="0"/>
                <a:cs typeface="Angsana New" charset="0"/>
              </a:rPr>
              <a:t> or </a:t>
            </a:r>
            <a:r>
              <a:rPr lang="en-US" sz="5100" dirty="0" err="1">
                <a:latin typeface="Angsana New" charset="0"/>
                <a:ea typeface="Angsana New" charset="0"/>
                <a:cs typeface="Angsana New" charset="0"/>
              </a:rPr>
              <a:t>visualising</a:t>
            </a:r>
            <a:r>
              <a:rPr lang="en-US" sz="5100" dirty="0">
                <a:latin typeface="Angsana New" charset="0"/>
                <a:ea typeface="Angsana New" charset="0"/>
                <a:cs typeface="Angsana New" charset="0"/>
              </a:rPr>
              <a:t> complex spatial data.</a:t>
            </a:r>
          </a:p>
          <a:p>
            <a:r>
              <a:rPr lang="en-US" sz="5100" dirty="0">
                <a:latin typeface="Angsana New" charset="0"/>
                <a:ea typeface="Angsana New" charset="0"/>
                <a:cs typeface="Angsana New" charset="0"/>
              </a:rPr>
              <a:t>Presenting the results of spatial analysis.</a:t>
            </a:r>
          </a:p>
          <a:p>
            <a:r>
              <a:rPr lang="en-US" sz="5100" dirty="0">
                <a:latin typeface="Angsana New" charset="0"/>
                <a:ea typeface="Angsana New" charset="0"/>
                <a:cs typeface="Angsana New" charset="0"/>
              </a:rPr>
              <a:t>Permitting interactive location-based queries.</a:t>
            </a:r>
          </a:p>
          <a:p>
            <a:pPr marL="0" indent="0">
              <a:buNone/>
            </a:pPr>
            <a:endParaRPr lang="en-US" sz="3200" dirty="0" smtClean="0">
              <a:latin typeface="Angsana New" charset="0"/>
              <a:ea typeface="Angsana New" charset="0"/>
              <a:cs typeface="Angsana New" charset="0"/>
            </a:endParaRPr>
          </a:p>
          <a:p>
            <a:pPr marL="0" indent="0">
              <a:buNone/>
            </a:pPr>
            <a:r>
              <a:rPr lang="en-US" sz="3200" dirty="0"/>
              <a:t/>
            </a:r>
            <a:br>
              <a:rPr lang="en-US" sz="3200" dirty="0"/>
            </a:br>
            <a:r>
              <a:rPr lang="en-US" sz="3200" dirty="0"/>
              <a:t/>
            </a:r>
            <a:br>
              <a:rPr lang="en-US" sz="3200" dirty="0"/>
            </a:br>
            <a:endParaRPr lang="en-GB" sz="3200" dirty="0" smtClean="0">
              <a:latin typeface="Angsana New" charset="0"/>
              <a:ea typeface="Angsana New" charset="0"/>
              <a:cs typeface="Angsana New" charset="0"/>
            </a:endParaRPr>
          </a:p>
        </p:txBody>
      </p:sp>
      <p:pic>
        <p:nvPicPr>
          <p:cNvPr id="1026"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985" y="3842284"/>
            <a:ext cx="2873829" cy="287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87333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851053"/>
          </a:xfrm>
        </p:spPr>
        <p:txBody>
          <a:bodyPr>
            <a:normAutofit fontScale="90000"/>
          </a:bodyPr>
          <a:lstStyle/>
          <a:p>
            <a:pPr algn="ctr"/>
            <a:r>
              <a:rPr lang="en-GB" b="1" dirty="0" smtClean="0"/>
              <a:t/>
            </a:r>
            <a:br>
              <a:rPr lang="en-GB" b="1" dirty="0" smtClean="0"/>
            </a:br>
            <a:r>
              <a:rPr lang="en-GB" dirty="0"/>
              <a:t/>
            </a:r>
            <a:br>
              <a:rPr lang="en-GB" dirty="0"/>
            </a:br>
            <a:endParaRPr lang="en-US" dirty="0"/>
          </a:p>
        </p:txBody>
      </p:sp>
      <p:sp>
        <p:nvSpPr>
          <p:cNvPr id="3" name="Content Placeholder 2"/>
          <p:cNvSpPr>
            <a:spLocks noGrp="1"/>
          </p:cNvSpPr>
          <p:nvPr>
            <p:ph idx="1"/>
          </p:nvPr>
        </p:nvSpPr>
        <p:spPr>
          <a:xfrm>
            <a:off x="1141413" y="392492"/>
            <a:ext cx="9905999" cy="6465508"/>
          </a:xfrm>
        </p:spPr>
        <p:txBody>
          <a:bodyPr>
            <a:normAutofit fontScale="32500" lnSpcReduction="20000"/>
          </a:bodyPr>
          <a:lstStyle/>
          <a:p>
            <a:pPr marL="0" indent="0">
              <a:buNone/>
            </a:pPr>
            <a:r>
              <a:rPr lang="en-US" sz="11100" dirty="0">
                <a:latin typeface="Angsana New" charset="0"/>
                <a:ea typeface="Angsana New" charset="0"/>
                <a:cs typeface="Angsana New" charset="0"/>
              </a:rPr>
              <a:t>GIS has found diverse applications, such as</a:t>
            </a:r>
            <a:r>
              <a:rPr lang="en-US" sz="11100" dirty="0" smtClean="0">
                <a:latin typeface="Angsana New" charset="0"/>
                <a:ea typeface="Angsana New" charset="0"/>
                <a:cs typeface="Angsana New" charset="0"/>
              </a:rPr>
              <a:t>:</a:t>
            </a:r>
          </a:p>
          <a:p>
            <a:pPr marL="0" indent="0">
              <a:buNone/>
            </a:pPr>
            <a:endParaRPr lang="en-US" sz="5800" dirty="0">
              <a:latin typeface="Angsana New" charset="0"/>
              <a:ea typeface="Angsana New" charset="0"/>
              <a:cs typeface="Angsana New" charset="0"/>
            </a:endParaRPr>
          </a:p>
          <a:p>
            <a:r>
              <a:rPr lang="en-US" sz="11100" dirty="0">
                <a:latin typeface="Angsana New" charset="0"/>
                <a:ea typeface="Angsana New" charset="0"/>
                <a:cs typeface="Angsana New" charset="0"/>
              </a:rPr>
              <a:t>Facilities management and planning.</a:t>
            </a:r>
          </a:p>
          <a:p>
            <a:r>
              <a:rPr lang="en-US" sz="11100" dirty="0">
                <a:latin typeface="Angsana New" charset="0"/>
                <a:ea typeface="Angsana New" charset="0"/>
                <a:cs typeface="Angsana New" charset="0"/>
              </a:rPr>
              <a:t>Service management and planning.</a:t>
            </a:r>
          </a:p>
          <a:p>
            <a:r>
              <a:rPr lang="en-US" sz="11100" dirty="0">
                <a:latin typeface="Angsana New" charset="0"/>
                <a:ea typeface="Angsana New" charset="0"/>
                <a:cs typeface="Angsana New" charset="0"/>
              </a:rPr>
              <a:t>Post code queries about service locations.</a:t>
            </a:r>
          </a:p>
          <a:p>
            <a:r>
              <a:rPr lang="en-US" sz="11100" dirty="0">
                <a:latin typeface="Angsana New" charset="0"/>
                <a:ea typeface="Angsana New" charset="0"/>
                <a:cs typeface="Angsana New" charset="0"/>
              </a:rPr>
              <a:t>Analysis of property, such as flood risk and property values.</a:t>
            </a:r>
          </a:p>
          <a:p>
            <a:r>
              <a:rPr lang="en-US" sz="11100" dirty="0">
                <a:latin typeface="Angsana New" charset="0"/>
                <a:ea typeface="Angsana New" charset="0"/>
                <a:cs typeface="Angsana New" charset="0"/>
              </a:rPr>
              <a:t>Demographic analysis.</a:t>
            </a:r>
          </a:p>
          <a:p>
            <a:r>
              <a:rPr lang="en-US" sz="11100" dirty="0">
                <a:latin typeface="Angsana New" charset="0"/>
                <a:ea typeface="Angsana New" charset="0"/>
                <a:cs typeface="Angsana New" charset="0"/>
              </a:rPr>
              <a:t>Environmental impact analysis.</a:t>
            </a:r>
          </a:p>
          <a:p>
            <a:pPr marL="0" indent="0">
              <a:buNone/>
            </a:pPr>
            <a:endParaRPr lang="en-US" sz="3200" dirty="0" smtClean="0">
              <a:latin typeface="Angsana New" charset="0"/>
              <a:ea typeface="Angsana New" charset="0"/>
              <a:cs typeface="Angsana New" charset="0"/>
            </a:endParaRPr>
          </a:p>
          <a:p>
            <a:pPr marL="0" indent="0">
              <a:buNone/>
            </a:pPr>
            <a:r>
              <a:rPr lang="en-US" sz="3200" dirty="0"/>
              <a:t/>
            </a:r>
            <a:br>
              <a:rPr lang="en-US" sz="3200" dirty="0"/>
            </a:br>
            <a:r>
              <a:rPr lang="en-US" sz="3200" dirty="0"/>
              <a:t/>
            </a:r>
            <a:br>
              <a:rPr lang="en-US" sz="3200" dirty="0"/>
            </a:br>
            <a:endParaRPr lang="en-GB" sz="3200" dirty="0" smtClean="0">
              <a:latin typeface="Angsana New" charset="0"/>
              <a:ea typeface="Angsana New" charset="0"/>
              <a:cs typeface="Angsana New" charset="0"/>
            </a:endParaRPr>
          </a:p>
        </p:txBody>
      </p:sp>
      <p:pic>
        <p:nvPicPr>
          <p:cNvPr id="1026"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985" y="3842284"/>
            <a:ext cx="2873829" cy="287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02298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851053"/>
          </a:xfrm>
        </p:spPr>
        <p:txBody>
          <a:bodyPr>
            <a:normAutofit fontScale="90000"/>
          </a:bodyPr>
          <a:lstStyle/>
          <a:p>
            <a:pPr algn="ctr"/>
            <a:r>
              <a:rPr lang="en-GB" b="1" dirty="0" smtClean="0"/>
              <a:t/>
            </a:r>
            <a:br>
              <a:rPr lang="en-GB" b="1" dirty="0" smtClean="0"/>
            </a:br>
            <a:r>
              <a:rPr lang="en-GB" dirty="0"/>
              <a:t/>
            </a:r>
            <a:br>
              <a:rPr lang="en-GB" dirty="0"/>
            </a:br>
            <a:endParaRPr lang="en-US" dirty="0"/>
          </a:p>
        </p:txBody>
      </p:sp>
      <p:sp>
        <p:nvSpPr>
          <p:cNvPr id="3" name="Content Placeholder 2"/>
          <p:cNvSpPr>
            <a:spLocks noGrp="1"/>
          </p:cNvSpPr>
          <p:nvPr>
            <p:ph idx="1"/>
          </p:nvPr>
        </p:nvSpPr>
        <p:spPr>
          <a:xfrm>
            <a:off x="1141413" y="392492"/>
            <a:ext cx="9905999" cy="6465508"/>
          </a:xfrm>
        </p:spPr>
        <p:txBody>
          <a:bodyPr>
            <a:normAutofit fontScale="47500" lnSpcReduction="20000"/>
          </a:bodyPr>
          <a:lstStyle/>
          <a:p>
            <a:pPr marL="0" indent="0">
              <a:buNone/>
            </a:pPr>
            <a:endParaRPr lang="en-US" sz="3500" dirty="0" smtClean="0">
              <a:latin typeface="Angsana New" charset="0"/>
              <a:ea typeface="Angsana New" charset="0"/>
              <a:cs typeface="Angsana New" charset="0"/>
            </a:endParaRPr>
          </a:p>
          <a:p>
            <a:pPr marL="0" indent="0">
              <a:buNone/>
            </a:pPr>
            <a:r>
              <a:rPr lang="en-US" sz="5800" dirty="0" smtClean="0">
                <a:latin typeface="Angsana New" charset="0"/>
                <a:ea typeface="Angsana New" charset="0"/>
                <a:cs typeface="Angsana New" charset="0"/>
              </a:rPr>
              <a:t>The </a:t>
            </a:r>
            <a:r>
              <a:rPr lang="en-US" sz="5800" dirty="0">
                <a:latin typeface="Angsana New" charset="0"/>
                <a:ea typeface="Angsana New" charset="0"/>
                <a:cs typeface="Angsana New" charset="0"/>
              </a:rPr>
              <a:t>successful use of GIS requires </a:t>
            </a:r>
            <a:r>
              <a:rPr lang="en-US" sz="5800" dirty="0" err="1">
                <a:latin typeface="Angsana New" charset="0"/>
                <a:ea typeface="Angsana New" charset="0"/>
                <a:cs typeface="Angsana New" charset="0"/>
              </a:rPr>
              <a:t>standardisation</a:t>
            </a:r>
            <a:r>
              <a:rPr lang="en-US" sz="5800" dirty="0">
                <a:latin typeface="Angsana New" charset="0"/>
                <a:ea typeface="Angsana New" charset="0"/>
                <a:cs typeface="Angsana New" charset="0"/>
              </a:rPr>
              <a:t> of data and processes so that different types of data from different sources can be combined. It is vital that there is good accuracy of source data, and accuracy of location. Data can be interrogated at any 'scale', however, the usefulness of this will depend on the scale of capture of the different source data sets</a:t>
            </a:r>
            <a:r>
              <a:rPr lang="en-US" sz="5800" dirty="0" smtClean="0">
                <a:latin typeface="Angsana New" charset="0"/>
                <a:ea typeface="Angsana New" charset="0"/>
                <a:cs typeface="Angsana New" charset="0"/>
              </a:rPr>
              <a:t>.</a:t>
            </a:r>
          </a:p>
          <a:p>
            <a:pPr marL="0" indent="0">
              <a:buNone/>
            </a:pPr>
            <a:endParaRPr lang="en-US" sz="3200" dirty="0" smtClean="0">
              <a:latin typeface="Angsana New" charset="0"/>
              <a:ea typeface="Angsana New" charset="0"/>
              <a:cs typeface="Angsana New" charset="0"/>
            </a:endParaRPr>
          </a:p>
          <a:p>
            <a:pPr marL="0" indent="0">
              <a:buNone/>
            </a:pPr>
            <a:endParaRPr lang="en-US" sz="3200" dirty="0" smtClean="0">
              <a:latin typeface="Angsana New" charset="0"/>
              <a:ea typeface="Angsana New" charset="0"/>
              <a:cs typeface="Angsana New" charset="0"/>
            </a:endParaRPr>
          </a:p>
          <a:p>
            <a:pPr marL="0" indent="0">
              <a:buNone/>
            </a:pPr>
            <a:r>
              <a:rPr lang="en-US" sz="5900" dirty="0">
                <a:latin typeface="Angsana New" charset="0"/>
                <a:ea typeface="Angsana New" charset="0"/>
                <a:cs typeface="Angsana New" charset="0"/>
              </a:rPr>
              <a:t>There is clearly a close relationship between GIS and building information modelling (BIM). BIM is a very broad term that describes the process of creating </a:t>
            </a:r>
            <a:endParaRPr lang="en-US" sz="5900" dirty="0" smtClean="0">
              <a:latin typeface="Angsana New" charset="0"/>
              <a:ea typeface="Angsana New" charset="0"/>
              <a:cs typeface="Angsana New" charset="0"/>
            </a:endParaRPr>
          </a:p>
          <a:p>
            <a:pPr marL="0" indent="0">
              <a:buNone/>
            </a:pPr>
            <a:r>
              <a:rPr lang="en-US" sz="5900" dirty="0" smtClean="0">
                <a:latin typeface="Angsana New" charset="0"/>
                <a:ea typeface="Angsana New" charset="0"/>
                <a:cs typeface="Angsana New" charset="0"/>
              </a:rPr>
              <a:t>and </a:t>
            </a:r>
            <a:r>
              <a:rPr lang="en-US" sz="5900" dirty="0">
                <a:latin typeface="Angsana New" charset="0"/>
                <a:ea typeface="Angsana New" charset="0"/>
                <a:cs typeface="Angsana New" charset="0"/>
              </a:rPr>
              <a:t>managing digital information about a building or other facility (such as a bridge, highway, tunnel and so on). This can be useful for the design and </a:t>
            </a:r>
            <a:r>
              <a:rPr lang="en-US" sz="5900" dirty="0" smtClean="0">
                <a:latin typeface="Angsana New" charset="0"/>
                <a:ea typeface="Angsana New" charset="0"/>
                <a:cs typeface="Angsana New" charset="0"/>
              </a:rPr>
              <a:t>operation</a:t>
            </a:r>
          </a:p>
          <a:p>
            <a:pPr marL="0" indent="0">
              <a:buNone/>
            </a:pPr>
            <a:r>
              <a:rPr lang="en-US" sz="5900" dirty="0" smtClean="0">
                <a:latin typeface="Angsana New" charset="0"/>
                <a:ea typeface="Angsana New" charset="0"/>
                <a:cs typeface="Angsana New" charset="0"/>
              </a:rPr>
              <a:t> </a:t>
            </a:r>
            <a:r>
              <a:rPr lang="en-US" sz="5900" dirty="0">
                <a:latin typeface="Angsana New" charset="0"/>
                <a:ea typeface="Angsana New" charset="0"/>
                <a:cs typeface="Angsana New" charset="0"/>
              </a:rPr>
              <a:t>of built assets.</a:t>
            </a:r>
            <a:r>
              <a:rPr lang="en-US" sz="3200" dirty="0"/>
              <a:t/>
            </a:r>
            <a:br>
              <a:rPr lang="en-US" sz="3200" dirty="0"/>
            </a:br>
            <a:r>
              <a:rPr lang="en-US" sz="3200" dirty="0"/>
              <a:t/>
            </a:r>
            <a:br>
              <a:rPr lang="en-US" sz="3200" dirty="0"/>
            </a:br>
            <a:endParaRPr lang="en-GB" sz="3200" dirty="0" smtClean="0">
              <a:latin typeface="Angsana New" charset="0"/>
              <a:ea typeface="Angsana New" charset="0"/>
              <a:cs typeface="Angsana New" charset="0"/>
            </a:endParaRPr>
          </a:p>
        </p:txBody>
      </p:sp>
      <p:pic>
        <p:nvPicPr>
          <p:cNvPr id="1026"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985" y="3842284"/>
            <a:ext cx="2873829" cy="287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34255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851053"/>
          </a:xfrm>
        </p:spPr>
        <p:txBody>
          <a:bodyPr>
            <a:normAutofit fontScale="90000"/>
          </a:bodyPr>
          <a:lstStyle/>
          <a:p>
            <a:pPr algn="ctr"/>
            <a:r>
              <a:rPr lang="en-GB" b="1" dirty="0" smtClean="0"/>
              <a:t/>
            </a:r>
            <a:br>
              <a:rPr lang="en-GB" b="1" dirty="0" smtClean="0"/>
            </a:br>
            <a:r>
              <a:rPr lang="en-GB" dirty="0"/>
              <a:t/>
            </a:r>
            <a:br>
              <a:rPr lang="en-GB" dirty="0"/>
            </a:br>
            <a:endParaRPr lang="en-US" dirty="0"/>
          </a:p>
        </p:txBody>
      </p:sp>
      <p:sp>
        <p:nvSpPr>
          <p:cNvPr id="3" name="Content Placeholder 2"/>
          <p:cNvSpPr>
            <a:spLocks noGrp="1"/>
          </p:cNvSpPr>
          <p:nvPr>
            <p:ph idx="1"/>
          </p:nvPr>
        </p:nvSpPr>
        <p:spPr>
          <a:xfrm>
            <a:off x="1141413" y="392492"/>
            <a:ext cx="9905999" cy="6465508"/>
          </a:xfrm>
        </p:spPr>
        <p:txBody>
          <a:bodyPr>
            <a:normAutofit fontScale="85000" lnSpcReduction="20000"/>
          </a:bodyPr>
          <a:lstStyle/>
          <a:p>
            <a:pPr marL="0" indent="0">
              <a:buNone/>
            </a:pPr>
            <a:r>
              <a:rPr lang="en-US" sz="3500" dirty="0">
                <a:latin typeface="Angsana New" charset="0"/>
                <a:ea typeface="Angsana New" charset="0"/>
                <a:cs typeface="Angsana New" charset="0"/>
              </a:rPr>
              <a:t>BIM may use data from GIS, such as site information and spatial analysis and may produce data useful for GIS, such as energy consumption.</a:t>
            </a:r>
          </a:p>
          <a:p>
            <a:pPr marL="0" indent="0">
              <a:buNone/>
            </a:pPr>
            <a:r>
              <a:rPr lang="en-US" sz="3500" dirty="0">
                <a:latin typeface="Angsana New" charset="0"/>
                <a:ea typeface="Angsana New" charset="0"/>
                <a:cs typeface="Angsana New" charset="0"/>
              </a:rPr>
              <a:t>BIM adopts a detailed, object-based method for locating data. The definition of each object that comprises the built asset may include geometrical information and information describing other properties, such as materials, construction processes, time-related information (such as delivery times), cost data, and operational information.</a:t>
            </a:r>
          </a:p>
          <a:p>
            <a:pPr marL="0" indent="0">
              <a:buNone/>
            </a:pPr>
            <a:r>
              <a:rPr lang="en-US" sz="3500" dirty="0">
                <a:latin typeface="Angsana New" charset="0"/>
                <a:ea typeface="Angsana New" charset="0"/>
                <a:cs typeface="Angsana New" charset="0"/>
              </a:rPr>
              <a:t>GIS tends to operate at larger scale and locates data across a topography. However, both systems store spatial information and with proper integration, duplication can be avoided and the two systems may be seen as complementary rather than competitive.</a:t>
            </a:r>
          </a:p>
          <a:p>
            <a:pPr marL="0" indent="0">
              <a:buNone/>
            </a:pPr>
            <a:endParaRPr lang="en-US" sz="3500" dirty="0" smtClean="0">
              <a:latin typeface="Angsana New" charset="0"/>
              <a:ea typeface="Angsana New" charset="0"/>
              <a:cs typeface="Angsana New" charset="0"/>
            </a:endParaRPr>
          </a:p>
          <a:p>
            <a:pPr marL="0" indent="0">
              <a:buNone/>
            </a:pPr>
            <a:r>
              <a:rPr lang="en-US" sz="3200" dirty="0"/>
              <a:t/>
            </a:r>
            <a:br>
              <a:rPr lang="en-US" sz="3200" dirty="0"/>
            </a:br>
            <a:r>
              <a:rPr lang="en-US" sz="3200" dirty="0"/>
              <a:t/>
            </a:r>
            <a:br>
              <a:rPr lang="en-US" sz="3200" dirty="0"/>
            </a:br>
            <a:endParaRPr lang="en-GB" sz="3200" dirty="0" smtClean="0">
              <a:latin typeface="Angsana New" charset="0"/>
              <a:ea typeface="Angsana New" charset="0"/>
              <a:cs typeface="Angsana New" charset="0"/>
            </a:endParaRPr>
          </a:p>
        </p:txBody>
      </p:sp>
      <p:pic>
        <p:nvPicPr>
          <p:cNvPr id="1026"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985" y="3842284"/>
            <a:ext cx="2873829" cy="287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58190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76422" y="1175656"/>
            <a:ext cx="8791575" cy="881063"/>
          </a:xfrm>
        </p:spPr>
        <p:txBody>
          <a:bodyPr/>
          <a:lstStyle/>
          <a:p>
            <a:pPr algn="ctr"/>
            <a:r>
              <a:rPr lang="en-US" dirty="0" smtClean="0">
                <a:latin typeface="Angsana New" charset="0"/>
                <a:ea typeface="Angsana New" charset="0"/>
                <a:cs typeface="Angsana New" charset="0"/>
              </a:rPr>
              <a:t>Thank you for Listening</a:t>
            </a:r>
            <a:endParaRPr lang="en-US" dirty="0">
              <a:latin typeface="Angsana New" charset="0"/>
              <a:ea typeface="Angsana New" charset="0"/>
              <a:cs typeface="Angsana New" charset="0"/>
            </a:endParaRPr>
          </a:p>
        </p:txBody>
      </p:sp>
      <p:sp>
        <p:nvSpPr>
          <p:cNvPr id="3" name="Subtitle 2"/>
          <p:cNvSpPr>
            <a:spLocks noGrp="1"/>
          </p:cNvSpPr>
          <p:nvPr>
            <p:ph type="subTitle" idx="1"/>
          </p:nvPr>
        </p:nvSpPr>
        <p:spPr>
          <a:xfrm>
            <a:off x="1876421" y="2776704"/>
            <a:ext cx="8791575" cy="913553"/>
          </a:xfrm>
        </p:spPr>
        <p:txBody>
          <a:bodyPr>
            <a:normAutofit/>
          </a:bodyPr>
          <a:lstStyle/>
          <a:p>
            <a:pPr algn="ctr"/>
            <a:r>
              <a:rPr lang="en-US" sz="4000" dirty="0" smtClean="0">
                <a:solidFill>
                  <a:schemeClr val="tx1"/>
                </a:solidFill>
                <a:latin typeface="Angsana New" charset="0"/>
                <a:ea typeface="Angsana New" charset="0"/>
                <a:cs typeface="Angsana New" charset="0"/>
              </a:rPr>
              <a:t>Any Questions?</a:t>
            </a:r>
            <a:endParaRPr lang="en-US" sz="4000" dirty="0">
              <a:solidFill>
                <a:schemeClr val="tx1"/>
              </a:solidFill>
              <a:latin typeface="Angsana New" charset="0"/>
              <a:ea typeface="Angsana New" charset="0"/>
              <a:cs typeface="Angsana New" charset="0"/>
            </a:endParaRPr>
          </a:p>
        </p:txBody>
      </p:sp>
      <p:pic>
        <p:nvPicPr>
          <p:cNvPr id="4"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0636" y="2970319"/>
            <a:ext cx="4099953" cy="4099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364529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187</TotalTime>
  <Words>279</Words>
  <Application>Microsoft Macintosh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Angsana New</vt:lpstr>
      <vt:lpstr>Calibri</vt:lpstr>
      <vt:lpstr>Trebuchet MS</vt:lpstr>
      <vt:lpstr>Tw Cen MT</vt:lpstr>
      <vt:lpstr>Wingdings</vt:lpstr>
      <vt:lpstr>Arial</vt:lpstr>
      <vt:lpstr>Circuit</vt:lpstr>
      <vt:lpstr> Research Methods &amp; GIS M5X01771  </vt:lpstr>
      <vt:lpstr> What is gis </vt:lpstr>
      <vt:lpstr> for example </vt:lpstr>
      <vt:lpstr> for example </vt:lpstr>
      <vt:lpstr>  </vt:lpstr>
      <vt:lpstr>  </vt:lpstr>
      <vt:lpstr>  </vt:lpstr>
      <vt:lpstr>  </vt:lpstr>
      <vt:lpstr>  </vt:lpstr>
      <vt:lpstr>Thank you for Listening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11</cp:revision>
  <dcterms:created xsi:type="dcterms:W3CDTF">2019-03-13T18:15:16Z</dcterms:created>
  <dcterms:modified xsi:type="dcterms:W3CDTF">2019-03-13T21:23:52Z</dcterms:modified>
</cp:coreProperties>
</file>