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A35D09E-E5ED-4A9E-B3F9-EC9D2695A3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FE8590E2-72D2-4405-971B-387D7F5BC3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  <a:endParaRPr lang="en-GB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4C629B78-2A09-4626-92BB-DE7F5E172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8DEFA-48FD-4438-A868-A5B08AC2638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5A2582FA-F998-461D-88A9-A6E4B89D2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5E503A79-B9E6-48BC-81FF-FE485F2DE3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FC20-7BCF-4283-89F8-756D20DE3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746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37FA6F7B-30A6-410E-96BA-53F93C39F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78758B8C-B04E-45DB-AC0C-FCEAC6E69A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732032EE-CBC7-4682-B8BF-CDC0E3F19C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8DEFA-48FD-4438-A868-A5B08AC2638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D175EE5E-A199-420F-88A9-8420C38270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82DD30B4-B019-4119-AE84-5715181A4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FC20-7BCF-4283-89F8-756D20DE3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43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AE17A71-1C62-4AC6-B6FE-392EB7EA7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68A9DE0E-EC41-4889-9008-30C9E395FB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9E02D7A6-E7FF-42D7-A28F-09DA87261E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8DEFA-48FD-4438-A868-A5B08AC2638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ED6328A5-1384-44B4-8354-FC4C4875F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1C851797-FB86-40DF-8526-EAFA7D3EA6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FC20-7BCF-4283-89F8-756D20DE3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808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E4794EF-1803-4C33-B43E-4C2B1A54D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A5910721-0905-44B9-AC93-4CFE187496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944B0082-31F5-48FB-BDF0-CD160A76CB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23367492-C6F2-4BE2-B25D-BE86E5942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8DEFA-48FD-4438-A868-A5B08AC2638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B9F18EB1-1864-48BD-ADF4-C9B42D3DDE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957F66FB-31EE-4CA9-A95C-51D513F98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FC20-7BCF-4283-89F8-756D20DE3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62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36200C91-2C0A-4593-83FD-AC2EC7482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88A9D6F4-3A9E-4106-BF4C-08D3220DF9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E826C9BA-25EC-4519-AFE8-C77ADEFD9B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5" name="Substituent text 4">
            <a:extLst>
              <a:ext uri="{FF2B5EF4-FFF2-40B4-BE49-F238E27FC236}">
                <a16:creationId xmlns:a16="http://schemas.microsoft.com/office/drawing/2014/main" id="{6C5E13AC-D5E6-4301-BDA3-DEFEA337BF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Substituent conținut 5">
            <a:extLst>
              <a:ext uri="{FF2B5EF4-FFF2-40B4-BE49-F238E27FC236}">
                <a16:creationId xmlns:a16="http://schemas.microsoft.com/office/drawing/2014/main" id="{55A8F1CA-9BEB-4E79-A2BE-98ABAE6C83B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7" name="Substituent dată 6">
            <a:extLst>
              <a:ext uri="{FF2B5EF4-FFF2-40B4-BE49-F238E27FC236}">
                <a16:creationId xmlns:a16="http://schemas.microsoft.com/office/drawing/2014/main" id="{2B865C53-730C-4F69-9EFB-BB9F5E590B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8DEFA-48FD-4438-A868-A5B08AC2638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8" name="Substituent subsol 7">
            <a:extLst>
              <a:ext uri="{FF2B5EF4-FFF2-40B4-BE49-F238E27FC236}">
                <a16:creationId xmlns:a16="http://schemas.microsoft.com/office/drawing/2014/main" id="{069E6577-3F05-4411-8FCE-67F9538743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ubstituent număr diapozitiv 8">
            <a:extLst>
              <a:ext uri="{FF2B5EF4-FFF2-40B4-BE49-F238E27FC236}">
                <a16:creationId xmlns:a16="http://schemas.microsoft.com/office/drawing/2014/main" id="{8F1DC891-7BCB-45EF-88F2-5CFCD3C58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FC20-7BCF-4283-89F8-756D20DE3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27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EA0BF74-140F-4A65-A5F1-144DBED2E2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id="{48D8A3DB-A3E9-4F9D-950B-61C9B5DFB9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8DEFA-48FD-4438-A868-A5B08AC2638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4" name="Substituent subsol 3">
            <a:extLst>
              <a:ext uri="{FF2B5EF4-FFF2-40B4-BE49-F238E27FC236}">
                <a16:creationId xmlns:a16="http://schemas.microsoft.com/office/drawing/2014/main" id="{D8505F85-DBFB-4029-809A-51D56810C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574FCEC3-5FDE-4472-B337-07F997B28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FC20-7BCF-4283-89F8-756D20DE3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5769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>
            <a:extLst>
              <a:ext uri="{FF2B5EF4-FFF2-40B4-BE49-F238E27FC236}">
                <a16:creationId xmlns:a16="http://schemas.microsoft.com/office/drawing/2014/main" id="{393B4EFF-17BF-4820-A61D-C290077A5E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8DEFA-48FD-4438-A868-A5B08AC2638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3" name="Substituent subsol 2">
            <a:extLst>
              <a:ext uri="{FF2B5EF4-FFF2-40B4-BE49-F238E27FC236}">
                <a16:creationId xmlns:a16="http://schemas.microsoft.com/office/drawing/2014/main" id="{0A7B47CC-D200-4A58-87F4-B26B20AF49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ubstituent număr diapozitiv 3">
            <a:extLst>
              <a:ext uri="{FF2B5EF4-FFF2-40B4-BE49-F238E27FC236}">
                <a16:creationId xmlns:a16="http://schemas.microsoft.com/office/drawing/2014/main" id="{C6BFA915-9145-4B85-85AA-279ED76AE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FC20-7BCF-4283-89F8-756D20DE3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3113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5CC549F-B74F-4647-8A61-A16B9022DE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3BCFD34-C6E0-46E9-A457-91DF3DF435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DCDBB8A4-92E2-4813-B87D-93311FAEEF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93AF3621-BCE9-452B-B235-2094E20A2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8DEFA-48FD-4438-A868-A5B08AC2638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FE8BB05A-40CA-42FD-AAA1-C8C20022AC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6F6B722A-D52D-4845-B055-30C09AA87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FC20-7BCF-4283-89F8-756D20DE3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728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07678CBF-9A0D-419D-8770-6F028792D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imagine 2">
            <a:extLst>
              <a:ext uri="{FF2B5EF4-FFF2-40B4-BE49-F238E27FC236}">
                <a16:creationId xmlns:a16="http://schemas.microsoft.com/office/drawing/2014/main" id="{2FB4E193-7F29-4C1D-9E2B-448C874788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5EA22917-5874-4430-95EA-DBA9D46DBC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8B6F05FC-9CB0-4E38-9E4C-3B004CBE8D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8DEFA-48FD-4438-A868-A5B08AC2638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9B36A848-52FC-49F3-AA8B-AD4A311451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E6EE13EB-21B4-4F71-9774-E7EA8001D9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FC20-7BCF-4283-89F8-756D20DE3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918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FB5AA83-982B-4D6E-B06B-B223D49EA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9FFC80C9-D6BB-4976-B760-897D850B6D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93CF0D2D-C9E1-4385-B91A-F36575E3B5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8DEFA-48FD-4438-A868-A5B08AC2638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4783686E-0C0D-4AAC-B3CA-EB96AED55D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AF7D7459-7955-4CCD-946F-335C47ACD1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FC20-7BCF-4283-89F8-756D20DE3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663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>
            <a:extLst>
              <a:ext uri="{FF2B5EF4-FFF2-40B4-BE49-F238E27FC236}">
                <a16:creationId xmlns:a16="http://schemas.microsoft.com/office/drawing/2014/main" id="{AB675201-2DCA-40FA-9BD3-39DD859B59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D23FAD1A-C529-4CA8-B8A5-2694708680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A81BBF68-88E3-4D1A-A814-F406BC5DB6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8DEFA-48FD-4438-A868-A5B08AC2638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D0B5E0B8-797B-4742-B200-FE66812F02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1F109363-4096-4301-9514-15F504F2A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FC20-7BCF-4283-89F8-756D20DE3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34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>
            <a:extLst>
              <a:ext uri="{FF2B5EF4-FFF2-40B4-BE49-F238E27FC236}">
                <a16:creationId xmlns:a16="http://schemas.microsoft.com/office/drawing/2014/main" id="{E2349765-6D70-45EF-A045-6FF22CAEC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823E5640-6F0A-4ED6-A537-7C15A1B3E9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A440B56F-A18B-4B17-B17A-36868D32A1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D8DEFA-48FD-4438-A868-A5B08AC2638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BCF36E7D-9D9F-4250-B644-6C8C2B911F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E8BDD4BD-7104-4AC7-ABF4-067A85A130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EDFC20-7BCF-4283-89F8-756D20DE3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317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mp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19">
            <a:extLst>
              <a:ext uri="{FF2B5EF4-FFF2-40B4-BE49-F238E27FC236}">
                <a16:creationId xmlns:a16="http://schemas.microsoft.com/office/drawing/2014/main" id="{9F701746-0657-4467-BBD3-24051A715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4" descr="Person pointing on a map">
            <a:extLst>
              <a:ext uri="{FF2B5EF4-FFF2-40B4-BE49-F238E27FC236}">
                <a16:creationId xmlns:a16="http://schemas.microsoft.com/office/drawing/2014/main" id="{CF6B3516-8462-DD71-9B1A-81DDA4CEE5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45" r="20670" b="-1"/>
          <a:stretch/>
        </p:blipFill>
        <p:spPr>
          <a:xfrm>
            <a:off x="4559968" y="10"/>
            <a:ext cx="7632032" cy="6857990"/>
          </a:xfrm>
          <a:prstGeom prst="rect">
            <a:avLst/>
          </a:prstGeom>
        </p:spPr>
      </p:pic>
      <p:sp useBgFill="1">
        <p:nvSpPr>
          <p:cNvPr id="25" name="Freeform: Shape 21">
            <a:extLst>
              <a:ext uri="{FF2B5EF4-FFF2-40B4-BE49-F238E27FC236}">
                <a16:creationId xmlns:a16="http://schemas.microsoft.com/office/drawing/2014/main" id="{117BEB00-3E3D-4F08-AF56-DB0D22FB5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 rot="10800000">
            <a:off x="1" y="0"/>
            <a:ext cx="4802188" cy="6858000"/>
          </a:xfrm>
          <a:custGeom>
            <a:avLst/>
            <a:gdLst>
              <a:gd name="connsiteX0" fmla="*/ 0 w 4802188"/>
              <a:gd name="connsiteY0" fmla="*/ 0 h 6858000"/>
              <a:gd name="connsiteX1" fmla="*/ 4802188 w 4802188"/>
              <a:gd name="connsiteY1" fmla="*/ 0 h 6858000"/>
              <a:gd name="connsiteX2" fmla="*/ 4802188 w 4802188"/>
              <a:gd name="connsiteY2" fmla="*/ 6858000 h 6858000"/>
              <a:gd name="connsiteX3" fmla="*/ 0 w 4802188"/>
              <a:gd name="connsiteY3" fmla="*/ 6858000 h 6858000"/>
              <a:gd name="connsiteX4" fmla="*/ 4763 w 4802188"/>
              <a:gd name="connsiteY4" fmla="*/ 6791325 h 6858000"/>
              <a:gd name="connsiteX5" fmla="*/ 12700 w 4802188"/>
              <a:gd name="connsiteY5" fmla="*/ 6735762 h 6858000"/>
              <a:gd name="connsiteX6" fmla="*/ 22225 w 4802188"/>
              <a:gd name="connsiteY6" fmla="*/ 6683375 h 6858000"/>
              <a:gd name="connsiteX7" fmla="*/ 38100 w 4802188"/>
              <a:gd name="connsiteY7" fmla="*/ 6640512 h 6858000"/>
              <a:gd name="connsiteX8" fmla="*/ 53975 w 4802188"/>
              <a:gd name="connsiteY8" fmla="*/ 6597650 h 6858000"/>
              <a:gd name="connsiteX9" fmla="*/ 73025 w 4802188"/>
              <a:gd name="connsiteY9" fmla="*/ 6561137 h 6858000"/>
              <a:gd name="connsiteX10" fmla="*/ 92075 w 4802188"/>
              <a:gd name="connsiteY10" fmla="*/ 6523037 h 6858000"/>
              <a:gd name="connsiteX11" fmla="*/ 109538 w 4802188"/>
              <a:gd name="connsiteY11" fmla="*/ 6488112 h 6858000"/>
              <a:gd name="connsiteX12" fmla="*/ 127000 w 4802188"/>
              <a:gd name="connsiteY12" fmla="*/ 6448425 h 6858000"/>
              <a:gd name="connsiteX13" fmla="*/ 142875 w 4802188"/>
              <a:gd name="connsiteY13" fmla="*/ 6407150 h 6858000"/>
              <a:gd name="connsiteX14" fmla="*/ 157163 w 4802188"/>
              <a:gd name="connsiteY14" fmla="*/ 6361112 h 6858000"/>
              <a:gd name="connsiteX15" fmla="*/ 168275 w 4802188"/>
              <a:gd name="connsiteY15" fmla="*/ 6311900 h 6858000"/>
              <a:gd name="connsiteX16" fmla="*/ 176213 w 4802188"/>
              <a:gd name="connsiteY16" fmla="*/ 6251575 h 6858000"/>
              <a:gd name="connsiteX17" fmla="*/ 179388 w 4802188"/>
              <a:gd name="connsiteY17" fmla="*/ 6183312 h 6858000"/>
              <a:gd name="connsiteX18" fmla="*/ 176213 w 4802188"/>
              <a:gd name="connsiteY18" fmla="*/ 6113462 h 6858000"/>
              <a:gd name="connsiteX19" fmla="*/ 168275 w 4802188"/>
              <a:gd name="connsiteY19" fmla="*/ 6056312 h 6858000"/>
              <a:gd name="connsiteX20" fmla="*/ 157163 w 4802188"/>
              <a:gd name="connsiteY20" fmla="*/ 6003925 h 6858000"/>
              <a:gd name="connsiteX21" fmla="*/ 142875 w 4802188"/>
              <a:gd name="connsiteY21" fmla="*/ 5956300 h 6858000"/>
              <a:gd name="connsiteX22" fmla="*/ 127000 w 4802188"/>
              <a:gd name="connsiteY22" fmla="*/ 5915025 h 6858000"/>
              <a:gd name="connsiteX23" fmla="*/ 107950 w 4802188"/>
              <a:gd name="connsiteY23" fmla="*/ 5876925 h 6858000"/>
              <a:gd name="connsiteX24" fmla="*/ 88900 w 4802188"/>
              <a:gd name="connsiteY24" fmla="*/ 5840412 h 6858000"/>
              <a:gd name="connsiteX25" fmla="*/ 69850 w 4802188"/>
              <a:gd name="connsiteY25" fmla="*/ 5802312 h 6858000"/>
              <a:gd name="connsiteX26" fmla="*/ 52388 w 4802188"/>
              <a:gd name="connsiteY26" fmla="*/ 5762625 h 6858000"/>
              <a:gd name="connsiteX27" fmla="*/ 34925 w 4802188"/>
              <a:gd name="connsiteY27" fmla="*/ 5721350 h 6858000"/>
              <a:gd name="connsiteX28" fmla="*/ 20638 w 4802188"/>
              <a:gd name="connsiteY28" fmla="*/ 5675312 h 6858000"/>
              <a:gd name="connsiteX29" fmla="*/ 11113 w 4802188"/>
              <a:gd name="connsiteY29" fmla="*/ 5622925 h 6858000"/>
              <a:gd name="connsiteX30" fmla="*/ 1588 w 4802188"/>
              <a:gd name="connsiteY30" fmla="*/ 5562600 h 6858000"/>
              <a:gd name="connsiteX31" fmla="*/ 0 w 4802188"/>
              <a:gd name="connsiteY31" fmla="*/ 5494337 h 6858000"/>
              <a:gd name="connsiteX32" fmla="*/ 1588 w 4802188"/>
              <a:gd name="connsiteY32" fmla="*/ 5426075 h 6858000"/>
              <a:gd name="connsiteX33" fmla="*/ 11113 w 4802188"/>
              <a:gd name="connsiteY33" fmla="*/ 5365750 h 6858000"/>
              <a:gd name="connsiteX34" fmla="*/ 20638 w 4802188"/>
              <a:gd name="connsiteY34" fmla="*/ 5313362 h 6858000"/>
              <a:gd name="connsiteX35" fmla="*/ 34925 w 4802188"/>
              <a:gd name="connsiteY35" fmla="*/ 5268912 h 6858000"/>
              <a:gd name="connsiteX36" fmla="*/ 52388 w 4802188"/>
              <a:gd name="connsiteY36" fmla="*/ 5226050 h 6858000"/>
              <a:gd name="connsiteX37" fmla="*/ 69850 w 4802188"/>
              <a:gd name="connsiteY37" fmla="*/ 5186362 h 6858000"/>
              <a:gd name="connsiteX38" fmla="*/ 88900 w 4802188"/>
              <a:gd name="connsiteY38" fmla="*/ 5149850 h 6858000"/>
              <a:gd name="connsiteX39" fmla="*/ 107950 w 4802188"/>
              <a:gd name="connsiteY39" fmla="*/ 5114925 h 6858000"/>
              <a:gd name="connsiteX40" fmla="*/ 127000 w 4802188"/>
              <a:gd name="connsiteY40" fmla="*/ 5075237 h 6858000"/>
              <a:gd name="connsiteX41" fmla="*/ 142875 w 4802188"/>
              <a:gd name="connsiteY41" fmla="*/ 5033962 h 6858000"/>
              <a:gd name="connsiteX42" fmla="*/ 157163 w 4802188"/>
              <a:gd name="connsiteY42" fmla="*/ 4987925 h 6858000"/>
              <a:gd name="connsiteX43" fmla="*/ 168275 w 4802188"/>
              <a:gd name="connsiteY43" fmla="*/ 4935537 h 6858000"/>
              <a:gd name="connsiteX44" fmla="*/ 176213 w 4802188"/>
              <a:gd name="connsiteY44" fmla="*/ 4875212 h 6858000"/>
              <a:gd name="connsiteX45" fmla="*/ 179388 w 4802188"/>
              <a:gd name="connsiteY45" fmla="*/ 4806950 h 6858000"/>
              <a:gd name="connsiteX46" fmla="*/ 176213 w 4802188"/>
              <a:gd name="connsiteY46" fmla="*/ 4738687 h 6858000"/>
              <a:gd name="connsiteX47" fmla="*/ 168275 w 4802188"/>
              <a:gd name="connsiteY47" fmla="*/ 4678362 h 6858000"/>
              <a:gd name="connsiteX48" fmla="*/ 157163 w 4802188"/>
              <a:gd name="connsiteY48" fmla="*/ 4625975 h 6858000"/>
              <a:gd name="connsiteX49" fmla="*/ 142875 w 4802188"/>
              <a:gd name="connsiteY49" fmla="*/ 4579937 h 6858000"/>
              <a:gd name="connsiteX50" fmla="*/ 127000 w 4802188"/>
              <a:gd name="connsiteY50" fmla="*/ 4537075 h 6858000"/>
              <a:gd name="connsiteX51" fmla="*/ 107950 w 4802188"/>
              <a:gd name="connsiteY51" fmla="*/ 4498975 h 6858000"/>
              <a:gd name="connsiteX52" fmla="*/ 69850 w 4802188"/>
              <a:gd name="connsiteY52" fmla="*/ 4424362 h 6858000"/>
              <a:gd name="connsiteX53" fmla="*/ 52388 w 4802188"/>
              <a:gd name="connsiteY53" fmla="*/ 4386262 h 6858000"/>
              <a:gd name="connsiteX54" fmla="*/ 34925 w 4802188"/>
              <a:gd name="connsiteY54" fmla="*/ 4343400 h 6858000"/>
              <a:gd name="connsiteX55" fmla="*/ 20638 w 4802188"/>
              <a:gd name="connsiteY55" fmla="*/ 4297362 h 6858000"/>
              <a:gd name="connsiteX56" fmla="*/ 11113 w 4802188"/>
              <a:gd name="connsiteY56" fmla="*/ 4244975 h 6858000"/>
              <a:gd name="connsiteX57" fmla="*/ 1588 w 4802188"/>
              <a:gd name="connsiteY57" fmla="*/ 4186237 h 6858000"/>
              <a:gd name="connsiteX58" fmla="*/ 0 w 4802188"/>
              <a:gd name="connsiteY58" fmla="*/ 4116387 h 6858000"/>
              <a:gd name="connsiteX59" fmla="*/ 1588 w 4802188"/>
              <a:gd name="connsiteY59" fmla="*/ 4048125 h 6858000"/>
              <a:gd name="connsiteX60" fmla="*/ 11113 w 4802188"/>
              <a:gd name="connsiteY60" fmla="*/ 3987800 h 6858000"/>
              <a:gd name="connsiteX61" fmla="*/ 20638 w 4802188"/>
              <a:gd name="connsiteY61" fmla="*/ 3935412 h 6858000"/>
              <a:gd name="connsiteX62" fmla="*/ 34925 w 4802188"/>
              <a:gd name="connsiteY62" fmla="*/ 3890962 h 6858000"/>
              <a:gd name="connsiteX63" fmla="*/ 52388 w 4802188"/>
              <a:gd name="connsiteY63" fmla="*/ 3848100 h 6858000"/>
              <a:gd name="connsiteX64" fmla="*/ 69850 w 4802188"/>
              <a:gd name="connsiteY64" fmla="*/ 3811587 h 6858000"/>
              <a:gd name="connsiteX65" fmla="*/ 107950 w 4802188"/>
              <a:gd name="connsiteY65" fmla="*/ 3736975 h 6858000"/>
              <a:gd name="connsiteX66" fmla="*/ 127000 w 4802188"/>
              <a:gd name="connsiteY66" fmla="*/ 3697287 h 6858000"/>
              <a:gd name="connsiteX67" fmla="*/ 142875 w 4802188"/>
              <a:gd name="connsiteY67" fmla="*/ 3656012 h 6858000"/>
              <a:gd name="connsiteX68" fmla="*/ 157163 w 4802188"/>
              <a:gd name="connsiteY68" fmla="*/ 3609975 h 6858000"/>
              <a:gd name="connsiteX69" fmla="*/ 168275 w 4802188"/>
              <a:gd name="connsiteY69" fmla="*/ 3557587 h 6858000"/>
              <a:gd name="connsiteX70" fmla="*/ 176213 w 4802188"/>
              <a:gd name="connsiteY70" fmla="*/ 3497262 h 6858000"/>
              <a:gd name="connsiteX71" fmla="*/ 179388 w 4802188"/>
              <a:gd name="connsiteY71" fmla="*/ 3427412 h 6858000"/>
              <a:gd name="connsiteX72" fmla="*/ 176213 w 4802188"/>
              <a:gd name="connsiteY72" fmla="*/ 3360737 h 6858000"/>
              <a:gd name="connsiteX73" fmla="*/ 168275 w 4802188"/>
              <a:gd name="connsiteY73" fmla="*/ 3300412 h 6858000"/>
              <a:gd name="connsiteX74" fmla="*/ 157163 w 4802188"/>
              <a:gd name="connsiteY74" fmla="*/ 3248025 h 6858000"/>
              <a:gd name="connsiteX75" fmla="*/ 142875 w 4802188"/>
              <a:gd name="connsiteY75" fmla="*/ 3201987 h 6858000"/>
              <a:gd name="connsiteX76" fmla="*/ 127000 w 4802188"/>
              <a:gd name="connsiteY76" fmla="*/ 3160712 h 6858000"/>
              <a:gd name="connsiteX77" fmla="*/ 107950 w 4802188"/>
              <a:gd name="connsiteY77" fmla="*/ 3121025 h 6858000"/>
              <a:gd name="connsiteX78" fmla="*/ 88900 w 4802188"/>
              <a:gd name="connsiteY78" fmla="*/ 3084512 h 6858000"/>
              <a:gd name="connsiteX79" fmla="*/ 69850 w 4802188"/>
              <a:gd name="connsiteY79" fmla="*/ 3046412 h 6858000"/>
              <a:gd name="connsiteX80" fmla="*/ 52388 w 4802188"/>
              <a:gd name="connsiteY80" fmla="*/ 3009900 h 6858000"/>
              <a:gd name="connsiteX81" fmla="*/ 34925 w 4802188"/>
              <a:gd name="connsiteY81" fmla="*/ 2967037 h 6858000"/>
              <a:gd name="connsiteX82" fmla="*/ 20638 w 4802188"/>
              <a:gd name="connsiteY82" fmla="*/ 2922587 h 6858000"/>
              <a:gd name="connsiteX83" fmla="*/ 11113 w 4802188"/>
              <a:gd name="connsiteY83" fmla="*/ 2868612 h 6858000"/>
              <a:gd name="connsiteX84" fmla="*/ 1588 w 4802188"/>
              <a:gd name="connsiteY84" fmla="*/ 2809875 h 6858000"/>
              <a:gd name="connsiteX85" fmla="*/ 0 w 4802188"/>
              <a:gd name="connsiteY85" fmla="*/ 2741612 h 6858000"/>
              <a:gd name="connsiteX86" fmla="*/ 1588 w 4802188"/>
              <a:gd name="connsiteY86" fmla="*/ 2671762 h 6858000"/>
              <a:gd name="connsiteX87" fmla="*/ 11113 w 4802188"/>
              <a:gd name="connsiteY87" fmla="*/ 2613025 h 6858000"/>
              <a:gd name="connsiteX88" fmla="*/ 20638 w 4802188"/>
              <a:gd name="connsiteY88" fmla="*/ 2560637 h 6858000"/>
              <a:gd name="connsiteX89" fmla="*/ 34925 w 4802188"/>
              <a:gd name="connsiteY89" fmla="*/ 2513012 h 6858000"/>
              <a:gd name="connsiteX90" fmla="*/ 52388 w 4802188"/>
              <a:gd name="connsiteY90" fmla="*/ 2471737 h 6858000"/>
              <a:gd name="connsiteX91" fmla="*/ 69850 w 4802188"/>
              <a:gd name="connsiteY91" fmla="*/ 2433637 h 6858000"/>
              <a:gd name="connsiteX92" fmla="*/ 88900 w 4802188"/>
              <a:gd name="connsiteY92" fmla="*/ 2395537 h 6858000"/>
              <a:gd name="connsiteX93" fmla="*/ 107950 w 4802188"/>
              <a:gd name="connsiteY93" fmla="*/ 2359025 h 6858000"/>
              <a:gd name="connsiteX94" fmla="*/ 127000 w 4802188"/>
              <a:gd name="connsiteY94" fmla="*/ 2319337 h 6858000"/>
              <a:gd name="connsiteX95" fmla="*/ 142875 w 4802188"/>
              <a:gd name="connsiteY95" fmla="*/ 2278062 h 6858000"/>
              <a:gd name="connsiteX96" fmla="*/ 157163 w 4802188"/>
              <a:gd name="connsiteY96" fmla="*/ 2232025 h 6858000"/>
              <a:gd name="connsiteX97" fmla="*/ 168275 w 4802188"/>
              <a:gd name="connsiteY97" fmla="*/ 2179637 h 6858000"/>
              <a:gd name="connsiteX98" fmla="*/ 176213 w 4802188"/>
              <a:gd name="connsiteY98" fmla="*/ 2119312 h 6858000"/>
              <a:gd name="connsiteX99" fmla="*/ 179388 w 4802188"/>
              <a:gd name="connsiteY99" fmla="*/ 2051050 h 6858000"/>
              <a:gd name="connsiteX100" fmla="*/ 176213 w 4802188"/>
              <a:gd name="connsiteY100" fmla="*/ 1982787 h 6858000"/>
              <a:gd name="connsiteX101" fmla="*/ 168275 w 4802188"/>
              <a:gd name="connsiteY101" fmla="*/ 1922462 h 6858000"/>
              <a:gd name="connsiteX102" fmla="*/ 157163 w 4802188"/>
              <a:gd name="connsiteY102" fmla="*/ 1870075 h 6858000"/>
              <a:gd name="connsiteX103" fmla="*/ 142875 w 4802188"/>
              <a:gd name="connsiteY103" fmla="*/ 1824037 h 6858000"/>
              <a:gd name="connsiteX104" fmla="*/ 127000 w 4802188"/>
              <a:gd name="connsiteY104" fmla="*/ 1782762 h 6858000"/>
              <a:gd name="connsiteX105" fmla="*/ 107950 w 4802188"/>
              <a:gd name="connsiteY105" fmla="*/ 1743075 h 6858000"/>
              <a:gd name="connsiteX106" fmla="*/ 88900 w 4802188"/>
              <a:gd name="connsiteY106" fmla="*/ 1708150 h 6858000"/>
              <a:gd name="connsiteX107" fmla="*/ 69850 w 4802188"/>
              <a:gd name="connsiteY107" fmla="*/ 1671637 h 6858000"/>
              <a:gd name="connsiteX108" fmla="*/ 52388 w 4802188"/>
              <a:gd name="connsiteY108" fmla="*/ 1631950 h 6858000"/>
              <a:gd name="connsiteX109" fmla="*/ 34925 w 4802188"/>
              <a:gd name="connsiteY109" fmla="*/ 1589087 h 6858000"/>
              <a:gd name="connsiteX110" fmla="*/ 20638 w 4802188"/>
              <a:gd name="connsiteY110" fmla="*/ 1544637 h 6858000"/>
              <a:gd name="connsiteX111" fmla="*/ 11113 w 4802188"/>
              <a:gd name="connsiteY111" fmla="*/ 1492250 h 6858000"/>
              <a:gd name="connsiteX112" fmla="*/ 1588 w 4802188"/>
              <a:gd name="connsiteY112" fmla="*/ 1431925 h 6858000"/>
              <a:gd name="connsiteX113" fmla="*/ 0 w 4802188"/>
              <a:gd name="connsiteY113" fmla="*/ 1363662 h 6858000"/>
              <a:gd name="connsiteX114" fmla="*/ 1588 w 4802188"/>
              <a:gd name="connsiteY114" fmla="*/ 1295400 h 6858000"/>
              <a:gd name="connsiteX115" fmla="*/ 11113 w 4802188"/>
              <a:gd name="connsiteY115" fmla="*/ 1235075 h 6858000"/>
              <a:gd name="connsiteX116" fmla="*/ 20638 w 4802188"/>
              <a:gd name="connsiteY116" fmla="*/ 1182687 h 6858000"/>
              <a:gd name="connsiteX117" fmla="*/ 34925 w 4802188"/>
              <a:gd name="connsiteY117" fmla="*/ 1136650 h 6858000"/>
              <a:gd name="connsiteX118" fmla="*/ 52388 w 4802188"/>
              <a:gd name="connsiteY118" fmla="*/ 1095375 h 6858000"/>
              <a:gd name="connsiteX119" fmla="*/ 69850 w 4802188"/>
              <a:gd name="connsiteY119" fmla="*/ 1055687 h 6858000"/>
              <a:gd name="connsiteX120" fmla="*/ 88900 w 4802188"/>
              <a:gd name="connsiteY120" fmla="*/ 1017587 h 6858000"/>
              <a:gd name="connsiteX121" fmla="*/ 107950 w 4802188"/>
              <a:gd name="connsiteY121" fmla="*/ 981075 h 6858000"/>
              <a:gd name="connsiteX122" fmla="*/ 127000 w 4802188"/>
              <a:gd name="connsiteY122" fmla="*/ 942975 h 6858000"/>
              <a:gd name="connsiteX123" fmla="*/ 142875 w 4802188"/>
              <a:gd name="connsiteY123" fmla="*/ 901700 h 6858000"/>
              <a:gd name="connsiteX124" fmla="*/ 157163 w 4802188"/>
              <a:gd name="connsiteY124" fmla="*/ 854075 h 6858000"/>
              <a:gd name="connsiteX125" fmla="*/ 168275 w 4802188"/>
              <a:gd name="connsiteY125" fmla="*/ 801687 h 6858000"/>
              <a:gd name="connsiteX126" fmla="*/ 176213 w 4802188"/>
              <a:gd name="connsiteY126" fmla="*/ 744537 h 6858000"/>
              <a:gd name="connsiteX127" fmla="*/ 179388 w 4802188"/>
              <a:gd name="connsiteY127" fmla="*/ 673100 h 6858000"/>
              <a:gd name="connsiteX128" fmla="*/ 176213 w 4802188"/>
              <a:gd name="connsiteY128" fmla="*/ 606425 h 6858000"/>
              <a:gd name="connsiteX129" fmla="*/ 168275 w 4802188"/>
              <a:gd name="connsiteY129" fmla="*/ 546100 h 6858000"/>
              <a:gd name="connsiteX130" fmla="*/ 157163 w 4802188"/>
              <a:gd name="connsiteY130" fmla="*/ 496887 h 6858000"/>
              <a:gd name="connsiteX131" fmla="*/ 142875 w 4802188"/>
              <a:gd name="connsiteY131" fmla="*/ 450850 h 6858000"/>
              <a:gd name="connsiteX132" fmla="*/ 127000 w 4802188"/>
              <a:gd name="connsiteY132" fmla="*/ 409575 h 6858000"/>
              <a:gd name="connsiteX133" fmla="*/ 109538 w 4802188"/>
              <a:gd name="connsiteY133" fmla="*/ 369887 h 6858000"/>
              <a:gd name="connsiteX134" fmla="*/ 92075 w 4802188"/>
              <a:gd name="connsiteY134" fmla="*/ 334962 h 6858000"/>
              <a:gd name="connsiteX135" fmla="*/ 73025 w 4802188"/>
              <a:gd name="connsiteY135" fmla="*/ 296862 h 6858000"/>
              <a:gd name="connsiteX136" fmla="*/ 53975 w 4802188"/>
              <a:gd name="connsiteY136" fmla="*/ 260350 h 6858000"/>
              <a:gd name="connsiteX137" fmla="*/ 38100 w 4802188"/>
              <a:gd name="connsiteY137" fmla="*/ 217487 h 6858000"/>
              <a:gd name="connsiteX138" fmla="*/ 22225 w 4802188"/>
              <a:gd name="connsiteY138" fmla="*/ 174625 h 6858000"/>
              <a:gd name="connsiteX139" fmla="*/ 12700 w 4802188"/>
              <a:gd name="connsiteY139" fmla="*/ 122237 h 6858000"/>
              <a:gd name="connsiteX140" fmla="*/ 4763 w 4802188"/>
              <a:gd name="connsiteY140" fmla="*/ 6667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802188" h="6858000">
                <a:moveTo>
                  <a:pt x="0" y="0"/>
                </a:moveTo>
                <a:lnTo>
                  <a:pt x="4802188" y="0"/>
                </a:lnTo>
                <a:lnTo>
                  <a:pt x="4802188" y="6858000"/>
                </a:lnTo>
                <a:lnTo>
                  <a:pt x="0" y="6858000"/>
                </a:lnTo>
                <a:lnTo>
                  <a:pt x="4763" y="6791325"/>
                </a:lnTo>
                <a:lnTo>
                  <a:pt x="12700" y="6735762"/>
                </a:lnTo>
                <a:lnTo>
                  <a:pt x="22225" y="6683375"/>
                </a:lnTo>
                <a:lnTo>
                  <a:pt x="38100" y="6640512"/>
                </a:lnTo>
                <a:lnTo>
                  <a:pt x="53975" y="6597650"/>
                </a:lnTo>
                <a:lnTo>
                  <a:pt x="73025" y="6561137"/>
                </a:lnTo>
                <a:lnTo>
                  <a:pt x="92075" y="6523037"/>
                </a:lnTo>
                <a:lnTo>
                  <a:pt x="109538" y="6488112"/>
                </a:lnTo>
                <a:lnTo>
                  <a:pt x="127000" y="6448425"/>
                </a:lnTo>
                <a:lnTo>
                  <a:pt x="142875" y="6407150"/>
                </a:lnTo>
                <a:lnTo>
                  <a:pt x="157163" y="6361112"/>
                </a:lnTo>
                <a:lnTo>
                  <a:pt x="168275" y="6311900"/>
                </a:lnTo>
                <a:lnTo>
                  <a:pt x="176213" y="6251575"/>
                </a:lnTo>
                <a:lnTo>
                  <a:pt x="179388" y="6183312"/>
                </a:lnTo>
                <a:lnTo>
                  <a:pt x="176213" y="6113462"/>
                </a:lnTo>
                <a:lnTo>
                  <a:pt x="168275" y="6056312"/>
                </a:lnTo>
                <a:lnTo>
                  <a:pt x="157163" y="6003925"/>
                </a:lnTo>
                <a:lnTo>
                  <a:pt x="142875" y="5956300"/>
                </a:lnTo>
                <a:lnTo>
                  <a:pt x="127000" y="5915025"/>
                </a:lnTo>
                <a:lnTo>
                  <a:pt x="107950" y="5876925"/>
                </a:lnTo>
                <a:lnTo>
                  <a:pt x="88900" y="5840412"/>
                </a:lnTo>
                <a:lnTo>
                  <a:pt x="69850" y="5802312"/>
                </a:lnTo>
                <a:lnTo>
                  <a:pt x="52388" y="5762625"/>
                </a:lnTo>
                <a:lnTo>
                  <a:pt x="34925" y="5721350"/>
                </a:lnTo>
                <a:lnTo>
                  <a:pt x="20638" y="5675312"/>
                </a:lnTo>
                <a:lnTo>
                  <a:pt x="11113" y="5622925"/>
                </a:lnTo>
                <a:lnTo>
                  <a:pt x="1588" y="5562600"/>
                </a:lnTo>
                <a:lnTo>
                  <a:pt x="0" y="5494337"/>
                </a:lnTo>
                <a:lnTo>
                  <a:pt x="1588" y="5426075"/>
                </a:lnTo>
                <a:lnTo>
                  <a:pt x="11113" y="5365750"/>
                </a:lnTo>
                <a:lnTo>
                  <a:pt x="20638" y="5313362"/>
                </a:lnTo>
                <a:lnTo>
                  <a:pt x="34925" y="5268912"/>
                </a:lnTo>
                <a:lnTo>
                  <a:pt x="52388" y="5226050"/>
                </a:lnTo>
                <a:lnTo>
                  <a:pt x="69850" y="5186362"/>
                </a:lnTo>
                <a:lnTo>
                  <a:pt x="88900" y="5149850"/>
                </a:lnTo>
                <a:lnTo>
                  <a:pt x="107950" y="5114925"/>
                </a:lnTo>
                <a:lnTo>
                  <a:pt x="127000" y="5075237"/>
                </a:lnTo>
                <a:lnTo>
                  <a:pt x="142875" y="5033962"/>
                </a:lnTo>
                <a:lnTo>
                  <a:pt x="157163" y="4987925"/>
                </a:lnTo>
                <a:lnTo>
                  <a:pt x="168275" y="4935537"/>
                </a:lnTo>
                <a:lnTo>
                  <a:pt x="176213" y="4875212"/>
                </a:lnTo>
                <a:lnTo>
                  <a:pt x="179388" y="4806950"/>
                </a:lnTo>
                <a:lnTo>
                  <a:pt x="176213" y="4738687"/>
                </a:lnTo>
                <a:lnTo>
                  <a:pt x="168275" y="4678362"/>
                </a:lnTo>
                <a:lnTo>
                  <a:pt x="157163" y="4625975"/>
                </a:lnTo>
                <a:lnTo>
                  <a:pt x="142875" y="4579937"/>
                </a:lnTo>
                <a:lnTo>
                  <a:pt x="127000" y="4537075"/>
                </a:lnTo>
                <a:lnTo>
                  <a:pt x="107950" y="4498975"/>
                </a:lnTo>
                <a:lnTo>
                  <a:pt x="69850" y="4424362"/>
                </a:lnTo>
                <a:lnTo>
                  <a:pt x="52388" y="4386262"/>
                </a:lnTo>
                <a:lnTo>
                  <a:pt x="34925" y="4343400"/>
                </a:lnTo>
                <a:lnTo>
                  <a:pt x="20638" y="4297362"/>
                </a:lnTo>
                <a:lnTo>
                  <a:pt x="11113" y="4244975"/>
                </a:lnTo>
                <a:lnTo>
                  <a:pt x="1588" y="4186237"/>
                </a:lnTo>
                <a:lnTo>
                  <a:pt x="0" y="4116387"/>
                </a:lnTo>
                <a:lnTo>
                  <a:pt x="1588" y="4048125"/>
                </a:lnTo>
                <a:lnTo>
                  <a:pt x="11113" y="3987800"/>
                </a:lnTo>
                <a:lnTo>
                  <a:pt x="20638" y="3935412"/>
                </a:lnTo>
                <a:lnTo>
                  <a:pt x="34925" y="3890962"/>
                </a:lnTo>
                <a:lnTo>
                  <a:pt x="52388" y="3848100"/>
                </a:lnTo>
                <a:lnTo>
                  <a:pt x="69850" y="3811587"/>
                </a:lnTo>
                <a:lnTo>
                  <a:pt x="107950" y="3736975"/>
                </a:lnTo>
                <a:lnTo>
                  <a:pt x="127000" y="3697287"/>
                </a:lnTo>
                <a:lnTo>
                  <a:pt x="142875" y="3656012"/>
                </a:lnTo>
                <a:lnTo>
                  <a:pt x="157163" y="3609975"/>
                </a:lnTo>
                <a:lnTo>
                  <a:pt x="168275" y="3557587"/>
                </a:lnTo>
                <a:lnTo>
                  <a:pt x="176213" y="3497262"/>
                </a:lnTo>
                <a:lnTo>
                  <a:pt x="179388" y="3427412"/>
                </a:lnTo>
                <a:lnTo>
                  <a:pt x="176213" y="3360737"/>
                </a:lnTo>
                <a:lnTo>
                  <a:pt x="168275" y="3300412"/>
                </a:lnTo>
                <a:lnTo>
                  <a:pt x="157163" y="3248025"/>
                </a:lnTo>
                <a:lnTo>
                  <a:pt x="142875" y="3201987"/>
                </a:lnTo>
                <a:lnTo>
                  <a:pt x="127000" y="3160712"/>
                </a:lnTo>
                <a:lnTo>
                  <a:pt x="107950" y="3121025"/>
                </a:lnTo>
                <a:lnTo>
                  <a:pt x="88900" y="3084512"/>
                </a:lnTo>
                <a:lnTo>
                  <a:pt x="69850" y="3046412"/>
                </a:lnTo>
                <a:lnTo>
                  <a:pt x="52388" y="3009900"/>
                </a:lnTo>
                <a:lnTo>
                  <a:pt x="34925" y="2967037"/>
                </a:lnTo>
                <a:lnTo>
                  <a:pt x="20638" y="2922587"/>
                </a:lnTo>
                <a:lnTo>
                  <a:pt x="11113" y="2868612"/>
                </a:lnTo>
                <a:lnTo>
                  <a:pt x="1588" y="2809875"/>
                </a:lnTo>
                <a:lnTo>
                  <a:pt x="0" y="2741612"/>
                </a:lnTo>
                <a:lnTo>
                  <a:pt x="1588" y="2671762"/>
                </a:lnTo>
                <a:lnTo>
                  <a:pt x="11113" y="2613025"/>
                </a:lnTo>
                <a:lnTo>
                  <a:pt x="20638" y="2560637"/>
                </a:lnTo>
                <a:lnTo>
                  <a:pt x="34925" y="2513012"/>
                </a:lnTo>
                <a:lnTo>
                  <a:pt x="52388" y="2471737"/>
                </a:lnTo>
                <a:lnTo>
                  <a:pt x="69850" y="2433637"/>
                </a:lnTo>
                <a:lnTo>
                  <a:pt x="88900" y="2395537"/>
                </a:lnTo>
                <a:lnTo>
                  <a:pt x="107950" y="2359025"/>
                </a:lnTo>
                <a:lnTo>
                  <a:pt x="127000" y="2319337"/>
                </a:lnTo>
                <a:lnTo>
                  <a:pt x="142875" y="2278062"/>
                </a:lnTo>
                <a:lnTo>
                  <a:pt x="157163" y="2232025"/>
                </a:lnTo>
                <a:lnTo>
                  <a:pt x="168275" y="2179637"/>
                </a:lnTo>
                <a:lnTo>
                  <a:pt x="176213" y="2119312"/>
                </a:lnTo>
                <a:lnTo>
                  <a:pt x="179388" y="2051050"/>
                </a:lnTo>
                <a:lnTo>
                  <a:pt x="176213" y="1982787"/>
                </a:lnTo>
                <a:lnTo>
                  <a:pt x="168275" y="1922462"/>
                </a:lnTo>
                <a:lnTo>
                  <a:pt x="157163" y="1870075"/>
                </a:lnTo>
                <a:lnTo>
                  <a:pt x="142875" y="1824037"/>
                </a:lnTo>
                <a:lnTo>
                  <a:pt x="127000" y="1782762"/>
                </a:lnTo>
                <a:lnTo>
                  <a:pt x="107950" y="1743075"/>
                </a:lnTo>
                <a:lnTo>
                  <a:pt x="88900" y="1708150"/>
                </a:lnTo>
                <a:lnTo>
                  <a:pt x="69850" y="1671637"/>
                </a:lnTo>
                <a:lnTo>
                  <a:pt x="52388" y="1631950"/>
                </a:lnTo>
                <a:lnTo>
                  <a:pt x="34925" y="1589087"/>
                </a:lnTo>
                <a:lnTo>
                  <a:pt x="20638" y="1544637"/>
                </a:lnTo>
                <a:lnTo>
                  <a:pt x="11113" y="1492250"/>
                </a:lnTo>
                <a:lnTo>
                  <a:pt x="1588" y="1431925"/>
                </a:lnTo>
                <a:lnTo>
                  <a:pt x="0" y="1363662"/>
                </a:lnTo>
                <a:lnTo>
                  <a:pt x="1588" y="1295400"/>
                </a:lnTo>
                <a:lnTo>
                  <a:pt x="11113" y="1235075"/>
                </a:lnTo>
                <a:lnTo>
                  <a:pt x="20638" y="1182687"/>
                </a:lnTo>
                <a:lnTo>
                  <a:pt x="34925" y="1136650"/>
                </a:lnTo>
                <a:lnTo>
                  <a:pt x="52388" y="1095375"/>
                </a:lnTo>
                <a:lnTo>
                  <a:pt x="69850" y="1055687"/>
                </a:lnTo>
                <a:lnTo>
                  <a:pt x="88900" y="1017587"/>
                </a:lnTo>
                <a:lnTo>
                  <a:pt x="107950" y="981075"/>
                </a:lnTo>
                <a:lnTo>
                  <a:pt x="127000" y="942975"/>
                </a:lnTo>
                <a:lnTo>
                  <a:pt x="142875" y="901700"/>
                </a:lnTo>
                <a:lnTo>
                  <a:pt x="157163" y="854075"/>
                </a:lnTo>
                <a:lnTo>
                  <a:pt x="168275" y="801687"/>
                </a:lnTo>
                <a:lnTo>
                  <a:pt x="176213" y="744537"/>
                </a:lnTo>
                <a:lnTo>
                  <a:pt x="179388" y="673100"/>
                </a:lnTo>
                <a:lnTo>
                  <a:pt x="176213" y="606425"/>
                </a:lnTo>
                <a:lnTo>
                  <a:pt x="168275" y="546100"/>
                </a:lnTo>
                <a:lnTo>
                  <a:pt x="157163" y="496887"/>
                </a:lnTo>
                <a:lnTo>
                  <a:pt x="142875" y="450850"/>
                </a:lnTo>
                <a:lnTo>
                  <a:pt x="127000" y="409575"/>
                </a:lnTo>
                <a:lnTo>
                  <a:pt x="109538" y="369887"/>
                </a:lnTo>
                <a:lnTo>
                  <a:pt x="92075" y="334962"/>
                </a:lnTo>
                <a:lnTo>
                  <a:pt x="73025" y="296862"/>
                </a:lnTo>
                <a:lnTo>
                  <a:pt x="53975" y="260350"/>
                </a:lnTo>
                <a:lnTo>
                  <a:pt x="38100" y="217487"/>
                </a:lnTo>
                <a:lnTo>
                  <a:pt x="22225" y="174625"/>
                </a:lnTo>
                <a:lnTo>
                  <a:pt x="12700" y="122237"/>
                </a:lnTo>
                <a:lnTo>
                  <a:pt x="4763" y="66675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A8943A1B-7778-47EB-A224-E4D44E8990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5051" y="662400"/>
            <a:ext cx="3409200" cy="14921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br>
              <a:rPr lang="en-US" sz="2400" dirty="0"/>
            </a:br>
            <a:r>
              <a:rPr lang="en-US" sz="2400" dirty="0"/>
              <a:t>UBER ‘ S</a:t>
            </a:r>
            <a:br>
              <a:rPr lang="en-US" sz="2400" dirty="0"/>
            </a:br>
            <a:r>
              <a:rPr lang="en-US" sz="2400" dirty="0"/>
              <a:t>MARKETING</a:t>
            </a:r>
            <a:br>
              <a:rPr lang="en-US" sz="2400" dirty="0"/>
            </a:br>
            <a:endParaRPr lang="en-US" sz="2400" dirty="0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4A26B70D-363F-45EC-9704-9B5776C342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5051" y="2286000"/>
            <a:ext cx="3606924" cy="384480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alpha val="60000"/>
                </a:schemeClr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60000"/>
                  </a:schemeClr>
                </a:solidFill>
              </a:rPr>
              <a:t>STUDENT: SILVIU MUJEA     2019254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60000"/>
                  </a:schemeClr>
                </a:solidFill>
              </a:rPr>
              <a:t>LECTURER: VASILIOS TAVLARIDIS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60000"/>
                  </a:schemeClr>
                </a:solidFill>
              </a:rPr>
              <a:t>MODULE: LCBB5001_BIRM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alpha val="60000"/>
                </a:schemeClr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38644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ine 3">
            <a:extLst>
              <a:ext uri="{FF2B5EF4-FFF2-40B4-BE49-F238E27FC236}">
                <a16:creationId xmlns:a16="http://schemas.microsoft.com/office/drawing/2014/main" id="{22F5EB38-9766-4CC3-85B4-7851FBFB23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744" y="2767526"/>
            <a:ext cx="10516511" cy="1322947"/>
          </a:xfrm>
          <a:prstGeom prst="rect">
            <a:avLst/>
          </a:prstGeom>
        </p:spPr>
      </p:pic>
      <p:sp>
        <p:nvSpPr>
          <p:cNvPr id="8" name="CasetăText 7">
            <a:extLst>
              <a:ext uri="{FF2B5EF4-FFF2-40B4-BE49-F238E27FC236}">
                <a16:creationId xmlns:a16="http://schemas.microsoft.com/office/drawing/2014/main" id="{6E891003-7E44-4DA7-BFCD-5522D7AC17D4}"/>
              </a:ext>
            </a:extLst>
          </p:cNvPr>
          <p:cNvSpPr txBox="1"/>
          <p:nvPr/>
        </p:nvSpPr>
        <p:spPr>
          <a:xfrm>
            <a:off x="3047260" y="3108054"/>
            <a:ext cx="60945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id="{2F7ED1A7-E710-469B-8726-9FED6FC80A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rgbClr val="E9E9E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60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ff1"/>
              </a:rPr>
              <a:t>.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 </a:t>
            </a:r>
            <a:r>
              <a:rPr kumimoji="0" lang="en-US" altLang="en-US" sz="44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       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 </a:t>
            </a:r>
            <a:r>
              <a:rPr kumimoji="0" lang="en-US" altLang="en-US" sz="44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       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 </a:t>
            </a:r>
            <a:r>
              <a:rPr kumimoji="0" lang="en-US" altLang="en-US" sz="44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       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 </a:t>
            </a:r>
            <a:r>
              <a:rPr kumimoji="0" lang="en-US" altLang="en-US" sz="44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       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9" name="Picture 5">
            <a:extLst>
              <a:ext uri="{FF2B5EF4-FFF2-40B4-BE49-F238E27FC236}">
                <a16:creationId xmlns:a16="http://schemas.microsoft.com/office/drawing/2014/main" id="{3FF61C94-8AA1-451D-B531-F54006836D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86625" y="182563"/>
            <a:ext cx="8610600" cy="7115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CasetăText 14">
            <a:extLst>
              <a:ext uri="{FF2B5EF4-FFF2-40B4-BE49-F238E27FC236}">
                <a16:creationId xmlns:a16="http://schemas.microsoft.com/office/drawing/2014/main" id="{EC4B8269-1B51-4428-8015-8BE66116F455}"/>
              </a:ext>
            </a:extLst>
          </p:cNvPr>
          <p:cNvSpPr txBox="1"/>
          <p:nvPr/>
        </p:nvSpPr>
        <p:spPr>
          <a:xfrm>
            <a:off x="110837" y="720681"/>
            <a:ext cx="4405745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dirty="0"/>
              <a:t>   </a:t>
            </a:r>
            <a:r>
              <a:rPr lang="en-GB" b="1" dirty="0"/>
              <a:t> </a:t>
            </a:r>
            <a:r>
              <a:rPr lang="en-GB" dirty="0"/>
              <a:t>Travis Kalanick and Garrett Camp are the founders of Uber.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dirty="0"/>
              <a:t>Uber is derived from the German word meaning "above all the rest," </a:t>
            </a:r>
            <a:endParaRPr lang="en-GB" dirty="0"/>
          </a:p>
          <a:p>
            <a:pPr algn="just"/>
            <a:endParaRPr lang="en-US" dirty="0"/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dirty="0"/>
              <a:t>     Founded in 2009, Uber develops markets and operates the Uber mobile app.</a:t>
            </a:r>
          </a:p>
          <a:p>
            <a:pPr algn="just"/>
            <a:endParaRPr lang="en-US" dirty="0"/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dirty="0"/>
              <a:t>   By May 28, 2015, the service was available in 58 countries and 300 cities worldwide.</a:t>
            </a:r>
          </a:p>
          <a:p>
            <a:pPr algn="just"/>
            <a:endParaRPr lang="en-US" dirty="0"/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dirty="0"/>
              <a:t>   In January 2015, Uber extended fare cuts from the U.S. markets to 48 more cities.</a:t>
            </a:r>
            <a:endParaRPr lang="en-GB" dirty="0"/>
          </a:p>
        </p:txBody>
      </p:sp>
      <p:pic>
        <p:nvPicPr>
          <p:cNvPr id="16" name="Picture 2" descr="Uber Business Model timeline">
            <a:extLst>
              <a:ext uri="{FF2B5EF4-FFF2-40B4-BE49-F238E27FC236}">
                <a16:creationId xmlns:a16="http://schemas.microsoft.com/office/drawing/2014/main" id="{D908549D-9347-4D25-8BE5-C7476CC0EA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4275" y="61912"/>
            <a:ext cx="3524250" cy="673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64456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ine 3">
            <a:extLst>
              <a:ext uri="{FF2B5EF4-FFF2-40B4-BE49-F238E27FC236}">
                <a16:creationId xmlns:a16="http://schemas.microsoft.com/office/drawing/2014/main" id="{E25329BC-D653-4906-906D-CAA79E110A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42" b="2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5" name="CasetăText 4">
            <a:extLst>
              <a:ext uri="{FF2B5EF4-FFF2-40B4-BE49-F238E27FC236}">
                <a16:creationId xmlns:a16="http://schemas.microsoft.com/office/drawing/2014/main" id="{68DF7621-7B3D-430A-A1C2-609BA6738A70}"/>
              </a:ext>
            </a:extLst>
          </p:cNvPr>
          <p:cNvSpPr txBox="1"/>
          <p:nvPr/>
        </p:nvSpPr>
        <p:spPr>
          <a:xfrm>
            <a:off x="8643193" y="2418408"/>
            <a:ext cx="2942813" cy="35402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Download the Uber app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Create an account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Insert a payment method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Order a ride.</a:t>
            </a:r>
          </a:p>
        </p:txBody>
      </p:sp>
      <p:sp>
        <p:nvSpPr>
          <p:cNvPr id="47" name="Rectangle 4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0266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33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Freeform: Shape 35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8" name="Rectangle 37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39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Freeform: Shape 41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4" name="Isosceles Triangle 43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1">
            <a:extLst>
              <a:ext uri="{FF2B5EF4-FFF2-40B4-BE49-F238E27FC236}">
                <a16:creationId xmlns:a16="http://schemas.microsoft.com/office/drawing/2014/main" id="{CF08A96F-8ADE-4602-95C2-7372F14214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639" r="1" b="12324"/>
          <a:stretch/>
        </p:blipFill>
        <p:spPr>
          <a:xfrm rot="21600000">
            <a:off x="643467" y="809254"/>
            <a:ext cx="10905066" cy="5239491"/>
          </a:xfrm>
          <a:prstGeom prst="rect">
            <a:avLst/>
          </a:prstGeom>
          <a:ln>
            <a:noFill/>
          </a:ln>
        </p:spPr>
      </p:pic>
      <p:sp>
        <p:nvSpPr>
          <p:cNvPr id="46" name="Isosceles Triangle 45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77290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6699F592-3EE9-4172-B2EA-E030135AEA8D}"/>
              </a:ext>
            </a:extLst>
          </p:cNvPr>
          <p:cNvSpPr txBox="1"/>
          <p:nvPr/>
        </p:nvSpPr>
        <p:spPr>
          <a:xfrm>
            <a:off x="804672" y="802955"/>
            <a:ext cx="4766330" cy="14540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Products in the marketing mix of Uber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B659DAAD-72D6-4FB8-97F0-70CF63828370}"/>
              </a:ext>
            </a:extLst>
          </p:cNvPr>
          <p:cNvSpPr txBox="1"/>
          <p:nvPr/>
        </p:nvSpPr>
        <p:spPr>
          <a:xfrm>
            <a:off x="804672" y="2421683"/>
            <a:ext cx="4765949" cy="335347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2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Transporting people: 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chemeClr val="tx2"/>
                </a:solidFill>
              </a:rPr>
              <a:t>    Uber X  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chemeClr val="tx2"/>
                </a:solidFill>
              </a:rPr>
              <a:t>    Uber Pool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chemeClr val="tx2"/>
                </a:solidFill>
              </a:rPr>
              <a:t>    Uber Moto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chemeClr val="tx2"/>
                </a:solidFill>
              </a:rPr>
              <a:t>    Uber Exec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chemeClr val="tx2"/>
                </a:solidFill>
              </a:rPr>
              <a:t>    Uber Lux, etc.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2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Delivering Food : Uber Eats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2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2"/>
              </a:solidFill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Imagine 4">
            <a:extLst>
              <a:ext uri="{FF2B5EF4-FFF2-40B4-BE49-F238E27FC236}">
                <a16:creationId xmlns:a16="http://schemas.microsoft.com/office/drawing/2014/main" id="{2B711073-8957-4600-B687-EFD55BE1B4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0158"/>
          <a:stretch/>
        </p:blipFill>
        <p:spPr>
          <a:xfrm>
            <a:off x="7708392" y="2960611"/>
            <a:ext cx="4142232" cy="1860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5976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23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EC7EC857-D5BD-46B8-869A-55A8719E668B}"/>
              </a:ext>
            </a:extLst>
          </p:cNvPr>
          <p:cNvSpPr txBox="1"/>
          <p:nvPr/>
        </p:nvSpPr>
        <p:spPr>
          <a:xfrm>
            <a:off x="643468" y="1782981"/>
            <a:ext cx="4970877" cy="28185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Uber is active in more than 80 countries and 10,000 cities and planning to expand.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118 millions users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6.3 billions trips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34" name="Isosceles Triangle 25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27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1">
            <a:extLst>
              <a:ext uri="{FF2B5EF4-FFF2-40B4-BE49-F238E27FC236}">
                <a16:creationId xmlns:a16="http://schemas.microsoft.com/office/drawing/2014/main" id="{0F25830B-5A06-4D9E-8FEA-250965BA57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7813" y="1861624"/>
            <a:ext cx="5290720" cy="3134751"/>
          </a:xfrm>
          <a:prstGeom prst="rect">
            <a:avLst/>
          </a:prstGeom>
        </p:spPr>
      </p:pic>
      <p:grpSp>
        <p:nvGrpSpPr>
          <p:cNvPr id="36" name="Group 29">
            <a:extLst>
              <a:ext uri="{FF2B5EF4-FFF2-40B4-BE49-F238E27FC236}">
                <a16:creationId xmlns:a16="http://schemas.microsoft.com/office/drawing/2014/main" id="{15CBE6EC-46EF-45D9-8E16-DCDC5917C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4720" y="0"/>
            <a:ext cx="1097280" cy="1097280"/>
            <a:chOff x="11094720" y="0"/>
            <a:chExt cx="1097280" cy="1097280"/>
          </a:xfrm>
        </p:grpSpPr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DEEDCD65-9740-4F34-BDF1-9C068E053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1094720" y="0"/>
              <a:ext cx="1097280" cy="1097280"/>
            </a:xfrm>
            <a:prstGeom prst="triangle">
              <a:avLst>
                <a:gd name="adj" fmla="val 10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4B3DA7FD-5CC0-46D1-9DFB-5BAF6BE249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189552" y="127618"/>
              <a:ext cx="457894" cy="457894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CasetăText 7">
            <a:extLst>
              <a:ext uri="{FF2B5EF4-FFF2-40B4-BE49-F238E27FC236}">
                <a16:creationId xmlns:a16="http://schemas.microsoft.com/office/drawing/2014/main" id="{E4E83D30-EF84-4F72-8DB2-D385DF7F8BFF}"/>
              </a:ext>
            </a:extLst>
          </p:cNvPr>
          <p:cNvSpPr txBox="1"/>
          <p:nvPr/>
        </p:nvSpPr>
        <p:spPr>
          <a:xfrm>
            <a:off x="507030" y="522159"/>
            <a:ext cx="404621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Place in the marketing mix</a:t>
            </a:r>
          </a:p>
        </p:txBody>
      </p:sp>
    </p:spTree>
    <p:extLst>
      <p:ext uri="{BB962C8B-B14F-4D97-AF65-F5344CB8AC3E}">
        <p14:creationId xmlns:p14="http://schemas.microsoft.com/office/powerpoint/2010/main" val="551264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E20FA99-AAAC-4AF3-9FAE-707420324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rgbClr val="8394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9573BE85-6043-4C3A-A7DD-483A0A5FB7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632" y="559407"/>
            <a:ext cx="3666744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Imagine 2">
            <a:extLst>
              <a:ext uri="{FF2B5EF4-FFF2-40B4-BE49-F238E27FC236}">
                <a16:creationId xmlns:a16="http://schemas.microsoft.com/office/drawing/2014/main" id="{15DFA8D4-72E6-4FD5-BF84-C8E1C6D288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525" y="679705"/>
            <a:ext cx="3041308" cy="5406770"/>
          </a:xfrm>
          <a:prstGeom prst="rect">
            <a:avLst/>
          </a:prstGeom>
          <a:effectLst/>
        </p:spPr>
      </p:pic>
      <p:sp>
        <p:nvSpPr>
          <p:cNvPr id="2" name="CasetăText 1">
            <a:extLst>
              <a:ext uri="{FF2B5EF4-FFF2-40B4-BE49-F238E27FC236}">
                <a16:creationId xmlns:a16="http://schemas.microsoft.com/office/drawing/2014/main" id="{6C1D5A10-6544-4BED-A074-770CE2072AB2}"/>
              </a:ext>
            </a:extLst>
          </p:cNvPr>
          <p:cNvSpPr txBox="1"/>
          <p:nvPr/>
        </p:nvSpPr>
        <p:spPr>
          <a:xfrm>
            <a:off x="5967056" y="273657"/>
            <a:ext cx="6422848" cy="571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 Price in the marketing mix of Uber</a:t>
            </a: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2AFD2557-46AB-44F6-B188-DE1824E1A31B}"/>
              </a:ext>
            </a:extLst>
          </p:cNvPr>
          <p:cNvSpPr txBox="1"/>
          <p:nvPr/>
        </p:nvSpPr>
        <p:spPr>
          <a:xfrm>
            <a:off x="5967056" y="2038350"/>
            <a:ext cx="44767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Uber is cheaper than the local cabs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Surcharge price in the peak hours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Upfront price ( estimate of the trip 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The final price can be influenced by the time spent and the traffic jams.</a:t>
            </a:r>
          </a:p>
        </p:txBody>
      </p:sp>
    </p:spTree>
    <p:extLst>
      <p:ext uri="{BB962C8B-B14F-4D97-AF65-F5344CB8AC3E}">
        <p14:creationId xmlns:p14="http://schemas.microsoft.com/office/powerpoint/2010/main" val="39367984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CD11ABAF-7C43-4CA1-A21C-F437535129FA}"/>
              </a:ext>
            </a:extLst>
          </p:cNvPr>
          <p:cNvSpPr txBox="1"/>
          <p:nvPr/>
        </p:nvSpPr>
        <p:spPr>
          <a:xfrm>
            <a:off x="643467" y="321734"/>
            <a:ext cx="10905066" cy="11357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Promotion in the marketing mix of Uber</a:t>
            </a:r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FEB6545B-4C73-4E2E-87A3-C92A29E6C6F9}"/>
              </a:ext>
            </a:extLst>
          </p:cNvPr>
          <p:cNvSpPr txBox="1"/>
          <p:nvPr/>
        </p:nvSpPr>
        <p:spPr>
          <a:xfrm>
            <a:off x="643469" y="1782981"/>
            <a:ext cx="4008384" cy="4393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Promoting on social media : Facebook, Twitter,etc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For riders : giving free rides, giving discounts 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For drivers: bonuses for completing a certain number of trips , paying extra money for the trip.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Imagine 3">
            <a:extLst>
              <a:ext uri="{FF2B5EF4-FFF2-40B4-BE49-F238E27FC236}">
                <a16:creationId xmlns:a16="http://schemas.microsoft.com/office/drawing/2014/main" id="{B277B183-ADF7-446A-A124-2E2BB15305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5320" y="2353725"/>
            <a:ext cx="6253212" cy="3220404"/>
          </a:xfrm>
          <a:prstGeom prst="rect">
            <a:avLst/>
          </a:pr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4497674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Imagine 7">
            <a:extLst>
              <a:ext uri="{FF2B5EF4-FFF2-40B4-BE49-F238E27FC236}">
                <a16:creationId xmlns:a16="http://schemas.microsoft.com/office/drawing/2014/main" id="{9D7550E6-DB3A-4624-A659-BA5165AD93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055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8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653A5D0D-F4E1-4ED8-9E92-2539FABE32B3}"/>
              </a:ext>
            </a:extLst>
          </p:cNvPr>
          <p:cNvSpPr txBox="1"/>
          <p:nvPr/>
        </p:nvSpPr>
        <p:spPr>
          <a:xfrm>
            <a:off x="7531610" y="365125"/>
            <a:ext cx="382218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>
                <a:latin typeface="+mj-lt"/>
                <a:ea typeface="+mj-ea"/>
                <a:cs typeface="+mj-cs"/>
              </a:rPr>
              <a:t>Target market of Uber</a:t>
            </a:r>
          </a:p>
        </p:txBody>
      </p:sp>
      <p:sp>
        <p:nvSpPr>
          <p:cNvPr id="7" name="CasetăText 6">
            <a:extLst>
              <a:ext uri="{FF2B5EF4-FFF2-40B4-BE49-F238E27FC236}">
                <a16:creationId xmlns:a16="http://schemas.microsoft.com/office/drawing/2014/main" id="{54CC9500-36DD-4081-821B-C56AC6A5758C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Due of their marketplace nature, Uber has two target markets: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People and enterprises who seek a simple way to move from point A to point B are considered demand-side.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Drivers on the supply side are those who seek greater flexibility and, hopefully, more income than they might otherwise.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These are the primary target markets; however, use cases, demographics, and service kinds .</a:t>
            </a:r>
          </a:p>
        </p:txBody>
      </p:sp>
    </p:spTree>
    <p:extLst>
      <p:ext uri="{BB962C8B-B14F-4D97-AF65-F5344CB8AC3E}">
        <p14:creationId xmlns:p14="http://schemas.microsoft.com/office/powerpoint/2010/main" val="6431425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DB3F6645-2ECB-48C8-9C64-FBD995FCAF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4" r="-1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8F6318AB-1702-45FE-8D8B-42DF2B5430CF}"/>
              </a:ext>
            </a:extLst>
          </p:cNvPr>
          <p:cNvSpPr txBox="1"/>
          <p:nvPr/>
        </p:nvSpPr>
        <p:spPr>
          <a:xfrm>
            <a:off x="838200" y="365125"/>
            <a:ext cx="3822189" cy="13880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latin typeface="+mj-lt"/>
                <a:ea typeface="+mj-ea"/>
                <a:cs typeface="+mj-cs"/>
              </a:rPr>
              <a:t>MARKETING STRATEGIES</a:t>
            </a: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F37E3C00-48A8-4FC9-A313-5DBF36AB69E6}"/>
              </a:ext>
            </a:extLst>
          </p:cNvPr>
          <p:cNvSpPr txBox="1"/>
          <p:nvPr/>
        </p:nvSpPr>
        <p:spPr>
          <a:xfrm>
            <a:off x="838200" y="1895475"/>
            <a:ext cx="4067175" cy="42814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7150" algn="just"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Customer Analysis of Uber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" algn="just"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Segmentation of Uber: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Age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Gender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Income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Lifestyle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Values etc.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" algn="just"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Targeting and Positioning of Uber</a:t>
            </a:r>
          </a:p>
          <a:p>
            <a:pPr marL="34290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The size of the identified segments is correct.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Have distinct differences.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Profit margins should be high enough to cover the higher marketing costs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Access to segments is simple.</a:t>
            </a:r>
          </a:p>
        </p:txBody>
      </p:sp>
    </p:spTree>
    <p:extLst>
      <p:ext uri="{BB962C8B-B14F-4D97-AF65-F5344CB8AC3E}">
        <p14:creationId xmlns:p14="http://schemas.microsoft.com/office/powerpoint/2010/main" val="37299289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el 3">
            <a:extLst>
              <a:ext uri="{FF2B5EF4-FFF2-40B4-BE49-F238E27FC236}">
                <a16:creationId xmlns:a16="http://schemas.microsoft.com/office/drawing/2014/main" id="{70CE5D93-9C08-4D25-850E-6E66BF652C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1005670"/>
              </p:ext>
            </p:extLst>
          </p:nvPr>
        </p:nvGraphicFramePr>
        <p:xfrm>
          <a:off x="1245755" y="555922"/>
          <a:ext cx="5562600" cy="3017520"/>
        </p:xfrm>
        <a:graphic>
          <a:graphicData uri="http://schemas.openxmlformats.org/drawingml/2006/table">
            <a:tbl>
              <a:tblPr/>
              <a:tblGrid>
                <a:gridCol w="2781300">
                  <a:extLst>
                    <a:ext uri="{9D8B030D-6E8A-4147-A177-3AD203B41FA5}">
                      <a16:colId xmlns:a16="http://schemas.microsoft.com/office/drawing/2014/main" val="1582572985"/>
                    </a:ext>
                  </a:extLst>
                </a:gridCol>
                <a:gridCol w="2781300">
                  <a:extLst>
                    <a:ext uri="{9D8B030D-6E8A-4147-A177-3AD203B41FA5}">
                      <a16:colId xmlns:a16="http://schemas.microsoft.com/office/drawing/2014/main" val="255818980"/>
                    </a:ext>
                  </a:extLst>
                </a:gridCol>
              </a:tblGrid>
              <a:tr h="329292">
                <a:tc>
                  <a:txBody>
                    <a:bodyPr/>
                    <a:lstStyle/>
                    <a:p>
                      <a:pPr fontAlgn="t"/>
                      <a:r>
                        <a:rPr lang="en-GB" sz="1200" b="1">
                          <a:effectLst/>
                        </a:rPr>
                        <a:t>Year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 b="1">
                          <a:effectLst/>
                        </a:rPr>
                        <a:t>Revenue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0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177057"/>
                  </a:ext>
                </a:extLst>
              </a:tr>
              <a:tr h="329292">
                <a:tc>
                  <a:txBody>
                    <a:bodyPr/>
                    <a:lstStyle/>
                    <a:p>
                      <a:pPr fontAlgn="t"/>
                      <a:r>
                        <a:rPr lang="en-GB" sz="1200" dirty="0">
                          <a:effectLst/>
                        </a:rPr>
                        <a:t>2014</a:t>
                      </a:r>
                      <a:endParaRPr lang="en-GB" dirty="0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$0.4 billion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5973043"/>
                  </a:ext>
                </a:extLst>
              </a:tr>
              <a:tr h="329292">
                <a:tc>
                  <a:txBody>
                    <a:bodyPr/>
                    <a:lstStyle/>
                    <a:p>
                      <a:pPr fontAlgn="t"/>
                      <a:r>
                        <a:rPr lang="en-GB" sz="1200" dirty="0">
                          <a:effectLst/>
                        </a:rPr>
                        <a:t>2015</a:t>
                      </a:r>
                      <a:endParaRPr lang="en-GB" dirty="0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$1.7 billion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0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3684138"/>
                  </a:ext>
                </a:extLst>
              </a:tr>
              <a:tr h="329292">
                <a:tc>
                  <a:txBody>
                    <a:bodyPr/>
                    <a:lstStyle/>
                    <a:p>
                      <a:pPr fontAlgn="t"/>
                      <a:r>
                        <a:rPr lang="en-GB" sz="1200" dirty="0">
                          <a:effectLst/>
                        </a:rPr>
                        <a:t>2016</a:t>
                      </a:r>
                      <a:endParaRPr lang="en-GB" dirty="0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$5 billion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0915154"/>
                  </a:ext>
                </a:extLst>
              </a:tr>
              <a:tr h="329292"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2017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$7.9 billion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0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0350273"/>
                  </a:ext>
                </a:extLst>
              </a:tr>
              <a:tr h="329292"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2018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$11.3 billion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1273736"/>
                  </a:ext>
                </a:extLst>
              </a:tr>
              <a:tr h="329292"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2019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$14.1 billion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0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13583124"/>
                  </a:ext>
                </a:extLst>
              </a:tr>
              <a:tr h="329292"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2020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$11.1 billion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7167416"/>
                  </a:ext>
                </a:extLst>
              </a:tr>
              <a:tr h="329292"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2021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 dirty="0">
                          <a:effectLst/>
                        </a:rPr>
                        <a:t>$18.3 billion</a:t>
                      </a:r>
                      <a:endParaRPr lang="en-GB" dirty="0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0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4663801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4B0E2008-5B08-41F6-8E0C-81219743AE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45755" y="280847"/>
            <a:ext cx="10452259" cy="73866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5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Ubuntu"/>
              </a:rPr>
            </a:br>
            <a:r>
              <a:rPr kumimoji="0" lang="en-US" altLang="en-US" sz="15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Ubuntu"/>
              </a:rPr>
              <a:t>Uber annual revenue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8" name="Tabel 7">
            <a:extLst>
              <a:ext uri="{FF2B5EF4-FFF2-40B4-BE49-F238E27FC236}">
                <a16:creationId xmlns:a16="http://schemas.microsoft.com/office/drawing/2014/main" id="{70C94443-3CA5-4CEB-B659-0D502776E5D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4750262"/>
              </p:ext>
            </p:extLst>
          </p:nvPr>
        </p:nvGraphicFramePr>
        <p:xfrm>
          <a:off x="1245755" y="3707785"/>
          <a:ext cx="5562600" cy="3017520"/>
        </p:xfrm>
        <a:graphic>
          <a:graphicData uri="http://schemas.openxmlformats.org/drawingml/2006/table">
            <a:tbl>
              <a:tblPr/>
              <a:tblGrid>
                <a:gridCol w="2781300">
                  <a:extLst>
                    <a:ext uri="{9D8B030D-6E8A-4147-A177-3AD203B41FA5}">
                      <a16:colId xmlns:a16="http://schemas.microsoft.com/office/drawing/2014/main" val="1756013216"/>
                    </a:ext>
                  </a:extLst>
                </a:gridCol>
                <a:gridCol w="2781300">
                  <a:extLst>
                    <a:ext uri="{9D8B030D-6E8A-4147-A177-3AD203B41FA5}">
                      <a16:colId xmlns:a16="http://schemas.microsoft.com/office/drawing/2014/main" val="2208934152"/>
                    </a:ext>
                  </a:extLst>
                </a:gridCol>
              </a:tblGrid>
              <a:tr h="320353">
                <a:tc>
                  <a:txBody>
                    <a:bodyPr/>
                    <a:lstStyle/>
                    <a:p>
                      <a:pPr fontAlgn="t"/>
                      <a:r>
                        <a:rPr lang="en-GB" sz="1200" b="1">
                          <a:effectLst/>
                        </a:rPr>
                        <a:t>Year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 b="1">
                          <a:effectLst/>
                        </a:rPr>
                        <a:t>Profit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0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88789926"/>
                  </a:ext>
                </a:extLst>
              </a:tr>
              <a:tr h="320353">
                <a:tc>
                  <a:txBody>
                    <a:bodyPr/>
                    <a:lstStyle/>
                    <a:p>
                      <a:pPr fontAlgn="t"/>
                      <a:r>
                        <a:rPr lang="en-GB" sz="1200" dirty="0">
                          <a:effectLst/>
                        </a:rPr>
                        <a:t>2014</a:t>
                      </a:r>
                      <a:endParaRPr lang="en-GB" dirty="0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($0.7 billion)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0180180"/>
                  </a:ext>
                </a:extLst>
              </a:tr>
              <a:tr h="320353"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2015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($1.6 billion)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0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445554"/>
                  </a:ext>
                </a:extLst>
              </a:tr>
              <a:tr h="320353">
                <a:tc>
                  <a:txBody>
                    <a:bodyPr/>
                    <a:lstStyle/>
                    <a:p>
                      <a:pPr fontAlgn="t"/>
                      <a:r>
                        <a:rPr lang="en-GB" sz="1200" dirty="0">
                          <a:effectLst/>
                        </a:rPr>
                        <a:t>2016</a:t>
                      </a:r>
                      <a:endParaRPr lang="en-GB" dirty="0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 dirty="0">
                          <a:effectLst/>
                        </a:rPr>
                        <a:t>($3.6 billion)</a:t>
                      </a:r>
                      <a:endParaRPr lang="en-GB" dirty="0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2042156"/>
                  </a:ext>
                </a:extLst>
              </a:tr>
              <a:tr h="320353"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2017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($4 billion)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0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678192"/>
                  </a:ext>
                </a:extLst>
              </a:tr>
              <a:tr h="320353"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2018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$1 billion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6419269"/>
                  </a:ext>
                </a:extLst>
              </a:tr>
              <a:tr h="320353"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2019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($8.5 billion)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0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7261427"/>
                  </a:ext>
                </a:extLst>
              </a:tr>
              <a:tr h="320353"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2020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($6.7 billion)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04236"/>
                  </a:ext>
                </a:extLst>
              </a:tr>
              <a:tr h="320353"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2021</a:t>
                      </a:r>
                      <a:endParaRPr lang="en-GB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 dirty="0">
                          <a:effectLst/>
                        </a:rPr>
                        <a:t>($0.4 billion)</a:t>
                      </a:r>
                      <a:endParaRPr lang="en-GB" dirty="0">
                        <a:effectLst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0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0075197"/>
                  </a:ext>
                </a:extLst>
              </a:tr>
            </a:tbl>
          </a:graphicData>
        </a:graphic>
      </p:graphicFrame>
      <p:sp>
        <p:nvSpPr>
          <p:cNvPr id="9" name="Rectangle 3">
            <a:extLst>
              <a:ext uri="{FF2B5EF4-FFF2-40B4-BE49-F238E27FC236}">
                <a16:creationId xmlns:a16="http://schemas.microsoft.com/office/drawing/2014/main" id="{DC128CCF-3AAD-462C-B5F8-0136915928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45755" y="3628575"/>
            <a:ext cx="10788590" cy="507831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Ubuntu"/>
              </a:rPr>
              <a:t>Uber profit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CasetăText 10">
            <a:extLst>
              <a:ext uri="{FF2B5EF4-FFF2-40B4-BE49-F238E27FC236}">
                <a16:creationId xmlns:a16="http://schemas.microsoft.com/office/drawing/2014/main" id="{A9F4B94C-809E-492C-BD01-73F34A833B16}"/>
              </a:ext>
            </a:extLst>
          </p:cNvPr>
          <p:cNvSpPr txBox="1"/>
          <p:nvPr/>
        </p:nvSpPr>
        <p:spPr>
          <a:xfrm>
            <a:off x="6808355" y="6488668"/>
            <a:ext cx="672039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1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Source: Uber</a:t>
            </a:r>
            <a:endParaRPr lang="en-GB" sz="1200" dirty="0"/>
          </a:p>
        </p:txBody>
      </p:sp>
      <p:pic>
        <p:nvPicPr>
          <p:cNvPr id="2057" name="Picture 9" descr="Uber Technologies: what's wrong with this picture? - Cantech Letter">
            <a:extLst>
              <a:ext uri="{FF2B5EF4-FFF2-40B4-BE49-F238E27FC236}">
                <a16:creationId xmlns:a16="http://schemas.microsoft.com/office/drawing/2014/main" id="{B442E771-134C-4741-B5CD-3E1CC5EDCEF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37" t="225" r="-12946" b="2723"/>
          <a:stretch/>
        </p:blipFill>
        <p:spPr bwMode="auto">
          <a:xfrm>
            <a:off x="5878569" y="986134"/>
            <a:ext cx="7345062" cy="4885732"/>
          </a:xfrm>
          <a:prstGeom prst="rect">
            <a:avLst/>
          </a:prstGeom>
          <a:noFill/>
          <a:effectLst>
            <a:innerShdw blurRad="63500" dist="50800" dir="2700000">
              <a:prstClr val="black">
                <a:alpha val="50000"/>
              </a:prstClr>
            </a:innerShdw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79568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Imagine 2" descr="uber 4p - PowerPoint">
            <a:extLst>
              <a:ext uri="{FF2B5EF4-FFF2-40B4-BE49-F238E27FC236}">
                <a16:creationId xmlns:a16="http://schemas.microsoft.com/office/drawing/2014/main" id="{883F26AF-21A7-4CC6-8078-CBD081FC243F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2" t="25123" r="30739" b="11987"/>
          <a:stretch/>
        </p:blipFill>
        <p:spPr bwMode="auto">
          <a:xfrm>
            <a:off x="2784835" y="643467"/>
            <a:ext cx="6622330" cy="557106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5156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ine 1" descr="O imagine care conține text, miniatură&#10;&#10;Descriere generată automat">
            <a:extLst>
              <a:ext uri="{FF2B5EF4-FFF2-40B4-BE49-F238E27FC236}">
                <a16:creationId xmlns:a16="http://schemas.microsoft.com/office/drawing/2014/main" id="{57AA5C19-7C7A-4CD4-BE24-365374091E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303" b="533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B432D73-5C38-474F-AF96-A3228731B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</a:schemeClr>
              </a:gs>
              <a:gs pos="45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999384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5800</TotalTime>
  <Words>487</Words>
  <Application>Microsoft Office PowerPoint</Application>
  <PresentationFormat>Ecran lat</PresentationFormat>
  <Paragraphs>119</Paragraphs>
  <Slides>13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8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13</vt:i4>
      </vt:variant>
    </vt:vector>
  </HeadingPairs>
  <TitlesOfParts>
    <vt:vector size="22" baseType="lpstr">
      <vt:lpstr>Arial</vt:lpstr>
      <vt:lpstr>Calibri</vt:lpstr>
      <vt:lpstr>Calibri Light</vt:lpstr>
      <vt:lpstr>ff1</vt:lpstr>
      <vt:lpstr>Lato</vt:lpstr>
      <vt:lpstr>Roboto</vt:lpstr>
      <vt:lpstr>Ubuntu</vt:lpstr>
      <vt:lpstr>Wingdings</vt:lpstr>
      <vt:lpstr>Temă Office</vt:lpstr>
      <vt:lpstr> UBER ‘ S MARKETING 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UBER  BUSINESS PLAN </dc:title>
  <dc:creator>Maria Mihaela Chircusi (2019258)</dc:creator>
  <cp:lastModifiedBy>Maria Mihaela Chircusi (2019258)</cp:lastModifiedBy>
  <cp:revision>18</cp:revision>
  <dcterms:created xsi:type="dcterms:W3CDTF">2022-03-19T13:52:25Z</dcterms:created>
  <dcterms:modified xsi:type="dcterms:W3CDTF">2022-03-25T20:55:49Z</dcterms:modified>
</cp:coreProperties>
</file>