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4"/>
  </p:sldMasterIdLst>
  <p:notesMasterIdLst>
    <p:notesMasterId r:id="rId22"/>
  </p:notesMasterIdLst>
  <p:sldIdLst>
    <p:sldId id="281" r:id="rId5"/>
    <p:sldId id="278" r:id="rId6"/>
    <p:sldId id="258" r:id="rId7"/>
    <p:sldId id="268" r:id="rId8"/>
    <p:sldId id="270" r:id="rId9"/>
    <p:sldId id="272" r:id="rId10"/>
    <p:sldId id="274" r:id="rId11"/>
    <p:sldId id="276" r:id="rId12"/>
    <p:sldId id="256" r:id="rId13"/>
    <p:sldId id="261" r:id="rId14"/>
    <p:sldId id="259" r:id="rId15"/>
    <p:sldId id="260" r:id="rId16"/>
    <p:sldId id="263" r:id="rId17"/>
    <p:sldId id="262" r:id="rId18"/>
    <p:sldId id="280" r:id="rId19"/>
    <p:sldId id="269" r:id="rId20"/>
    <p:sldId id="27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3664EA-003E-4133-A992-E03063A15587}" v="173" dt="2021-11-23T04:15:30.099"/>
  </p1510:revLst>
</p1510:revInfo>
</file>

<file path=ppt/tableStyles.xml><?xml version="1.0" encoding="utf-8"?>
<a:tblStyleLst xmlns:a="http://schemas.openxmlformats.org/drawingml/2006/main" def="{5C22544A-7EE6-4342-B048-85BDC9FD1C3A}">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80" d="100"/>
          <a:sy n="80" d="100"/>
        </p:scale>
        <p:origin x="782" y="1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DABB44-100D-4044-96DE-8DD38FE26014}" type="datetimeFigureOut">
              <a:rPr lang="en-GB" smtClean="0"/>
              <a:t>23/11/2021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CB5B94-334C-471B-8977-2720926A2A1D}" type="slidenum">
              <a:rPr lang="en-GB" smtClean="0"/>
              <a:t>‹#›</a:t>
            </a:fld>
            <a:endParaRPr lang="en-GB"/>
          </a:p>
        </p:txBody>
      </p:sp>
    </p:spTree>
    <p:extLst>
      <p:ext uri="{BB962C8B-B14F-4D97-AF65-F5344CB8AC3E}">
        <p14:creationId xmlns:p14="http://schemas.microsoft.com/office/powerpoint/2010/main" val="34344353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32F88F-C57E-42ED-B5F9-A12108C2C1E2}"/>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AC290836-6280-4B8E-91F1-2379B689AACC}"/>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B66E8D61-59C6-45A0-819F-517BEB83C5D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66787A8-98F1-4F55-9A33-131984122110}" type="slidenum">
              <a:t>15</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838200" y="1122363"/>
            <a:ext cx="9829800" cy="2387600"/>
          </a:xfrm>
        </p:spPr>
        <p:txBody>
          <a:bodyPr anchor="b">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838200" y="3602038"/>
            <a:ext cx="9829800" cy="1655762"/>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838200" y="136525"/>
            <a:ext cx="2743200" cy="365125"/>
          </a:xfrm>
        </p:spPr>
        <p:txBody>
          <a:bodyPr/>
          <a:lstStyle>
            <a:lvl1pPr algn="l">
              <a:defRPr/>
            </a:lvl1pPr>
          </a:lstStyle>
          <a:p>
            <a:fld id="{9549D6DC-E1CB-4874-BF52-C3407230D20E}" type="datetime1">
              <a:rPr lang="en-US" smtClean="0"/>
              <a:t>11/23/2021</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838200"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600392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p:txBody>
          <a:bodyPr/>
          <a:lstStyle/>
          <a:p>
            <a:fld id="{48913E51-B7F7-4C24-B8E3-5471755DC0E0}" type="datetime1">
              <a:rPr lang="en-US" smtClean="0"/>
              <a:t>11/23/2021</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510909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831850" y="1709738"/>
            <a:ext cx="10515600" cy="2852737"/>
          </a:xfrm>
        </p:spPr>
        <p:txBody>
          <a:bodyPr anchor="b">
            <a:normAutofit/>
          </a:bodyPr>
          <a:lstStyle>
            <a:lvl1pPr>
              <a:defRPr sz="52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831850" y="4589463"/>
            <a:ext cx="10515600" cy="1500187"/>
          </a:xfrm>
        </p:spPr>
        <p:txBody>
          <a:bodyPr>
            <a:normAutofit/>
          </a:bodyPr>
          <a:lstStyle>
            <a:lvl1pPr marL="0" indent="0">
              <a:buNone/>
              <a:defRPr sz="2000">
                <a:solidFill>
                  <a:schemeClr val="tx2">
                    <a:lumMod val="60000"/>
                    <a:lumOff val="4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DA91A59F-D956-4598-A3C1-AE72A5387751}" type="datetime1">
              <a:rPr lang="en-US" smtClean="0"/>
              <a:t>11/23/2021</a:t>
            </a:fld>
            <a:endParaRPr lang="en-US" dirty="0"/>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42066507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838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6172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D70BBD69-7BD3-4731-8064-242619E92CBE}" type="datetime1">
              <a:rPr lang="en-US" smtClean="0"/>
              <a:t>11/23/2021</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395917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839788" y="73152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839788" y="2149131"/>
            <a:ext cx="5157787"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839788" y="2910625"/>
            <a:ext cx="5157787"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6172200" y="2149131"/>
            <a:ext cx="5183188"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6172200" y="2910625"/>
            <a:ext cx="5183188"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38BD77D9-239F-488B-9358-023C46BC7084}" type="datetime1">
              <a:rPr lang="en-US" smtClean="0"/>
              <a:t>11/23/2021</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73396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838200" y="731520"/>
            <a:ext cx="1051560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1EE61C24-7140-4FDE-92F3-654C6E2D3C1C}" type="datetime1">
              <a:rPr lang="en-US" smtClean="0"/>
              <a:t>11/23/2021</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2015111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DC4D6ACF-ECB9-4B5F-A429-08B8AC75E8EF}" type="datetime1">
              <a:rPr lang="en-US" smtClean="0"/>
              <a:t>11/23/2021</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717448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839788" y="731520"/>
            <a:ext cx="3932237" cy="2346326"/>
          </a:xfrm>
        </p:spPr>
        <p:txBody>
          <a:bodyPr anchor="b">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731521"/>
            <a:ext cx="6172200" cy="512953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839788" y="3429000"/>
            <a:ext cx="3932237"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788B429B-EE2A-486A-BDB9-0C848B4FAFDD}" type="datetime1">
              <a:rPr lang="en-US" smtClean="0"/>
              <a:t>11/23/2021</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0405648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839788" y="731520"/>
            <a:ext cx="3932237" cy="2341564"/>
          </a:xfrm>
        </p:spPr>
        <p:txBody>
          <a:bodyPr anchor="b">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687257"/>
            <a:ext cx="6172200" cy="517379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839788"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8DA5FE4A-CB8D-40AB-BFFC-AAF37EA071CB}" type="datetime1">
              <a:rPr lang="en-US" smtClean="0"/>
              <a:t>11/23/2021</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664103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F7701D81-C4B9-4A87-89A7-22E29E6C9200}" type="datetime1">
              <a:rPr lang="en-US" smtClean="0"/>
              <a:t>11/23/2021</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805020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8724900" y="731520"/>
            <a:ext cx="2628900" cy="537807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838200" y="731520"/>
            <a:ext cx="7734300" cy="53780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EE307718-69F7-427E-95A3-C1246AF46913}" type="datetime1">
              <a:rPr lang="en-US" smtClean="0"/>
              <a:t>11/23/2021</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993741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7">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p:nvPr/>
        </p:nvGrpSpPr>
        <p:grpSpPr>
          <a:xfrm>
            <a:off x="572" y="-1"/>
            <a:ext cx="12192000" cy="6857996"/>
            <a:chOff x="572" y="-1"/>
            <a:chExt cx="12192000" cy="6857996"/>
          </a:xfrm>
        </p:grpSpPr>
        <p:cxnSp>
          <p:nvCxnSpPr>
            <p:cNvPr id="9" name="Straight Connector 8">
              <a:extLst>
                <a:ext uri="{FF2B5EF4-FFF2-40B4-BE49-F238E27FC236}">
                  <a16:creationId xmlns:a16="http://schemas.microsoft.com/office/drawing/2014/main" id="{D3DD55E4-EA4F-4874-8B5B-6E0EAF4BBFC4}"/>
                </a:ext>
              </a:extLst>
            </p:cNvPr>
            <p:cNvCxnSpPr>
              <a:cxnSpLocks/>
            </p:cNvCxnSpPr>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950BAF-7673-4138-AEA2-DE7D368CC357}"/>
                </a:ext>
              </a:extLst>
            </p:cNvPr>
            <p:cNvCxnSpPr>
              <a:cxnSpLocks/>
            </p:cNvCxnSpPr>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3E2B5-EA1C-415A-941A-843C7EA148E1}"/>
                </a:ext>
              </a:extLst>
            </p:cNvPr>
            <p:cNvCxnSpPr>
              <a:cxnSpLocks/>
            </p:cNvCxnSpPr>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7FA3A6-E398-4576-B6B8-3328028D84B2}"/>
                </a:ext>
              </a:extLst>
            </p:cNvPr>
            <p:cNvCxnSpPr>
              <a:cxnSpLocks/>
            </p:cNvCxnSpPr>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Graphic 33">
              <a:extLst>
                <a:ext uri="{FF2B5EF4-FFF2-40B4-BE49-F238E27FC236}">
                  <a16:creationId xmlns:a16="http://schemas.microsoft.com/office/drawing/2014/main" id="{EFB597D7-65E0-476A-B9EB-3AA6ED33884C}"/>
                </a:ext>
              </a:extLst>
            </p:cNvPr>
            <p:cNvSpPr/>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4" name="Graphic 33">
              <a:extLst>
                <a:ext uri="{FF2B5EF4-FFF2-40B4-BE49-F238E27FC236}">
                  <a16:creationId xmlns:a16="http://schemas.microsoft.com/office/drawing/2014/main" id="{11AA060A-BE0E-4687-8F9E-0E2955D9796D}"/>
                </a:ext>
              </a:extLst>
            </p:cNvPr>
            <p:cNvSpPr/>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838200" y="727323"/>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838200" y="2189408"/>
            <a:ext cx="10515600" cy="38217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838200" y="136525"/>
            <a:ext cx="2743200"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fld id="{C0517C94-3B1E-4991-BED3-41F8B0158A00}" type="datetime1">
              <a:rPr lang="en-US" smtClean="0"/>
              <a:t>11/23/2021</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838200" y="6356350"/>
            <a:ext cx="3450659"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endParaRPr lang="en-US" dirty="0"/>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563467" y="3246434"/>
            <a:ext cx="628533" cy="365125"/>
          </a:xfrm>
          <a:prstGeom prst="rect">
            <a:avLst/>
          </a:prstGeom>
        </p:spPr>
        <p:txBody>
          <a:bodyPr vert="horz" lIns="91440" tIns="45720" rIns="91440" bIns="45720" rtlCol="0" anchor="ctr"/>
          <a:lstStyle>
            <a:lvl1pPr algn="ctr">
              <a:defRPr sz="1100" cap="all" spc="150" baseline="0">
                <a:solidFill>
                  <a:schemeClr val="tx2">
                    <a:lumMod val="60000"/>
                    <a:lumOff val="40000"/>
                  </a:schemeClr>
                </a:solidFill>
              </a:defRPr>
            </a:lvl1p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3290278840"/>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hf sldNum="0" hdr="0" ftr="0" dt="0"/>
  <p:txStyles>
    <p:title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sciencedirect.com/science/article/pii/S088394171730359X?casa_token=HkiS8VOMOnYAAAAA:DPHtjHafSkY3UDuQU5o-1GRA_ZD4h_OmS3Xn17nBXB_i51MiifIY5NyHx22Ks0Lb1qSJjj6xya7CzA#bbb0035" TargetMode="External"/><Relationship Id="rId7" Type="http://schemas.openxmlformats.org/officeDocument/2006/relationships/hyperlink" Target="https://www.sciencedirect.com/science/article/pii/S088394171730359X#bb0105" TargetMode="External"/><Relationship Id="rId2" Type="http://schemas.openxmlformats.org/officeDocument/2006/relationships/hyperlink" Target="https://ico.org.uk/for-organisations/guide-to-data-protection/guide-to-the-general-data-protection-regulation-gdpr/lawful-basis-for-processing/contract/" TargetMode="External"/><Relationship Id="rId1" Type="http://schemas.openxmlformats.org/officeDocument/2006/relationships/slideLayout" Target="../slideLayouts/slideLayout4.xml"/><Relationship Id="rId6" Type="http://schemas.openxmlformats.org/officeDocument/2006/relationships/hyperlink" Target="https://www.sciencedirect.com/science/article/pii/S088394171730359X#bb0085" TargetMode="External"/><Relationship Id="rId5" Type="http://schemas.openxmlformats.org/officeDocument/2006/relationships/hyperlink" Target="https://www.sciencedirect.com/science/article/pii/S088394171730359X#bb0050" TargetMode="External"/><Relationship Id="rId4" Type="http://schemas.openxmlformats.org/officeDocument/2006/relationships/hyperlink" Target="http://www.cno.org/globalassets/docs/policy/transferringclientssafelyapril2009.pdf"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blog.smarp.com/communication-barrier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communicationtheory.org/shannon-and-weaver-model-of-communication/" TargetMode="External"/><Relationship Id="rId5" Type="http://schemas.openxmlformats.org/officeDocument/2006/relationships/hyperlink" Target="https://www.pngall.com/communication-png/download/17654" TargetMode="External"/><Relationship Id="rId4" Type="http://schemas.openxmlformats.org/officeDocument/2006/relationships/hyperlink" Target="https://textbooks.whatcom.edu/cmst245/chapter/5-2/"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jacs.weebly.com/uploads/1/2/3/5/1235512/eng1_handout_modelsofcomm.pdf" TargetMode="External"/><Relationship Id="rId2" Type="http://schemas.openxmlformats.org/officeDocument/2006/relationships/hyperlink" Target="http://helpfulprofessor.com/communication-models" TargetMode="External"/><Relationship Id="rId1" Type="http://schemas.openxmlformats.org/officeDocument/2006/relationships/slideLayout" Target="../slideLayouts/slideLayout7.xml"/><Relationship Id="rId4" Type="http://schemas.openxmlformats.org/officeDocument/2006/relationships/hyperlink" Target="https://www.health.org.uk/sites/default/files/Communications-channels.pdf"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76597-5E92-49B5-8C41-15768BC7EC86}"/>
              </a:ext>
            </a:extLst>
          </p:cNvPr>
          <p:cNvSpPr txBox="1">
            <a:spLocks noGrp="1"/>
          </p:cNvSpPr>
          <p:nvPr>
            <p:ph type="ctrTitle"/>
          </p:nvPr>
        </p:nvSpPr>
        <p:spPr>
          <a:xfrm>
            <a:off x="1695635" y="-97657"/>
            <a:ext cx="8972367" cy="3607618"/>
          </a:xfrm>
        </p:spPr>
        <p:txBody>
          <a:bodyPr>
            <a:normAutofit fontScale="90000"/>
          </a:bodyPr>
          <a:lstStyle/>
          <a:p>
            <a:pPr lvl="0"/>
            <a:br>
              <a:rPr lang="en-GB" sz="4400"/>
            </a:br>
            <a:br>
              <a:rPr lang="en-GB" sz="4400"/>
            </a:br>
            <a:br>
              <a:rPr lang="en-GB" sz="4400"/>
            </a:br>
            <a:r>
              <a:rPr lang="en-GB" sz="4400"/>
              <a:t>Module:Effective Team Working</a:t>
            </a:r>
            <a:br>
              <a:rPr lang="en-GB" sz="4400"/>
            </a:br>
            <a:r>
              <a:rPr lang="en-GB" sz="4400"/>
              <a:t> and Communication(BMSW4002)</a:t>
            </a:r>
            <a:br>
              <a:rPr lang="en-GB" sz="4400"/>
            </a:br>
            <a:r>
              <a:rPr lang="en-GB" sz="4400"/>
              <a:t>Task 2(Group Presentation)</a:t>
            </a:r>
          </a:p>
        </p:txBody>
      </p:sp>
      <p:sp>
        <p:nvSpPr>
          <p:cNvPr id="3" name="Subtitle 2">
            <a:extLst>
              <a:ext uri="{FF2B5EF4-FFF2-40B4-BE49-F238E27FC236}">
                <a16:creationId xmlns:a16="http://schemas.microsoft.com/office/drawing/2014/main" id="{55412195-C59A-4CCC-B4E2-07DFE55DA527}"/>
              </a:ext>
            </a:extLst>
          </p:cNvPr>
          <p:cNvSpPr txBox="1">
            <a:spLocks noGrp="1"/>
          </p:cNvSpPr>
          <p:nvPr>
            <p:ph type="subTitle" idx="1"/>
          </p:nvPr>
        </p:nvSpPr>
        <p:spPr/>
        <p:txBody>
          <a:bodyPr/>
          <a:lstStyle/>
          <a:p>
            <a:pPr lvl="0">
              <a:lnSpc>
                <a:spcPct val="100000"/>
              </a:lnSpc>
            </a:pPr>
            <a:r>
              <a:rPr lang="en-GB" sz="2000" dirty="0"/>
              <a:t>Lecturer: Dale Clarke</a:t>
            </a:r>
          </a:p>
          <a:p>
            <a:pPr lvl="0">
              <a:lnSpc>
                <a:spcPct val="100000"/>
              </a:lnSpc>
            </a:pPr>
            <a:r>
              <a:rPr lang="en-GB" sz="2000" dirty="0"/>
              <a:t>Afia Basharat , </a:t>
            </a:r>
            <a:r>
              <a:rPr lang="en-GB" sz="2000" dirty="0" err="1"/>
              <a:t>Fozia</a:t>
            </a:r>
            <a:r>
              <a:rPr lang="en-GB" sz="2000" dirty="0"/>
              <a:t> </a:t>
            </a:r>
            <a:r>
              <a:rPr lang="en-GB" sz="2000" dirty="0" err="1"/>
              <a:t>Kiani</a:t>
            </a:r>
            <a:r>
              <a:rPr lang="en-GB" sz="2000" dirty="0"/>
              <a:t>, Christine Parchment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529B8-F7DA-4D76-A00B-AB273EAB3DF7}"/>
              </a:ext>
            </a:extLst>
          </p:cNvPr>
          <p:cNvSpPr>
            <a:spLocks noGrp="1"/>
          </p:cNvSpPr>
          <p:nvPr>
            <p:ph type="title"/>
          </p:nvPr>
        </p:nvSpPr>
        <p:spPr/>
        <p:txBody>
          <a:bodyPr/>
          <a:lstStyle/>
          <a:p>
            <a:pPr algn="ctr"/>
            <a:r>
              <a:rPr lang="en-GB" dirty="0"/>
              <a:t>Introduction</a:t>
            </a:r>
          </a:p>
        </p:txBody>
      </p:sp>
      <p:sp>
        <p:nvSpPr>
          <p:cNvPr id="5" name="TextBox 4">
            <a:extLst>
              <a:ext uri="{FF2B5EF4-FFF2-40B4-BE49-F238E27FC236}">
                <a16:creationId xmlns:a16="http://schemas.microsoft.com/office/drawing/2014/main" id="{9F074D71-1B29-415B-9F05-ADFB96D902EC}"/>
              </a:ext>
            </a:extLst>
          </p:cNvPr>
          <p:cNvSpPr txBox="1"/>
          <p:nvPr/>
        </p:nvSpPr>
        <p:spPr>
          <a:xfrm>
            <a:off x="1265382" y="2189018"/>
            <a:ext cx="9162473" cy="3785652"/>
          </a:xfrm>
          <a:prstGeom prst="rect">
            <a:avLst/>
          </a:prstGeom>
          <a:noFill/>
        </p:spPr>
        <p:txBody>
          <a:bodyPr wrap="square" rtlCol="0">
            <a:spAutoFit/>
          </a:bodyPr>
          <a:lstStyle/>
          <a:p>
            <a:pPr marL="0" lvl="0" indent="0">
              <a:buNone/>
            </a:pPr>
            <a:r>
              <a:rPr lang="en-GB" sz="3000" dirty="0">
                <a:solidFill>
                  <a:schemeClr val="accent5">
                    <a:lumMod val="50000"/>
                  </a:schemeClr>
                </a:solidFill>
                <a:latin typeface="+mj-lt"/>
              </a:rPr>
              <a:t>The purpose of this presentation is to discuss:</a:t>
            </a:r>
          </a:p>
          <a:p>
            <a:pPr marL="285750" lvl="0" indent="-285750">
              <a:buFont typeface="Arial" panose="020B0604020202020204" pitchFamily="34" charset="0"/>
              <a:buChar char="•"/>
            </a:pPr>
            <a:r>
              <a:rPr lang="en-GB" sz="3000" dirty="0">
                <a:solidFill>
                  <a:schemeClr val="accent5">
                    <a:lumMod val="50000"/>
                  </a:schemeClr>
                </a:solidFill>
                <a:latin typeface="+mj-lt"/>
              </a:rPr>
              <a:t>Different models and channels of communication</a:t>
            </a:r>
          </a:p>
          <a:p>
            <a:pPr marL="285750" lvl="0" indent="-285750">
              <a:buFont typeface="Arial" panose="020B0604020202020204" pitchFamily="34" charset="0"/>
              <a:buChar char="•"/>
            </a:pPr>
            <a:r>
              <a:rPr lang="en-GB" sz="3000" dirty="0">
                <a:solidFill>
                  <a:schemeClr val="accent5">
                    <a:lumMod val="50000"/>
                  </a:schemeClr>
                </a:solidFill>
                <a:latin typeface="+mj-lt"/>
              </a:rPr>
              <a:t>The types of barriers which obstruct the effective internal and external communication of the organisations</a:t>
            </a:r>
          </a:p>
          <a:p>
            <a:pPr marL="285750" lvl="0" indent="-285750">
              <a:buFont typeface="Arial" panose="020B0604020202020204" pitchFamily="34" charset="0"/>
              <a:buChar char="•"/>
            </a:pPr>
            <a:r>
              <a:rPr lang="en-GB" sz="3000" dirty="0">
                <a:solidFill>
                  <a:schemeClr val="accent5">
                    <a:lumMod val="50000"/>
                  </a:schemeClr>
                </a:solidFill>
                <a:latin typeface="+mj-lt"/>
              </a:rPr>
              <a:t>How effective communication affects the staff and the organisation.</a:t>
            </a:r>
          </a:p>
          <a:p>
            <a:endParaRPr lang="en-GB" sz="3000" dirty="0">
              <a:solidFill>
                <a:schemeClr val="accent5">
                  <a:lumMod val="50000"/>
                </a:schemeClr>
              </a:solidFill>
              <a:latin typeface="+mj-lt"/>
            </a:endParaRPr>
          </a:p>
        </p:txBody>
      </p:sp>
    </p:spTree>
    <p:extLst>
      <p:ext uri="{BB962C8B-B14F-4D97-AF65-F5344CB8AC3E}">
        <p14:creationId xmlns:p14="http://schemas.microsoft.com/office/powerpoint/2010/main" val="35462345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C22D5-48AC-49D1-A4AC-51ECF81B346B}"/>
              </a:ext>
            </a:extLst>
          </p:cNvPr>
          <p:cNvSpPr txBox="1">
            <a:spLocks noGrp="1"/>
          </p:cNvSpPr>
          <p:nvPr>
            <p:ph idx="1"/>
          </p:nvPr>
        </p:nvSpPr>
        <p:spPr/>
        <p:txBody>
          <a:bodyPr/>
          <a:lstStyle/>
          <a:p>
            <a:pPr lvl="0"/>
            <a:r>
              <a:rPr lang="en-GB"/>
              <a:t>s</a:t>
            </a:r>
          </a:p>
        </p:txBody>
      </p:sp>
      <p:sp>
        <p:nvSpPr>
          <p:cNvPr id="4" name="Rectangle 3">
            <a:extLst>
              <a:ext uri="{FF2B5EF4-FFF2-40B4-BE49-F238E27FC236}">
                <a16:creationId xmlns:a16="http://schemas.microsoft.com/office/drawing/2014/main" id="{E5DA7633-C7D7-4FBB-BF59-48FEA06C7A75}"/>
              </a:ext>
            </a:extLst>
          </p:cNvPr>
          <p:cNvSpPr/>
          <p:nvPr/>
        </p:nvSpPr>
        <p:spPr>
          <a:xfrm>
            <a:off x="2676521" y="578650"/>
            <a:ext cx="6838953" cy="1273173"/>
          </a:xfrm>
          <a:prstGeom prst="rect">
            <a:avLst/>
          </a:prstGeom>
          <a:solidFill>
            <a:srgbClr val="FFC000"/>
          </a:solidFill>
          <a:ln w="12701" cap="flat">
            <a:solidFill>
              <a:srgbClr val="BC8C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FFFFFF"/>
                </a:solidFill>
                <a:uFillTx/>
                <a:latin typeface="Calibri"/>
              </a:rPr>
              <a:t>Models of Communication</a:t>
            </a:r>
          </a:p>
        </p:txBody>
      </p:sp>
      <p:sp>
        <p:nvSpPr>
          <p:cNvPr id="5" name="Rectangle: Rounded Corners 4">
            <a:extLst>
              <a:ext uri="{FF2B5EF4-FFF2-40B4-BE49-F238E27FC236}">
                <a16:creationId xmlns:a16="http://schemas.microsoft.com/office/drawing/2014/main" id="{31243DF3-8298-40D3-BEE3-177AEE2CA738}"/>
              </a:ext>
            </a:extLst>
          </p:cNvPr>
          <p:cNvSpPr/>
          <p:nvPr/>
        </p:nvSpPr>
        <p:spPr>
          <a:xfrm rot="10800009" flipV="1">
            <a:off x="-10" y="1726570"/>
            <a:ext cx="2762246" cy="1422404"/>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C000"/>
          </a:solidFill>
          <a:ln w="12701" cap="flat">
            <a:solidFill>
              <a:srgbClr val="BC8C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a:rPr>
              <a:t>Shanon and Weaver’s Model</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a:rPr>
              <a:t>Of Communication</a:t>
            </a:r>
          </a:p>
        </p:txBody>
      </p:sp>
      <p:sp>
        <p:nvSpPr>
          <p:cNvPr id="6" name="Rectangle: Rounded Corners 5">
            <a:extLst>
              <a:ext uri="{FF2B5EF4-FFF2-40B4-BE49-F238E27FC236}">
                <a16:creationId xmlns:a16="http://schemas.microsoft.com/office/drawing/2014/main" id="{9CACEFDB-9A30-472A-A1EC-DCF3803D25BC}"/>
              </a:ext>
            </a:extLst>
          </p:cNvPr>
          <p:cNvSpPr/>
          <p:nvPr/>
        </p:nvSpPr>
        <p:spPr>
          <a:xfrm rot="10799991" flipH="1" flipV="1">
            <a:off x="4373876" y="1852464"/>
            <a:ext cx="2686050" cy="1396206"/>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C000"/>
          </a:solidFill>
          <a:ln w="12701" cap="flat">
            <a:solidFill>
              <a:srgbClr val="BC8C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a:rPr>
              <a:t>Berlow’s Model of Communication</a:t>
            </a:r>
          </a:p>
        </p:txBody>
      </p:sp>
      <p:sp>
        <p:nvSpPr>
          <p:cNvPr id="7" name="Rectangle: Rounded Corners 6">
            <a:extLst>
              <a:ext uri="{FF2B5EF4-FFF2-40B4-BE49-F238E27FC236}">
                <a16:creationId xmlns:a16="http://schemas.microsoft.com/office/drawing/2014/main" id="{5F67B1DE-6D3B-4C24-9D58-300B31CAD476}"/>
              </a:ext>
            </a:extLst>
          </p:cNvPr>
          <p:cNvSpPr/>
          <p:nvPr/>
        </p:nvSpPr>
        <p:spPr>
          <a:xfrm rot="10799991" flipH="1" flipV="1">
            <a:off x="9414397" y="1851806"/>
            <a:ext cx="2404204" cy="1394889"/>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C000"/>
          </a:solidFill>
          <a:ln w="12701" cap="flat">
            <a:solidFill>
              <a:srgbClr val="BC8C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a:rPr>
              <a:t>Schramm’s Model of Communication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DF5D7-2140-4D84-A028-B06312F7810D}"/>
              </a:ext>
            </a:extLst>
          </p:cNvPr>
          <p:cNvSpPr txBox="1">
            <a:spLocks noGrp="1"/>
          </p:cNvSpPr>
          <p:nvPr>
            <p:ph type="title"/>
          </p:nvPr>
        </p:nvSpPr>
        <p:spPr/>
        <p:txBody>
          <a:bodyPr>
            <a:normAutofit fontScale="90000"/>
          </a:bodyPr>
          <a:lstStyle/>
          <a:p>
            <a:pPr lvl="0"/>
            <a:r>
              <a:rPr lang="en-GB"/>
              <a:t>Shanon and Weaver’s Model of Communication</a:t>
            </a:r>
          </a:p>
        </p:txBody>
      </p:sp>
      <p:sp>
        <p:nvSpPr>
          <p:cNvPr id="3" name="Content Placeholder 2">
            <a:extLst>
              <a:ext uri="{FF2B5EF4-FFF2-40B4-BE49-F238E27FC236}">
                <a16:creationId xmlns:a16="http://schemas.microsoft.com/office/drawing/2014/main" id="{9580DE4E-E954-4328-BBF9-A30ED56DE539}"/>
              </a:ext>
            </a:extLst>
          </p:cNvPr>
          <p:cNvSpPr txBox="1">
            <a:spLocks noGrp="1"/>
          </p:cNvSpPr>
          <p:nvPr>
            <p:ph idx="1"/>
          </p:nvPr>
        </p:nvSpPr>
        <p:spPr/>
        <p:txBody>
          <a:bodyPr/>
          <a:lstStyle/>
          <a:p>
            <a:pPr marL="0" lvl="0" indent="0">
              <a:buNone/>
            </a:pPr>
            <a:r>
              <a:rPr lang="en-GB"/>
              <a:t>Claude Shannon , an American mathematician and Warren Weaver , an American electrical engineer , wrote an article ,”A Mathematical Theory of Communication” in 1948. They proposed the “Shannon and Weaver Model of Communication” in the article . This model of communication includes the idea of communication in a linear order from sender to receiver, as seen below:</a:t>
            </a:r>
          </a:p>
          <a:p>
            <a:pPr marL="0" lvl="0" indent="0">
              <a:buNone/>
            </a:pPr>
            <a:endParaRPr lang="en-GB"/>
          </a:p>
        </p:txBody>
      </p:sp>
      <p:pic>
        <p:nvPicPr>
          <p:cNvPr id="4" name="Picture 4">
            <a:extLst>
              <a:ext uri="{FF2B5EF4-FFF2-40B4-BE49-F238E27FC236}">
                <a16:creationId xmlns:a16="http://schemas.microsoft.com/office/drawing/2014/main" id="{16D64DF0-7E6A-4DDA-A5AD-58255CD80560}"/>
              </a:ext>
            </a:extLst>
          </p:cNvPr>
          <p:cNvPicPr>
            <a:picLocks noChangeAspect="1"/>
          </p:cNvPicPr>
          <p:nvPr/>
        </p:nvPicPr>
        <p:blipFill>
          <a:blip r:embed="rId2"/>
          <a:stretch>
            <a:fillRect/>
          </a:stretch>
        </p:blipFill>
        <p:spPr>
          <a:xfrm>
            <a:off x="0" y="4371133"/>
            <a:ext cx="12191996" cy="2302614"/>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E96C4-EF04-4A16-A842-BD4150ED28AB}"/>
              </a:ext>
            </a:extLst>
          </p:cNvPr>
          <p:cNvSpPr txBox="1">
            <a:spLocks noGrp="1"/>
          </p:cNvSpPr>
          <p:nvPr>
            <p:ph type="title"/>
          </p:nvPr>
        </p:nvSpPr>
        <p:spPr/>
        <p:txBody>
          <a:bodyPr/>
          <a:lstStyle/>
          <a:p>
            <a:pPr lvl="0"/>
            <a:r>
              <a:rPr lang="en-GB"/>
              <a:t>       Berlo’s Model of Communication</a:t>
            </a:r>
          </a:p>
        </p:txBody>
      </p:sp>
      <p:sp>
        <p:nvSpPr>
          <p:cNvPr id="3" name="Content Placeholder 2">
            <a:extLst>
              <a:ext uri="{FF2B5EF4-FFF2-40B4-BE49-F238E27FC236}">
                <a16:creationId xmlns:a16="http://schemas.microsoft.com/office/drawing/2014/main" id="{38B459C7-8387-40AF-8ED4-CA89F2C93C59}"/>
              </a:ext>
            </a:extLst>
          </p:cNvPr>
          <p:cNvSpPr txBox="1">
            <a:spLocks noGrp="1"/>
          </p:cNvSpPr>
          <p:nvPr>
            <p:ph idx="1"/>
          </p:nvPr>
        </p:nvSpPr>
        <p:spPr>
          <a:xfrm>
            <a:off x="1451582" y="2015730"/>
            <a:ext cx="9291218" cy="4842269"/>
          </a:xfrm>
        </p:spPr>
        <p:txBody>
          <a:bodyPr/>
          <a:lstStyle/>
          <a:p>
            <a:pPr marL="0" lvl="0" indent="0">
              <a:buNone/>
            </a:pPr>
            <a:r>
              <a:rPr lang="en-GB"/>
              <a:t>Berlo’s model is quite different from traditional models of communication . Berlo's model is based on the SMCR. This concept is not limited to a single medium of communication. Berlo ’s model focuses on the characteristics of essential elements of communication.</a:t>
            </a:r>
          </a:p>
          <a:p>
            <a:pPr marL="0" lvl="0" indent="0">
              <a:buNone/>
            </a:pPr>
            <a:endParaRPr lang="en-GB"/>
          </a:p>
        </p:txBody>
      </p:sp>
      <p:pic>
        <p:nvPicPr>
          <p:cNvPr id="4" name="Picture 4">
            <a:extLst>
              <a:ext uri="{FF2B5EF4-FFF2-40B4-BE49-F238E27FC236}">
                <a16:creationId xmlns:a16="http://schemas.microsoft.com/office/drawing/2014/main" id="{296B21A4-DA87-43C1-937A-571AFA99B7B9}"/>
              </a:ext>
            </a:extLst>
          </p:cNvPr>
          <p:cNvPicPr>
            <a:picLocks noChangeAspect="1"/>
          </p:cNvPicPr>
          <p:nvPr/>
        </p:nvPicPr>
        <p:blipFill>
          <a:blip r:embed="rId2"/>
          <a:stretch>
            <a:fillRect/>
          </a:stretch>
        </p:blipFill>
        <p:spPr>
          <a:xfrm>
            <a:off x="3055623" y="3533799"/>
            <a:ext cx="5849206" cy="3232760"/>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65E2E-B0B6-4201-B0CE-53633FDFB67B}"/>
              </a:ext>
            </a:extLst>
          </p:cNvPr>
          <p:cNvSpPr txBox="1">
            <a:spLocks noGrp="1"/>
          </p:cNvSpPr>
          <p:nvPr>
            <p:ph type="title"/>
          </p:nvPr>
        </p:nvSpPr>
        <p:spPr/>
        <p:txBody>
          <a:bodyPr/>
          <a:lstStyle/>
          <a:p>
            <a:pPr lvl="0"/>
            <a:r>
              <a:rPr lang="en-GB"/>
              <a:t> Schramm’s Model of Communication(1954)</a:t>
            </a:r>
          </a:p>
        </p:txBody>
      </p:sp>
      <p:sp>
        <p:nvSpPr>
          <p:cNvPr id="3" name="Content Placeholder 2">
            <a:extLst>
              <a:ext uri="{FF2B5EF4-FFF2-40B4-BE49-F238E27FC236}">
                <a16:creationId xmlns:a16="http://schemas.microsoft.com/office/drawing/2014/main" id="{59AC250D-1DE5-485D-A6A9-1AF3D02ACDE8}"/>
              </a:ext>
            </a:extLst>
          </p:cNvPr>
          <p:cNvSpPr txBox="1">
            <a:spLocks noGrp="1"/>
          </p:cNvSpPr>
          <p:nvPr>
            <p:ph idx="1"/>
          </p:nvPr>
        </p:nvSpPr>
        <p:spPr/>
        <p:txBody>
          <a:bodyPr/>
          <a:lstStyle/>
          <a:p>
            <a:pPr marL="0" lvl="0" indent="0">
              <a:buNone/>
            </a:pPr>
            <a:r>
              <a:rPr lang="en-GB"/>
              <a:t>In 1954, Wilber Schramm proposed the communication model, which is based on Shannon and Weaver's concept.</a:t>
            </a:r>
          </a:p>
          <a:p>
            <a:pPr marL="0" lvl="0" indent="0">
              <a:buNone/>
            </a:pPr>
            <a:r>
              <a:rPr lang="en-GB"/>
              <a:t>This model follows the traditional way to explain intercommunication. It implies that communication is a two-way street, with the message moving back and forth between sender and recipient.</a:t>
            </a:r>
          </a:p>
          <a:p>
            <a:pPr marL="0" lvl="0" indent="0">
              <a:buNone/>
            </a:pPr>
            <a:endParaRPr lang="en-GB"/>
          </a:p>
          <a:p>
            <a:pPr marL="0" lvl="0" indent="0">
              <a:buNone/>
            </a:pPr>
            <a:endParaRPr lang="en-GB"/>
          </a:p>
        </p:txBody>
      </p:sp>
      <p:pic>
        <p:nvPicPr>
          <p:cNvPr id="4" name="Picture 6">
            <a:extLst>
              <a:ext uri="{FF2B5EF4-FFF2-40B4-BE49-F238E27FC236}">
                <a16:creationId xmlns:a16="http://schemas.microsoft.com/office/drawing/2014/main" id="{491A8142-F980-48AC-91D2-4EF9BD4B37DF}"/>
              </a:ext>
            </a:extLst>
          </p:cNvPr>
          <p:cNvPicPr>
            <a:picLocks noChangeAspect="1"/>
          </p:cNvPicPr>
          <p:nvPr/>
        </p:nvPicPr>
        <p:blipFill>
          <a:blip r:embed="rId2"/>
          <a:stretch>
            <a:fillRect/>
          </a:stretch>
        </p:blipFill>
        <p:spPr>
          <a:xfrm>
            <a:off x="1035448" y="4035100"/>
            <a:ext cx="9181572" cy="2862483"/>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1D67C-E83F-4BC4-9EB4-4D65E5B358C4}"/>
              </a:ext>
            </a:extLst>
          </p:cNvPr>
          <p:cNvSpPr txBox="1">
            <a:spLocks noGrp="1"/>
          </p:cNvSpPr>
          <p:nvPr>
            <p:ph type="title"/>
          </p:nvPr>
        </p:nvSpPr>
        <p:spPr>
          <a:xfrm>
            <a:off x="838203" y="340412"/>
            <a:ext cx="10515600" cy="1325559"/>
          </a:xfrm>
        </p:spPr>
        <p:txBody>
          <a:bodyPr/>
          <a:lstStyle/>
          <a:p>
            <a:pPr lvl="0"/>
            <a:r>
              <a:rPr lang="en-GB"/>
              <a:t>         Channels of Communication</a:t>
            </a:r>
          </a:p>
        </p:txBody>
      </p:sp>
      <p:pic>
        <p:nvPicPr>
          <p:cNvPr id="3" name="Content Placeholder 4" descr="Graphical user interface, application, icon&#10;&#10;Description automatically generated">
            <a:extLst>
              <a:ext uri="{FF2B5EF4-FFF2-40B4-BE49-F238E27FC236}">
                <a16:creationId xmlns:a16="http://schemas.microsoft.com/office/drawing/2014/main" id="{7A6939FE-72D1-44F9-9276-F8B0A787E030}"/>
              </a:ext>
            </a:extLst>
          </p:cNvPr>
          <p:cNvPicPr>
            <a:picLocks noGrp="1" noChangeAspect="1"/>
          </p:cNvPicPr>
          <p:nvPr>
            <p:ph idx="1"/>
          </p:nvPr>
        </p:nvPicPr>
        <p:blipFill>
          <a:blip r:embed="rId2"/>
          <a:stretch>
            <a:fillRect/>
          </a:stretch>
        </p:blipFill>
        <p:spPr>
          <a:xfrm>
            <a:off x="1562096" y="1746705"/>
            <a:ext cx="9067803" cy="3953883"/>
          </a:xfrm>
        </p:spPr>
      </p:pic>
      <p:sp>
        <p:nvSpPr>
          <p:cNvPr id="4" name="TextBox 7">
            <a:extLst>
              <a:ext uri="{FF2B5EF4-FFF2-40B4-BE49-F238E27FC236}">
                <a16:creationId xmlns:a16="http://schemas.microsoft.com/office/drawing/2014/main" id="{355E2C55-CB02-4449-8EF9-EA620FF58911}"/>
              </a:ext>
            </a:extLst>
          </p:cNvPr>
          <p:cNvSpPr txBox="1"/>
          <p:nvPr/>
        </p:nvSpPr>
        <p:spPr>
          <a:xfrm>
            <a:off x="3599937" y="5596649"/>
            <a:ext cx="6096003"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Open Sans" pitchFamily="34"/>
              </a:rPr>
              <a:t>(Communication PNG Image, 2017)</a:t>
            </a:r>
            <a:endParaRPr lang="en-GB" sz="1800" b="0" i="0" u="none" strike="noStrike" kern="1200" cap="none" spc="0" baseline="0">
              <a:solidFill>
                <a:srgbClr val="FFFFFF"/>
              </a:solidFill>
              <a:uFillTx/>
              <a:latin typeface="Rockwe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FC73A1-F8DF-4758-BA18-6FD061ABCFA5}"/>
              </a:ext>
            </a:extLst>
          </p:cNvPr>
          <p:cNvSpPr txBox="1"/>
          <p:nvPr/>
        </p:nvSpPr>
        <p:spPr>
          <a:xfrm>
            <a:off x="502920" y="251460"/>
            <a:ext cx="10690863" cy="535531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chemeClr val="accent5">
                    <a:lumMod val="50000"/>
                  </a:schemeClr>
                </a:solidFill>
                <a:uFillTx/>
                <a:latin typeface="Rockwell"/>
              </a:rPr>
              <a:t>The method or platform via which the message travels is referred to as the communication channel.(Rayudu,2009,p10)</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chemeClr val="accent5">
                    <a:lumMod val="50000"/>
                  </a:schemeClr>
                </a:solidFill>
                <a:uFillTx/>
                <a:latin typeface="Rockwell"/>
              </a:rPr>
              <a:t>The channels  chosen  to reach and engage people should be determined by the goals  to be achieved with  communications. Audience's preferences,  the resources and budget should be considered. To reach all of the goals, a variety of channels may be taken in account (The Health Foundation,2021).  Below lists some channels that may be  considered.</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Rockwell"/>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FFFFFF"/>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Rockwell"/>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FFFFFF"/>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FFFFFF"/>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FFFFFF"/>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FFFFFF"/>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FFFFFF"/>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FFFFFF"/>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FFFFFF"/>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FFFFFF"/>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Rockwell"/>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Open Sans" pitchFamily="34"/>
              </a:rPr>
              <a:t>(Bruton, 2019)</a:t>
            </a:r>
            <a:endParaRPr lang="en-GB" sz="1800" b="0" i="0" u="none" strike="noStrike" kern="1200" cap="none" spc="0" baseline="0" dirty="0">
              <a:solidFill>
                <a:srgbClr val="FFFFFF"/>
              </a:solidFill>
              <a:uFillTx/>
              <a:latin typeface="Rockwell"/>
            </a:endParaRPr>
          </a:p>
        </p:txBody>
      </p:sp>
      <p:sp>
        <p:nvSpPr>
          <p:cNvPr id="3" name="Oval 2">
            <a:extLst>
              <a:ext uri="{FF2B5EF4-FFF2-40B4-BE49-F238E27FC236}">
                <a16:creationId xmlns:a16="http://schemas.microsoft.com/office/drawing/2014/main" id="{8E4AE068-E8CB-42CB-990C-90FBAAE1F4AD}"/>
              </a:ext>
            </a:extLst>
          </p:cNvPr>
          <p:cNvSpPr/>
          <p:nvPr/>
        </p:nvSpPr>
        <p:spPr>
          <a:xfrm>
            <a:off x="3817620" y="3322316"/>
            <a:ext cx="2644143" cy="116586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B8C29"/>
          </a:solidFill>
          <a:ln w="15873" cap="flat">
            <a:solidFill>
              <a:srgbClr val="B9651B"/>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Communication Channels</a:t>
            </a:r>
          </a:p>
        </p:txBody>
      </p:sp>
      <p:sp>
        <p:nvSpPr>
          <p:cNvPr id="4" name="Oval 3">
            <a:extLst>
              <a:ext uri="{FF2B5EF4-FFF2-40B4-BE49-F238E27FC236}">
                <a16:creationId xmlns:a16="http://schemas.microsoft.com/office/drawing/2014/main" id="{321A5087-0CEA-4696-B3D0-A188E42965C0}"/>
              </a:ext>
            </a:extLst>
          </p:cNvPr>
          <p:cNvSpPr/>
          <p:nvPr/>
        </p:nvSpPr>
        <p:spPr>
          <a:xfrm>
            <a:off x="1564008" y="3406140"/>
            <a:ext cx="1828800" cy="108203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B8C29"/>
          </a:solidFill>
          <a:ln w="15873" cap="flat">
            <a:solidFill>
              <a:srgbClr val="B9651B"/>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Face-to-Face</a:t>
            </a:r>
          </a:p>
        </p:txBody>
      </p:sp>
      <p:sp>
        <p:nvSpPr>
          <p:cNvPr id="5" name="Oval 4">
            <a:extLst>
              <a:ext uri="{FF2B5EF4-FFF2-40B4-BE49-F238E27FC236}">
                <a16:creationId xmlns:a16="http://schemas.microsoft.com/office/drawing/2014/main" id="{1472CE09-2E5A-4AF9-895A-B160C1D1F18A}"/>
              </a:ext>
            </a:extLst>
          </p:cNvPr>
          <p:cNvSpPr/>
          <p:nvPr/>
        </p:nvSpPr>
        <p:spPr>
          <a:xfrm>
            <a:off x="2487926" y="2203731"/>
            <a:ext cx="1889763" cy="111859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B8C29"/>
          </a:solidFill>
          <a:ln w="15873" cap="flat">
            <a:solidFill>
              <a:srgbClr val="B9651B"/>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Video Conference</a:t>
            </a:r>
          </a:p>
        </p:txBody>
      </p:sp>
      <p:sp>
        <p:nvSpPr>
          <p:cNvPr id="6" name="Oval 5">
            <a:extLst>
              <a:ext uri="{FF2B5EF4-FFF2-40B4-BE49-F238E27FC236}">
                <a16:creationId xmlns:a16="http://schemas.microsoft.com/office/drawing/2014/main" id="{D1D8AFF2-D9CB-41AC-A4AC-95D040C61E2F}"/>
              </a:ext>
            </a:extLst>
          </p:cNvPr>
          <p:cNvSpPr/>
          <p:nvPr/>
        </p:nvSpPr>
        <p:spPr>
          <a:xfrm>
            <a:off x="4728206" y="2026923"/>
            <a:ext cx="1836416" cy="10287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B8C29"/>
          </a:solidFill>
          <a:ln w="15873" cap="flat">
            <a:solidFill>
              <a:srgbClr val="B9651B"/>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Telephone</a:t>
            </a:r>
          </a:p>
        </p:txBody>
      </p:sp>
      <p:sp>
        <p:nvSpPr>
          <p:cNvPr id="7" name="Oval 6">
            <a:extLst>
              <a:ext uri="{FF2B5EF4-FFF2-40B4-BE49-F238E27FC236}">
                <a16:creationId xmlns:a16="http://schemas.microsoft.com/office/drawing/2014/main" id="{5B566F46-BE51-41D0-9F38-CBA4DA3DB455}"/>
              </a:ext>
            </a:extLst>
          </p:cNvPr>
          <p:cNvSpPr/>
          <p:nvPr/>
        </p:nvSpPr>
        <p:spPr>
          <a:xfrm flipH="1">
            <a:off x="6812280" y="2560320"/>
            <a:ext cx="1676396" cy="10287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B8C29"/>
          </a:solidFill>
          <a:ln w="15873" cap="flat">
            <a:solidFill>
              <a:srgbClr val="B9651B"/>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Emails</a:t>
            </a:r>
          </a:p>
        </p:txBody>
      </p:sp>
      <p:sp>
        <p:nvSpPr>
          <p:cNvPr id="8" name="Oval 7">
            <a:extLst>
              <a:ext uri="{FF2B5EF4-FFF2-40B4-BE49-F238E27FC236}">
                <a16:creationId xmlns:a16="http://schemas.microsoft.com/office/drawing/2014/main" id="{5F207A6C-8569-47C8-92A0-5CFB9CEDBBCF}"/>
              </a:ext>
            </a:extLst>
          </p:cNvPr>
          <p:cNvSpPr/>
          <p:nvPr/>
        </p:nvSpPr>
        <p:spPr>
          <a:xfrm>
            <a:off x="6732269" y="3863339"/>
            <a:ext cx="1836416" cy="116586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B8C29"/>
          </a:solidFill>
          <a:ln w="15873" cap="flat">
            <a:solidFill>
              <a:srgbClr val="B9651B"/>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Letters and Memos</a:t>
            </a:r>
          </a:p>
        </p:txBody>
      </p:sp>
      <p:sp>
        <p:nvSpPr>
          <p:cNvPr id="9" name="Oval 8">
            <a:extLst>
              <a:ext uri="{FF2B5EF4-FFF2-40B4-BE49-F238E27FC236}">
                <a16:creationId xmlns:a16="http://schemas.microsoft.com/office/drawing/2014/main" id="{6A2C3011-B1C9-4D10-A9C1-2476E45C45ED}"/>
              </a:ext>
            </a:extLst>
          </p:cNvPr>
          <p:cNvSpPr/>
          <p:nvPr/>
        </p:nvSpPr>
        <p:spPr>
          <a:xfrm>
            <a:off x="4579616" y="4815843"/>
            <a:ext cx="1985006" cy="12573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B8C29"/>
          </a:solidFill>
          <a:ln w="15873" cap="flat">
            <a:solidFill>
              <a:srgbClr val="B9651B"/>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Formal Documents</a:t>
            </a:r>
          </a:p>
        </p:txBody>
      </p:sp>
      <p:sp>
        <p:nvSpPr>
          <p:cNvPr id="10" name="Oval 9">
            <a:extLst>
              <a:ext uri="{FF2B5EF4-FFF2-40B4-BE49-F238E27FC236}">
                <a16:creationId xmlns:a16="http://schemas.microsoft.com/office/drawing/2014/main" id="{C0AE424B-26B0-41A9-A404-083CCE5DC1BA}"/>
              </a:ext>
            </a:extLst>
          </p:cNvPr>
          <p:cNvSpPr/>
          <p:nvPr/>
        </p:nvSpPr>
        <p:spPr>
          <a:xfrm>
            <a:off x="2270756" y="4688558"/>
            <a:ext cx="1836416" cy="108203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B8C29"/>
          </a:solidFill>
          <a:ln w="15873" cap="flat">
            <a:solidFill>
              <a:srgbClr val="B9651B"/>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Blogs</a:t>
            </a:r>
          </a:p>
        </p:txBody>
      </p:sp>
      <p:cxnSp>
        <p:nvCxnSpPr>
          <p:cNvPr id="11" name="Straight Arrow Connector 11">
            <a:extLst>
              <a:ext uri="{FF2B5EF4-FFF2-40B4-BE49-F238E27FC236}">
                <a16:creationId xmlns:a16="http://schemas.microsoft.com/office/drawing/2014/main" id="{26BD5ED5-50F6-463B-AF28-D79D1506FD4A}"/>
              </a:ext>
            </a:extLst>
          </p:cNvPr>
          <p:cNvCxnSpPr/>
          <p:nvPr/>
        </p:nvCxnSpPr>
        <p:spPr>
          <a:xfrm flipH="1" flipV="1">
            <a:off x="4107173" y="3215643"/>
            <a:ext cx="137170" cy="213357"/>
          </a:xfrm>
          <a:prstGeom prst="straightConnector1">
            <a:avLst/>
          </a:prstGeom>
          <a:noFill/>
          <a:ln w="9528" cap="flat">
            <a:solidFill>
              <a:srgbClr val="FB8C29"/>
            </a:solidFill>
            <a:prstDash val="solid"/>
            <a:miter/>
            <a:tailEnd type="arrow"/>
          </a:ln>
        </p:spPr>
      </p:cxnSp>
      <p:cxnSp>
        <p:nvCxnSpPr>
          <p:cNvPr id="12" name="Straight Arrow Connector 15">
            <a:extLst>
              <a:ext uri="{FF2B5EF4-FFF2-40B4-BE49-F238E27FC236}">
                <a16:creationId xmlns:a16="http://schemas.microsoft.com/office/drawing/2014/main" id="{EA2726DF-C5CB-479D-A683-3C619CC60D3D}"/>
              </a:ext>
            </a:extLst>
          </p:cNvPr>
          <p:cNvCxnSpPr/>
          <p:nvPr/>
        </p:nvCxnSpPr>
        <p:spPr>
          <a:xfrm>
            <a:off x="5448296" y="3215643"/>
            <a:ext cx="0" cy="0"/>
          </a:xfrm>
          <a:prstGeom prst="straightConnector1">
            <a:avLst/>
          </a:prstGeom>
          <a:noFill/>
          <a:ln w="9528" cap="flat">
            <a:solidFill>
              <a:srgbClr val="FB8C29"/>
            </a:solidFill>
            <a:prstDash val="solid"/>
            <a:miter/>
            <a:tailEnd type="arrow"/>
          </a:ln>
        </p:spPr>
      </p:cxnSp>
      <p:cxnSp>
        <p:nvCxnSpPr>
          <p:cNvPr id="13" name="Straight Arrow Connector 17">
            <a:extLst>
              <a:ext uri="{FF2B5EF4-FFF2-40B4-BE49-F238E27FC236}">
                <a16:creationId xmlns:a16="http://schemas.microsoft.com/office/drawing/2014/main" id="{9E0E671C-94BA-45AD-B10D-0EBF635029B8}"/>
              </a:ext>
            </a:extLst>
          </p:cNvPr>
          <p:cNvCxnSpPr/>
          <p:nvPr/>
        </p:nvCxnSpPr>
        <p:spPr>
          <a:xfrm flipV="1">
            <a:off x="5410203" y="3055623"/>
            <a:ext cx="0" cy="266693"/>
          </a:xfrm>
          <a:prstGeom prst="straightConnector1">
            <a:avLst/>
          </a:prstGeom>
          <a:noFill/>
          <a:ln w="9528" cap="flat">
            <a:solidFill>
              <a:srgbClr val="FB8C29"/>
            </a:solidFill>
            <a:prstDash val="solid"/>
            <a:miter/>
            <a:tailEnd type="arrow"/>
          </a:ln>
        </p:spPr>
      </p:cxnSp>
      <p:cxnSp>
        <p:nvCxnSpPr>
          <p:cNvPr id="14" name="Straight Arrow Connector 22">
            <a:extLst>
              <a:ext uri="{FF2B5EF4-FFF2-40B4-BE49-F238E27FC236}">
                <a16:creationId xmlns:a16="http://schemas.microsoft.com/office/drawing/2014/main" id="{96A76CEB-3ED4-46A1-88B8-D71F9DC93042}"/>
              </a:ext>
            </a:extLst>
          </p:cNvPr>
          <p:cNvCxnSpPr/>
          <p:nvPr/>
        </p:nvCxnSpPr>
        <p:spPr>
          <a:xfrm flipV="1">
            <a:off x="6393183" y="3406140"/>
            <a:ext cx="533397" cy="182880"/>
          </a:xfrm>
          <a:prstGeom prst="straightConnector1">
            <a:avLst/>
          </a:prstGeom>
          <a:noFill/>
          <a:ln w="9528" cap="flat">
            <a:solidFill>
              <a:srgbClr val="FB8C29"/>
            </a:solidFill>
            <a:prstDash val="solid"/>
            <a:miter/>
            <a:tailEnd type="arrow"/>
          </a:ln>
        </p:spPr>
      </p:cxnSp>
      <p:cxnSp>
        <p:nvCxnSpPr>
          <p:cNvPr id="15" name="Straight Arrow Connector 24">
            <a:extLst>
              <a:ext uri="{FF2B5EF4-FFF2-40B4-BE49-F238E27FC236}">
                <a16:creationId xmlns:a16="http://schemas.microsoft.com/office/drawing/2014/main" id="{9DB3D54B-4F98-4166-8B51-3BE03D7F63B1}"/>
              </a:ext>
            </a:extLst>
          </p:cNvPr>
          <p:cNvCxnSpPr/>
          <p:nvPr/>
        </p:nvCxnSpPr>
        <p:spPr>
          <a:xfrm>
            <a:off x="6461763" y="4114800"/>
            <a:ext cx="350517" cy="59408"/>
          </a:xfrm>
          <a:prstGeom prst="straightConnector1">
            <a:avLst/>
          </a:prstGeom>
          <a:noFill/>
          <a:ln w="9528" cap="flat">
            <a:solidFill>
              <a:srgbClr val="FB8C29"/>
            </a:solidFill>
            <a:prstDash val="solid"/>
            <a:miter/>
            <a:tailEnd type="arrow"/>
          </a:ln>
        </p:spPr>
      </p:cxnSp>
      <p:cxnSp>
        <p:nvCxnSpPr>
          <p:cNvPr id="16" name="Straight Arrow Connector 26">
            <a:extLst>
              <a:ext uri="{FF2B5EF4-FFF2-40B4-BE49-F238E27FC236}">
                <a16:creationId xmlns:a16="http://schemas.microsoft.com/office/drawing/2014/main" id="{13A5D7D4-3EB8-4038-AFA9-968F44D21C11}"/>
              </a:ext>
            </a:extLst>
          </p:cNvPr>
          <p:cNvCxnSpPr/>
          <p:nvPr/>
        </p:nvCxnSpPr>
        <p:spPr>
          <a:xfrm>
            <a:off x="5311136" y="4488176"/>
            <a:ext cx="0" cy="327667"/>
          </a:xfrm>
          <a:prstGeom prst="straightConnector1">
            <a:avLst/>
          </a:prstGeom>
          <a:noFill/>
          <a:ln w="9528" cap="flat">
            <a:solidFill>
              <a:srgbClr val="FB8C29"/>
            </a:solidFill>
            <a:prstDash val="solid"/>
            <a:miter/>
            <a:tailEnd type="arrow"/>
          </a:ln>
        </p:spPr>
      </p:cxnSp>
      <p:cxnSp>
        <p:nvCxnSpPr>
          <p:cNvPr id="17" name="Straight Arrow Connector 28">
            <a:extLst>
              <a:ext uri="{FF2B5EF4-FFF2-40B4-BE49-F238E27FC236}">
                <a16:creationId xmlns:a16="http://schemas.microsoft.com/office/drawing/2014/main" id="{A6EE7612-B75C-478C-95FA-10952B54AA0C}"/>
              </a:ext>
            </a:extLst>
          </p:cNvPr>
          <p:cNvCxnSpPr/>
          <p:nvPr/>
        </p:nvCxnSpPr>
        <p:spPr>
          <a:xfrm flipH="1">
            <a:off x="3817620" y="4351016"/>
            <a:ext cx="358143" cy="464827"/>
          </a:xfrm>
          <a:prstGeom prst="straightConnector1">
            <a:avLst/>
          </a:prstGeom>
          <a:noFill/>
          <a:ln w="9528" cap="flat">
            <a:solidFill>
              <a:srgbClr val="FB8C29"/>
            </a:solidFill>
            <a:prstDash val="solid"/>
            <a:miter/>
            <a:tailEnd type="arrow"/>
          </a:ln>
        </p:spPr>
      </p:cxnSp>
      <p:cxnSp>
        <p:nvCxnSpPr>
          <p:cNvPr id="18" name="Straight Arrow Connector 30">
            <a:extLst>
              <a:ext uri="{FF2B5EF4-FFF2-40B4-BE49-F238E27FC236}">
                <a16:creationId xmlns:a16="http://schemas.microsoft.com/office/drawing/2014/main" id="{9E2AA88D-10A8-4BEA-9F5E-0D5207D92264}"/>
              </a:ext>
            </a:extLst>
          </p:cNvPr>
          <p:cNvCxnSpPr/>
          <p:nvPr/>
        </p:nvCxnSpPr>
        <p:spPr>
          <a:xfrm flipH="1" flipV="1">
            <a:off x="3392808" y="3954779"/>
            <a:ext cx="424812" cy="53337"/>
          </a:xfrm>
          <a:prstGeom prst="straightConnector1">
            <a:avLst/>
          </a:prstGeom>
          <a:noFill/>
          <a:ln w="9528" cap="flat">
            <a:solidFill>
              <a:srgbClr val="FB8C29"/>
            </a:solidFill>
            <a:prstDash val="solid"/>
            <a:miter/>
            <a:tailEnd type="arrow"/>
          </a:ln>
        </p:spPr>
      </p:cxn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Picture 3" descr="Paint color explosion on a white background">
            <a:extLst>
              <a:ext uri="{FF2B5EF4-FFF2-40B4-BE49-F238E27FC236}">
                <a16:creationId xmlns:a16="http://schemas.microsoft.com/office/drawing/2014/main" id="{0C33B09E-AE0B-4894-A577-B842A23581F1}"/>
              </a:ext>
            </a:extLst>
          </p:cNvPr>
          <p:cNvPicPr>
            <a:picLocks noChangeAspect="1"/>
          </p:cNvPicPr>
          <p:nvPr/>
        </p:nvPicPr>
        <p:blipFill rotWithShape="1">
          <a:blip r:embed="rId2">
            <a:alphaModFix/>
          </a:blip>
          <a:srcRect t="22242" r="-1" b="21493"/>
          <a:stretch/>
        </p:blipFill>
        <p:spPr>
          <a:xfrm>
            <a:off x="1524" y="10"/>
            <a:ext cx="12188952" cy="6857990"/>
          </a:xfrm>
          <a:prstGeom prst="rect">
            <a:avLst/>
          </a:prstGeom>
        </p:spPr>
      </p:pic>
      <p:sp>
        <p:nvSpPr>
          <p:cNvPr id="26" name="Rectangle 25">
            <a:extLst>
              <a:ext uri="{FF2B5EF4-FFF2-40B4-BE49-F238E27FC236}">
                <a16:creationId xmlns:a16="http://schemas.microsoft.com/office/drawing/2014/main" id="{34FBEBF3-C941-4CB0-8AC2-3B50E1371B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4C67A1-2B50-4FC6-965A-8FC8DC7C5275}"/>
              </a:ext>
            </a:extLst>
          </p:cNvPr>
          <p:cNvSpPr>
            <a:spLocks noGrp="1"/>
          </p:cNvSpPr>
          <p:nvPr>
            <p:ph type="ctrTitle"/>
          </p:nvPr>
        </p:nvSpPr>
        <p:spPr>
          <a:xfrm>
            <a:off x="838200" y="565846"/>
            <a:ext cx="4826498" cy="3610622"/>
          </a:xfrm>
        </p:spPr>
        <p:txBody>
          <a:bodyPr anchor="b">
            <a:normAutofit/>
          </a:bodyPr>
          <a:lstStyle/>
          <a:p>
            <a:pPr>
              <a:lnSpc>
                <a:spcPct val="90000"/>
              </a:lnSpc>
            </a:pPr>
            <a:r>
              <a:rPr lang="en-GB" sz="4800" dirty="0">
                <a:solidFill>
                  <a:srgbClr val="FFFFFF"/>
                </a:solidFill>
              </a:rPr>
              <a:t>The Impact Of Effective Communication on the Staff and Patients</a:t>
            </a:r>
          </a:p>
        </p:txBody>
      </p:sp>
      <p:sp>
        <p:nvSpPr>
          <p:cNvPr id="3" name="Subtitle 2">
            <a:extLst>
              <a:ext uri="{FF2B5EF4-FFF2-40B4-BE49-F238E27FC236}">
                <a16:creationId xmlns:a16="http://schemas.microsoft.com/office/drawing/2014/main" id="{3513D346-942C-4ED4-9F3D-C00B5024E6CE}"/>
              </a:ext>
            </a:extLst>
          </p:cNvPr>
          <p:cNvSpPr>
            <a:spLocks noGrp="1"/>
          </p:cNvSpPr>
          <p:nvPr>
            <p:ph type="subTitle" idx="1"/>
          </p:nvPr>
        </p:nvSpPr>
        <p:spPr>
          <a:xfrm>
            <a:off x="838200" y="4456143"/>
            <a:ext cx="4826498" cy="1327421"/>
          </a:xfrm>
        </p:spPr>
        <p:txBody>
          <a:bodyPr anchor="t">
            <a:normAutofit/>
          </a:bodyPr>
          <a:lstStyle/>
          <a:p>
            <a:r>
              <a:rPr lang="en-GB">
                <a:solidFill>
                  <a:srgbClr val="FFFFFF"/>
                </a:solidFill>
              </a:rPr>
              <a:t>Christine Parchment 2026384</a:t>
            </a:r>
          </a:p>
          <a:p>
            <a:endParaRPr lang="en-GB">
              <a:solidFill>
                <a:srgbClr val="FFFFFF"/>
              </a:solidFill>
            </a:endParaRPr>
          </a:p>
        </p:txBody>
      </p:sp>
    </p:spTree>
    <p:extLst>
      <p:ext uri="{BB962C8B-B14F-4D97-AF65-F5344CB8AC3E}">
        <p14:creationId xmlns:p14="http://schemas.microsoft.com/office/powerpoint/2010/main" val="4008251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249EB-A6DD-493D-8131-4AFD4B8548EC}"/>
              </a:ext>
            </a:extLst>
          </p:cNvPr>
          <p:cNvSpPr>
            <a:spLocks noGrp="1"/>
          </p:cNvSpPr>
          <p:nvPr>
            <p:ph type="title"/>
          </p:nvPr>
        </p:nvSpPr>
        <p:spPr>
          <a:xfrm>
            <a:off x="762000" y="681039"/>
            <a:ext cx="10515600" cy="741362"/>
          </a:xfrm>
        </p:spPr>
        <p:txBody>
          <a:bodyPr>
            <a:normAutofit/>
          </a:bodyPr>
          <a:lstStyle/>
          <a:p>
            <a:r>
              <a:rPr lang="en-GB" sz="3200" dirty="0"/>
              <a:t>Communicating effectively with patients</a:t>
            </a:r>
          </a:p>
        </p:txBody>
      </p:sp>
      <p:sp>
        <p:nvSpPr>
          <p:cNvPr id="3" name="Content Placeholder 2">
            <a:extLst>
              <a:ext uri="{FF2B5EF4-FFF2-40B4-BE49-F238E27FC236}">
                <a16:creationId xmlns:a16="http://schemas.microsoft.com/office/drawing/2014/main" id="{FEA22DE7-61A6-4A68-9DA2-E3D28D397D7B}"/>
              </a:ext>
            </a:extLst>
          </p:cNvPr>
          <p:cNvSpPr>
            <a:spLocks noGrp="1"/>
          </p:cNvSpPr>
          <p:nvPr>
            <p:ph sz="half" idx="1"/>
          </p:nvPr>
        </p:nvSpPr>
        <p:spPr>
          <a:xfrm>
            <a:off x="838200" y="1422402"/>
            <a:ext cx="5181600" cy="4754560"/>
          </a:xfrm>
        </p:spPr>
        <p:txBody>
          <a:bodyPr/>
          <a:lstStyle/>
          <a:p>
            <a:r>
              <a:rPr lang="en-GB" dirty="0"/>
              <a:t>Have patience with your patient. </a:t>
            </a:r>
          </a:p>
          <a:p>
            <a:r>
              <a:rPr lang="en-GB" dirty="0"/>
              <a:t>Consider their cognitive skills. Can they understand what your saying? Due to their age, illness or cognitive skills, time may be needed to process information given. </a:t>
            </a:r>
          </a:p>
          <a:p>
            <a:r>
              <a:rPr lang="en-GB" dirty="0"/>
              <a:t>Explain in a simplified form for a clearer understanding.</a:t>
            </a:r>
          </a:p>
          <a:p>
            <a:r>
              <a:rPr lang="en-GB" dirty="0"/>
              <a:t>Be aware of your own body language, speak clearly and slow, enunciate complex words.</a:t>
            </a:r>
          </a:p>
          <a:p>
            <a:r>
              <a:rPr lang="en-GB" dirty="0"/>
              <a:t>Ensure that you are face-to-face, encouraging good eye contact while speaking as it shows openness and transparency.</a:t>
            </a:r>
          </a:p>
        </p:txBody>
      </p:sp>
      <p:sp>
        <p:nvSpPr>
          <p:cNvPr id="4" name="Content Placeholder 3">
            <a:extLst>
              <a:ext uri="{FF2B5EF4-FFF2-40B4-BE49-F238E27FC236}">
                <a16:creationId xmlns:a16="http://schemas.microsoft.com/office/drawing/2014/main" id="{267C7068-BAC1-4715-B809-B9D7D578AF4A}"/>
              </a:ext>
            </a:extLst>
          </p:cNvPr>
          <p:cNvSpPr>
            <a:spLocks noGrp="1"/>
          </p:cNvSpPr>
          <p:nvPr>
            <p:ph sz="half" idx="2"/>
          </p:nvPr>
        </p:nvSpPr>
        <p:spPr>
          <a:xfrm>
            <a:off x="6096000" y="1422401"/>
            <a:ext cx="5181600" cy="4754560"/>
          </a:xfrm>
        </p:spPr>
        <p:txBody>
          <a:bodyPr/>
          <a:lstStyle/>
          <a:p>
            <a:pPr marL="228600" marR="0" lvl="0" indent="-228600" algn="l" defTabSz="914400" rtl="0" eaLnBrk="1" fontAlgn="auto" latinLnBrk="0" hangingPunct="1">
              <a:lnSpc>
                <a:spcPct val="11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301B2D">
                    <a:lumMod val="60000"/>
                    <a:lumOff val="40000"/>
                  </a:srgbClr>
                </a:solidFill>
                <a:effectLst/>
                <a:uLnTx/>
                <a:uFillTx/>
                <a:latin typeface="Avenir Next LT Pro"/>
                <a:ea typeface="+mn-ea"/>
                <a:cs typeface="+mn-cs"/>
              </a:rPr>
              <a:t>Show respect and try to accommodate their choices, opinions and requests. Dignity must be maintained and respected.</a:t>
            </a:r>
          </a:p>
          <a:p>
            <a:pPr marL="228600" marR="0" lvl="0" indent="-228600" algn="l" defTabSz="914400" rtl="0" eaLnBrk="1" fontAlgn="auto" latinLnBrk="0" hangingPunct="1">
              <a:lnSpc>
                <a:spcPct val="110000"/>
              </a:lnSpc>
              <a:spcBef>
                <a:spcPts val="1000"/>
              </a:spcBef>
              <a:spcAft>
                <a:spcPts val="0"/>
              </a:spcAft>
              <a:buClrTx/>
              <a:buSzTx/>
              <a:buFont typeface="Arial" panose="020B0604020202020204" pitchFamily="34" charset="0"/>
              <a:buChar char="•"/>
              <a:tabLst/>
              <a:defRPr/>
            </a:pPr>
            <a:r>
              <a:rPr lang="en-GB" dirty="0">
                <a:solidFill>
                  <a:srgbClr val="301B2D">
                    <a:lumMod val="60000"/>
                    <a:lumOff val="40000"/>
                  </a:srgbClr>
                </a:solidFill>
                <a:latin typeface="Avenir Next LT Pro"/>
              </a:rPr>
              <a:t>Be an active listener and be aware of how you listen. Show empathy.</a:t>
            </a:r>
            <a:endParaRPr kumimoji="0" lang="en-GB" sz="1800" b="0" i="0" u="none" strike="noStrike" kern="1200" cap="none" spc="0" normalizeH="0" baseline="0" noProof="0" dirty="0">
              <a:ln>
                <a:noFill/>
              </a:ln>
              <a:solidFill>
                <a:srgbClr val="301B2D">
                  <a:lumMod val="60000"/>
                  <a:lumOff val="40000"/>
                </a:srgbClr>
              </a:solidFill>
              <a:effectLst/>
              <a:uLnTx/>
              <a:uFillTx/>
              <a:latin typeface="Avenir Next LT Pro"/>
              <a:ea typeface="+mn-ea"/>
              <a:cs typeface="+mn-cs"/>
            </a:endParaRPr>
          </a:p>
          <a:p>
            <a:endParaRPr lang="en-GB" dirty="0"/>
          </a:p>
        </p:txBody>
      </p:sp>
    </p:spTree>
    <p:extLst>
      <p:ext uri="{BB962C8B-B14F-4D97-AF65-F5344CB8AC3E}">
        <p14:creationId xmlns:p14="http://schemas.microsoft.com/office/powerpoint/2010/main" val="34605584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48619-4C88-4588-9386-6CFE91A5465F}"/>
              </a:ext>
            </a:extLst>
          </p:cNvPr>
          <p:cNvSpPr>
            <a:spLocks noGrp="1"/>
          </p:cNvSpPr>
          <p:nvPr>
            <p:ph type="title"/>
          </p:nvPr>
        </p:nvSpPr>
        <p:spPr>
          <a:xfrm>
            <a:off x="838200" y="727322"/>
            <a:ext cx="10515600" cy="196313"/>
          </a:xfrm>
        </p:spPr>
        <p:txBody>
          <a:bodyPr>
            <a:noAutofit/>
          </a:bodyPr>
          <a:lstStyle/>
          <a:p>
            <a:r>
              <a:rPr lang="en-GB" sz="2800" dirty="0"/>
              <a:t>The use of SBAR</a:t>
            </a:r>
          </a:p>
        </p:txBody>
      </p:sp>
      <p:sp>
        <p:nvSpPr>
          <p:cNvPr id="3" name="Content Placeholder 2">
            <a:extLst>
              <a:ext uri="{FF2B5EF4-FFF2-40B4-BE49-F238E27FC236}">
                <a16:creationId xmlns:a16="http://schemas.microsoft.com/office/drawing/2014/main" id="{30563C05-239B-4BF1-B5E9-D5EF6CA0C7CE}"/>
              </a:ext>
            </a:extLst>
          </p:cNvPr>
          <p:cNvSpPr>
            <a:spLocks noGrp="1"/>
          </p:cNvSpPr>
          <p:nvPr>
            <p:ph sz="half" idx="1"/>
          </p:nvPr>
        </p:nvSpPr>
        <p:spPr>
          <a:xfrm>
            <a:off x="838200" y="988291"/>
            <a:ext cx="5181600" cy="5142387"/>
          </a:xfrm>
        </p:spPr>
        <p:txBody>
          <a:bodyPr>
            <a:normAutofit fontScale="92500" lnSpcReduction="10000"/>
          </a:bodyPr>
          <a:lstStyle/>
          <a:p>
            <a:r>
              <a:rPr lang="en-GB" dirty="0">
                <a:latin typeface="Calibri" panose="020F0502020204030204" pitchFamily="34" charset="0"/>
                <a:cs typeface="Calibri" panose="020F0502020204030204" pitchFamily="34" charset="0"/>
              </a:rPr>
              <a:t>SBAR has been implemented in Ontario Canada as a Communication Framework.</a:t>
            </a:r>
          </a:p>
          <a:p>
            <a:r>
              <a:rPr lang="en-GB" dirty="0">
                <a:latin typeface="Calibri" panose="020F0502020204030204" pitchFamily="34" charset="0"/>
                <a:cs typeface="Calibri" panose="020F0502020204030204" pitchFamily="34" charset="0"/>
              </a:rPr>
              <a:t>Inaccurate information or lack of communication in patient care can cause serious breakdown of continuity of patient care with inappropriate treatments given and may compromise the safety of patients and staff. </a:t>
            </a:r>
          </a:p>
          <a:p>
            <a:r>
              <a:rPr lang="en-GB" dirty="0">
                <a:latin typeface="Calibri" panose="020F0502020204030204" pitchFamily="34" charset="0"/>
                <a:cs typeface="Calibri" panose="020F0502020204030204" pitchFamily="34" charset="0"/>
              </a:rPr>
              <a:t>This is when staff handover to other staff, issues or concerns of patients they care for. SBAR stands for; Situation, Background, Assessment, Recommendation.</a:t>
            </a:r>
          </a:p>
          <a:p>
            <a:r>
              <a:rPr lang="en-GB" dirty="0">
                <a:latin typeface="Calibri" panose="020F0502020204030204" pitchFamily="34" charset="0"/>
                <a:cs typeface="Calibri" panose="020F0502020204030204" pitchFamily="34" charset="0"/>
              </a:rPr>
              <a:t>SBAR in practice increased from 4% pre-intervention to 79% post-intervention.</a:t>
            </a:r>
          </a:p>
          <a:p>
            <a:r>
              <a:rPr lang="en-GB" dirty="0">
                <a:latin typeface="Calibri" panose="020F0502020204030204" pitchFamily="34" charset="0"/>
                <a:cs typeface="Calibri" panose="020F0502020204030204" pitchFamily="34" charset="0"/>
              </a:rPr>
              <a:t>Satisfaction increased and was standardized to improved consistency and effectiveness of shift handover improving the safety of both patients and staff.</a:t>
            </a:r>
          </a:p>
        </p:txBody>
      </p:sp>
      <p:pic>
        <p:nvPicPr>
          <p:cNvPr id="6" name="Content Placeholder 5" descr="Timeline&#10;&#10;Description automatically generated">
            <a:extLst>
              <a:ext uri="{FF2B5EF4-FFF2-40B4-BE49-F238E27FC236}">
                <a16:creationId xmlns:a16="http://schemas.microsoft.com/office/drawing/2014/main" id="{318AEFA2-A033-4457-B4EB-1AE77F4C7FC2}"/>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296278" y="727322"/>
            <a:ext cx="5057522" cy="3835625"/>
          </a:xfrm>
        </p:spPr>
      </p:pic>
      <p:sp>
        <p:nvSpPr>
          <p:cNvPr id="7" name="TextBox 6">
            <a:extLst>
              <a:ext uri="{FF2B5EF4-FFF2-40B4-BE49-F238E27FC236}">
                <a16:creationId xmlns:a16="http://schemas.microsoft.com/office/drawing/2014/main" id="{B1ABEB00-DFD6-40B8-BDF9-24EB5793C541}"/>
              </a:ext>
            </a:extLst>
          </p:cNvPr>
          <p:cNvSpPr txBox="1"/>
          <p:nvPr/>
        </p:nvSpPr>
        <p:spPr>
          <a:xfrm>
            <a:off x="7941532" y="4805218"/>
            <a:ext cx="1767014" cy="800219"/>
          </a:xfrm>
          <a:prstGeom prst="rect">
            <a:avLst/>
          </a:prstGeom>
          <a:noFill/>
        </p:spPr>
        <p:txBody>
          <a:bodyPr wrap="square" rtlCol="0">
            <a:spAutoFit/>
          </a:bodyPr>
          <a:lstStyle/>
          <a:p>
            <a:r>
              <a:rPr lang="en-GB" dirty="0"/>
              <a:t>(</a:t>
            </a:r>
            <a:r>
              <a:rPr lang="en-GB" sz="1400" dirty="0"/>
              <a:t>The College of Nurses of Ontario, 2009)</a:t>
            </a:r>
          </a:p>
        </p:txBody>
      </p:sp>
    </p:spTree>
    <p:extLst>
      <p:ext uri="{BB962C8B-B14F-4D97-AF65-F5344CB8AC3E}">
        <p14:creationId xmlns:p14="http://schemas.microsoft.com/office/powerpoint/2010/main" val="26786427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30DB1-3348-4C6C-AF4E-72EAB59461E6}"/>
              </a:ext>
            </a:extLst>
          </p:cNvPr>
          <p:cNvSpPr>
            <a:spLocks noGrp="1"/>
          </p:cNvSpPr>
          <p:nvPr>
            <p:ph type="title"/>
          </p:nvPr>
        </p:nvSpPr>
        <p:spPr>
          <a:xfrm>
            <a:off x="762000" y="681038"/>
            <a:ext cx="10515600" cy="630422"/>
          </a:xfrm>
        </p:spPr>
        <p:txBody>
          <a:bodyPr>
            <a:noAutofit/>
          </a:bodyPr>
          <a:lstStyle/>
          <a:p>
            <a:r>
              <a:rPr lang="en-GB" sz="3200" dirty="0"/>
              <a:t>Ways of incorporating effective communication into the workplace</a:t>
            </a:r>
          </a:p>
        </p:txBody>
      </p:sp>
      <p:sp>
        <p:nvSpPr>
          <p:cNvPr id="3" name="Content Placeholder 2">
            <a:extLst>
              <a:ext uri="{FF2B5EF4-FFF2-40B4-BE49-F238E27FC236}">
                <a16:creationId xmlns:a16="http://schemas.microsoft.com/office/drawing/2014/main" id="{197E41A2-D7EC-4FDC-A732-F805C5F9A835}"/>
              </a:ext>
            </a:extLst>
          </p:cNvPr>
          <p:cNvSpPr>
            <a:spLocks noGrp="1"/>
          </p:cNvSpPr>
          <p:nvPr>
            <p:ph sz="half" idx="1"/>
          </p:nvPr>
        </p:nvSpPr>
        <p:spPr>
          <a:xfrm>
            <a:off x="838200" y="1459345"/>
            <a:ext cx="5181600" cy="4717617"/>
          </a:xfrm>
        </p:spPr>
        <p:txBody>
          <a:bodyPr>
            <a:normAutofit lnSpcReduction="10000"/>
          </a:bodyPr>
          <a:lstStyle/>
          <a:p>
            <a:r>
              <a:rPr lang="en-GB" dirty="0"/>
              <a:t>Incorporate communication training into mandatory training.</a:t>
            </a:r>
          </a:p>
          <a:p>
            <a:r>
              <a:rPr lang="en-GB" dirty="0"/>
              <a:t>Ensure that communication is part of the organisational culture within the company, as training is good but needs to be practiced by all amongst each other, and with patients using the service.</a:t>
            </a:r>
          </a:p>
          <a:p>
            <a:r>
              <a:rPr lang="en-GB" dirty="0"/>
              <a:t>Seek feedback using evaluation forms or surveys and use the feedback as an incentive for improvement or change. Continue to work on negative feedback to assess issues.</a:t>
            </a:r>
          </a:p>
          <a:p>
            <a:r>
              <a:rPr lang="en-GB" dirty="0"/>
              <a:t>Evaluate feedback given and find solutions.</a:t>
            </a:r>
          </a:p>
          <a:p>
            <a:r>
              <a:rPr lang="en-GB" dirty="0"/>
              <a:t>Ensure regular staff meetings, brainstorm as a collective, exchange information and ideas</a:t>
            </a:r>
          </a:p>
          <a:p>
            <a:endParaRPr lang="en-GB" dirty="0"/>
          </a:p>
        </p:txBody>
      </p:sp>
      <p:sp>
        <p:nvSpPr>
          <p:cNvPr id="4" name="Content Placeholder 3">
            <a:extLst>
              <a:ext uri="{FF2B5EF4-FFF2-40B4-BE49-F238E27FC236}">
                <a16:creationId xmlns:a16="http://schemas.microsoft.com/office/drawing/2014/main" id="{61AC2CDB-76CB-44C4-8900-1E508B37560A}"/>
              </a:ext>
            </a:extLst>
          </p:cNvPr>
          <p:cNvSpPr>
            <a:spLocks noGrp="1"/>
          </p:cNvSpPr>
          <p:nvPr>
            <p:ph sz="half" idx="2"/>
          </p:nvPr>
        </p:nvSpPr>
        <p:spPr>
          <a:xfrm>
            <a:off x="6172200" y="1459345"/>
            <a:ext cx="5181600" cy="4717617"/>
          </a:xfrm>
        </p:spPr>
        <p:txBody>
          <a:bodyPr>
            <a:normAutofit lnSpcReduction="10000"/>
          </a:bodyPr>
          <a:lstStyle/>
          <a:p>
            <a:r>
              <a:rPr lang="en-GB" dirty="0"/>
              <a:t>Make the most of technology when appropriate.</a:t>
            </a:r>
          </a:p>
          <a:p>
            <a:r>
              <a:rPr lang="en-GB" dirty="0"/>
              <a:t>Patient Information Records are held in a digital format and the appropriate staff need to how to use this effectively to understand the needs of the patient.</a:t>
            </a:r>
          </a:p>
          <a:p>
            <a:r>
              <a:rPr lang="en-GB" dirty="0"/>
              <a:t>Data must be accurate, private and accessible for other professionals internally or externally.</a:t>
            </a:r>
          </a:p>
          <a:p>
            <a:r>
              <a:rPr lang="en-GB" dirty="0"/>
              <a:t>Sensitive or confidential data should not be shared without the permission of the patient or their next of kin. (ico.org.uk)</a:t>
            </a:r>
          </a:p>
        </p:txBody>
      </p:sp>
    </p:spTree>
    <p:extLst>
      <p:ext uri="{BB962C8B-B14F-4D97-AF65-F5344CB8AC3E}">
        <p14:creationId xmlns:p14="http://schemas.microsoft.com/office/powerpoint/2010/main" val="3450040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56B814C-0EB2-4ADF-9A7E-1BA8486BF516}"/>
              </a:ext>
            </a:extLst>
          </p:cNvPr>
          <p:cNvSpPr txBox="1"/>
          <p:nvPr/>
        </p:nvSpPr>
        <p:spPr>
          <a:xfrm>
            <a:off x="4091709" y="914400"/>
            <a:ext cx="3786909" cy="553998"/>
          </a:xfrm>
          <a:prstGeom prst="rect">
            <a:avLst/>
          </a:prstGeom>
          <a:noFill/>
        </p:spPr>
        <p:txBody>
          <a:bodyPr wrap="square" rtlCol="0">
            <a:spAutoFit/>
          </a:bodyPr>
          <a:lstStyle/>
          <a:p>
            <a:pPr algn="ctr"/>
            <a:r>
              <a:rPr lang="en-GB" sz="3000" dirty="0">
                <a:solidFill>
                  <a:schemeClr val="accent5">
                    <a:lumMod val="50000"/>
                  </a:schemeClr>
                </a:solidFill>
                <a:latin typeface="+mj-lt"/>
              </a:rPr>
              <a:t>Conclusion</a:t>
            </a:r>
          </a:p>
        </p:txBody>
      </p:sp>
      <p:sp>
        <p:nvSpPr>
          <p:cNvPr id="5" name="TextBox 4">
            <a:extLst>
              <a:ext uri="{FF2B5EF4-FFF2-40B4-BE49-F238E27FC236}">
                <a16:creationId xmlns:a16="http://schemas.microsoft.com/office/drawing/2014/main" id="{9B81B4CF-B09F-437F-9978-DD2D50F395BD}"/>
              </a:ext>
            </a:extLst>
          </p:cNvPr>
          <p:cNvSpPr txBox="1"/>
          <p:nvPr/>
        </p:nvSpPr>
        <p:spPr>
          <a:xfrm>
            <a:off x="1539240" y="2232660"/>
            <a:ext cx="9395460" cy="1938992"/>
          </a:xfrm>
          <a:prstGeom prst="rect">
            <a:avLst/>
          </a:prstGeom>
          <a:noFill/>
        </p:spPr>
        <p:txBody>
          <a:bodyPr wrap="square" rtlCol="0">
            <a:spAutoFit/>
          </a:bodyPr>
          <a:lstStyle/>
          <a:p>
            <a:pPr marL="0" lvl="0" indent="0">
              <a:buNone/>
            </a:pPr>
            <a:r>
              <a:rPr lang="en-GB" sz="2400" dirty="0">
                <a:solidFill>
                  <a:schemeClr val="accent5">
                    <a:lumMod val="50000"/>
                  </a:schemeClr>
                </a:solidFill>
                <a:latin typeface="+mj-lt"/>
              </a:rPr>
              <a:t>For</a:t>
            </a:r>
            <a:r>
              <a:rPr lang="en-GB" sz="2400" dirty="0">
                <a:latin typeface="+mj-lt"/>
              </a:rPr>
              <a:t> </a:t>
            </a:r>
            <a:r>
              <a:rPr lang="en-GB" sz="2400" dirty="0">
                <a:solidFill>
                  <a:schemeClr val="accent5">
                    <a:lumMod val="50000"/>
                  </a:schemeClr>
                </a:solidFill>
                <a:latin typeface="+mj-lt"/>
              </a:rPr>
              <a:t>effective internal and external communication, organisations should consider different models and channels of communication with the aim to choose the best one. Organisations should take measures to address the barriers which prevent effective communication of staff and organisation.</a:t>
            </a:r>
          </a:p>
        </p:txBody>
      </p:sp>
    </p:spTree>
    <p:extLst>
      <p:ext uri="{BB962C8B-B14F-4D97-AF65-F5344CB8AC3E}">
        <p14:creationId xmlns:p14="http://schemas.microsoft.com/office/powerpoint/2010/main" val="5297544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D068F-9AD4-4350-8F74-B020C02FA3D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A59D135-52B6-4016-AFFE-A812CF2A8E85}"/>
              </a:ext>
            </a:extLst>
          </p:cNvPr>
          <p:cNvSpPr>
            <a:spLocks noGrp="1"/>
          </p:cNvSpPr>
          <p:nvPr>
            <p:ph sz="half" idx="1"/>
          </p:nvPr>
        </p:nvSpPr>
        <p:spPr/>
        <p:txBody>
          <a:bodyPr/>
          <a:lstStyle/>
          <a:p>
            <a:pPr marL="0" indent="0">
              <a:buNone/>
            </a:pPr>
            <a:r>
              <a:rPr lang="en-GB" dirty="0">
                <a:hlinkClick r:id="rId2"/>
              </a:rPr>
              <a:t>https://ico.org.uk/for-organisations/guide-to-data-protection/guide-to-the-general-data-protection-regulation-gdpr/lawful-basis-for-processing/contract/</a:t>
            </a:r>
            <a:endParaRPr lang="en-GB" dirty="0"/>
          </a:p>
          <a:p>
            <a:pPr marL="0" indent="0">
              <a:buNone/>
            </a:pPr>
            <a:endParaRPr lang="en-GB" dirty="0"/>
          </a:p>
          <a:p>
            <a:pPr marL="0" indent="0">
              <a:buNone/>
            </a:pPr>
            <a:r>
              <a:rPr lang="en-GB" dirty="0"/>
              <a:t>E.Binsfield(2018)</a:t>
            </a:r>
          </a:p>
          <a:p>
            <a:pPr marL="0" indent="0">
              <a:buNone/>
            </a:pPr>
            <a:r>
              <a:rPr lang="en-GB" dirty="0"/>
              <a:t>https://www.americanmobile.com/nursezone/career-development/7-ways-to-improve-communication-with-patients/</a:t>
            </a:r>
          </a:p>
          <a:p>
            <a:pPr marL="0" indent="0">
              <a:buNone/>
            </a:pPr>
            <a:endParaRPr lang="en-GB" dirty="0"/>
          </a:p>
          <a:p>
            <a:pPr marL="0" indent="0">
              <a:buNone/>
            </a:pPr>
            <a:endParaRPr lang="en-GB" dirty="0"/>
          </a:p>
        </p:txBody>
      </p:sp>
      <p:sp>
        <p:nvSpPr>
          <p:cNvPr id="5" name="Rectangle 1">
            <a:extLst>
              <a:ext uri="{FF2B5EF4-FFF2-40B4-BE49-F238E27FC236}">
                <a16:creationId xmlns:a16="http://schemas.microsoft.com/office/drawing/2014/main" id="{8D5A7298-617D-4413-B85A-0F2CF8A0DA86}"/>
              </a:ext>
            </a:extLst>
          </p:cNvPr>
          <p:cNvSpPr>
            <a:spLocks noGrp="1" noChangeArrowheads="1"/>
          </p:cNvSpPr>
          <p:nvPr>
            <p:ph sz="half" idx="2"/>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C7DBB"/>
                </a:solidFill>
                <a:effectLst/>
                <a:latin typeface="NexusSerif"/>
                <a:hlinkClick r:id="rId3"/>
              </a:rPr>
              <a:t>College of Nurses of Ontario, 2009</a:t>
            </a:r>
            <a:endParaRPr kumimoji="0" lang="en-US" altLang="en-US" sz="1200" b="0" i="0" u="none" strike="noStrike" cap="none" normalizeH="0" baseline="0" dirty="0">
              <a:ln>
                <a:noFill/>
              </a:ln>
              <a:solidFill>
                <a:srgbClr val="323232"/>
              </a:solidFill>
              <a:effectLst/>
              <a:latin typeface="NexusSerif"/>
            </a:endParaRPr>
          </a:p>
          <a:p>
            <a:pPr marL="457200" marR="0" lvl="1" indent="-45720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323232"/>
                </a:solidFill>
                <a:effectLst/>
                <a:latin typeface="NexusSerif"/>
              </a:rPr>
              <a:t>College of Nurses of Ontario</a:t>
            </a:r>
          </a:p>
          <a:p>
            <a:pPr marL="457200" marR="0" lvl="1" indent="-45720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323232"/>
                </a:solidFill>
                <a:effectLst/>
                <a:latin typeface="NexusSerif"/>
              </a:rPr>
              <a:t>Transferring clients safely: Know your client and know your team</a:t>
            </a:r>
            <a:endParaRPr kumimoji="0" lang="en-US" altLang="en-US" sz="1200" b="0" i="0" u="none" strike="noStrike" cap="none" normalizeH="0" baseline="0" dirty="0">
              <a:ln>
                <a:noFill/>
              </a:ln>
              <a:solidFill>
                <a:srgbClr val="323232"/>
              </a:solidFill>
              <a:effectLst/>
              <a:latin typeface="NexusSerif"/>
            </a:endParaRPr>
          </a:p>
          <a:p>
            <a:pPr marL="457200" marR="0" lvl="1" indent="-45720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323232"/>
                </a:solidFill>
                <a:effectLst/>
                <a:latin typeface="NexusSerif"/>
              </a:rPr>
              <a:t>Retrieved from</a:t>
            </a:r>
          </a:p>
          <a:p>
            <a:pPr marL="457200" marR="0" lvl="1" indent="-45720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C7DBB"/>
                </a:solidFill>
                <a:effectLst/>
                <a:latin typeface="NexusSerif"/>
                <a:hlinkClick r:id="rId4"/>
              </a:rPr>
              <a:t>http://www.cno.org/globalassets/docs/policy/transferringclientssafelyapril2009.pdf</a:t>
            </a:r>
            <a:r>
              <a:rPr kumimoji="0" lang="en-US" altLang="en-US" sz="1200" b="0" i="0" u="none" strike="noStrike" cap="none" normalizeH="0" baseline="0" dirty="0">
                <a:ln>
                  <a:noFill/>
                </a:ln>
                <a:solidFill>
                  <a:srgbClr val="323232"/>
                </a:solidFill>
                <a:effectLst/>
                <a:latin typeface="NexusSerif"/>
              </a:rPr>
              <a:t> (2009)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6DE87F77-B80A-4E3E-8D75-D67F63AACE91}"/>
              </a:ext>
            </a:extLst>
          </p:cNvPr>
          <p:cNvSpPr txBox="1"/>
          <p:nvPr/>
        </p:nvSpPr>
        <p:spPr>
          <a:xfrm>
            <a:off x="6019800" y="4694489"/>
            <a:ext cx="6345382" cy="646331"/>
          </a:xfrm>
          <a:prstGeom prst="rect">
            <a:avLst/>
          </a:prstGeom>
          <a:noFill/>
        </p:spPr>
        <p:txBody>
          <a:bodyPr wrap="square">
            <a:spAutoFit/>
          </a:bodyPr>
          <a:lstStyle/>
          <a:p>
            <a:r>
              <a:rPr lang="en-GB" b="0" i="0" dirty="0">
                <a:solidFill>
                  <a:srgbClr val="2E2E2E"/>
                </a:solidFill>
                <a:effectLst/>
                <a:latin typeface="NexusSerif"/>
              </a:rPr>
              <a:t>(</a:t>
            </a:r>
            <a:r>
              <a:rPr lang="en-GB" b="0" i="0" u="none" strike="noStrike" dirty="0">
                <a:solidFill>
                  <a:srgbClr val="0C7DBB"/>
                </a:solidFill>
                <a:effectLst/>
                <a:latin typeface="NexusSerif"/>
                <a:hlinkClick r:id="rId5"/>
              </a:rPr>
              <a:t>Kerr, Lu, McKinlay, &amp; Fuller, 2011</a:t>
            </a:r>
            <a:r>
              <a:rPr lang="en-GB" b="0" i="0" dirty="0">
                <a:solidFill>
                  <a:srgbClr val="2E2E2E"/>
                </a:solidFill>
                <a:effectLst/>
                <a:latin typeface="NexusSerif"/>
              </a:rPr>
              <a:t>; </a:t>
            </a:r>
            <a:r>
              <a:rPr lang="en-GB" b="0" i="0" u="none" strike="noStrike" dirty="0">
                <a:solidFill>
                  <a:srgbClr val="0C7DBB"/>
                </a:solidFill>
                <a:effectLst/>
                <a:latin typeface="NexusSerif"/>
                <a:hlinkClick r:id="rId6"/>
              </a:rPr>
              <a:t>Renz, Boltz, Wagner, </a:t>
            </a:r>
            <a:r>
              <a:rPr lang="en-GB" b="0" i="0" u="none" strike="noStrike" dirty="0" err="1">
                <a:solidFill>
                  <a:srgbClr val="0C7DBB"/>
                </a:solidFill>
                <a:effectLst/>
                <a:latin typeface="NexusSerif"/>
                <a:hlinkClick r:id="rId6"/>
              </a:rPr>
              <a:t>Capezuti</a:t>
            </a:r>
            <a:r>
              <a:rPr lang="en-GB" b="0" i="0" u="none" strike="noStrike" dirty="0">
                <a:solidFill>
                  <a:srgbClr val="0C7DBB"/>
                </a:solidFill>
                <a:effectLst/>
                <a:latin typeface="NexusSerif"/>
                <a:hlinkClick r:id="rId6"/>
              </a:rPr>
              <a:t>, &amp; Lawrence, 2013</a:t>
            </a:r>
            <a:r>
              <a:rPr lang="en-GB" b="0" i="0" dirty="0">
                <a:solidFill>
                  <a:srgbClr val="2E2E2E"/>
                </a:solidFill>
                <a:effectLst/>
                <a:latin typeface="NexusSerif"/>
              </a:rPr>
              <a:t>; </a:t>
            </a:r>
            <a:r>
              <a:rPr lang="en-GB" b="0" i="0" u="none" strike="noStrike" dirty="0">
                <a:solidFill>
                  <a:srgbClr val="0C7DBB"/>
                </a:solidFill>
                <a:effectLst/>
                <a:latin typeface="NexusSerif"/>
                <a:hlinkClick r:id="rId7"/>
              </a:rPr>
              <a:t>Wentworth et al., 2012</a:t>
            </a:r>
            <a:r>
              <a:rPr lang="en-GB" b="0" i="0" dirty="0">
                <a:solidFill>
                  <a:srgbClr val="2E2E2E"/>
                </a:solidFill>
                <a:effectLst/>
                <a:latin typeface="NexusSerif"/>
              </a:rPr>
              <a:t>).</a:t>
            </a:r>
            <a:endParaRPr lang="en-GB" dirty="0"/>
          </a:p>
        </p:txBody>
      </p:sp>
    </p:spTree>
    <p:extLst>
      <p:ext uri="{BB962C8B-B14F-4D97-AF65-F5344CB8AC3E}">
        <p14:creationId xmlns:p14="http://schemas.microsoft.com/office/powerpoint/2010/main" val="30340465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EF954-94AD-40A0-A5D0-8D052712B3A7}"/>
              </a:ext>
            </a:extLst>
          </p:cNvPr>
          <p:cNvSpPr txBox="1">
            <a:spLocks noGrp="1"/>
          </p:cNvSpPr>
          <p:nvPr>
            <p:ph type="title"/>
          </p:nvPr>
        </p:nvSpPr>
        <p:spPr/>
        <p:txBody>
          <a:bodyPr/>
          <a:lstStyle/>
          <a:p>
            <a:pPr lvl="0"/>
            <a:r>
              <a:rPr lang="en-GB"/>
              <a:t>             Reference List</a:t>
            </a:r>
          </a:p>
        </p:txBody>
      </p:sp>
      <p:sp>
        <p:nvSpPr>
          <p:cNvPr id="3" name="Content Placeholder 2">
            <a:extLst>
              <a:ext uri="{FF2B5EF4-FFF2-40B4-BE49-F238E27FC236}">
                <a16:creationId xmlns:a16="http://schemas.microsoft.com/office/drawing/2014/main" id="{30B6FB32-4284-4F09-82D2-DB67FA68DCFC}"/>
              </a:ext>
            </a:extLst>
          </p:cNvPr>
          <p:cNvSpPr txBox="1">
            <a:spLocks noGrp="1"/>
          </p:cNvSpPr>
          <p:nvPr>
            <p:ph idx="1"/>
          </p:nvPr>
        </p:nvSpPr>
        <p:spPr/>
        <p:txBody>
          <a:bodyPr>
            <a:noAutofit/>
          </a:bodyPr>
          <a:lstStyle/>
          <a:p>
            <a:pPr lvl="0"/>
            <a:r>
              <a:rPr lang="en-GB" sz="1800">
                <a:latin typeface="Open Sans" pitchFamily="34"/>
              </a:rPr>
              <a:t>Blog.smarp.com. 2013. </a:t>
            </a:r>
            <a:r>
              <a:rPr lang="en-GB" sz="1800" i="1">
                <a:latin typeface="Open Sans" pitchFamily="34"/>
              </a:rPr>
              <a:t>Top 13 Communication Barriers and How to Tackle Them</a:t>
            </a:r>
            <a:r>
              <a:rPr lang="en-GB" sz="1800">
                <a:latin typeface="Open Sans" pitchFamily="34"/>
              </a:rPr>
              <a:t>. [online] Available at: </a:t>
            </a:r>
            <a:r>
              <a:rPr lang="en-GB" sz="1800">
                <a:latin typeface="Open Sans" pitchFamily="34"/>
                <a:hlinkClick r:id="rId3"/>
              </a:rPr>
              <a:t>https://blog.smarp.com/communication-barriers</a:t>
            </a:r>
            <a:r>
              <a:rPr lang="en-GB" sz="1800">
                <a:latin typeface="Open Sans" pitchFamily="34"/>
              </a:rPr>
              <a:t>  (Accessed 23 November 2021).</a:t>
            </a:r>
          </a:p>
          <a:p>
            <a:pPr lvl="0"/>
            <a:r>
              <a:rPr lang="en-GB" sz="1800">
                <a:latin typeface="Open Sans" pitchFamily="34"/>
              </a:rPr>
              <a:t>Bruton, L.,( 2019). </a:t>
            </a:r>
            <a:r>
              <a:rPr lang="en-GB" sz="1800" i="1">
                <a:latin typeface="Open Sans" pitchFamily="34"/>
              </a:rPr>
              <a:t>5.2 Communication Channels</a:t>
            </a:r>
            <a:r>
              <a:rPr lang="en-GB" sz="1800">
                <a:latin typeface="Open Sans" pitchFamily="34"/>
              </a:rPr>
              <a:t>. [online] Textbooks.whatcom.edu. Available at: </a:t>
            </a:r>
            <a:r>
              <a:rPr lang="en-GB" sz="1800">
                <a:latin typeface="Open Sans" pitchFamily="34"/>
                <a:hlinkClick r:id="rId4"/>
              </a:rPr>
              <a:t>https://textbooks.whatcom.edu/cmst245/chapter/5-2/</a:t>
            </a:r>
            <a:r>
              <a:rPr lang="en-GB" sz="1800">
                <a:latin typeface="Open Sans" pitchFamily="34"/>
              </a:rPr>
              <a:t> (Accessed 21 November 2021).</a:t>
            </a:r>
            <a:endParaRPr lang="en-US" sz="1800"/>
          </a:p>
          <a:p>
            <a:pPr lvl="0"/>
            <a:r>
              <a:rPr lang="en-GB"/>
              <a:t>(2017). </a:t>
            </a:r>
            <a:r>
              <a:rPr lang="en-GB" i="1"/>
              <a:t>Communication PNG Image</a:t>
            </a:r>
            <a:r>
              <a:rPr lang="en-GB"/>
              <a:t>. [image] Available at:  </a:t>
            </a:r>
            <a:r>
              <a:rPr lang="en-GB">
                <a:hlinkClick r:id="rId5"/>
              </a:rPr>
              <a:t>https://www.pngall.com/communication-png/download/17654</a:t>
            </a:r>
            <a:r>
              <a:rPr lang="en-GB"/>
              <a:t>  (Accessed 20 November 2021).</a:t>
            </a:r>
            <a:endParaRPr lang="en-US"/>
          </a:p>
          <a:p>
            <a:pPr lvl="0"/>
            <a:r>
              <a:rPr lang="en-GB"/>
              <a:t>  Communication Theory.,( 2021). </a:t>
            </a:r>
            <a:r>
              <a:rPr lang="en-GB" i="1"/>
              <a:t>Shannon and Weaver Model of Communication</a:t>
            </a:r>
            <a:r>
              <a:rPr lang="en-GB"/>
              <a:t>. [online] Available at: </a:t>
            </a:r>
            <a:r>
              <a:rPr lang="en-GB">
                <a:hlinkClick r:id="rId6"/>
              </a:rPr>
              <a:t>https://www.communicationtheory.org/shannon-and-weaver-model-of-communication/</a:t>
            </a:r>
            <a:r>
              <a:rPr lang="en-GB"/>
              <a:t> (Accessed 18 November 2021).</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A8E7294E-287D-4572-BC15-85D8C50880DB}"/>
              </a:ext>
            </a:extLst>
          </p:cNvPr>
          <p:cNvSpPr txBox="1"/>
          <p:nvPr/>
        </p:nvSpPr>
        <p:spPr>
          <a:xfrm>
            <a:off x="914400" y="579116"/>
            <a:ext cx="10858500" cy="42473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Michelle, S., (2018). </a:t>
            </a:r>
            <a:r>
              <a:rPr lang="en-GB" sz="1800" b="0" i="1" u="none" strike="noStrike" kern="1200" cap="none" spc="0" baseline="0">
                <a:solidFill>
                  <a:srgbClr val="FFFFFF"/>
                </a:solidFill>
                <a:uFillTx/>
                <a:latin typeface="Rockwell"/>
              </a:rPr>
              <a:t>Shanon and Weaver Model of Communication</a:t>
            </a:r>
            <a:r>
              <a:rPr lang="en-GB" sz="1800" b="0" i="0" u="none" strike="noStrike" kern="1200" cap="none" spc="0" baseline="0">
                <a:solidFill>
                  <a:srgbClr val="FFFFFF"/>
                </a:solidFill>
                <a:uFillTx/>
                <a:latin typeface="Rockwell"/>
              </a:rPr>
              <a:t>. [image] Available at: https://michellemathiasfsp.blogspot.com/2018/11/shannon-and-weavers-model-of.html (Accessed 18 November 2021).</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Rayu</a:t>
            </a:r>
            <a:r>
              <a:rPr lang="en-GB" sz="1800" b="0" i="0" u="none" strike="noStrike" kern="0" cap="none" spc="0" baseline="0">
                <a:solidFill>
                  <a:srgbClr val="000000"/>
                </a:solidFill>
                <a:uFillTx/>
                <a:latin typeface="Calibri"/>
              </a:rPr>
              <a:t>Drew, C., (2020). </a:t>
            </a:r>
            <a:r>
              <a:rPr lang="en-GB" sz="1800" b="0" i="1" u="none" strike="noStrike" kern="0" cap="none" spc="0" baseline="0">
                <a:solidFill>
                  <a:srgbClr val="000000"/>
                </a:solidFill>
                <a:uFillTx/>
                <a:latin typeface="Calibri"/>
              </a:rPr>
              <a:t>Schramm's Model of Communication</a:t>
            </a:r>
            <a:r>
              <a:rPr lang="en-GB" sz="1800" b="0" i="0" u="none" strike="noStrike" kern="0" cap="none" spc="0" baseline="0">
                <a:solidFill>
                  <a:srgbClr val="000000"/>
                </a:solidFill>
                <a:uFillTx/>
                <a:latin typeface="Calibri"/>
              </a:rPr>
              <a:t>. [image] Available at: </a:t>
            </a:r>
            <a:r>
              <a:rPr lang="en-GB" sz="1800" b="0" i="0" u="none" strike="noStrike" kern="0" cap="none" spc="0" baseline="0">
                <a:solidFill>
                  <a:srgbClr val="000000"/>
                </a:solidFill>
                <a:uFillTx/>
                <a:latin typeface="Calibri"/>
                <a:hlinkClick r:id="rId2"/>
              </a:rPr>
              <a:t>http://helpfulprofessor.com/communication-models</a:t>
            </a:r>
            <a:r>
              <a:rPr lang="en-GB" sz="1800" b="0" i="0" u="none" strike="noStrike" kern="0" cap="none" spc="0" baseline="0">
                <a:solidFill>
                  <a:srgbClr val="000000"/>
                </a:solidFill>
                <a:uFillTx/>
                <a:latin typeface="Calibri"/>
              </a:rPr>
              <a:t>  (Accessed 18 November 2021</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Open Sans" pitchFamily="34"/>
              </a:rPr>
              <a:t>(no date). </a:t>
            </a:r>
            <a:r>
              <a:rPr lang="en-GB" sz="1800" b="0" i="1" u="none" strike="noStrike" kern="0" cap="none" spc="0" baseline="0">
                <a:solidFill>
                  <a:srgbClr val="000000"/>
                </a:solidFill>
                <a:uFillTx/>
                <a:latin typeface="Open Sans" pitchFamily="34"/>
              </a:rPr>
              <a:t>MODELS OF COMMUNICATION</a:t>
            </a:r>
            <a:r>
              <a:rPr lang="en-GB" sz="1800" b="0" i="0" u="none" strike="noStrike" kern="0" cap="none" spc="0" baseline="0">
                <a:solidFill>
                  <a:srgbClr val="000000"/>
                </a:solidFill>
                <a:uFillTx/>
                <a:latin typeface="Open Sans" pitchFamily="34"/>
              </a:rPr>
              <a:t>. [ebook] Available at: </a:t>
            </a:r>
            <a:r>
              <a:rPr lang="en-GB" sz="1800" b="0" i="0" u="none" strike="noStrike" kern="0" cap="none" spc="0" baseline="0">
                <a:solidFill>
                  <a:srgbClr val="000000"/>
                </a:solidFill>
                <a:uFillTx/>
                <a:latin typeface="Open Sans" pitchFamily="34"/>
                <a:hlinkClick r:id="rId3"/>
              </a:rPr>
              <a:t>http://jacs.weebly.com/uploads/1/2/3/5/1235512/eng1_handout_modelsofcomm.pdf</a:t>
            </a:r>
            <a:r>
              <a:rPr lang="en-GB" sz="1800" b="0" i="0" u="none" strike="noStrike" kern="0" cap="none" spc="0" baseline="0">
                <a:solidFill>
                  <a:srgbClr val="000000"/>
                </a:solidFill>
                <a:uFillTx/>
                <a:latin typeface="Open Sans" pitchFamily="34"/>
              </a:rPr>
              <a:t>  (Accessed 23 November 2021).</a:t>
            </a:r>
            <a:endParaRPr lang="en-GB" sz="18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du, C., (2009) </a:t>
            </a:r>
            <a:r>
              <a:rPr lang="en-GB" sz="1800" b="0" i="1" u="none" strike="noStrike" kern="1200" cap="none" spc="0" baseline="0">
                <a:solidFill>
                  <a:srgbClr val="FFFFFF"/>
                </a:solidFill>
                <a:uFillTx/>
                <a:latin typeface="Rockwell"/>
              </a:rPr>
              <a:t>Communication, Global Media, Mumbai</a:t>
            </a:r>
            <a:r>
              <a:rPr lang="en-GB" sz="1800" b="0" i="0" u="none" strike="noStrike" kern="1200" cap="none" spc="0" baseline="0">
                <a:solidFill>
                  <a:srgbClr val="FFFFFF"/>
                </a:solidFill>
                <a:uFillTx/>
                <a:latin typeface="Rockwell"/>
              </a:rPr>
              <a:t>. Available from: ProQuest Ebook Central.</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  S</a:t>
            </a:r>
            <a:r>
              <a:rPr lang="en-GB" sz="1800" b="0" i="0" u="none" strike="noStrike" kern="1200" cap="none" spc="0" baseline="0">
                <a:solidFill>
                  <a:srgbClr val="000000"/>
                </a:solidFill>
                <a:uFillTx/>
                <a:latin typeface="Rockwell"/>
              </a:rPr>
              <a:t>(</a:t>
            </a:r>
            <a:r>
              <a:rPr lang="en-GB" sz="1800" b="0" i="0" u="none" strike="noStrike" kern="0" cap="none" spc="0" baseline="0">
                <a:solidFill>
                  <a:srgbClr val="000000"/>
                </a:solidFill>
                <a:uFillTx/>
                <a:latin typeface="Rockwell"/>
              </a:rPr>
              <a:t>no date</a:t>
            </a:r>
            <a:r>
              <a:rPr lang="en-GB" sz="1800" b="0" i="0" u="none" strike="noStrike" kern="1200" cap="none" spc="0" baseline="0">
                <a:solidFill>
                  <a:srgbClr val="000000"/>
                </a:solidFill>
                <a:uFillTx/>
                <a:latin typeface="Rockwell"/>
              </a:rPr>
              <a:t>). </a:t>
            </a:r>
            <a:r>
              <a:rPr lang="en-GB" sz="1800" b="0" i="1" u="none" strike="noStrike" kern="1200" cap="none" spc="0" baseline="0">
                <a:solidFill>
                  <a:srgbClr val="000000"/>
                </a:solidFill>
                <a:uFillTx/>
                <a:latin typeface="Rockwell"/>
              </a:rPr>
              <a:t>COMMUNICATION CHANNELS: A guide</a:t>
            </a:r>
            <a:r>
              <a:rPr lang="en-GB" sz="1800" b="0" i="0" u="none" strike="noStrike" kern="1200" cap="none" spc="0" baseline="0">
                <a:solidFill>
                  <a:srgbClr val="000000"/>
                </a:solidFill>
                <a:uFillTx/>
                <a:latin typeface="Rockwell"/>
              </a:rPr>
              <a:t>. [ebook] p.2. Available at: </a:t>
            </a:r>
            <a:r>
              <a:rPr lang="en-GB" sz="1800" b="0" i="0" u="none" strike="noStrike" kern="1200" cap="none" spc="0" baseline="0">
                <a:solidFill>
                  <a:srgbClr val="000000"/>
                </a:solidFill>
                <a:uFillTx/>
                <a:latin typeface="Rockwell"/>
                <a:hlinkClick r:id="rId4"/>
              </a:rPr>
              <a:t>https://www.health.org.uk/sites/default/files/Communications-channels.pdf</a:t>
            </a:r>
            <a:r>
              <a:rPr lang="en-GB" sz="1800" b="0" i="0" u="none" strike="noStrike" kern="1200" cap="none" spc="0" baseline="0">
                <a:solidFill>
                  <a:srgbClr val="000000"/>
                </a:solidFill>
                <a:uFillTx/>
                <a:latin typeface="Rockwell"/>
              </a:rPr>
              <a:t>  </a:t>
            </a:r>
            <a:r>
              <a:rPr lang="en-GB" sz="1800" b="0" i="0" u="none" strike="noStrike" kern="1200" cap="none" spc="0" baseline="0">
                <a:solidFill>
                  <a:srgbClr val="FFFFFF"/>
                </a:solidFill>
                <a:uFillTx/>
                <a:latin typeface="Rockwell"/>
              </a:rPr>
              <a:t>(</a:t>
            </a:r>
            <a:r>
              <a:rPr lang="en-GB" sz="1800" b="0" i="0" u="none" strike="noStrike" kern="1200" cap="none" spc="0" baseline="0">
                <a:solidFill>
                  <a:srgbClr val="000000"/>
                </a:solidFill>
                <a:uFillTx/>
                <a:latin typeface="Rockwell"/>
              </a:rPr>
              <a:t>Accessed 21 November 2021).</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Rockwe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4">
            <a:extLst>
              <a:ext uri="{FF2B5EF4-FFF2-40B4-BE49-F238E27FC236}">
                <a16:creationId xmlns:a16="http://schemas.microsoft.com/office/drawing/2014/main" id="{1AFB635C-BE55-46F4-BD4B-BFF007E3B310}"/>
              </a:ext>
            </a:extLst>
          </p:cNvPr>
          <p:cNvGraphicFramePr>
            <a:graphicFrameLocks noGrp="1"/>
          </p:cNvGraphicFramePr>
          <p:nvPr>
            <p:extLst>
              <p:ext uri="{D42A27DB-BD31-4B8C-83A1-F6EECF244321}">
                <p14:modId xmlns:p14="http://schemas.microsoft.com/office/powerpoint/2010/main" val="2355474560"/>
              </p:ext>
            </p:extLst>
          </p:nvPr>
        </p:nvGraphicFramePr>
        <p:xfrm>
          <a:off x="600364" y="591126"/>
          <a:ext cx="11018981" cy="6586860"/>
        </p:xfrm>
        <a:graphic>
          <a:graphicData uri="http://schemas.openxmlformats.org/drawingml/2006/table">
            <a:tbl>
              <a:tblPr firstRow="1" bandRow="1">
                <a:tableStyleId>{775DCB02-9BB8-47FD-8907-85C794F793BA}</a:tableStyleId>
              </a:tblPr>
              <a:tblGrid>
                <a:gridCol w="3974314">
                  <a:extLst>
                    <a:ext uri="{9D8B030D-6E8A-4147-A177-3AD203B41FA5}">
                      <a16:colId xmlns:a16="http://schemas.microsoft.com/office/drawing/2014/main" val="1381715570"/>
                    </a:ext>
                  </a:extLst>
                </a:gridCol>
                <a:gridCol w="7044667">
                  <a:extLst>
                    <a:ext uri="{9D8B030D-6E8A-4147-A177-3AD203B41FA5}">
                      <a16:colId xmlns:a16="http://schemas.microsoft.com/office/drawing/2014/main" val="3579679796"/>
                    </a:ext>
                  </a:extLst>
                </a:gridCol>
              </a:tblGrid>
              <a:tr h="778830">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ctr"/>
                      <a:r>
                        <a:rPr lang="en-GB" sz="2400" dirty="0"/>
                        <a:t>Teamwork Evaluation </a:t>
                      </a:r>
                    </a:p>
                  </a:txBody>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ctr"/>
                      <a:r>
                        <a:rPr lang="en-GB" sz="2400" dirty="0"/>
                        <a:t>Team responses. </a:t>
                      </a:r>
                    </a:p>
                  </a:txBody>
                  <a:tcPr/>
                </a:tc>
                <a:extLst>
                  <a:ext uri="{0D108BD9-81ED-4DB2-BD59-A6C34878D82A}">
                    <a16:rowId xmlns:a16="http://schemas.microsoft.com/office/drawing/2014/main" val="3160018179"/>
                  </a:ext>
                </a:extLst>
              </a:tr>
              <a:tr h="86990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GB" dirty="0"/>
                        <a:t>Who was in your team? </a:t>
                      </a:r>
                    </a:p>
                  </a:txBody>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GB" dirty="0"/>
                        <a:t>Christine Parchment</a:t>
                      </a:r>
                    </a:p>
                    <a:p>
                      <a:r>
                        <a:rPr lang="en-GB" dirty="0"/>
                        <a:t>Fozia Kiani</a:t>
                      </a:r>
                    </a:p>
                    <a:p>
                      <a:r>
                        <a:rPr lang="en-GB" dirty="0"/>
                        <a:t>Afia Bashar</a:t>
                      </a:r>
                    </a:p>
                  </a:txBody>
                  <a:tcPr/>
                </a:tc>
                <a:extLst>
                  <a:ext uri="{0D108BD9-81ED-4DB2-BD59-A6C34878D82A}">
                    <a16:rowId xmlns:a16="http://schemas.microsoft.com/office/drawing/2014/main" val="2318373457"/>
                  </a:ext>
                </a:extLst>
              </a:tr>
              <a:tr h="86990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GB" dirty="0"/>
                        <a:t>We had commitment to the task, even though we were not given the choice like others in different groups, we used communication and dedication to complete the work.</a:t>
                      </a:r>
                    </a:p>
                  </a:txBody>
                  <a:tcPr/>
                </a:tc>
                <a:extLst>
                  <a:ext uri="{0D108BD9-81ED-4DB2-BD59-A6C34878D82A}">
                    <a16:rowId xmlns:a16="http://schemas.microsoft.com/office/drawing/2014/main" val="2507276796"/>
                  </a:ext>
                </a:extLst>
              </a:tr>
              <a:tr h="1000302">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GB" dirty="0"/>
                        <a:t>Time constraints, as this task was time limited for all of us. Getting together to communicate in different ways such as WhatsApp, voice notes and emails. We had cultural differences, but this didn’t affect us. We wasn’t happy that we had to meet at the campus to complete and submit and while there, received lack of support even though we were there 2.5 hours before submission deadline.</a:t>
                      </a:r>
                    </a:p>
                  </a:txBody>
                  <a:tcPr/>
                </a:tc>
                <a:extLst>
                  <a:ext uri="{0D108BD9-81ED-4DB2-BD59-A6C34878D82A}">
                    <a16:rowId xmlns:a16="http://schemas.microsoft.com/office/drawing/2014/main" val="1913256840"/>
                  </a:ext>
                </a:extLst>
              </a:tr>
              <a:tr h="139184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GB" dirty="0"/>
                        <a:t>Between us, as a group, we would have more time and meet face-to-face more, to share our ideas and to create a better presentation than we have at present. We have all worked individually at times, and presented separate slides, but if time wasn’t an issue, the continuity of the images would be better. Content is good. </a:t>
                      </a:r>
                    </a:p>
                  </a:txBody>
                  <a:tcPr/>
                </a:tc>
                <a:extLst>
                  <a:ext uri="{0D108BD9-81ED-4DB2-BD59-A6C34878D82A}">
                    <a16:rowId xmlns:a16="http://schemas.microsoft.com/office/drawing/2014/main" val="771358641"/>
                  </a:ext>
                </a:extLst>
              </a:tr>
              <a:tr h="77883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GB" dirty="0"/>
                        <a:t>How would you rate your team working? Out of 10? </a:t>
                      </a:r>
                    </a:p>
                  </a:txBody>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GB" dirty="0"/>
                        <a:t>Four out of ten. Due to only 3 people in the group and the time we had to do this.</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479431522"/>
      </p:ext>
    </p:extLst>
  </p:cSld>
  <p:clrMapOvr>
    <a:masterClrMapping/>
  </p:clrMapOvr>
</p:sld>
</file>

<file path=ppt/theme/theme1.xml><?xml version="1.0" encoding="utf-8"?>
<a:theme xmlns:a="http://schemas.openxmlformats.org/drawingml/2006/main" name="ArchVTI">
  <a:themeElements>
    <a:clrScheme name="AnalogousFromRegularSeedLeftStep">
      <a:dk1>
        <a:srgbClr val="000000"/>
      </a:dk1>
      <a:lt1>
        <a:srgbClr val="FFFFFF"/>
      </a:lt1>
      <a:dk2>
        <a:srgbClr val="301B2D"/>
      </a:dk2>
      <a:lt2>
        <a:srgbClr val="F0F2F3"/>
      </a:lt2>
      <a:accent1>
        <a:srgbClr val="E78129"/>
      </a:accent1>
      <a:accent2>
        <a:srgbClr val="D52117"/>
      </a:accent2>
      <a:accent3>
        <a:srgbClr val="E7296F"/>
      </a:accent3>
      <a:accent4>
        <a:srgbClr val="D517AC"/>
      </a:accent4>
      <a:accent5>
        <a:srgbClr val="C129E7"/>
      </a:accent5>
      <a:accent6>
        <a:srgbClr val="621BD6"/>
      </a:accent6>
      <a:hlink>
        <a:srgbClr val="3F83BF"/>
      </a:hlink>
      <a:folHlink>
        <a:srgbClr val="7F7F7F"/>
      </a:folHlink>
    </a:clrScheme>
    <a:fontScheme name="Custom 16">
      <a:majorFont>
        <a:latin typeface="Footlight MT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VTI" id="{23FE938F-4DF0-4C94-8546-C2AC6D26660D}" vid="{62E62DA1-385F-4EE3-8841-58A87FAE206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11" ma:contentTypeDescription="Create a new document." ma:contentTypeScope="" ma:versionID="50c03b6a06045540e0a757542b1be93f">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acefa307f82efa29f5dc6b34be8bf406"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CC894BA-F824-4DCB-93B8-9FF663BEB043}">
  <ds:schemaRefs>
    <ds:schemaRef ds:uri="http://www.w3.org/XML/1998/namespace"/>
    <ds:schemaRef ds:uri="http://purl.org/dc/dcmitype/"/>
    <ds:schemaRef ds:uri="6b5bd684-8631-4d35-bdcf-c9e38c7d488d"/>
    <ds:schemaRef ds:uri="http://purl.org/dc/terms/"/>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37708af0-49d6-4626-adf7-ee8f7f4cc1b8"/>
    <ds:schemaRef ds:uri="http://schemas.microsoft.com/office/2006/metadata/properties"/>
  </ds:schemaRefs>
</ds:datastoreItem>
</file>

<file path=customXml/itemProps2.xml><?xml version="1.0" encoding="utf-8"?>
<ds:datastoreItem xmlns:ds="http://schemas.openxmlformats.org/officeDocument/2006/customXml" ds:itemID="{9970EC4B-AA58-40F1-98D3-AC8DC5393DEF}">
  <ds:schemaRefs>
    <ds:schemaRef ds:uri="http://schemas.microsoft.com/sharepoint/v3/contenttype/forms"/>
  </ds:schemaRefs>
</ds:datastoreItem>
</file>

<file path=customXml/itemProps3.xml><?xml version="1.0" encoding="utf-8"?>
<ds:datastoreItem xmlns:ds="http://schemas.openxmlformats.org/officeDocument/2006/customXml" ds:itemID="{0FCA60A4-5265-4685-A722-488C852A0A1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37708af0-49d6-4626-adf7-ee8f7f4cc1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 Boardroom</Template>
  <TotalTime>499</TotalTime>
  <Words>1568</Words>
  <Application>Microsoft Office PowerPoint</Application>
  <PresentationFormat>Widescreen</PresentationFormat>
  <Paragraphs>114</Paragraphs>
  <Slides>17</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Arial</vt:lpstr>
      <vt:lpstr>Avenir Next LT Pro</vt:lpstr>
      <vt:lpstr>AvenirNext LT Pro Medium</vt:lpstr>
      <vt:lpstr>Calibri</vt:lpstr>
      <vt:lpstr>Footlight MT Light</vt:lpstr>
      <vt:lpstr>NexusSerif</vt:lpstr>
      <vt:lpstr>Open Sans</vt:lpstr>
      <vt:lpstr>Rockwell</vt:lpstr>
      <vt:lpstr>ArchVTI</vt:lpstr>
      <vt:lpstr>   Module:Effective Team Working  and Communication(BMSW4002) Task 2(Group Presentation)</vt:lpstr>
      <vt:lpstr>Introduction</vt:lpstr>
      <vt:lpstr>PowerPoint Presentation</vt:lpstr>
      <vt:lpstr>Shanon and Weaver’s Model of Communication</vt:lpstr>
      <vt:lpstr>       Berlo’s Model of Communication</vt:lpstr>
      <vt:lpstr> Schramm’s Model of Communication(1954)</vt:lpstr>
      <vt:lpstr>         Channels of Communication</vt:lpstr>
      <vt:lpstr>PowerPoint Presentation</vt:lpstr>
      <vt:lpstr>The Impact Of Effective Communication on the Staff and Patients</vt:lpstr>
      <vt:lpstr>Communicating effectively with patients</vt:lpstr>
      <vt:lpstr>The use of SBAR</vt:lpstr>
      <vt:lpstr>Ways of incorporating effective communication into the workplace</vt:lpstr>
      <vt:lpstr>PowerPoint Presentation</vt:lpstr>
      <vt:lpstr>References:</vt:lpstr>
      <vt:lpstr>             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Effective Communication on the Staff and Patients</dc:title>
  <dc:creator>Christine Lorraine Parchment</dc:creator>
  <cp:lastModifiedBy>christine lewis</cp:lastModifiedBy>
  <cp:revision>3</cp:revision>
  <dcterms:created xsi:type="dcterms:W3CDTF">2021-11-17T12:37:09Z</dcterms:created>
  <dcterms:modified xsi:type="dcterms:W3CDTF">2021-11-23T16:47:54Z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