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87" r:id="rId2"/>
    <p:sldId id="274" r:id="rId3"/>
    <p:sldId id="275" r:id="rId4"/>
    <p:sldId id="276" r:id="rId5"/>
    <p:sldId id="277" r:id="rId6"/>
    <p:sldId id="261" r:id="rId7"/>
    <p:sldId id="278" r:id="rId8"/>
    <p:sldId id="279" r:id="rId9"/>
    <p:sldId id="280" r:id="rId10"/>
    <p:sldId id="264" r:id="rId11"/>
    <p:sldId id="281" r:id="rId12"/>
    <p:sldId id="263" r:id="rId13"/>
    <p:sldId id="262" r:id="rId14"/>
    <p:sldId id="282" r:id="rId15"/>
    <p:sldId id="265" r:id="rId16"/>
    <p:sldId id="266" r:id="rId17"/>
    <p:sldId id="283" r:id="rId18"/>
    <p:sldId id="267" r:id="rId19"/>
    <p:sldId id="270" r:id="rId20"/>
    <p:sldId id="284" r:id="rId21"/>
    <p:sldId id="285" r:id="rId22"/>
    <p:sldId id="268" r:id="rId23"/>
    <p:sldId id="286" r:id="rId24"/>
    <p:sldId id="269" r:id="rId25"/>
    <p:sldId id="271" r:id="rId26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408000"/>
    <a:srgbClr val="EFFEE8"/>
    <a:srgbClr val="D0FD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24" autoAdjust="0"/>
    <p:restoredTop sz="94660"/>
  </p:normalViewPr>
  <p:slideViewPr>
    <p:cSldViewPr>
      <p:cViewPr>
        <p:scale>
          <a:sx n="75" d="100"/>
          <a:sy n="75" d="100"/>
        </p:scale>
        <p:origin x="-990" y="-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4CF7E6-88DD-4A0C-B413-A272A1EEED6C}" type="datetimeFigureOut">
              <a:rPr lang="en-US" smtClean="0"/>
              <a:pPr/>
              <a:t>1/5/2015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B0DFCE-034D-4E49-903C-6240958913A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465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133600"/>
            <a:ext cx="7772400" cy="147002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38608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3200" b="1"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z="1400"/>
            </a:lvl1pPr>
          </a:lstStyle>
          <a:p>
            <a:fld id="{022379C4-B884-4D15-A1BA-6A72B04D6EEB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684213" y="260350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endParaRPr lang="en-US" sz="4000" b="1">
              <a:solidFill>
                <a:schemeClr val="tx2"/>
              </a:solidFill>
            </a:endParaRP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684213" y="404813"/>
            <a:ext cx="770413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4400"/>
          </a:p>
        </p:txBody>
      </p:sp>
      <p:pic>
        <p:nvPicPr>
          <p:cNvPr id="3082" name="Picture 10" descr="SMU-Logo-colour-Longl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260350"/>
            <a:ext cx="7958137" cy="881063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6FABB0-A7AA-4193-848B-4BF84C30116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4BE76-E958-4695-B0DF-66D14568E86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9313" y="162877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4EE862-6ED4-4DE6-956F-36DBFC8ACCB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3E20D2-83BF-42E3-9DC2-9E67648C62B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7A1C08-094C-4DBD-AAB4-BC5FB20F070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D89E4B-31B9-4A5D-B4F2-5AA453B4055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9FC5E9-94E8-44B3-BE68-2AEAA9436A8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051A91-7B57-4ECE-8C7D-63F27AC90D4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7E8AB0-B64F-491C-A943-857BC86F21E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0513" y="260350"/>
            <a:ext cx="2057400" cy="58943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8313" y="260350"/>
            <a:ext cx="6019800" cy="58943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1C684-6150-4AAE-9C6E-4D6336527D3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2603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8313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237288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88125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826E118-BB69-4A5C-B791-EB800E545E4F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1.bin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2.bin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3.bin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539552" y="3798561"/>
            <a:ext cx="5168914" cy="1327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r>
              <a:rPr lang="en-US" sz="1800" kern="0" dirty="0" smtClean="0">
                <a:solidFill>
                  <a:srgbClr val="408000"/>
                </a:solidFill>
              </a:rPr>
              <a:t>Level : </a:t>
            </a:r>
            <a:r>
              <a:rPr lang="en-US" sz="1800" kern="0" dirty="0" err="1" smtClean="0">
                <a:solidFill>
                  <a:srgbClr val="408000"/>
                </a:solidFill>
              </a:rPr>
              <a:t>Bsc</a:t>
            </a:r>
            <a:r>
              <a:rPr lang="en-US" sz="1800" kern="0" dirty="0" smtClean="0">
                <a:solidFill>
                  <a:srgbClr val="408000"/>
                </a:solidFill>
              </a:rPr>
              <a:t> Level 3</a:t>
            </a:r>
          </a:p>
          <a:p>
            <a:r>
              <a:rPr lang="en-US" sz="1800" kern="0" dirty="0" smtClean="0">
                <a:solidFill>
                  <a:srgbClr val="408000"/>
                </a:solidFill>
              </a:rPr>
              <a:t>Lecturer :Tim Tudor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510704" y="1916832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algn="l"/>
            <a:r>
              <a:rPr lang="en-US" sz="4400" kern="0" dirty="0" smtClean="0">
                <a:solidFill>
                  <a:srgbClr val="408000"/>
                </a:solidFill>
              </a:rPr>
              <a:t>Data Acquisition </a:t>
            </a:r>
            <a:br>
              <a:rPr lang="en-US" sz="4400" kern="0" dirty="0" smtClean="0">
                <a:solidFill>
                  <a:srgbClr val="408000"/>
                </a:solidFill>
              </a:rPr>
            </a:br>
            <a:r>
              <a:rPr lang="en-US" sz="4400" kern="0" dirty="0" smtClean="0">
                <a:solidFill>
                  <a:srgbClr val="408000"/>
                </a:solidFill>
              </a:rPr>
              <a:t>Handling and steering</a:t>
            </a:r>
            <a:endParaRPr lang="en-US" sz="4400" kern="0" dirty="0">
              <a:solidFill>
                <a:srgbClr val="408000"/>
              </a:solidFill>
            </a:endParaRPr>
          </a:p>
        </p:txBody>
      </p:sp>
      <p:pic>
        <p:nvPicPr>
          <p:cNvPr id="8" name="Picture 2" descr="http://www.openroadmotorsports.com/images/Tech/Data/DL1Grap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08420" y="4333539"/>
            <a:ext cx="3000396" cy="1893583"/>
          </a:xfrm>
          <a:prstGeom prst="rect">
            <a:avLst/>
          </a:prstGeom>
          <a:noFill/>
        </p:spPr>
      </p:pic>
      <p:pic>
        <p:nvPicPr>
          <p:cNvPr id="9" name="Picture 4" descr="http://www.lpiracing.com/catalog/dl1_300_2229_gener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809663"/>
            <a:ext cx="2143125" cy="1047751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84" y="260648"/>
            <a:ext cx="2752725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88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8247091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Introduction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r>
              <a:rPr lang="en-GB" dirty="0" smtClean="0"/>
              <a:t>Gap between expectation and the reality of what a logger can do</a:t>
            </a:r>
          </a:p>
          <a:p>
            <a:pPr>
              <a:lnSpc>
                <a:spcPct val="150000"/>
              </a:lnSpc>
            </a:pPr>
            <a:endParaRPr lang="en-GB" dirty="0" smtClean="0"/>
          </a:p>
          <a:p>
            <a:pPr>
              <a:lnSpc>
                <a:spcPct val="150000"/>
              </a:lnSpc>
            </a:pPr>
            <a:r>
              <a:rPr lang="en-GB" dirty="0" smtClean="0"/>
              <a:t>New users expect to plot a few key channels and see immediately what's going on</a:t>
            </a:r>
          </a:p>
          <a:p>
            <a:pPr>
              <a:lnSpc>
                <a:spcPct val="150000"/>
              </a:lnSpc>
            </a:pPr>
            <a:endParaRPr lang="en-GB" dirty="0" smtClean="0"/>
          </a:p>
          <a:p>
            <a:pPr>
              <a:lnSpc>
                <a:spcPct val="150000"/>
              </a:lnSpc>
            </a:pPr>
            <a:r>
              <a:rPr lang="en-GB" dirty="0" smtClean="0"/>
              <a:t>This takes experience  and effort!</a:t>
            </a:r>
          </a:p>
          <a:p>
            <a:pPr>
              <a:lnSpc>
                <a:spcPct val="150000"/>
              </a:lnSpc>
            </a:pPr>
            <a:endParaRPr lang="en-GB" dirty="0" smtClean="0"/>
          </a:p>
          <a:p>
            <a:pPr>
              <a:lnSpc>
                <a:spcPct val="150000"/>
              </a:lnSpc>
            </a:pPr>
            <a:r>
              <a:rPr lang="en-GB" dirty="0" smtClean="0"/>
              <a:t>First indicators can be observed by looking at general parameters which describe how well the car handles.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Overall handling measures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Speed – If a greater speed is carried through a corner this generally points to either</a:t>
            </a:r>
          </a:p>
          <a:p>
            <a:pPr lvl="2">
              <a:lnSpc>
                <a:spcPct val="150000"/>
              </a:lnSpc>
            </a:pPr>
            <a:r>
              <a:rPr lang="en-GB" sz="1600" dirty="0" smtClean="0"/>
              <a:t>Increased grip (Mechanical or Aero)</a:t>
            </a:r>
          </a:p>
          <a:p>
            <a:pPr lvl="2">
              <a:lnSpc>
                <a:spcPct val="150000"/>
              </a:lnSpc>
            </a:pPr>
            <a:r>
              <a:rPr lang="en-GB" sz="1600" dirty="0" smtClean="0"/>
              <a:t>Better balance</a:t>
            </a:r>
          </a:p>
          <a:p>
            <a:pPr lvl="2">
              <a:lnSpc>
                <a:spcPct val="150000"/>
              </a:lnSpc>
            </a:pPr>
            <a:r>
              <a:rPr lang="en-GB" sz="1600" dirty="0" smtClean="0"/>
              <a:t>Better driver!</a:t>
            </a:r>
          </a:p>
          <a:p>
            <a:pPr lvl="2"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Lateral (&amp; Longitudinal) Acceleration – Lateral acceleration indicates the magnitude of the forces accelerating the car around an arc. Higher acceleration points to increased grip or improved balance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Steering input – This input gives insight into how much input is required by a driver to maintain balance of the car. Indicates overall handling balance.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7318397" cy="5500726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Overall handling measures – Outing Reports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May want to display table showing following parameters for each lap and outing/configuration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Max speed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Min speed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Average speed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Max Lat Acceleration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Min Lat Acceleration</a:t>
            </a:r>
          </a:p>
          <a:p>
            <a:pPr lvl="1"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Values allow comparison between runs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Increased average lat acceleration points to increased grip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Increased average speed again points to increased grip or power or braking potential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481806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G-G Diagram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G-G Diagram is a plot of lateral acceleration versus longitudinal acceleration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Total acceleration available is limited by grip from tyres. Actually forms an ellipse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During cornering less grip available for longitudinal acceleration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Larger ellipse size indicates increase in grip.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Consistent near limit indicates well balanced car and good driver!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2" name="Picture 2" descr="G-Force Diagram 118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31750" y="4286256"/>
            <a:ext cx="3797968" cy="2000264"/>
          </a:xfrm>
          <a:prstGeom prst="rect">
            <a:avLst/>
          </a:prstGeom>
          <a:noFill/>
        </p:spPr>
      </p:pic>
      <p:pic>
        <p:nvPicPr>
          <p:cNvPr id="1028" name="Picture 4" descr="Traction circle grap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90220" y="1500175"/>
            <a:ext cx="3082268" cy="2286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4032249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Speed V Lateral Acceleration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r>
              <a:rPr lang="en-GB" sz="1800" dirty="0" smtClean="0"/>
              <a:t>Speed on y axis</a:t>
            </a:r>
          </a:p>
          <a:p>
            <a:pPr>
              <a:lnSpc>
                <a:spcPct val="150000"/>
              </a:lnSpc>
            </a:pPr>
            <a:endParaRPr lang="en-GB" sz="1800" dirty="0" smtClean="0"/>
          </a:p>
          <a:p>
            <a:pPr>
              <a:lnSpc>
                <a:spcPct val="150000"/>
              </a:lnSpc>
            </a:pPr>
            <a:r>
              <a:rPr lang="en-GB" sz="1800" dirty="0" smtClean="0"/>
              <a:t>Lat Acceleration on x axis</a:t>
            </a:r>
          </a:p>
          <a:p>
            <a:pPr>
              <a:lnSpc>
                <a:spcPct val="150000"/>
              </a:lnSpc>
            </a:pPr>
            <a:endParaRPr lang="en-GB" sz="1800" dirty="0" smtClean="0"/>
          </a:p>
          <a:p>
            <a:pPr>
              <a:lnSpc>
                <a:spcPct val="150000"/>
              </a:lnSpc>
            </a:pPr>
            <a:r>
              <a:rPr lang="en-GB" sz="1800" dirty="0" smtClean="0"/>
              <a:t>Car has no wings just a reasonable body shape</a:t>
            </a:r>
          </a:p>
          <a:p>
            <a:pPr>
              <a:lnSpc>
                <a:spcPct val="15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Stretch out to around +/- 1.6G – Not bad for this type of car.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 As speed increases so does maximum lateral acceleration </a:t>
            </a:r>
            <a:r>
              <a:rPr lang="en-GB" sz="1800" dirty="0" smtClean="0">
                <a:sym typeface="Wingdings" pitchFamily="2" charset="2"/>
              </a:rPr>
              <a:t> Downforce</a:t>
            </a: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60000">
            <a:off x="4607706" y="1819556"/>
            <a:ext cx="3889914" cy="4125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4389439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Speed V Lateral Acceleration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r>
              <a:rPr lang="en-GB" sz="1800" dirty="0" smtClean="0"/>
              <a:t>2 LH bends are quite distinct.</a:t>
            </a:r>
          </a:p>
          <a:p>
            <a:pPr>
              <a:lnSpc>
                <a:spcPct val="150000"/>
              </a:lnSpc>
            </a:pPr>
            <a:endParaRPr lang="en-GB" sz="1800" dirty="0" smtClean="0"/>
          </a:p>
          <a:p>
            <a:pPr>
              <a:lnSpc>
                <a:spcPct val="150000"/>
              </a:lnSpc>
            </a:pPr>
            <a:r>
              <a:rPr lang="en-GB" sz="1800" dirty="0" smtClean="0"/>
              <a:t>One taken at around 60mph and the other at 100mph.</a:t>
            </a:r>
          </a:p>
          <a:p>
            <a:pPr lvl="1">
              <a:lnSpc>
                <a:spcPct val="150000"/>
              </a:lnSpc>
            </a:pPr>
            <a:r>
              <a:rPr lang="en-GB" sz="1800" dirty="0" smtClean="0"/>
              <a:t>60mph </a:t>
            </a:r>
            <a:r>
              <a:rPr lang="en-GB" sz="1800" dirty="0" smtClean="0">
                <a:sym typeface="Wingdings" pitchFamily="2" charset="2"/>
              </a:rPr>
              <a:t> ~-1.5G</a:t>
            </a:r>
          </a:p>
          <a:p>
            <a:pPr lvl="1">
              <a:lnSpc>
                <a:spcPct val="150000"/>
              </a:lnSpc>
            </a:pPr>
            <a:r>
              <a:rPr lang="en-GB" sz="1800" dirty="0" smtClean="0">
                <a:sym typeface="Wingdings" pitchFamily="2" charset="2"/>
              </a:rPr>
              <a:t>100mph ~1.6G</a:t>
            </a:r>
          </a:p>
          <a:p>
            <a:pPr>
              <a:lnSpc>
                <a:spcPct val="150000"/>
              </a:lnSpc>
            </a:pPr>
            <a:endParaRPr lang="en-GB" sz="1800" dirty="0" smtClean="0">
              <a:sym typeface="Wingdings" pitchFamily="2" charset="2"/>
            </a:endParaRPr>
          </a:p>
          <a:p>
            <a:pPr>
              <a:lnSpc>
                <a:spcPct val="150000"/>
              </a:lnSpc>
            </a:pPr>
            <a:r>
              <a:rPr lang="en-GB" sz="1800" dirty="0" smtClean="0">
                <a:sym typeface="Wingdings" pitchFamily="2" charset="2"/>
              </a:rPr>
              <a:t>Generally this type of graph will resemble an inverted triangle where there is more Downforce, more rectangular for less Downforce.</a:t>
            </a:r>
            <a:endParaRPr lang="en-GB" sz="1800" dirty="0" smtClean="0"/>
          </a:p>
          <a:p>
            <a:pPr>
              <a:lnSpc>
                <a:spcPct val="15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60000">
            <a:off x="5317383" y="1958004"/>
            <a:ext cx="3377648" cy="3582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Simple analysis possible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r>
              <a:rPr lang="en-GB" sz="1800" dirty="0" smtClean="0"/>
              <a:t>Although complex math channels can be created to help analyse handling, basic channels offer allot of information</a:t>
            </a:r>
          </a:p>
          <a:p>
            <a:pPr>
              <a:lnSpc>
                <a:spcPct val="150000"/>
              </a:lnSpc>
            </a:pPr>
            <a:endParaRPr lang="en-GB" sz="1800" dirty="0" smtClean="0"/>
          </a:p>
          <a:p>
            <a:pPr>
              <a:lnSpc>
                <a:spcPct val="150000"/>
              </a:lnSpc>
            </a:pPr>
            <a:r>
              <a:rPr lang="en-GB" sz="1800" dirty="0" err="1" smtClean="0"/>
              <a:t>Oversteering</a:t>
            </a:r>
            <a:r>
              <a:rPr lang="en-GB" sz="1800" dirty="0" smtClean="0"/>
              <a:t> car may show</a:t>
            </a:r>
          </a:p>
          <a:p>
            <a:pPr lvl="2">
              <a:lnSpc>
                <a:spcPct val="150000"/>
              </a:lnSpc>
            </a:pPr>
            <a:r>
              <a:rPr lang="en-GB" sz="1800" dirty="0" smtClean="0"/>
              <a:t>Jagged lateral acceleration trace</a:t>
            </a:r>
          </a:p>
          <a:p>
            <a:pPr lvl="2">
              <a:lnSpc>
                <a:spcPct val="150000"/>
              </a:lnSpc>
            </a:pPr>
            <a:r>
              <a:rPr lang="en-GB" sz="1800" dirty="0" smtClean="0"/>
              <a:t>Jagged steering trace (opposite lock etc)</a:t>
            </a:r>
          </a:p>
          <a:p>
            <a:pPr lvl="2">
              <a:lnSpc>
                <a:spcPct val="150000"/>
              </a:lnSpc>
            </a:pPr>
            <a:endParaRPr lang="en-GB" sz="1800" dirty="0" smtClean="0"/>
          </a:p>
          <a:p>
            <a:pPr>
              <a:lnSpc>
                <a:spcPct val="150000"/>
              </a:lnSpc>
            </a:pPr>
            <a:r>
              <a:rPr lang="en-GB" sz="1800" dirty="0" smtClean="0"/>
              <a:t>Understeer  is not as dramatic</a:t>
            </a:r>
          </a:p>
          <a:p>
            <a:pPr lvl="2">
              <a:lnSpc>
                <a:spcPct val="150000"/>
              </a:lnSpc>
            </a:pPr>
            <a:r>
              <a:rPr lang="en-GB" sz="1800" dirty="0" smtClean="0"/>
              <a:t>May be a desperate Scandinavian flick in attempt to get car to turn in?</a:t>
            </a:r>
          </a:p>
          <a:p>
            <a:pPr lvl="2">
              <a:lnSpc>
                <a:spcPct val="150000"/>
              </a:lnSpc>
            </a:pPr>
            <a:r>
              <a:rPr lang="en-GB" sz="1800" dirty="0" smtClean="0"/>
              <a:t>Lateral acceleration trace gives clues.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5318133" cy="5429288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Recognizing under steer and over steer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Lateral G trace is starting point for handling analysis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Understeer and oversteer effects are subtle and hence may be easily confused.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err="1" smtClean="0"/>
              <a:t>Oversteer</a:t>
            </a:r>
            <a:r>
              <a:rPr lang="en-GB" sz="1600" dirty="0" smtClean="0"/>
              <a:t>-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 Sudden loss of rear grip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Rapid dip in lateral acceleration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Drivers response causes sudden return to previous levels.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Dip and climb </a:t>
            </a:r>
            <a:r>
              <a:rPr lang="en-GB" sz="1600" dirty="0" smtClean="0">
                <a:sym typeface="Wingdings" pitchFamily="2" charset="2"/>
              </a:rPr>
              <a:t> spike in data</a:t>
            </a:r>
          </a:p>
          <a:p>
            <a:pPr lvl="1">
              <a:lnSpc>
                <a:spcPct val="150000"/>
              </a:lnSpc>
              <a:buNone/>
            </a:pPr>
            <a:endParaRPr lang="en-GB" sz="1600" dirty="0" smtClean="0">
              <a:sym typeface="Wingdings" pitchFamily="2" charset="2"/>
            </a:endParaRPr>
          </a:p>
          <a:p>
            <a:pPr lvl="1">
              <a:lnSpc>
                <a:spcPct val="150000"/>
              </a:lnSpc>
            </a:pPr>
            <a:endParaRPr lang="en-GB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5386" t="15723"/>
          <a:stretch>
            <a:fillRect/>
          </a:stretch>
        </p:blipFill>
        <p:spPr bwMode="auto">
          <a:xfrm rot="10860000">
            <a:off x="6099123" y="1881551"/>
            <a:ext cx="2798860" cy="3109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4960943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Recognizing under steer and over steer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r>
              <a:rPr lang="en-GB" sz="1600" dirty="0" err="1" smtClean="0"/>
              <a:t>Understeer</a:t>
            </a:r>
            <a:r>
              <a:rPr lang="en-GB" sz="1600" dirty="0" smtClean="0"/>
              <a:t>-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 More Subtle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>
                <a:sym typeface="Wingdings" pitchFamily="2" charset="2"/>
              </a:rPr>
              <a:t>Can show up as a sudden dip in lateral acceleration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>
                <a:sym typeface="Wingdings" pitchFamily="2" charset="2"/>
              </a:rPr>
              <a:t>Dip is shallower and lasts for longer than oversteer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Shallower because even when the front end of a car lets go there is still more cornering power than when the rear lets go.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Correction lasts longer as driver has to lift throttle, reduce steering angle and wait.</a:t>
            </a:r>
          </a:p>
          <a:p>
            <a:pPr lvl="1">
              <a:lnSpc>
                <a:spcPct val="150000"/>
              </a:lnSpc>
            </a:pPr>
            <a:endParaRPr lang="en-GB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8978" t="13753"/>
          <a:stretch>
            <a:fillRect/>
          </a:stretch>
        </p:blipFill>
        <p:spPr bwMode="auto">
          <a:xfrm rot="10860000">
            <a:off x="5390203" y="1599258"/>
            <a:ext cx="3200715" cy="3739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5246695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Recognizing under steer and over steer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Understeer in chart is sudden and significant caused by a wet track.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Reluctance to turn in shows as a slow and hesitant increase in lateral acceleration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Mid corner understeer is hard to spot with a lat </a:t>
            </a:r>
            <a:r>
              <a:rPr lang="en-GB" sz="1600" dirty="0" err="1" smtClean="0"/>
              <a:t>accel</a:t>
            </a:r>
            <a:r>
              <a:rPr lang="en-GB" sz="1600" dirty="0" smtClean="0"/>
              <a:t> trace on its own.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Corner exit understeer shows as flattening out of lateral acceleration on exit .</a:t>
            </a:r>
            <a:endParaRPr lang="en-GB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8978" t="13753"/>
          <a:stretch>
            <a:fillRect/>
          </a:stretch>
        </p:blipFill>
        <p:spPr bwMode="auto">
          <a:xfrm rot="10860000">
            <a:off x="5910932" y="1599258"/>
            <a:ext cx="3200715" cy="3739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err="1" smtClean="0">
                <a:solidFill>
                  <a:srgbClr val="008000"/>
                </a:solidFill>
              </a:rPr>
              <a:t>Understeer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60000">
            <a:off x="756334" y="1426978"/>
            <a:ext cx="8027769" cy="4881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588963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Lateral acceleration and under/</a:t>
            </a:r>
            <a:r>
              <a:rPr lang="en-US" b="1" dirty="0" err="1" smtClean="0">
                <a:solidFill>
                  <a:srgbClr val="008000"/>
                </a:solidFill>
              </a:rPr>
              <a:t>oversteer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r>
              <a:rPr lang="en-GB" sz="1800" dirty="0" smtClean="0"/>
              <a:t>Bumps in track surface can mask under and oversteer characteristics</a:t>
            </a:r>
          </a:p>
          <a:p>
            <a:pPr>
              <a:lnSpc>
                <a:spcPct val="150000"/>
              </a:lnSpc>
            </a:pPr>
            <a:endParaRPr lang="en-GB" sz="1800" dirty="0" smtClean="0"/>
          </a:p>
          <a:p>
            <a:pPr>
              <a:lnSpc>
                <a:spcPct val="150000"/>
              </a:lnSpc>
            </a:pPr>
            <a:r>
              <a:rPr lang="en-GB" sz="1800" dirty="0" smtClean="0"/>
              <a:t>Trace on RHS shows a trace which appears to exhibit signs of understeer at beginning and end of corner. 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In fact there is a dip in the track which causes the driver to tighten the line significantly in the middle of the turn.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This would be evident from the steering trace.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60000">
            <a:off x="6459711" y="1734257"/>
            <a:ext cx="2295948" cy="3494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7961339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Steering traces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Combining steering and lateral acceleration gives much clearer picture of handling.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Steering – Drivers Request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Lat Acceleration – Vehicle response</a:t>
            </a:r>
          </a:p>
          <a:p>
            <a:pPr lvl="1"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Not worth not running steering and throttle sensors as 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They make analysis much clearer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Are inexpensive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Are easy to fit</a:t>
            </a:r>
          </a:p>
          <a:p>
            <a:pPr lvl="1"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Previous under/oversteer traces shown on next slide. Steering trace gives much clearer picture.</a:t>
            </a:r>
          </a:p>
          <a:p>
            <a:pPr lvl="1">
              <a:lnSpc>
                <a:spcPct val="150000"/>
              </a:lnSpc>
            </a:pPr>
            <a:endParaRPr lang="en-GB" dirty="0" smtClean="0"/>
          </a:p>
          <a:p>
            <a:pPr>
              <a:lnSpc>
                <a:spcPct val="150000"/>
              </a:lnSpc>
            </a:pPr>
            <a:endParaRPr lang="en-GB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Combining steering and lat acceleration traces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r>
              <a:rPr lang="en-GB" dirty="0" smtClean="0"/>
              <a:t>Speed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3" y="1785926"/>
            <a:ext cx="3998333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357298"/>
            <a:ext cx="4071966" cy="4501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Driver effects on traces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285860"/>
            <a:ext cx="4995369" cy="5072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1142984"/>
            <a:ext cx="2654330" cy="5423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6032513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Corner Radius</a:t>
            </a:r>
            <a:endParaRPr lang="en-US" dirty="0" smtClean="0">
              <a:solidFill>
                <a:srgbClr val="008000"/>
              </a:solidFill>
            </a:endParaRPr>
          </a:p>
          <a:p>
            <a:pPr>
              <a:lnSpc>
                <a:spcPct val="150000"/>
              </a:lnSpc>
            </a:pPr>
            <a:r>
              <a:rPr lang="en-GB" sz="1600" dirty="0" smtClean="0"/>
              <a:t>Calculating and plotting corner radius as a maths channel can be helpful.  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 lvl="1">
              <a:lnSpc>
                <a:spcPct val="150000"/>
              </a:lnSpc>
              <a:buNone/>
            </a:pPr>
            <a:r>
              <a:rPr lang="en-GB" sz="1600" dirty="0" smtClean="0"/>
              <a:t>		</a:t>
            </a:r>
          </a:p>
          <a:p>
            <a:pPr lvl="1">
              <a:lnSpc>
                <a:spcPct val="150000"/>
              </a:lnSpc>
              <a:buNone/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Allows comparison of different corners between different circuits.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Can predict cornering speeds.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Required to calculate under/oversteer channel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357290" y="2428868"/>
            <a:ext cx="428628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472531" y="2143116"/>
            <a:ext cx="2457187" cy="2643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2343150" y="2452688"/>
          <a:ext cx="24257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Equation" r:id="rId4" imgW="2425680" imgH="457200" progId="Equation.3">
                  <p:embed/>
                </p:oleObj>
              </mc:Choice>
              <mc:Fallback>
                <p:oleObj name="Equation" r:id="rId4" imgW="2425680" imgH="4572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43150" y="2452688"/>
                        <a:ext cx="2425700" cy="45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5746761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Corner Radius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Can help identify what the driver should be doing. (How much steering should be applied)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Large Radius </a:t>
            </a:r>
            <a:r>
              <a:rPr lang="en-GB" sz="1600" dirty="0" smtClean="0">
                <a:sym typeface="Wingdings" pitchFamily="2" charset="2"/>
              </a:rPr>
              <a:t> settle car and back on throttle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>
                <a:sym typeface="Wingdings" pitchFamily="2" charset="2"/>
              </a:rPr>
              <a:t>Small radius requires more careful application of throttle</a:t>
            </a:r>
          </a:p>
          <a:p>
            <a:pPr lvl="1">
              <a:lnSpc>
                <a:spcPct val="150000"/>
              </a:lnSpc>
            </a:pPr>
            <a:endParaRPr lang="en-GB" sz="1600" dirty="0" smtClean="0">
              <a:sym typeface="Wingdings" pitchFamily="2" charset="2"/>
            </a:endParaRPr>
          </a:p>
          <a:p>
            <a:pPr>
              <a:lnSpc>
                <a:spcPct val="150000"/>
              </a:lnSpc>
            </a:pPr>
            <a:r>
              <a:rPr lang="en-GB" sz="1600" dirty="0" smtClean="0">
                <a:sym typeface="Wingdings" pitchFamily="2" charset="2"/>
              </a:rPr>
              <a:t>Also may indicate different lines .</a:t>
            </a:r>
          </a:p>
          <a:p>
            <a:pPr lvl="1">
              <a:lnSpc>
                <a:spcPct val="150000"/>
              </a:lnSpc>
            </a:pPr>
            <a:r>
              <a:rPr lang="en-GB" sz="1800" dirty="0" smtClean="0">
                <a:sym typeface="Wingdings" pitchFamily="2" charset="2"/>
              </a:rPr>
              <a:t>Sharp turn in  Sudden drop in trace</a:t>
            </a:r>
          </a:p>
          <a:p>
            <a:pPr lvl="1">
              <a:lnSpc>
                <a:spcPct val="150000"/>
              </a:lnSpc>
            </a:pPr>
            <a:r>
              <a:rPr lang="en-GB" sz="1800" dirty="0" smtClean="0">
                <a:sym typeface="Wingdings" pitchFamily="2" charset="2"/>
              </a:rPr>
              <a:t>Consistent radius  Flat bottom to curve</a:t>
            </a:r>
          </a:p>
          <a:p>
            <a:pPr lvl="1">
              <a:lnSpc>
                <a:spcPct val="150000"/>
              </a:lnSpc>
            </a:pPr>
            <a:endParaRPr lang="en-GB" sz="1800" dirty="0" smtClean="0">
              <a:sym typeface="Wingdings" pitchFamily="2" charset="2"/>
            </a:endParaRPr>
          </a:p>
          <a:p>
            <a:pPr>
              <a:lnSpc>
                <a:spcPct val="150000"/>
              </a:lnSpc>
            </a:pPr>
            <a:r>
              <a:rPr lang="en-GB" sz="1800" dirty="0" smtClean="0">
                <a:sym typeface="Wingdings" pitchFamily="2" charset="2"/>
              </a:rPr>
              <a:t>Step up mid corner of black trace could be due to understeer</a:t>
            </a: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6216941" y="2143116"/>
            <a:ext cx="2855653" cy="3071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4746629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Speed adjusted steering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Problem with using steering and lateral acceleration traces combined is that the two do not move in unison.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A car with no aerodynamic  can be expected to reach the same maximum lateral acceleration around a 30mph corner as a 100mph corner. Max lateral acceleration is independent of corner radius.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Steering is not. Large radius = small steer angle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We can use speed adjusted steering approximation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2143116"/>
            <a:ext cx="3848057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1785918" y="6000768"/>
          <a:ext cx="2348518" cy="6842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Equation" r:id="rId4" imgW="1612800" imgH="469800" progId="Equation.3">
                  <p:embed/>
                </p:oleObj>
              </mc:Choice>
              <mc:Fallback>
                <p:oleObj name="Equation" r:id="rId4" imgW="1612800" imgH="4698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5918" y="6000768"/>
                        <a:ext cx="2348518" cy="68421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767558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Speed adjusted steering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As SAS is only an approximation you can only use it for comparative work.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First identify a corner where the car was well balanced 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Identify the relationship between SAS and lat </a:t>
            </a:r>
            <a:r>
              <a:rPr lang="en-GB" sz="1800" dirty="0" err="1" smtClean="0"/>
              <a:t>accel</a:t>
            </a:r>
            <a:r>
              <a:rPr lang="en-GB" sz="1800" dirty="0" smtClean="0"/>
              <a:t>.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Whatever the relationship, you would expect it to be repeated in all corners where the car is well balanced.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If trace is shorter than expected </a:t>
            </a:r>
            <a:r>
              <a:rPr lang="en-GB" sz="1800" dirty="0" smtClean="0">
                <a:sym typeface="Wingdings" pitchFamily="2" charset="2"/>
              </a:rPr>
              <a:t> Driver using less than expected steering oversteer</a:t>
            </a:r>
          </a:p>
          <a:p>
            <a:pPr>
              <a:lnSpc>
                <a:spcPct val="90000"/>
              </a:lnSpc>
            </a:pPr>
            <a:endParaRPr lang="en-GB" sz="1800" dirty="0" smtClean="0">
              <a:sym typeface="Wingdings" pitchFamily="2" charset="2"/>
            </a:endParaRPr>
          </a:p>
          <a:p>
            <a:pPr>
              <a:lnSpc>
                <a:spcPct val="90000"/>
              </a:lnSpc>
            </a:pPr>
            <a:r>
              <a:rPr lang="en-GB" sz="1800" dirty="0" smtClean="0">
                <a:sym typeface="Wingdings" pitchFamily="2" charset="2"/>
              </a:rPr>
              <a:t>Taller than expected  driver using more steering than expected  Understeer</a:t>
            </a: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767558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Speed adjusted steering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Trace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Balanced in turn 2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Oversteer in turn 3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Understeer in turns 1 and 6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2726911"/>
            <a:ext cx="5429288" cy="3930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val 4"/>
          <p:cNvSpPr/>
          <p:nvPr/>
        </p:nvSpPr>
        <p:spPr>
          <a:xfrm>
            <a:off x="2571736" y="3500438"/>
            <a:ext cx="642942" cy="14287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4357686" y="4500570"/>
            <a:ext cx="428628" cy="107157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000628" y="3357562"/>
            <a:ext cx="428628" cy="107157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5500694" y="3357562"/>
            <a:ext cx="428628" cy="107157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Required Steering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r>
              <a:rPr lang="en-GB" dirty="0" smtClean="0"/>
              <a:t>Required steering is described by the formula</a:t>
            </a:r>
          </a:p>
          <a:p>
            <a:pPr>
              <a:lnSpc>
                <a:spcPct val="150000"/>
              </a:lnSpc>
            </a:pPr>
            <a:endParaRPr lang="en-GB" dirty="0" smtClean="0"/>
          </a:p>
          <a:p>
            <a:pPr>
              <a:lnSpc>
                <a:spcPct val="150000"/>
              </a:lnSpc>
            </a:pPr>
            <a:endParaRPr lang="en-GB" dirty="0" smtClean="0"/>
          </a:p>
          <a:p>
            <a:pPr>
              <a:lnSpc>
                <a:spcPct val="150000"/>
              </a:lnSpc>
            </a:pPr>
            <a:r>
              <a:rPr lang="en-GB" dirty="0" smtClean="0"/>
              <a:t>Which is derived from geometric analysis of the diagram on the right</a:t>
            </a:r>
          </a:p>
          <a:p>
            <a:pPr>
              <a:lnSpc>
                <a:spcPct val="150000"/>
              </a:lnSpc>
            </a:pPr>
            <a:endParaRPr lang="en-GB" dirty="0" smtClean="0"/>
          </a:p>
          <a:p>
            <a:pPr>
              <a:lnSpc>
                <a:spcPct val="150000"/>
              </a:lnSpc>
            </a:pPr>
            <a:endParaRPr lang="en-GB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3789040"/>
            <a:ext cx="5134414" cy="2928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1485900" y="2295525"/>
          <a:ext cx="600868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Equation" r:id="rId4" imgW="4127400" imgH="419040" progId="Equation.3">
                  <p:embed/>
                </p:oleObj>
              </mc:Choice>
              <mc:Fallback>
                <p:oleObj name="Equation" r:id="rId4" imgW="4127400" imgH="41904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5900" y="2295525"/>
                        <a:ext cx="6008688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Required Steering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r>
              <a:rPr lang="en-GB" sz="1800" dirty="0" smtClean="0"/>
              <a:t>Useful as it describes the theoretical steering associated with the actual path of the car.</a:t>
            </a:r>
          </a:p>
          <a:p>
            <a:pPr>
              <a:lnSpc>
                <a:spcPct val="150000"/>
              </a:lnSpc>
            </a:pPr>
            <a:endParaRPr lang="en-GB" sz="1800" dirty="0" smtClean="0"/>
          </a:p>
          <a:p>
            <a:pPr>
              <a:lnSpc>
                <a:spcPct val="150000"/>
              </a:lnSpc>
            </a:pPr>
            <a:r>
              <a:rPr lang="en-GB" sz="1800" dirty="0" smtClean="0"/>
              <a:t>If compared with steering trace we can identify under/oversteer</a:t>
            </a:r>
          </a:p>
          <a:p>
            <a:pPr>
              <a:lnSpc>
                <a:spcPct val="150000"/>
              </a:lnSpc>
            </a:pPr>
            <a:endParaRPr lang="en-GB" sz="1800" dirty="0" smtClean="0"/>
          </a:p>
          <a:p>
            <a:pPr>
              <a:lnSpc>
                <a:spcPct val="150000"/>
              </a:lnSpc>
            </a:pPr>
            <a:r>
              <a:rPr lang="en-GB" sz="1800" dirty="0" smtClean="0"/>
              <a:t>Only works properly if steering channel calibrated in terms of road wheel movement.</a:t>
            </a:r>
          </a:p>
          <a:p>
            <a:pPr>
              <a:lnSpc>
                <a:spcPct val="150000"/>
              </a:lnSpc>
            </a:pPr>
            <a:endParaRPr lang="en-GB" sz="1800" dirty="0" smtClean="0"/>
          </a:p>
          <a:p>
            <a:pPr>
              <a:lnSpc>
                <a:spcPct val="150000"/>
              </a:lnSpc>
            </a:pPr>
            <a:r>
              <a:rPr lang="en-GB" sz="1800" dirty="0" smtClean="0"/>
              <a:t>Handling channel can be created by subtracting required steering from actual steering</a:t>
            </a:r>
          </a:p>
          <a:p>
            <a:pPr>
              <a:lnSpc>
                <a:spcPct val="150000"/>
              </a:lnSpc>
            </a:pPr>
            <a:endParaRPr lang="en-GB" dirty="0" smtClean="0"/>
          </a:p>
          <a:p>
            <a:pPr>
              <a:lnSpc>
                <a:spcPct val="150000"/>
              </a:lnSpc>
            </a:pPr>
            <a:endParaRPr lang="en-GB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Required Steering Versus actual steering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1071538" y="1285860"/>
            <a:ext cx="6715172" cy="2668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3929066"/>
            <a:ext cx="6858048" cy="2755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71454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Handling and steering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857232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Required Steering Versus actual steering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1354701"/>
            <a:ext cx="4785174" cy="5146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MU POWERPOINT TEMPLATE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SMU POWERPOINT TEMPLATE</Template>
  <TotalTime>2624</TotalTime>
  <Words>1169</Words>
  <Application>Microsoft Office PowerPoint</Application>
  <PresentationFormat>On-screen Show (4:3)</PresentationFormat>
  <Paragraphs>410</Paragraphs>
  <Slides>25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7" baseType="lpstr">
      <vt:lpstr>SMU POWERPOINT TEMPLATE</vt:lpstr>
      <vt:lpstr>Equation</vt:lpstr>
      <vt:lpstr>PowerPoint Presentation</vt:lpstr>
      <vt:lpstr>Handling and steering</vt:lpstr>
      <vt:lpstr>Handling and steering</vt:lpstr>
      <vt:lpstr>Handling and steering</vt:lpstr>
      <vt:lpstr>Handling and steering</vt:lpstr>
      <vt:lpstr>Handling and steering</vt:lpstr>
      <vt:lpstr>Handling and steering</vt:lpstr>
      <vt:lpstr>Handling and steering</vt:lpstr>
      <vt:lpstr>Handling and steering</vt:lpstr>
      <vt:lpstr>Handling and steering</vt:lpstr>
      <vt:lpstr>Handling and steering</vt:lpstr>
      <vt:lpstr>Handling and steering</vt:lpstr>
      <vt:lpstr>Handling and steering</vt:lpstr>
      <vt:lpstr>Handling and steering</vt:lpstr>
      <vt:lpstr>Handling and steering</vt:lpstr>
      <vt:lpstr>Handling and steering</vt:lpstr>
      <vt:lpstr>Handling and steering</vt:lpstr>
      <vt:lpstr>Handling and steering</vt:lpstr>
      <vt:lpstr>Handling and steering</vt:lpstr>
      <vt:lpstr>Handling and steering</vt:lpstr>
      <vt:lpstr>Handling and steering</vt:lpstr>
      <vt:lpstr>Handling and steering</vt:lpstr>
      <vt:lpstr>Handling and steering</vt:lpstr>
      <vt:lpstr>Handling and steering</vt:lpstr>
      <vt:lpstr>Handling and steering</vt:lpstr>
    </vt:vector>
  </TitlesOfParts>
  <Company>SMU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Aerodynamics</dc:title>
  <dc:creator>fad-tt</dc:creator>
  <cp:lastModifiedBy>Tudor, Timothy</cp:lastModifiedBy>
  <cp:revision>201</cp:revision>
  <dcterms:created xsi:type="dcterms:W3CDTF">2010-09-22T08:44:59Z</dcterms:created>
  <dcterms:modified xsi:type="dcterms:W3CDTF">2015-01-05T15:05:10Z</dcterms:modified>
</cp:coreProperties>
</file>