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63" r:id="rId3"/>
    <p:sldId id="265" r:id="rId4"/>
    <p:sldId id="257" r:id="rId5"/>
    <p:sldId id="258" r:id="rId6"/>
    <p:sldId id="259" r:id="rId7"/>
    <p:sldId id="264"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8" autoAdjust="0"/>
    <p:restoredTop sz="94614" autoAdjust="0"/>
  </p:normalViewPr>
  <p:slideViewPr>
    <p:cSldViewPr snapToGrid="0">
      <p:cViewPr varScale="1">
        <p:scale>
          <a:sx n="82" d="100"/>
          <a:sy n="82" d="100"/>
        </p:scale>
        <p:origin x="-682" y="-91"/>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BB5B7C0-C3B9-4C97-BAD6-4A7CB430C239}" type="datetimeFigureOut">
              <a:rPr lang="en-GB" smtClean="0"/>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AB05C-B71B-43A1-992D-16D8407DC461}" type="slidenum">
              <a:rPr lang="en-GB" smtClean="0"/>
              <a:t>‹#›</a:t>
            </a:fld>
            <a:endParaRPr lang="en-GB"/>
          </a:p>
        </p:txBody>
      </p:sp>
    </p:spTree>
    <p:extLst>
      <p:ext uri="{BB962C8B-B14F-4D97-AF65-F5344CB8AC3E}">
        <p14:creationId xmlns:p14="http://schemas.microsoft.com/office/powerpoint/2010/main" val="2913714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DBB5B7C0-C3B9-4C97-BAD6-4A7CB430C239}" type="datetimeFigureOut">
              <a:rPr lang="en-GB" smtClean="0"/>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AB05C-B71B-43A1-992D-16D8407DC461}" type="slidenum">
              <a:rPr lang="en-GB" smtClean="0"/>
              <a:t>‹#›</a:t>
            </a:fld>
            <a:endParaRPr lang="en-GB"/>
          </a:p>
        </p:txBody>
      </p:sp>
    </p:spTree>
    <p:extLst>
      <p:ext uri="{BB962C8B-B14F-4D97-AF65-F5344CB8AC3E}">
        <p14:creationId xmlns:p14="http://schemas.microsoft.com/office/powerpoint/2010/main" val="2352375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B5B7C0-C3B9-4C97-BAD6-4A7CB430C239}" type="datetimeFigureOut">
              <a:rPr lang="en-GB" smtClean="0"/>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AB05C-B71B-43A1-992D-16D8407DC461}" type="slidenum">
              <a:rPr lang="en-GB" smtClean="0"/>
              <a:t>‹#›</a:t>
            </a:fld>
            <a:endParaRPr lang="en-GB"/>
          </a:p>
        </p:txBody>
      </p:sp>
    </p:spTree>
    <p:extLst>
      <p:ext uri="{BB962C8B-B14F-4D97-AF65-F5344CB8AC3E}">
        <p14:creationId xmlns:p14="http://schemas.microsoft.com/office/powerpoint/2010/main" val="1007205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BB5B7C0-C3B9-4C97-BAD6-4A7CB430C239}" type="datetimeFigureOut">
              <a:rPr lang="en-GB" smtClean="0"/>
              <a:t>03/12/2017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DAB05C-B71B-43A1-992D-16D8407DC461}" type="slidenum">
              <a:rPr lang="en-GB" smtClean="0"/>
              <a:t>‹#›</a:t>
            </a:fld>
            <a:endParaRPr lang="en-GB"/>
          </a:p>
        </p:txBody>
      </p:sp>
    </p:spTree>
    <p:extLst>
      <p:ext uri="{BB962C8B-B14F-4D97-AF65-F5344CB8AC3E}">
        <p14:creationId xmlns:p14="http://schemas.microsoft.com/office/powerpoint/2010/main" val="12732259"/>
      </p:ext>
    </p:extLst>
  </p:cSld>
  <p:clrMapOvr>
    <a:masterClrMapping/>
  </p:clrMapOvr>
  <p:extLst>
    <p:ext uri="{DCECCB84-F9BA-43D5-87BE-67443E8EF086}">
      <p15:sldGuideLst xmlns=""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BB5B7C0-C3B9-4C97-BAD6-4A7CB430C239}" type="datetimeFigureOut">
              <a:rPr lang="en-GB" smtClean="0"/>
              <a:t>03/12/2017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DAB05C-B71B-43A1-992D-16D8407DC461}" type="slidenum">
              <a:rPr lang="en-GB" smtClean="0"/>
              <a:t>‹#›</a:t>
            </a:fld>
            <a:endParaRPr lang="en-GB"/>
          </a:p>
        </p:txBody>
      </p:sp>
    </p:spTree>
    <p:extLst>
      <p:ext uri="{BB962C8B-B14F-4D97-AF65-F5344CB8AC3E}">
        <p14:creationId xmlns:p14="http://schemas.microsoft.com/office/powerpoint/2010/main" val="1277021395"/>
      </p:ext>
    </p:extLst>
  </p:cSld>
  <p:clrMapOvr>
    <a:masterClrMapping/>
  </p:clrMapOvr>
  <p:extLst>
    <p:ext uri="{DCECCB84-F9BA-43D5-87BE-67443E8EF086}">
      <p15:sldGuideLst xmlns=""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DBB5B7C0-C3B9-4C97-BAD6-4A7CB430C239}" type="datetimeFigureOut">
              <a:rPr lang="en-GB" smtClean="0"/>
              <a:t>03/12/2017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6DAB05C-B71B-43A1-992D-16D8407DC461}" type="slidenum">
              <a:rPr lang="en-GB" smtClean="0"/>
              <a:t>‹#›</a:t>
            </a:fld>
            <a:endParaRPr lang="en-GB"/>
          </a:p>
        </p:txBody>
      </p:sp>
    </p:spTree>
    <p:extLst>
      <p:ext uri="{BB962C8B-B14F-4D97-AF65-F5344CB8AC3E}">
        <p14:creationId xmlns:p14="http://schemas.microsoft.com/office/powerpoint/2010/main" val="35403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BB5B7C0-C3B9-4C97-BAD6-4A7CB430C239}" type="datetimeFigureOut">
              <a:rPr lang="en-GB" smtClean="0"/>
              <a:t>03/12/2017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6DAB05C-B71B-43A1-992D-16D8407DC461}" type="slidenum">
              <a:rPr lang="en-GB" smtClean="0"/>
              <a:t>‹#›</a:t>
            </a:fld>
            <a:endParaRPr lang="en-GB"/>
          </a:p>
        </p:txBody>
      </p:sp>
    </p:spTree>
    <p:extLst>
      <p:ext uri="{BB962C8B-B14F-4D97-AF65-F5344CB8AC3E}">
        <p14:creationId xmlns:p14="http://schemas.microsoft.com/office/powerpoint/2010/main" val="2261672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DBB5B7C0-C3B9-4C97-BAD6-4A7CB430C239}" type="datetimeFigureOut">
              <a:rPr lang="en-GB" smtClean="0"/>
              <a:t>03/12/2017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6DAB05C-B71B-43A1-992D-16D8407DC461}" type="slidenum">
              <a:rPr lang="en-GB" smtClean="0"/>
              <a:t>‹#›</a:t>
            </a:fld>
            <a:endParaRPr lang="en-GB"/>
          </a:p>
        </p:txBody>
      </p:sp>
    </p:spTree>
    <p:extLst>
      <p:ext uri="{BB962C8B-B14F-4D97-AF65-F5344CB8AC3E}">
        <p14:creationId xmlns:p14="http://schemas.microsoft.com/office/powerpoint/2010/main" val="3286195771"/>
      </p:ext>
    </p:extLst>
  </p:cSld>
  <p:clrMapOvr>
    <a:masterClrMapping/>
  </p:clrMapOvr>
  <p:extLst>
    <p:ext uri="{DCECCB84-F9BA-43D5-87BE-67443E8EF086}">
      <p15:sldGuideLst xmlns=""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BB5B7C0-C3B9-4C97-BAD6-4A7CB430C239}" type="datetimeFigureOut">
              <a:rPr lang="en-GB" smtClean="0"/>
              <a:t>03/12/2017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DAB05C-B71B-43A1-992D-16D8407DC461}" type="slidenum">
              <a:rPr lang="en-GB" smtClean="0"/>
              <a:t>‹#›</a:t>
            </a:fld>
            <a:endParaRPr lang="en-GB"/>
          </a:p>
        </p:txBody>
      </p:sp>
    </p:spTree>
    <p:extLst>
      <p:ext uri="{BB962C8B-B14F-4D97-AF65-F5344CB8AC3E}">
        <p14:creationId xmlns:p14="http://schemas.microsoft.com/office/powerpoint/2010/main" val="1304012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BB5B7C0-C3B9-4C97-BAD6-4A7CB430C239}" type="datetimeFigureOut">
              <a:rPr lang="en-GB" smtClean="0"/>
              <a:t>03/12/2017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DAB05C-B71B-43A1-992D-16D8407DC461}" type="slidenum">
              <a:rPr lang="en-GB" smtClean="0"/>
              <a:t>‹#›</a:t>
            </a:fld>
            <a:endParaRPr lang="en-GB"/>
          </a:p>
        </p:txBody>
      </p:sp>
    </p:spTree>
    <p:extLst>
      <p:ext uri="{BB962C8B-B14F-4D97-AF65-F5344CB8AC3E}">
        <p14:creationId xmlns:p14="http://schemas.microsoft.com/office/powerpoint/2010/main" val="4207972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DBB5B7C0-C3B9-4C97-BAD6-4A7CB430C239}" type="datetimeFigureOut">
              <a:rPr lang="en-GB" smtClean="0"/>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AB05C-B71B-43A1-992D-16D8407DC461}" type="slidenum">
              <a:rPr lang="en-GB" smtClean="0"/>
              <a:t>‹#›</a:t>
            </a:fld>
            <a:endParaRPr lang="en-GB"/>
          </a:p>
        </p:txBody>
      </p:sp>
    </p:spTree>
    <p:extLst>
      <p:ext uri="{BB962C8B-B14F-4D97-AF65-F5344CB8AC3E}">
        <p14:creationId xmlns:p14="http://schemas.microsoft.com/office/powerpoint/2010/main" val="1859503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DBB5B7C0-C3B9-4C97-BAD6-4A7CB430C239}" type="datetimeFigureOut">
              <a:rPr lang="en-GB" smtClean="0"/>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AB05C-B71B-43A1-992D-16D8407DC46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09398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B5B7C0-C3B9-4C97-BAD6-4A7CB430C239}" type="datetimeFigureOut">
              <a:rPr lang="en-GB" smtClean="0"/>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AB05C-B71B-43A1-992D-16D8407DC461}" type="slidenum">
              <a:rPr lang="en-GB" smtClean="0"/>
              <a:t>‹#›</a:t>
            </a:fld>
            <a:endParaRPr lang="en-GB"/>
          </a:p>
        </p:txBody>
      </p:sp>
    </p:spTree>
    <p:extLst>
      <p:ext uri="{BB962C8B-B14F-4D97-AF65-F5344CB8AC3E}">
        <p14:creationId xmlns:p14="http://schemas.microsoft.com/office/powerpoint/2010/main" val="2386109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BB5B7C0-C3B9-4C97-BAD6-4A7CB430C239}" type="datetimeFigureOut">
              <a:rPr lang="en-GB" smtClean="0"/>
              <a:t>03/12/2017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AB05C-B71B-43A1-992D-16D8407DC461}" type="slidenum">
              <a:rPr lang="en-GB" smtClean="0"/>
              <a:t>‹#›</a:t>
            </a:fld>
            <a:endParaRPr lang="en-GB"/>
          </a:p>
        </p:txBody>
      </p:sp>
    </p:spTree>
    <p:extLst>
      <p:ext uri="{BB962C8B-B14F-4D97-AF65-F5344CB8AC3E}">
        <p14:creationId xmlns:p14="http://schemas.microsoft.com/office/powerpoint/2010/main" val="29100447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BB5B7C0-C3B9-4C97-BAD6-4A7CB430C239}" type="datetimeFigureOut">
              <a:rPr lang="en-GB" smtClean="0"/>
              <a:t>03/12/2017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AB05C-B71B-43A1-992D-16D8407DC461}" type="slidenum">
              <a:rPr lang="en-GB" smtClean="0"/>
              <a:t>‹#›</a:t>
            </a:fld>
            <a:endParaRPr lang="en-GB"/>
          </a:p>
        </p:txBody>
      </p:sp>
    </p:spTree>
    <p:extLst>
      <p:ext uri="{BB962C8B-B14F-4D97-AF65-F5344CB8AC3E}">
        <p14:creationId xmlns:p14="http://schemas.microsoft.com/office/powerpoint/2010/main" val="18144918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BB5B7C0-C3B9-4C97-BAD6-4A7CB430C239}" type="datetimeFigureOut">
              <a:rPr lang="en-GB" smtClean="0"/>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AB05C-B71B-43A1-992D-16D8407DC461}" type="slidenum">
              <a:rPr lang="en-GB" smtClean="0"/>
              <a:t>‹#›</a:t>
            </a:fld>
            <a:endParaRPr lang="en-GB"/>
          </a:p>
        </p:txBody>
      </p:sp>
    </p:spTree>
    <p:extLst>
      <p:ext uri="{BB962C8B-B14F-4D97-AF65-F5344CB8AC3E}">
        <p14:creationId xmlns:p14="http://schemas.microsoft.com/office/powerpoint/2010/main" val="14680105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BB5B7C0-C3B9-4C97-BAD6-4A7CB430C239}" type="datetimeFigureOut">
              <a:rPr lang="en-GB" smtClean="0"/>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AB05C-B71B-43A1-992D-16D8407DC461}" type="slidenum">
              <a:rPr lang="en-GB" smtClean="0"/>
              <a:t>‹#›</a:t>
            </a:fld>
            <a:endParaRPr lang="en-GB"/>
          </a:p>
        </p:txBody>
      </p:sp>
    </p:spTree>
    <p:extLst>
      <p:ext uri="{BB962C8B-B14F-4D97-AF65-F5344CB8AC3E}">
        <p14:creationId xmlns:p14="http://schemas.microsoft.com/office/powerpoint/2010/main" val="1406041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BB5B7C0-C3B9-4C97-BAD6-4A7CB430C239}" type="datetimeFigureOut">
              <a:rPr lang="en-GB" smtClean="0"/>
              <a:t>03/12/2017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6DAB05C-B71B-43A1-992D-16D8407DC461}" type="slidenum">
              <a:rPr lang="en-GB" smtClean="0"/>
              <a:t>‹#›</a:t>
            </a:fld>
            <a:endParaRPr lang="en-GB"/>
          </a:p>
        </p:txBody>
      </p:sp>
    </p:spTree>
    <p:extLst>
      <p:ext uri="{BB962C8B-B14F-4D97-AF65-F5344CB8AC3E}">
        <p14:creationId xmlns:p14="http://schemas.microsoft.com/office/powerpoint/2010/main" val="711970211"/>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sz="4800" dirty="0" smtClean="0">
                <a:solidFill>
                  <a:srgbClr val="FF0000"/>
                </a:solidFill>
                <a:latin typeface="Times New Roman" pitchFamily="18" charset="0"/>
                <a:cs typeface="Times New Roman" pitchFamily="18" charset="0"/>
              </a:rPr>
              <a:t>Why did Tesco fail in the U.S.?</a:t>
            </a:r>
            <a:endParaRPr lang="en-GB" sz="4800" dirty="0">
              <a:solidFill>
                <a:srgbClr val="FF0000"/>
              </a:solidFill>
              <a:latin typeface="Times New Roman" pitchFamily="18" charset="0"/>
              <a:cs typeface="Times New Roman" pitchFamily="18" charset="0"/>
            </a:endParaRPr>
          </a:p>
        </p:txBody>
      </p:sp>
      <p:pic>
        <p:nvPicPr>
          <p:cNvPr id="7" name="Content Placeholder 6"/>
          <p:cNvPicPr>
            <a:picLocks noGrp="1" noChangeAspect="1"/>
          </p:cNvPicPr>
          <p:nvPr>
            <p:ph idx="1"/>
          </p:nvPr>
        </p:nvPicPr>
        <p:blipFill>
          <a:blip r:embed="rId2"/>
          <a:stretch>
            <a:fillRect/>
          </a:stretch>
        </p:blipFill>
        <p:spPr>
          <a:xfrm>
            <a:off x="2653934" y="2000865"/>
            <a:ext cx="5594349" cy="4195762"/>
          </a:xfrm>
          <a:prstGeom prst="rect">
            <a:avLst/>
          </a:prstGeom>
        </p:spPr>
      </p:pic>
    </p:spTree>
    <p:extLst>
      <p:ext uri="{BB962C8B-B14F-4D97-AF65-F5344CB8AC3E}">
        <p14:creationId xmlns:p14="http://schemas.microsoft.com/office/powerpoint/2010/main" val="3657081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7805" y="483578"/>
            <a:ext cx="8946541" cy="5609492"/>
          </a:xfrm>
        </p:spPr>
        <p:txBody>
          <a:bodyPr>
            <a:normAutofit/>
          </a:bodyPr>
          <a:lstStyle/>
          <a:p>
            <a:pPr marL="0" indent="0" algn="ctr">
              <a:lnSpc>
                <a:spcPct val="150000"/>
              </a:lnSpc>
              <a:buNone/>
            </a:pPr>
            <a:r>
              <a:rPr lang="en-GB" sz="3200" dirty="0" smtClean="0">
                <a:solidFill>
                  <a:schemeClr val="accent6">
                    <a:lumMod val="60000"/>
                    <a:lumOff val="40000"/>
                  </a:schemeClr>
                </a:solidFill>
                <a:latin typeface="Times New Roman" panose="02020603050405020304" pitchFamily="18" charset="0"/>
                <a:cs typeface="Times New Roman" panose="02020603050405020304" pitchFamily="18" charset="0"/>
              </a:rPr>
              <a:t>      Table Content</a:t>
            </a:r>
          </a:p>
          <a:p>
            <a:pPr>
              <a:lnSpc>
                <a:spcPct val="150000"/>
              </a:lnSpc>
            </a:pPr>
            <a:r>
              <a:rPr lang="en-GB" sz="3200" dirty="0" smtClean="0">
                <a:solidFill>
                  <a:schemeClr val="accent6">
                    <a:lumMod val="60000"/>
                    <a:lumOff val="40000"/>
                  </a:schemeClr>
                </a:solidFill>
                <a:latin typeface="Times New Roman" panose="02020603050405020304" pitchFamily="18" charset="0"/>
                <a:cs typeface="Times New Roman" panose="02020603050405020304" pitchFamily="18" charset="0"/>
              </a:rPr>
              <a:t>1.0 Background</a:t>
            </a:r>
          </a:p>
          <a:p>
            <a:pPr>
              <a:lnSpc>
                <a:spcPct val="150000"/>
              </a:lnSpc>
            </a:pPr>
            <a:r>
              <a:rPr lang="en-GB" sz="3200" dirty="0" smtClean="0">
                <a:solidFill>
                  <a:schemeClr val="accent6">
                    <a:lumMod val="60000"/>
                    <a:lumOff val="40000"/>
                  </a:schemeClr>
                </a:solidFill>
                <a:latin typeface="Times New Roman" panose="02020603050405020304" pitchFamily="18" charset="0"/>
                <a:cs typeface="Times New Roman" panose="02020603050405020304" pitchFamily="18" charset="0"/>
              </a:rPr>
              <a:t>2.0 </a:t>
            </a:r>
            <a:r>
              <a:rPr lang="en-GB" sz="3200" dirty="0">
                <a:solidFill>
                  <a:schemeClr val="accent6">
                    <a:lumMod val="60000"/>
                    <a:lumOff val="40000"/>
                  </a:schemeClr>
                </a:solidFill>
                <a:latin typeface="Times New Roman" panose="02020603050405020304" pitchFamily="18" charset="0"/>
                <a:cs typeface="Times New Roman" panose="02020603050405020304" pitchFamily="18" charset="0"/>
              </a:rPr>
              <a:t>External reasons</a:t>
            </a:r>
          </a:p>
          <a:p>
            <a:pPr>
              <a:lnSpc>
                <a:spcPct val="150000"/>
              </a:lnSpc>
            </a:pPr>
            <a:r>
              <a:rPr lang="en-GB" sz="3200" dirty="0">
                <a:solidFill>
                  <a:schemeClr val="accent6">
                    <a:lumMod val="60000"/>
                    <a:lumOff val="40000"/>
                  </a:schemeClr>
                </a:solidFill>
                <a:latin typeface="Times New Roman" panose="02020603050405020304" pitchFamily="18" charset="0"/>
                <a:cs typeface="Times New Roman" panose="02020603050405020304" pitchFamily="18" charset="0"/>
              </a:rPr>
              <a:t>3.0 Internal reasons</a:t>
            </a:r>
            <a:endParaRPr lang="en-GB" sz="3200" dirty="0" smtClean="0">
              <a:solidFill>
                <a:schemeClr val="accent6">
                  <a:lumMod val="60000"/>
                  <a:lumOff val="40000"/>
                </a:schemeClr>
              </a:solidFill>
              <a:latin typeface="Times New Roman" panose="02020603050405020304" pitchFamily="18" charset="0"/>
              <a:cs typeface="Times New Roman" panose="02020603050405020304" pitchFamily="18" charset="0"/>
            </a:endParaRPr>
          </a:p>
          <a:p>
            <a:pPr>
              <a:lnSpc>
                <a:spcPct val="150000"/>
              </a:lnSpc>
            </a:pPr>
            <a:r>
              <a:rPr lang="en-GB" sz="3200" dirty="0" smtClean="0">
                <a:solidFill>
                  <a:schemeClr val="accent6">
                    <a:lumMod val="60000"/>
                    <a:lumOff val="40000"/>
                  </a:schemeClr>
                </a:solidFill>
                <a:latin typeface="Times New Roman" panose="02020603050405020304" pitchFamily="18" charset="0"/>
                <a:cs typeface="Times New Roman" panose="02020603050405020304" pitchFamily="18" charset="0"/>
              </a:rPr>
              <a:t>4.0 Conclusion</a:t>
            </a:r>
          </a:p>
          <a:p>
            <a:pPr>
              <a:lnSpc>
                <a:spcPct val="150000"/>
              </a:lnSpc>
            </a:pPr>
            <a:r>
              <a:rPr lang="en-GB" sz="3200" dirty="0" smtClean="0">
                <a:solidFill>
                  <a:schemeClr val="accent6">
                    <a:lumMod val="60000"/>
                    <a:lumOff val="40000"/>
                  </a:schemeClr>
                </a:solidFill>
                <a:latin typeface="Times New Roman" panose="02020603050405020304" pitchFamily="18" charset="0"/>
                <a:cs typeface="Times New Roman" panose="02020603050405020304" pitchFamily="18" charset="0"/>
              </a:rPr>
              <a:t>5.0 Reference</a:t>
            </a:r>
          </a:p>
          <a:p>
            <a:endParaRPr lang="en-GB" sz="4000" dirty="0">
              <a:solidFill>
                <a:schemeClr val="accent6">
                  <a:lumMod val="60000"/>
                  <a:lumOff val="4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48000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3">
                    <a:lumMod val="40000"/>
                    <a:lumOff val="60000"/>
                  </a:schemeClr>
                </a:solidFill>
              </a:rPr>
              <a:t>1.0 Background</a:t>
            </a:r>
            <a:endParaRPr lang="en-GB" dirty="0"/>
          </a:p>
        </p:txBody>
      </p:sp>
      <p:sp>
        <p:nvSpPr>
          <p:cNvPr id="3" name="Content Placeholder 2"/>
          <p:cNvSpPr>
            <a:spLocks noGrp="1"/>
          </p:cNvSpPr>
          <p:nvPr>
            <p:ph idx="1"/>
          </p:nvPr>
        </p:nvSpPr>
        <p:spPr>
          <a:xfrm>
            <a:off x="790407" y="1237427"/>
            <a:ext cx="8946541" cy="4195481"/>
          </a:xfrm>
        </p:spPr>
        <p:txBody>
          <a:bodyPr>
            <a:normAutofit/>
          </a:bodyPr>
          <a:lstStyle/>
          <a:p>
            <a:pPr algn="just"/>
            <a:r>
              <a:rPr lang="en-US" sz="2400" dirty="0" smtClean="0">
                <a:solidFill>
                  <a:schemeClr val="accent5">
                    <a:lumMod val="60000"/>
                    <a:lumOff val="40000"/>
                  </a:schemeClr>
                </a:solidFill>
                <a:latin typeface="Times New Roman" panose="02020603050405020304" pitchFamily="18" charset="0"/>
                <a:cs typeface="Times New Roman" panose="02020603050405020304" pitchFamily="18" charset="0"/>
              </a:rPr>
              <a:t>On </a:t>
            </a:r>
            <a:r>
              <a:rPr lang="en-US" sz="2400" dirty="0">
                <a:solidFill>
                  <a:schemeClr val="accent5">
                    <a:lumMod val="60000"/>
                    <a:lumOff val="40000"/>
                  </a:schemeClr>
                </a:solidFill>
                <a:latin typeface="Times New Roman" panose="02020603050405020304" pitchFamily="18" charset="0"/>
                <a:cs typeface="Times New Roman" panose="02020603050405020304" pitchFamily="18" charset="0"/>
              </a:rPr>
              <a:t>the morning of September 11, 2013, </a:t>
            </a:r>
            <a:r>
              <a:rPr lang="en-US" sz="2400" dirty="0" smtClean="0">
                <a:solidFill>
                  <a:schemeClr val="accent5">
                    <a:lumMod val="60000"/>
                    <a:lumOff val="40000"/>
                  </a:schemeClr>
                </a:solidFill>
                <a:latin typeface="Times New Roman" panose="02020603050405020304" pitchFamily="18" charset="0"/>
                <a:cs typeface="Times New Roman" panose="02020603050405020304" pitchFamily="18" charset="0"/>
              </a:rPr>
              <a:t>T</a:t>
            </a:r>
            <a:r>
              <a:rPr lang="en-US" altLang="zh-CN" sz="2400" dirty="0" smtClean="0">
                <a:solidFill>
                  <a:schemeClr val="accent5">
                    <a:lumMod val="60000"/>
                    <a:lumOff val="40000"/>
                  </a:schemeClr>
                </a:solidFill>
                <a:latin typeface="Times New Roman" panose="02020603050405020304" pitchFamily="18" charset="0"/>
                <a:cs typeface="Times New Roman" panose="02020603050405020304" pitchFamily="18" charset="0"/>
              </a:rPr>
              <a:t>esco</a:t>
            </a:r>
            <a:r>
              <a:rPr lang="en-US" sz="2400" dirty="0" smtClean="0">
                <a:solidFill>
                  <a:schemeClr val="accent5">
                    <a:lumMod val="60000"/>
                    <a:lumOff val="40000"/>
                  </a:schemeClr>
                </a:solidFill>
                <a:latin typeface="Times New Roman" panose="02020603050405020304" pitchFamily="18" charset="0"/>
                <a:cs typeface="Times New Roman" panose="02020603050405020304" pitchFamily="18" charset="0"/>
              </a:rPr>
              <a:t> </a:t>
            </a:r>
            <a:r>
              <a:rPr lang="en-US" sz="2400" dirty="0">
                <a:solidFill>
                  <a:schemeClr val="accent5">
                    <a:lumMod val="60000"/>
                    <a:lumOff val="40000"/>
                  </a:schemeClr>
                </a:solidFill>
                <a:latin typeface="Times New Roman" panose="02020603050405020304" pitchFamily="18" charset="0"/>
                <a:cs typeface="Times New Roman" panose="02020603050405020304" pitchFamily="18" charset="0"/>
              </a:rPr>
              <a:t>announced that it has agreed to sell its 150 loss-making Fresh &amp; Easy stores in the United States to Yucaipa Companies, an investment firm, and will close the remaining 50 stores in the next few weeks to exit the U.S. </a:t>
            </a:r>
            <a:r>
              <a:rPr lang="en-US" sz="2400" dirty="0" smtClean="0">
                <a:solidFill>
                  <a:schemeClr val="accent5">
                    <a:lumMod val="60000"/>
                    <a:lumOff val="40000"/>
                  </a:schemeClr>
                </a:solidFill>
                <a:latin typeface="Times New Roman" panose="02020603050405020304" pitchFamily="18" charset="0"/>
                <a:cs typeface="Times New Roman" panose="02020603050405020304" pitchFamily="18" charset="0"/>
              </a:rPr>
              <a:t>market.</a:t>
            </a:r>
            <a:endParaRPr lang="en-GB" sz="2400" dirty="0">
              <a:solidFill>
                <a:schemeClr val="accent5">
                  <a:lumMod val="60000"/>
                  <a:lumOff val="40000"/>
                </a:schemeClr>
              </a:solidFill>
              <a:latin typeface="Times New Roman" panose="02020603050405020304" pitchFamily="18" charset="0"/>
              <a:cs typeface="Times New Roman" panose="02020603050405020304" pitchFamily="18" charset="0"/>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2282" y="2802781"/>
            <a:ext cx="4904274" cy="31557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10953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2095" y="368743"/>
            <a:ext cx="9404723" cy="1400530"/>
          </a:xfrm>
        </p:spPr>
        <p:txBody>
          <a:bodyPr/>
          <a:lstStyle/>
          <a:p>
            <a:r>
              <a:rPr lang="en-GB" dirty="0">
                <a:solidFill>
                  <a:schemeClr val="accent3">
                    <a:lumMod val="40000"/>
                    <a:lumOff val="60000"/>
                  </a:schemeClr>
                </a:solidFill>
              </a:rPr>
              <a:t>2.0 External reasons</a:t>
            </a:r>
            <a:br>
              <a:rPr lang="en-GB" dirty="0">
                <a:solidFill>
                  <a:schemeClr val="accent3">
                    <a:lumMod val="40000"/>
                    <a:lumOff val="60000"/>
                  </a:schemeClr>
                </a:solidFill>
              </a:rPr>
            </a:br>
            <a:endParaRPr lang="en-GB" dirty="0">
              <a:solidFill>
                <a:schemeClr val="accent3">
                  <a:lumMod val="40000"/>
                  <a:lumOff val="60000"/>
                </a:schemeClr>
              </a:solidFill>
            </a:endParaRPr>
          </a:p>
        </p:txBody>
      </p:sp>
      <p:sp>
        <p:nvSpPr>
          <p:cNvPr id="3" name="Content Placeholder 2"/>
          <p:cNvSpPr>
            <a:spLocks noGrp="1"/>
          </p:cNvSpPr>
          <p:nvPr>
            <p:ph idx="1"/>
          </p:nvPr>
        </p:nvSpPr>
        <p:spPr>
          <a:xfrm>
            <a:off x="1073020" y="1554625"/>
            <a:ext cx="9605719" cy="4665784"/>
          </a:xfrm>
        </p:spPr>
        <p:txBody>
          <a:bodyPr>
            <a:normAutofit/>
          </a:bodyPr>
          <a:lstStyle/>
          <a:p>
            <a:pPr algn="just"/>
            <a:r>
              <a:rPr lang="en-GB" sz="2800" dirty="0" smtClean="0">
                <a:solidFill>
                  <a:schemeClr val="accent2">
                    <a:lumMod val="60000"/>
                    <a:lumOff val="40000"/>
                  </a:schemeClr>
                </a:solidFill>
                <a:latin typeface="Times New Roman" pitchFamily="18" charset="0"/>
                <a:cs typeface="Times New Roman" pitchFamily="18" charset="0"/>
              </a:rPr>
              <a:t>Timing </a:t>
            </a:r>
          </a:p>
          <a:p>
            <a:pPr marL="0" indent="0" algn="just">
              <a:buNone/>
            </a:pPr>
            <a:r>
              <a:rPr lang="en-US" sz="2800" dirty="0">
                <a:solidFill>
                  <a:schemeClr val="accent5">
                    <a:lumMod val="60000"/>
                    <a:lumOff val="40000"/>
                  </a:schemeClr>
                </a:solidFill>
                <a:latin typeface="Times New Roman" pitchFamily="18" charset="0"/>
                <a:cs typeface="Times New Roman" pitchFamily="18" charset="0"/>
              </a:rPr>
              <a:t>In </a:t>
            </a:r>
            <a:r>
              <a:rPr lang="en-US" sz="2800" dirty="0" smtClean="0">
                <a:solidFill>
                  <a:schemeClr val="accent5">
                    <a:lumMod val="60000"/>
                    <a:lumOff val="40000"/>
                  </a:schemeClr>
                </a:solidFill>
                <a:latin typeface="Times New Roman" pitchFamily="18" charset="0"/>
                <a:cs typeface="Times New Roman" pitchFamily="18" charset="0"/>
              </a:rPr>
              <a:t>2009,the </a:t>
            </a:r>
            <a:r>
              <a:rPr lang="en-US" sz="2800" dirty="0">
                <a:solidFill>
                  <a:schemeClr val="accent5">
                    <a:lumMod val="60000"/>
                    <a:lumOff val="40000"/>
                  </a:schemeClr>
                </a:solidFill>
                <a:latin typeface="Times New Roman" pitchFamily="18" charset="0"/>
                <a:cs typeface="Times New Roman" pitchFamily="18" charset="0"/>
              </a:rPr>
              <a:t>global economy began to </a:t>
            </a:r>
            <a:r>
              <a:rPr lang="en-US" sz="2800" dirty="0" smtClean="0">
                <a:solidFill>
                  <a:schemeClr val="accent5">
                    <a:lumMod val="60000"/>
                    <a:lumOff val="40000"/>
                  </a:schemeClr>
                </a:solidFill>
                <a:latin typeface="Times New Roman" pitchFamily="18" charset="0"/>
                <a:cs typeface="Times New Roman" pitchFamily="18" charset="0"/>
              </a:rPr>
              <a:t>reduce, </a:t>
            </a:r>
            <a:r>
              <a:rPr lang="en-US" sz="2800" dirty="0">
                <a:solidFill>
                  <a:schemeClr val="accent5">
                    <a:lumMod val="60000"/>
                    <a:lumOff val="40000"/>
                  </a:schemeClr>
                </a:solidFill>
                <a:latin typeface="Times New Roman" pitchFamily="18" charset="0"/>
                <a:cs typeface="Times New Roman" pitchFamily="18" charset="0"/>
              </a:rPr>
              <a:t>most of the customers were threatened by unemployment and pay cuts, which led to weak customer </a:t>
            </a:r>
            <a:r>
              <a:rPr lang="en-US" sz="2800" dirty="0" smtClean="0">
                <a:solidFill>
                  <a:schemeClr val="accent5">
                    <a:lumMod val="60000"/>
                    <a:lumOff val="40000"/>
                  </a:schemeClr>
                </a:solidFill>
                <a:latin typeface="Times New Roman" pitchFamily="18" charset="0"/>
                <a:cs typeface="Times New Roman" pitchFamily="18" charset="0"/>
              </a:rPr>
              <a:t>purchases.</a:t>
            </a:r>
          </a:p>
          <a:p>
            <a:pPr marL="0" lvl="0" indent="0" algn="just">
              <a:buClr>
                <a:srgbClr val="1E5155">
                  <a:lumMod val="40000"/>
                  <a:lumOff val="60000"/>
                </a:srgbClr>
              </a:buClr>
              <a:buNone/>
            </a:pPr>
            <a:endParaRPr lang="en-GB" altLang="zh-CN" sz="2800" dirty="0">
              <a:solidFill>
                <a:srgbClr val="EA6312">
                  <a:lumMod val="60000"/>
                  <a:lumOff val="40000"/>
                </a:srgbClr>
              </a:solidFill>
              <a:latin typeface="Times New Roman" pitchFamily="18" charset="0"/>
              <a:cs typeface="Times New Roman" pitchFamily="18" charset="0"/>
            </a:endParaRPr>
          </a:p>
          <a:p>
            <a:pPr algn="just"/>
            <a:endParaRPr lang="en-GB" sz="2800" dirty="0" smtClean="0">
              <a:solidFill>
                <a:schemeClr val="accent5">
                  <a:lumMod val="60000"/>
                  <a:lumOff val="40000"/>
                </a:schemeClr>
              </a:solidFill>
              <a:latin typeface="Times New Roman" pitchFamily="18" charset="0"/>
              <a:cs typeface="Times New Roman" pitchFamily="18" charset="0"/>
            </a:endParaRPr>
          </a:p>
          <a:p>
            <a:pPr marL="0" indent="0" algn="just">
              <a:buNone/>
            </a:pPr>
            <a:endParaRPr lang="en-GB" sz="2800" dirty="0">
              <a:solidFill>
                <a:schemeClr val="accent2">
                  <a:lumMod val="60000"/>
                  <a:lumOff val="40000"/>
                </a:schemeClr>
              </a:solidFill>
              <a:latin typeface="Times New Roman" pitchFamily="18" charset="0"/>
              <a:cs typeface="Times New Roman" pitchFamily="18" charset="0"/>
            </a:endParaRPr>
          </a:p>
        </p:txBody>
      </p:sp>
      <p:sp>
        <p:nvSpPr>
          <p:cNvPr id="6" name="TextBox 5"/>
          <p:cNvSpPr txBox="1"/>
          <p:nvPr/>
        </p:nvSpPr>
        <p:spPr>
          <a:xfrm>
            <a:off x="1073020" y="3732244"/>
            <a:ext cx="9461241" cy="1513235"/>
          </a:xfrm>
          <a:prstGeom prst="rect">
            <a:avLst/>
          </a:prstGeom>
          <a:noFill/>
        </p:spPr>
        <p:txBody>
          <a:bodyPr wrap="square" rtlCol="0">
            <a:spAutoFit/>
          </a:bodyPr>
          <a:lstStyle/>
          <a:p>
            <a:pPr marL="342900" lvl="0" indent="-342900" algn="just">
              <a:spcBef>
                <a:spcPts val="1000"/>
              </a:spcBef>
              <a:buClr>
                <a:srgbClr val="1E5155">
                  <a:lumMod val="40000"/>
                  <a:lumOff val="60000"/>
                </a:srgbClr>
              </a:buClr>
              <a:buSzPct val="80000"/>
              <a:buFont typeface="Wingdings 3" charset="2"/>
              <a:buChar char=""/>
            </a:pPr>
            <a:r>
              <a:rPr lang="en-GB" altLang="zh-CN" sz="2800" dirty="0">
                <a:solidFill>
                  <a:srgbClr val="EA6312">
                    <a:lumMod val="60000"/>
                    <a:lumOff val="40000"/>
                  </a:srgbClr>
                </a:solidFill>
                <a:latin typeface="Times New Roman" pitchFamily="18" charset="0"/>
                <a:cs typeface="Times New Roman" pitchFamily="18" charset="0"/>
              </a:rPr>
              <a:t>Competitor</a:t>
            </a:r>
          </a:p>
          <a:p>
            <a:pPr lvl="0" algn="just">
              <a:spcBef>
                <a:spcPts val="1000"/>
              </a:spcBef>
              <a:buClr>
                <a:srgbClr val="1E5155">
                  <a:lumMod val="40000"/>
                  <a:lumOff val="60000"/>
                </a:srgbClr>
              </a:buClr>
              <a:buSzPct val="80000"/>
            </a:pPr>
            <a:r>
              <a:rPr lang="en-US" altLang="zh-CN" sz="2800" dirty="0">
                <a:solidFill>
                  <a:srgbClr val="54849A">
                    <a:lumMod val="60000"/>
                    <a:lumOff val="40000"/>
                  </a:srgbClr>
                </a:solidFill>
                <a:latin typeface="Times New Roman" pitchFamily="18" charset="0"/>
                <a:cs typeface="Times New Roman" pitchFamily="18" charset="0"/>
              </a:rPr>
              <a:t>Tesco's global rivals, such as </a:t>
            </a:r>
            <a:r>
              <a:rPr lang="en-US" altLang="zh-CN" sz="2800" dirty="0" err="1">
                <a:solidFill>
                  <a:srgbClr val="54849A">
                    <a:lumMod val="60000"/>
                    <a:lumOff val="40000"/>
                  </a:srgbClr>
                </a:solidFill>
                <a:latin typeface="Times New Roman" pitchFamily="18" charset="0"/>
                <a:cs typeface="Times New Roman" pitchFamily="18" charset="0"/>
              </a:rPr>
              <a:t>Aldi</a:t>
            </a:r>
            <a:r>
              <a:rPr lang="en-US" altLang="zh-CN" sz="2800" dirty="0">
                <a:solidFill>
                  <a:srgbClr val="54849A">
                    <a:lumMod val="60000"/>
                    <a:lumOff val="40000"/>
                  </a:srgbClr>
                </a:solidFill>
                <a:latin typeface="Times New Roman" pitchFamily="18" charset="0"/>
                <a:cs typeface="Times New Roman" pitchFamily="18" charset="0"/>
              </a:rPr>
              <a:t>, have also begun to expand the U.S. market at the same time</a:t>
            </a:r>
            <a:r>
              <a:rPr lang="en-US" altLang="zh-CN" sz="2800" dirty="0">
                <a:solidFill>
                  <a:srgbClr val="EA6312">
                    <a:lumMod val="60000"/>
                    <a:lumOff val="40000"/>
                  </a:srgbClr>
                </a:solidFill>
                <a:latin typeface="Times New Roman" pitchFamily="18" charset="0"/>
                <a:cs typeface="Times New Roman" pitchFamily="18" charset="0"/>
              </a:rPr>
              <a:t>.</a:t>
            </a:r>
            <a:endParaRPr lang="en-GB" altLang="zh-CN" sz="2800" dirty="0">
              <a:solidFill>
                <a:srgbClr val="EA6312">
                  <a:lumMod val="60000"/>
                  <a:lumOff val="40000"/>
                </a:srgbClr>
              </a:solidFill>
              <a:latin typeface="Times New Roman" pitchFamily="18" charset="0"/>
              <a:cs typeface="Times New Roman" pitchFamily="18" charset="0"/>
            </a:endParaRPr>
          </a:p>
        </p:txBody>
      </p:sp>
    </p:spTree>
    <p:extLst>
      <p:ext uri="{BB962C8B-B14F-4D97-AF65-F5344CB8AC3E}">
        <p14:creationId xmlns:p14="http://schemas.microsoft.com/office/powerpoint/2010/main" val="2740558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 calcmode="lin" valueType="num">
                                      <p:cBhvr additive="base">
                                        <p:cTn id="18"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6">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 calcmode="lin" valueType="num">
                                      <p:cBhvr additive="base">
                                        <p:cTn id="22"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3">
                    <a:lumMod val="60000"/>
                    <a:lumOff val="40000"/>
                  </a:schemeClr>
                </a:solidFill>
              </a:rPr>
              <a:t>3.0 Internal reasons</a:t>
            </a:r>
            <a:br>
              <a:rPr lang="en-GB" dirty="0">
                <a:solidFill>
                  <a:schemeClr val="accent3">
                    <a:lumMod val="60000"/>
                    <a:lumOff val="40000"/>
                  </a:schemeClr>
                </a:solidFill>
              </a:rPr>
            </a:br>
            <a:r>
              <a:rPr lang="en-GB" dirty="0">
                <a:solidFill>
                  <a:schemeClr val="accent3">
                    <a:lumMod val="60000"/>
                    <a:lumOff val="40000"/>
                  </a:schemeClr>
                </a:solidFill>
              </a:rPr>
              <a:t/>
            </a:r>
            <a:br>
              <a:rPr lang="en-GB" dirty="0">
                <a:solidFill>
                  <a:schemeClr val="accent3">
                    <a:lumMod val="60000"/>
                    <a:lumOff val="40000"/>
                  </a:schemeClr>
                </a:solidFill>
              </a:rPr>
            </a:br>
            <a:endParaRPr lang="en-GB" dirty="0">
              <a:solidFill>
                <a:schemeClr val="accent3">
                  <a:lumMod val="60000"/>
                  <a:lumOff val="40000"/>
                </a:schemeClr>
              </a:solidFill>
            </a:endParaRPr>
          </a:p>
        </p:txBody>
      </p:sp>
      <p:sp>
        <p:nvSpPr>
          <p:cNvPr id="3" name="Content Placeholder 2"/>
          <p:cNvSpPr>
            <a:spLocks noGrp="1"/>
          </p:cNvSpPr>
          <p:nvPr>
            <p:ph idx="1"/>
          </p:nvPr>
        </p:nvSpPr>
        <p:spPr>
          <a:xfrm>
            <a:off x="1103312" y="1397977"/>
            <a:ext cx="8946541" cy="4850423"/>
          </a:xfrm>
        </p:spPr>
        <p:txBody>
          <a:bodyPr/>
          <a:lstStyle/>
          <a:p>
            <a:pPr lvl="0" algn="just">
              <a:buClr>
                <a:srgbClr val="1E5155">
                  <a:lumMod val="40000"/>
                  <a:lumOff val="60000"/>
                </a:srgbClr>
              </a:buClr>
            </a:pPr>
            <a:r>
              <a:rPr lang="en-GB" altLang="zh-CN" sz="2800" dirty="0" smtClean="0">
                <a:solidFill>
                  <a:srgbClr val="EA6312">
                    <a:lumMod val="60000"/>
                    <a:lumOff val="40000"/>
                  </a:srgbClr>
                </a:solidFill>
                <a:latin typeface="Times New Roman" pitchFamily="18" charset="0"/>
                <a:cs typeface="Times New Roman" pitchFamily="18" charset="0"/>
              </a:rPr>
              <a:t>Different Shop Habit</a:t>
            </a:r>
          </a:p>
          <a:p>
            <a:pPr algn="just">
              <a:buClr>
                <a:srgbClr val="1E5155">
                  <a:lumMod val="40000"/>
                  <a:lumOff val="60000"/>
                </a:srgbClr>
              </a:buClr>
              <a:buFont typeface="Arial" pitchFamily="34" charset="0"/>
              <a:buChar char="•"/>
            </a:pPr>
            <a:r>
              <a:rPr lang="en-US" altLang="zh-CN" sz="2800" dirty="0">
                <a:solidFill>
                  <a:schemeClr val="accent5">
                    <a:lumMod val="60000"/>
                    <a:lumOff val="40000"/>
                  </a:schemeClr>
                </a:solidFill>
                <a:latin typeface="Times New Roman" pitchFamily="18" charset="0"/>
                <a:cs typeface="Times New Roman" pitchFamily="18" charset="0"/>
              </a:rPr>
              <a:t>The shopping habits of America's east-west coast are very different</a:t>
            </a:r>
            <a:r>
              <a:rPr lang="en-US" altLang="zh-CN" sz="2800" dirty="0" smtClean="0">
                <a:solidFill>
                  <a:schemeClr val="accent5">
                    <a:lumMod val="60000"/>
                    <a:lumOff val="40000"/>
                  </a:schemeClr>
                </a:solidFill>
                <a:latin typeface="Times New Roman" pitchFamily="18" charset="0"/>
                <a:cs typeface="Times New Roman" pitchFamily="18" charset="0"/>
              </a:rPr>
              <a:t>.</a:t>
            </a:r>
          </a:p>
          <a:p>
            <a:pPr algn="just">
              <a:buClr>
                <a:srgbClr val="1E5155">
                  <a:lumMod val="40000"/>
                  <a:lumOff val="60000"/>
                </a:srgbClr>
              </a:buClr>
              <a:buFont typeface="Arial" pitchFamily="34" charset="0"/>
              <a:buChar char="•"/>
            </a:pPr>
            <a:r>
              <a:rPr lang="en-US" altLang="zh-CN" sz="2800" dirty="0" smtClean="0">
                <a:solidFill>
                  <a:schemeClr val="accent5">
                    <a:lumMod val="60000"/>
                    <a:lumOff val="40000"/>
                  </a:schemeClr>
                </a:solidFill>
                <a:latin typeface="Times New Roman" pitchFamily="18" charset="0"/>
                <a:cs typeface="Times New Roman" pitchFamily="18" charset="0"/>
              </a:rPr>
              <a:t>Not </a:t>
            </a:r>
            <a:r>
              <a:rPr lang="en-US" altLang="zh-CN" sz="2800" dirty="0">
                <a:solidFill>
                  <a:schemeClr val="accent5">
                    <a:lumMod val="60000"/>
                    <a:lumOff val="40000"/>
                  </a:schemeClr>
                </a:solidFill>
                <a:latin typeface="Times New Roman" pitchFamily="18" charset="0"/>
                <a:cs typeface="Times New Roman" pitchFamily="18" charset="0"/>
              </a:rPr>
              <a:t>suitable for Tesco's payment </a:t>
            </a:r>
            <a:r>
              <a:rPr lang="en-US" altLang="zh-CN" sz="2800" dirty="0" smtClean="0">
                <a:solidFill>
                  <a:schemeClr val="accent5">
                    <a:lumMod val="60000"/>
                    <a:lumOff val="40000"/>
                  </a:schemeClr>
                </a:solidFill>
                <a:latin typeface="Times New Roman" pitchFamily="18" charset="0"/>
                <a:cs typeface="Times New Roman" pitchFamily="18" charset="0"/>
              </a:rPr>
              <a:t>method.</a:t>
            </a:r>
          </a:p>
          <a:p>
            <a:pPr algn="just">
              <a:buClr>
                <a:srgbClr val="1E5155">
                  <a:lumMod val="40000"/>
                  <a:lumOff val="60000"/>
                </a:srgbClr>
              </a:buClr>
              <a:buFont typeface="Arial" pitchFamily="34" charset="0"/>
              <a:buChar char="•"/>
            </a:pPr>
            <a:r>
              <a:rPr lang="en-US" altLang="zh-CN" sz="2800" dirty="0" smtClean="0">
                <a:solidFill>
                  <a:schemeClr val="accent5">
                    <a:lumMod val="60000"/>
                    <a:lumOff val="40000"/>
                  </a:schemeClr>
                </a:solidFill>
                <a:latin typeface="Times New Roman" pitchFamily="18" charset="0"/>
                <a:cs typeface="Times New Roman" pitchFamily="18" charset="0"/>
              </a:rPr>
              <a:t>Tesco's own direct consumption of food is not known to customers.</a:t>
            </a:r>
          </a:p>
          <a:p>
            <a:pPr marL="0" indent="0" algn="just">
              <a:buClr>
                <a:srgbClr val="1E5155">
                  <a:lumMod val="40000"/>
                  <a:lumOff val="60000"/>
                </a:srgbClr>
              </a:buClr>
              <a:buNone/>
            </a:pPr>
            <a:endParaRPr lang="en-GB" altLang="zh-CN" sz="2800" dirty="0">
              <a:solidFill>
                <a:schemeClr val="accent5">
                  <a:lumMod val="60000"/>
                  <a:lumOff val="40000"/>
                </a:schemeClr>
              </a:solidFill>
              <a:latin typeface="Times New Roman" pitchFamily="18" charset="0"/>
              <a:cs typeface="Times New Roman" pitchFamily="18" charset="0"/>
            </a:endParaRP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80975" y="4068146"/>
            <a:ext cx="4112519" cy="21740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09133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0351" y="989046"/>
            <a:ext cx="8946541" cy="5201038"/>
          </a:xfrm>
        </p:spPr>
        <p:txBody>
          <a:bodyPr/>
          <a:lstStyle/>
          <a:p>
            <a:pPr lvl="0" algn="just">
              <a:buClr>
                <a:srgbClr val="1E5155">
                  <a:lumMod val="40000"/>
                  <a:lumOff val="60000"/>
                </a:srgbClr>
              </a:buClr>
            </a:pPr>
            <a:endParaRPr lang="en-GB" altLang="zh-CN" sz="2800" dirty="0" smtClean="0">
              <a:solidFill>
                <a:srgbClr val="EA6312">
                  <a:lumMod val="60000"/>
                  <a:lumOff val="40000"/>
                </a:srgbClr>
              </a:solidFill>
              <a:latin typeface="Times New Roman" pitchFamily="18" charset="0"/>
              <a:cs typeface="Times New Roman" pitchFamily="18" charset="0"/>
            </a:endParaRPr>
          </a:p>
          <a:p>
            <a:pPr lvl="0" algn="just">
              <a:buClr>
                <a:srgbClr val="1E5155">
                  <a:lumMod val="40000"/>
                  <a:lumOff val="60000"/>
                </a:srgbClr>
              </a:buClr>
            </a:pPr>
            <a:endParaRPr lang="en-GB" altLang="zh-CN" sz="2800" dirty="0">
              <a:solidFill>
                <a:srgbClr val="EA6312">
                  <a:lumMod val="60000"/>
                  <a:lumOff val="40000"/>
                </a:srgbClr>
              </a:solidFill>
              <a:latin typeface="Times New Roman" pitchFamily="18" charset="0"/>
              <a:cs typeface="Times New Roman" pitchFamily="18" charset="0"/>
            </a:endParaRPr>
          </a:p>
          <a:p>
            <a:pPr lvl="0" algn="just">
              <a:buClr>
                <a:srgbClr val="1E5155">
                  <a:lumMod val="40000"/>
                  <a:lumOff val="60000"/>
                </a:srgbClr>
              </a:buClr>
            </a:pPr>
            <a:endParaRPr lang="en-GB" altLang="zh-CN" sz="2800" dirty="0" smtClean="0">
              <a:solidFill>
                <a:srgbClr val="EA6312">
                  <a:lumMod val="60000"/>
                  <a:lumOff val="40000"/>
                </a:srgbClr>
              </a:solidFill>
              <a:latin typeface="Times New Roman" pitchFamily="18" charset="0"/>
              <a:cs typeface="Times New Roman" pitchFamily="18" charset="0"/>
            </a:endParaRPr>
          </a:p>
          <a:p>
            <a:pPr marL="0" lvl="0" indent="0" algn="just">
              <a:buClr>
                <a:srgbClr val="1E5155">
                  <a:lumMod val="40000"/>
                  <a:lumOff val="60000"/>
                </a:srgbClr>
              </a:buClr>
              <a:buNone/>
            </a:pPr>
            <a:endParaRPr lang="en-GB" altLang="zh-CN" sz="2800" dirty="0" smtClean="0">
              <a:solidFill>
                <a:srgbClr val="EA6312">
                  <a:lumMod val="60000"/>
                  <a:lumOff val="40000"/>
                </a:srgbClr>
              </a:solidFill>
              <a:latin typeface="Times New Roman" pitchFamily="18" charset="0"/>
              <a:cs typeface="Times New Roman" pitchFamily="18" charset="0"/>
            </a:endParaRPr>
          </a:p>
          <a:p>
            <a:pPr lvl="0" algn="just">
              <a:buClr>
                <a:srgbClr val="1E5155">
                  <a:lumMod val="40000"/>
                  <a:lumOff val="60000"/>
                </a:srgbClr>
              </a:buClr>
            </a:pPr>
            <a:r>
              <a:rPr lang="en-GB" altLang="zh-CN" sz="2800" dirty="0" smtClean="0">
                <a:solidFill>
                  <a:srgbClr val="EA6312">
                    <a:lumMod val="60000"/>
                    <a:lumOff val="40000"/>
                  </a:srgbClr>
                </a:solidFill>
                <a:latin typeface="Times New Roman" pitchFamily="18" charset="0"/>
                <a:cs typeface="Times New Roman" pitchFamily="18" charset="0"/>
              </a:rPr>
              <a:t>Business model</a:t>
            </a:r>
          </a:p>
          <a:p>
            <a:pPr algn="just">
              <a:buClr>
                <a:srgbClr val="1E5155">
                  <a:lumMod val="40000"/>
                  <a:lumOff val="60000"/>
                </a:srgbClr>
              </a:buClr>
              <a:buFont typeface="Arial" pitchFamily="34" charset="0"/>
              <a:buChar char="•"/>
            </a:pPr>
            <a:r>
              <a:rPr lang="en-US" sz="2800" dirty="0">
                <a:solidFill>
                  <a:schemeClr val="accent5">
                    <a:lumMod val="60000"/>
                    <a:lumOff val="40000"/>
                  </a:schemeClr>
                </a:solidFill>
                <a:latin typeface="Times New Roman" pitchFamily="18" charset="0"/>
                <a:cs typeface="Times New Roman" pitchFamily="18" charset="0"/>
              </a:rPr>
              <a:t>Products do not meet customer </a:t>
            </a:r>
            <a:r>
              <a:rPr lang="en-US" sz="2800" dirty="0" smtClean="0">
                <a:solidFill>
                  <a:schemeClr val="accent5">
                    <a:lumMod val="60000"/>
                    <a:lumOff val="40000"/>
                  </a:schemeClr>
                </a:solidFill>
                <a:latin typeface="Times New Roman" pitchFamily="18" charset="0"/>
                <a:cs typeface="Times New Roman" pitchFamily="18" charset="0"/>
              </a:rPr>
              <a:t>demands.</a:t>
            </a:r>
          </a:p>
          <a:p>
            <a:pPr algn="just">
              <a:buClr>
                <a:srgbClr val="1E5155">
                  <a:lumMod val="40000"/>
                  <a:lumOff val="60000"/>
                </a:srgbClr>
              </a:buClr>
              <a:buFont typeface="Arial" pitchFamily="34" charset="0"/>
              <a:buChar char="•"/>
            </a:pPr>
            <a:r>
              <a:rPr lang="en-US" sz="2800" dirty="0">
                <a:solidFill>
                  <a:schemeClr val="accent5">
                    <a:lumMod val="60000"/>
                    <a:lumOff val="40000"/>
                  </a:schemeClr>
                </a:solidFill>
                <a:latin typeface="Times New Roman" pitchFamily="18" charset="0"/>
                <a:cs typeface="Times New Roman" pitchFamily="18" charset="0"/>
              </a:rPr>
              <a:t>Lack of brand </a:t>
            </a:r>
            <a:r>
              <a:rPr lang="en-US" sz="2800" dirty="0" smtClean="0">
                <a:solidFill>
                  <a:schemeClr val="accent5">
                    <a:lumMod val="60000"/>
                    <a:lumOff val="40000"/>
                  </a:schemeClr>
                </a:solidFill>
                <a:latin typeface="Times New Roman" pitchFamily="18" charset="0"/>
                <a:cs typeface="Times New Roman" pitchFamily="18" charset="0"/>
              </a:rPr>
              <a:t>recognition.</a:t>
            </a:r>
          </a:p>
          <a:p>
            <a:pPr algn="just">
              <a:buClr>
                <a:srgbClr val="1E5155">
                  <a:lumMod val="40000"/>
                  <a:lumOff val="60000"/>
                </a:srgbClr>
              </a:buClr>
              <a:buFont typeface="Arial" pitchFamily="34" charset="0"/>
              <a:buChar char="•"/>
            </a:pPr>
            <a:r>
              <a:rPr lang="en-US" sz="2800" dirty="0">
                <a:solidFill>
                  <a:schemeClr val="accent5">
                    <a:lumMod val="60000"/>
                    <a:lumOff val="40000"/>
                  </a:schemeClr>
                </a:solidFill>
                <a:latin typeface="Times New Roman" pitchFamily="18" charset="0"/>
                <a:cs typeface="Times New Roman" pitchFamily="18" charset="0"/>
              </a:rPr>
              <a:t>Operating costs are higher than in </a:t>
            </a:r>
            <a:r>
              <a:rPr lang="en-US" sz="2800" dirty="0" smtClean="0">
                <a:solidFill>
                  <a:schemeClr val="accent5">
                    <a:lumMod val="60000"/>
                    <a:lumOff val="40000"/>
                  </a:schemeClr>
                </a:solidFill>
                <a:latin typeface="Times New Roman" pitchFamily="18" charset="0"/>
                <a:cs typeface="Times New Roman" pitchFamily="18" charset="0"/>
              </a:rPr>
              <a:t>Britain</a:t>
            </a:r>
          </a:p>
          <a:p>
            <a:pPr algn="just">
              <a:buClr>
                <a:srgbClr val="1E5155">
                  <a:lumMod val="40000"/>
                  <a:lumOff val="60000"/>
                </a:srgbClr>
              </a:buClr>
              <a:buFont typeface="Arial" pitchFamily="34" charset="0"/>
              <a:buChar char="•"/>
            </a:pPr>
            <a:endParaRPr lang="en-US" sz="2800" dirty="0" smtClean="0">
              <a:solidFill>
                <a:schemeClr val="accent5">
                  <a:lumMod val="60000"/>
                  <a:lumOff val="40000"/>
                </a:schemeClr>
              </a:solidFill>
              <a:latin typeface="Times New Roman" pitchFamily="18" charset="0"/>
              <a:cs typeface="Times New Roman" pitchFamily="18" charset="0"/>
            </a:endParaRPr>
          </a:p>
          <a:p>
            <a:pPr marL="0" indent="0" algn="just">
              <a:buClr>
                <a:srgbClr val="1E5155">
                  <a:lumMod val="40000"/>
                  <a:lumOff val="60000"/>
                </a:srgbClr>
              </a:buClr>
              <a:buNone/>
            </a:pPr>
            <a:endParaRPr lang="en-US" sz="2800" dirty="0" smtClean="0">
              <a:solidFill>
                <a:schemeClr val="accent5">
                  <a:lumMod val="60000"/>
                  <a:lumOff val="40000"/>
                </a:schemeClr>
              </a:solidFill>
              <a:latin typeface="Times New Roman" pitchFamily="18" charset="0"/>
              <a:cs typeface="Times New Roman" pitchFamily="18" charset="0"/>
            </a:endParaRPr>
          </a:p>
          <a:p>
            <a:pPr algn="just">
              <a:buClr>
                <a:srgbClr val="1E5155">
                  <a:lumMod val="40000"/>
                  <a:lumOff val="60000"/>
                </a:srgbClr>
              </a:buClr>
              <a:buFont typeface="Arial" pitchFamily="34" charset="0"/>
              <a:buChar char="•"/>
            </a:pPr>
            <a:endParaRPr lang="en-US" sz="2800" dirty="0" smtClean="0">
              <a:solidFill>
                <a:schemeClr val="accent5">
                  <a:lumMod val="60000"/>
                  <a:lumOff val="40000"/>
                </a:schemeClr>
              </a:solidFill>
              <a:latin typeface="Times New Roman" pitchFamily="18" charset="0"/>
              <a:cs typeface="Times New Roman" pitchFamily="18" charset="0"/>
            </a:endParaRPr>
          </a:p>
          <a:p>
            <a:pPr marL="0" lvl="0" indent="0" algn="just">
              <a:buClr>
                <a:srgbClr val="1E5155">
                  <a:lumMod val="40000"/>
                  <a:lumOff val="60000"/>
                </a:srgbClr>
              </a:buClr>
              <a:buNone/>
            </a:pPr>
            <a:endParaRPr lang="en-GB" sz="2800" dirty="0">
              <a:solidFill>
                <a:schemeClr val="accent5">
                  <a:lumMod val="60000"/>
                  <a:lumOff val="40000"/>
                </a:schemeClr>
              </a:solidFill>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2158" y="481790"/>
            <a:ext cx="5238750" cy="3076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63723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wipe(down)">
                                      <p:cBhvr>
                                        <p:cTn id="7" dur="500"/>
                                        <p:tgtEl>
                                          <p:spTgt spid="3">
                                            <p:txEl>
                                              <p:pRg st="4" end="4"/>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5" end="5"/>
                                            </p:txEl>
                                          </p:spTgt>
                                        </p:tgtEl>
                                        <p:attrNameLst>
                                          <p:attrName>style.visibility</p:attrName>
                                        </p:attrNameLst>
                                      </p:cBhvr>
                                      <p:to>
                                        <p:strVal val="visible"/>
                                      </p:to>
                                    </p:set>
                                    <p:animEffect transition="in" filter="wipe(down)">
                                      <p:cBhvr>
                                        <p:cTn id="10" dur="500"/>
                                        <p:tgtEl>
                                          <p:spTgt spid="3">
                                            <p:txEl>
                                              <p:pRg st="5" end="5"/>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Effect transition="in" filter="wipe(down)">
                                      <p:cBhvr>
                                        <p:cTn id="13" dur="500"/>
                                        <p:tgtEl>
                                          <p:spTgt spid="3">
                                            <p:txEl>
                                              <p:pRg st="6" end="6"/>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3">
                                            <p:txEl>
                                              <p:pRg st="7" end="7"/>
                                            </p:txEl>
                                          </p:spTgt>
                                        </p:tgtEl>
                                        <p:attrNameLst>
                                          <p:attrName>style.visibility</p:attrName>
                                        </p:attrNameLst>
                                      </p:cBhvr>
                                      <p:to>
                                        <p:strVal val="visible"/>
                                      </p:to>
                                    </p:set>
                                    <p:animEffect transition="in" filter="wipe(down)">
                                      <p:cBhvr>
                                        <p:cTn id="1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3">
                    <a:lumMod val="60000"/>
                    <a:lumOff val="40000"/>
                  </a:schemeClr>
                </a:solidFill>
              </a:rPr>
              <a:t>4</a:t>
            </a:r>
            <a:r>
              <a:rPr lang="en-GB" dirty="0" smtClean="0">
                <a:solidFill>
                  <a:schemeClr val="accent3">
                    <a:lumMod val="60000"/>
                    <a:lumOff val="40000"/>
                  </a:schemeClr>
                </a:solidFill>
              </a:rPr>
              <a:t>.0 </a:t>
            </a:r>
            <a:r>
              <a:rPr lang="en-GB" dirty="0">
                <a:solidFill>
                  <a:schemeClr val="accent3">
                    <a:lumMod val="60000"/>
                    <a:lumOff val="40000"/>
                  </a:schemeClr>
                </a:solidFill>
              </a:rPr>
              <a:t>Conclusion</a:t>
            </a:r>
          </a:p>
        </p:txBody>
      </p:sp>
      <p:sp>
        <p:nvSpPr>
          <p:cNvPr id="3" name="Content Placeholder 2"/>
          <p:cNvSpPr>
            <a:spLocks noGrp="1"/>
          </p:cNvSpPr>
          <p:nvPr>
            <p:ph idx="1"/>
          </p:nvPr>
        </p:nvSpPr>
        <p:spPr/>
        <p:txBody>
          <a:bodyPr>
            <a:normAutofit/>
          </a:bodyPr>
          <a:lstStyle/>
          <a:p>
            <a:pPr algn="just"/>
            <a:r>
              <a:rPr lang="en-US" altLang="zh-CN" sz="2800" dirty="0">
                <a:solidFill>
                  <a:schemeClr val="accent5">
                    <a:lumMod val="40000"/>
                    <a:lumOff val="60000"/>
                  </a:schemeClr>
                </a:solidFill>
                <a:latin typeface="Times New Roman" pitchFamily="18" charset="0"/>
                <a:cs typeface="Times New Roman" pitchFamily="18" charset="0"/>
              </a:rPr>
              <a:t>Tesco does not understand its own American customers, even if they do some market research and try to introduce some market innovation, but in fact they still do not understand the American </a:t>
            </a:r>
            <a:r>
              <a:rPr lang="en-US" altLang="zh-CN" sz="2800" dirty="0" smtClean="0">
                <a:solidFill>
                  <a:schemeClr val="accent5">
                    <a:lumMod val="40000"/>
                    <a:lumOff val="60000"/>
                  </a:schemeClr>
                </a:solidFill>
                <a:latin typeface="Times New Roman" pitchFamily="18" charset="0"/>
                <a:cs typeface="Times New Roman" pitchFamily="18" charset="0"/>
              </a:rPr>
              <a:t>customer‘s </a:t>
            </a:r>
            <a:r>
              <a:rPr lang="en-US" altLang="zh-CN" sz="2800" dirty="0">
                <a:solidFill>
                  <a:schemeClr val="accent5">
                    <a:lumMod val="40000"/>
                    <a:lumOff val="60000"/>
                  </a:schemeClr>
                </a:solidFill>
                <a:latin typeface="Times New Roman" pitchFamily="18" charset="0"/>
                <a:cs typeface="Times New Roman" pitchFamily="18" charset="0"/>
              </a:rPr>
              <a:t>shopping habits, and they are trying to market innovation has not been a good </a:t>
            </a:r>
            <a:r>
              <a:rPr lang="en-US" altLang="zh-CN" sz="2800" dirty="0" smtClean="0">
                <a:solidFill>
                  <a:schemeClr val="accent5">
                    <a:lumMod val="40000"/>
                    <a:lumOff val="60000"/>
                  </a:schemeClr>
                </a:solidFill>
                <a:latin typeface="Times New Roman" pitchFamily="18" charset="0"/>
                <a:cs typeface="Times New Roman" pitchFamily="18" charset="0"/>
              </a:rPr>
              <a:t>transformation</a:t>
            </a:r>
            <a:r>
              <a:rPr lang="en-US" altLang="zh-CN" sz="2800" dirty="0">
                <a:solidFill>
                  <a:schemeClr val="accent5">
                    <a:lumMod val="40000"/>
                    <a:lumOff val="60000"/>
                  </a:schemeClr>
                </a:solidFill>
                <a:latin typeface="Times New Roman" pitchFamily="18" charset="0"/>
                <a:cs typeface="Times New Roman" pitchFamily="18" charset="0"/>
              </a:rPr>
              <a:t>.</a:t>
            </a:r>
            <a:endParaRPr lang="en-US" altLang="zh-CN" sz="2800" dirty="0">
              <a:solidFill>
                <a:schemeClr val="accent5">
                  <a:lumMod val="40000"/>
                  <a:lumOff val="60000"/>
                </a:schemeClr>
              </a:solidFill>
              <a:effectLst/>
              <a:latin typeface="Times New Roman" pitchFamily="18" charset="0"/>
              <a:cs typeface="Times New Roman" pitchFamily="18" charset="0"/>
            </a:endParaRPr>
          </a:p>
        </p:txBody>
      </p:sp>
    </p:spTree>
    <p:extLst>
      <p:ext uri="{BB962C8B-B14F-4D97-AF65-F5344CB8AC3E}">
        <p14:creationId xmlns:p14="http://schemas.microsoft.com/office/powerpoint/2010/main" val="2771428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a:solidFill>
                  <a:schemeClr val="accent3">
                    <a:lumMod val="60000"/>
                    <a:lumOff val="40000"/>
                  </a:schemeClr>
                </a:solidFill>
                <a:latin typeface="Times New Roman" panose="02020603050405020304" pitchFamily="18" charset="0"/>
                <a:cs typeface="Times New Roman" panose="02020603050405020304" pitchFamily="18" charset="0"/>
              </a:rPr>
              <a:t>5</a:t>
            </a:r>
            <a:r>
              <a:rPr lang="en-GB" sz="4400" dirty="0" smtClean="0">
                <a:solidFill>
                  <a:schemeClr val="accent3">
                    <a:lumMod val="60000"/>
                    <a:lumOff val="40000"/>
                  </a:schemeClr>
                </a:solidFill>
                <a:latin typeface="Times New Roman" panose="02020603050405020304" pitchFamily="18" charset="0"/>
                <a:cs typeface="Times New Roman" panose="02020603050405020304" pitchFamily="18" charset="0"/>
              </a:rPr>
              <a:t>.0 </a:t>
            </a:r>
            <a:r>
              <a:rPr lang="en-GB" sz="4400" dirty="0">
                <a:solidFill>
                  <a:schemeClr val="accent3">
                    <a:lumMod val="60000"/>
                    <a:lumOff val="40000"/>
                  </a:schemeClr>
                </a:solidFill>
                <a:latin typeface="Times New Roman" panose="02020603050405020304" pitchFamily="18" charset="0"/>
                <a:cs typeface="Times New Roman" panose="02020603050405020304" pitchFamily="18" charset="0"/>
              </a:rPr>
              <a:t>Reference</a:t>
            </a:r>
            <a:r>
              <a:rPr lang="en-GB" sz="4400" dirty="0">
                <a:solidFill>
                  <a:schemeClr val="accent6">
                    <a:lumMod val="60000"/>
                    <a:lumOff val="40000"/>
                  </a:schemeClr>
                </a:solidFill>
                <a:latin typeface="Times New Roman" panose="02020603050405020304" pitchFamily="18" charset="0"/>
                <a:cs typeface="Times New Roman" panose="02020603050405020304" pitchFamily="18" charset="0"/>
              </a:rPr>
              <a:t/>
            </a:r>
            <a:br>
              <a:rPr lang="en-GB" sz="4400" dirty="0">
                <a:solidFill>
                  <a:schemeClr val="accent6">
                    <a:lumMod val="60000"/>
                    <a:lumOff val="40000"/>
                  </a:schemeClr>
                </a:solidFill>
                <a:latin typeface="Times New Roman" panose="02020603050405020304" pitchFamily="18" charset="0"/>
                <a:cs typeface="Times New Roman" panose="02020603050405020304" pitchFamily="18" charset="0"/>
              </a:rPr>
            </a:br>
            <a:endParaRPr lang="en-GB" dirty="0"/>
          </a:p>
        </p:txBody>
      </p:sp>
      <p:sp>
        <p:nvSpPr>
          <p:cNvPr id="3" name="Content Placeholder 2"/>
          <p:cNvSpPr>
            <a:spLocks noGrp="1"/>
          </p:cNvSpPr>
          <p:nvPr>
            <p:ph idx="1"/>
          </p:nvPr>
        </p:nvSpPr>
        <p:spPr>
          <a:xfrm>
            <a:off x="1056659" y="1539734"/>
            <a:ext cx="8946541" cy="4195481"/>
          </a:xfrm>
        </p:spPr>
        <p:txBody>
          <a:bodyPr/>
          <a:lstStyle/>
          <a:p>
            <a:r>
              <a:rPr lang="en-US" altLang="zh-CN" dirty="0"/>
              <a:t>The Undergraduate Exeter. (2017). </a:t>
            </a:r>
            <a:r>
              <a:rPr lang="en-US" altLang="zh-CN" i="1" dirty="0"/>
              <a:t>Tesco’s Fresh &amp; Easy Failure - The Undergraduate Exeter</a:t>
            </a:r>
            <a:r>
              <a:rPr lang="en-US" altLang="zh-CN" dirty="0"/>
              <a:t>. [online] Available at: http://www.theundergraduateexeter.com/2014/07/tescos-fresh-easy-failure/ [Accessed 3 Dec. 2017].</a:t>
            </a:r>
            <a:endParaRPr lang="en-GB" dirty="0" smtClean="0"/>
          </a:p>
          <a:p>
            <a:r>
              <a:rPr lang="en-GB" dirty="0" smtClean="0"/>
              <a:t>Walker</a:t>
            </a:r>
            <a:r>
              <a:rPr lang="en-GB" dirty="0"/>
              <a:t>, T. (2017). Why does Tesco work in the UK but not in the United States?. [online] The Independent. Available at: http://www.independent.co.uk/news/business/analysis-and-features/why-does-tesco-work-in-the-uk-but-not-in-the-united-states-8393592.html </a:t>
            </a:r>
            <a:r>
              <a:rPr lang="en-GB" dirty="0" smtClean="0"/>
              <a:t>[</a:t>
            </a:r>
            <a:r>
              <a:rPr lang="en-GB" dirty="0"/>
              <a:t>Accessed 8 Nov. 2017</a:t>
            </a:r>
            <a:r>
              <a:rPr lang="en-GB" dirty="0" smtClean="0"/>
              <a:t>].</a:t>
            </a:r>
          </a:p>
          <a:p>
            <a:r>
              <a:rPr lang="en-GB" dirty="0"/>
              <a:t>Cbsnews.com. (2017). Why did Tesco fail in the U.S.?. [online] Available at: https://www.cbsnews.com/news/why-did-tesco-fail-in-the-us/ [Accessed 8 Nov. 2017</a:t>
            </a:r>
            <a:r>
              <a:rPr lang="en-GB" dirty="0" smtClean="0"/>
              <a:t>].</a:t>
            </a:r>
          </a:p>
          <a:p>
            <a:pPr marL="0" indent="0">
              <a:buNone/>
            </a:pPr>
            <a:endParaRPr lang="en-GB" dirty="0" smtClean="0"/>
          </a:p>
          <a:p>
            <a:endParaRPr lang="en-GB" dirty="0"/>
          </a:p>
        </p:txBody>
      </p:sp>
    </p:spTree>
    <p:extLst>
      <p:ext uri="{BB962C8B-B14F-4D97-AF65-F5344CB8AC3E}">
        <p14:creationId xmlns:p14="http://schemas.microsoft.com/office/powerpoint/2010/main" val="1572424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Aspect</Template>
  <TotalTime>1106</TotalTime>
  <Words>351</Words>
  <Application>Microsoft Office PowerPoint</Application>
  <PresentationFormat>自定义</PresentationFormat>
  <Paragraphs>36</Paragraphs>
  <Slides>8</Slides>
  <Notes>0</Notes>
  <HiddenSlides>0</HiddenSlides>
  <MMClips>0</MMClips>
  <ScaleCrop>false</ScaleCrop>
  <HeadingPairs>
    <vt:vector size="4" baseType="variant">
      <vt:variant>
        <vt:lpstr>主题</vt:lpstr>
      </vt:variant>
      <vt:variant>
        <vt:i4>1</vt:i4>
      </vt:variant>
      <vt:variant>
        <vt:lpstr>幻灯片标题</vt:lpstr>
      </vt:variant>
      <vt:variant>
        <vt:i4>8</vt:i4>
      </vt:variant>
    </vt:vector>
  </HeadingPairs>
  <TitlesOfParts>
    <vt:vector size="9" baseType="lpstr">
      <vt:lpstr>Ion</vt:lpstr>
      <vt:lpstr>Why did Tesco fail in the U.S.?</vt:lpstr>
      <vt:lpstr>PowerPoint 演示文稿</vt:lpstr>
      <vt:lpstr>1.0 Background</vt:lpstr>
      <vt:lpstr>2.0 External reasons </vt:lpstr>
      <vt:lpstr>3.0 Internal reasons  </vt:lpstr>
      <vt:lpstr>PowerPoint 演示文稿</vt:lpstr>
      <vt:lpstr>4.0 Conclusion</vt:lpstr>
      <vt:lpstr>5.0 Reference </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Haojie Su (1704092)</dc:creator>
  <cp:lastModifiedBy>xiaojie</cp:lastModifiedBy>
  <cp:revision>42</cp:revision>
  <dcterms:created xsi:type="dcterms:W3CDTF">2017-11-08T09:10:59Z</dcterms:created>
  <dcterms:modified xsi:type="dcterms:W3CDTF">2017-12-03T17:09:42Z</dcterms:modified>
</cp:coreProperties>
</file>