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png" ContentType="image/png"/>
  <Default Extension="pptx" ContentType="application/vnd.openxmlformats-officedocument.presentationml.presentation"/>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1"/>
  </p:sldMasterIdLst>
  <p:sldIdLst>
    <p:sldId id="257" r:id="rId2"/>
    <p:sldId id="266" r:id="rId3"/>
    <p:sldId id="258" r:id="rId4"/>
    <p:sldId id="259" r:id="rId5"/>
    <p:sldId id="280" r:id="rId6"/>
    <p:sldId id="277" r:id="rId7"/>
    <p:sldId id="260" r:id="rId8"/>
    <p:sldId id="261" r:id="rId9"/>
    <p:sldId id="262" r:id="rId10"/>
    <p:sldId id="263" r:id="rId11"/>
    <p:sldId id="264" r:id="rId12"/>
    <p:sldId id="278" r:id="rId13"/>
    <p:sldId id="282" r:id="rId14"/>
    <p:sldId id="283" r:id="rId15"/>
    <p:sldId id="284" r:id="rId16"/>
    <p:sldId id="285" r:id="rId17"/>
    <p:sldId id="286" r:id="rId18"/>
    <p:sldId id="267" r:id="rId19"/>
    <p:sldId id="268" r:id="rId20"/>
    <p:sldId id="269" r:id="rId21"/>
    <p:sldId id="270" r:id="rId22"/>
    <p:sldId id="271" r:id="rId23"/>
    <p:sldId id="256" r:id="rId24"/>
    <p:sldId id="274" r:id="rId25"/>
    <p:sldId id="275" r:id="rId26"/>
    <p:sldId id="279"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E1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2" d="100"/>
          <a:sy n="62" d="100"/>
        </p:scale>
        <p:origin x="1380"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8/9/2022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8107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8/9/2022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07770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8/9/2022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3999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8/9/2022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0896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8/9/2022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44106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8/9/2022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25449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3636942-C211-4B28-8DBD-C953E00AF71B}" type="datetime1">
              <a:rPr lang="en-US" smtClean="0"/>
              <a:t>8/9/2022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3707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E8D12A6-918A-48BD-8CB9-CA713993B0EA}" type="datetime1">
              <a:rPr lang="en-US" smtClean="0"/>
              <a:t>8/9/2022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45173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8/9/2022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71902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8/9/2022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07272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8/9/2022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69048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6FA2B21-3FCD-4721-B95C-427943F61125}" type="datetime1">
              <a:rPr lang="en-US" smtClean="0"/>
              <a:t>8/9/2022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4B7E4EF-A1BD-40F4-AB7B-04F084DD991D}"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364037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package" Target="../embeddings/Microsoft_PowerPoint_Presentation.pptx"/><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g9rvJ2ZpRyU" TargetMode="External"/><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fif"/><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8" Type="http://schemas.openxmlformats.org/officeDocument/2006/relationships/hyperlink" Target="https://www.china-briefing.com/news/joint-ventures-in-china-learning-from-starbucks-and-mcdonalds/#:~:text=McDonald's%20formed%20new%20JV%20to,CITIC%20Capital%2C%20and%20Carlyle%20Capital." TargetMode="External"/><Relationship Id="rId13" Type="http://schemas.openxmlformats.org/officeDocument/2006/relationships/hyperlink" Target="https://www.coursehero.com/file/110474011/Hofstedes-tesco-and-burberrydocx/" TargetMode="External"/><Relationship Id="rId3" Type="http://schemas.openxmlformats.org/officeDocument/2006/relationships/hyperlink" Target="https://uk.burberry.com/c/our-history/" TargetMode="External"/><Relationship Id="rId7" Type="http://schemas.openxmlformats.org/officeDocument/2006/relationships/hyperlink" Target="https://www.hofstede-insights.com/country-comparison/china,the-uk/" TargetMode="External"/><Relationship Id="rId12" Type="http://schemas.openxmlformats.org/officeDocument/2006/relationships/hyperlink" Target="https://corporatefinanceinstitute.com/resources/knowledge/other/hofstedes-cultural-dimensions-theory/" TargetMode="External"/><Relationship Id="rId2" Type="http://schemas.openxmlformats.org/officeDocument/2006/relationships/image" Target="../media/image5.jpg"/><Relationship Id="rId1" Type="http://schemas.openxmlformats.org/officeDocument/2006/relationships/slideLayout" Target="../slideLayouts/slideLayout7.xml"/><Relationship Id="rId6" Type="http://schemas.openxmlformats.org/officeDocument/2006/relationships/hyperlink" Target="https://jingdaily.com/western-brands-winning-china-localization-gucci-burberry/" TargetMode="External"/><Relationship Id="rId11" Type="http://schemas.openxmlformats.org/officeDocument/2006/relationships/hyperlink" Target="https://www.forbes.com/sites/michaelcwenderoth/2018/05/16/how-a-better-understanding-of-guanxi-can-improve-your-business-in-china/?sh=5bd473cb5d85" TargetMode="External"/><Relationship Id="rId5" Type="http://schemas.openxmlformats.org/officeDocument/2006/relationships/hyperlink" Target="https://daxueconsulting.com/china-market-research-on-burberry/" TargetMode="External"/><Relationship Id="rId10" Type="http://schemas.openxmlformats.org/officeDocument/2006/relationships/hyperlink" Target="https://www.ejet.com/guanxi-china-cultural-concept/" TargetMode="External"/><Relationship Id="rId4" Type="http://schemas.openxmlformats.org/officeDocument/2006/relationships/hyperlink" Target="https://www.bbc.co.uk/news/business-53577074" TargetMode="External"/><Relationship Id="rId9" Type="http://schemas.openxmlformats.org/officeDocument/2006/relationships/hyperlink" Target="https://l.facebook.com/l.php?u=http%3A%2F%2Fdx.doi.org%2F10.2139%2Fssrn.3520418%3Ffbclid%3DIwAR2yuG3rviXnChea_9Dcz4OMFgvYDaV6KsqkbhC0ew044dao1XX9DJZQB7c&amp;h=AT2LWfYLaOA3uSbZ9HWiuLbVl4VsBE6CfWy3M8LCBgyvcfqaVKHuhK0g_zCp3owmVdDMRp6clc14T7Enrsy7ciozRQTDD-IAaOLPi1ffatMuhrIhJrJY5Kb2_kMM6YTSZ7KQ2Vh_skslZS93-xXGPA" TargetMode="External"/><Relationship Id="rId14" Type="http://schemas.openxmlformats.org/officeDocument/2006/relationships/hyperlink" Target="https://www.swotandpestle.com/burberry-gro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abric, table, red, covered&#10;&#10;Description automatically generated">
            <a:extLst>
              <a:ext uri="{FF2B5EF4-FFF2-40B4-BE49-F238E27FC236}">
                <a16:creationId xmlns:a16="http://schemas.microsoft.com/office/drawing/2014/main" id="{6D3BA21E-E6C8-4E14-8E53-C5DF567E9D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060173" y="3635922"/>
            <a:ext cx="10071652" cy="718760"/>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sz="4400" b="1" dirty="0">
                <a:latin typeface="Times New Roman" panose="02020603050405020304" pitchFamily="18" charset="0"/>
                <a:cs typeface="Times New Roman" panose="02020603050405020304" pitchFamily="18" charset="0"/>
              </a:rPr>
              <a:t>A joint venture between China and UK</a:t>
            </a:r>
            <a:endParaRPr lang="en-US" sz="4400" dirty="0">
              <a:latin typeface="Times New Roman" panose="02020603050405020304" pitchFamily="18" charset="0"/>
              <a:cs typeface="Times New Roman" panose="02020603050405020304" pitchFamily="18" charset="0"/>
            </a:endParaRPr>
          </a:p>
        </p:txBody>
      </p:sp>
      <p:graphicFrame>
        <p:nvGraphicFramePr>
          <p:cNvPr id="7" name="Object 6">
            <a:hlinkClick r:id="" action="ppaction://ole?verb=0"/>
            <a:extLst>
              <a:ext uri="{FF2B5EF4-FFF2-40B4-BE49-F238E27FC236}">
                <a16:creationId xmlns:a16="http://schemas.microsoft.com/office/drawing/2014/main" id="{860BEC96-18D2-24AC-8322-38BB8AF30A5F}"/>
              </a:ext>
            </a:extLst>
          </p:cNvPr>
          <p:cNvGraphicFramePr>
            <a:graphicFrameLocks noChangeAspect="1"/>
          </p:cNvGraphicFramePr>
          <p:nvPr>
            <p:extLst>
              <p:ext uri="{D42A27DB-BD31-4B8C-83A1-F6EECF244321}">
                <p14:modId xmlns:p14="http://schemas.microsoft.com/office/powerpoint/2010/main" val="3149619565"/>
              </p:ext>
            </p:extLst>
          </p:nvPr>
        </p:nvGraphicFramePr>
        <p:xfrm>
          <a:off x="1060174" y="225528"/>
          <a:ext cx="10071652" cy="3341492"/>
        </p:xfrm>
        <a:graphic>
          <a:graphicData uri="http://schemas.openxmlformats.org/presentationml/2006/ole">
            <mc:AlternateContent xmlns:mc="http://schemas.openxmlformats.org/markup-compatibility/2006">
              <mc:Choice xmlns:v="urn:schemas-microsoft-com:vml" Requires="v">
                <p:oleObj name="Presentation" r:id="rId3" imgW="6096296" imgH="3429229" progId="PowerPoint.Show.12">
                  <p:embed/>
                </p:oleObj>
              </mc:Choice>
              <mc:Fallback>
                <p:oleObj name="Presentation" r:id="rId3" imgW="6096296" imgH="3429229" progId="PowerPoint.Show.12">
                  <p:embed/>
                  <p:pic>
                    <p:nvPicPr>
                      <p:cNvPr id="5" name="Object 4">
                        <a:hlinkClick r:id="" action="ppaction://ole?verb=0"/>
                        <a:extLst>
                          <a:ext uri="{FF2B5EF4-FFF2-40B4-BE49-F238E27FC236}">
                            <a16:creationId xmlns:a16="http://schemas.microsoft.com/office/drawing/2014/main" id="{76D42F3F-196F-6B4D-DBC0-D5B544738E4D}"/>
                          </a:ext>
                        </a:extLst>
                      </p:cNvPr>
                      <p:cNvPicPr/>
                      <p:nvPr/>
                    </p:nvPicPr>
                    <p:blipFill>
                      <a:blip r:embed="rId4"/>
                      <a:stretch>
                        <a:fillRect/>
                      </a:stretch>
                    </p:blipFill>
                    <p:spPr>
                      <a:xfrm>
                        <a:off x="1060174" y="225528"/>
                        <a:ext cx="10071652" cy="3341492"/>
                      </a:xfrm>
                      <a:prstGeom prst="rect">
                        <a:avLst/>
                      </a:prstGeom>
                    </p:spPr>
                  </p:pic>
                </p:oleObj>
              </mc:Fallback>
            </mc:AlternateContent>
          </a:graphicData>
        </a:graphic>
      </p:graphicFrame>
      <p:sp>
        <p:nvSpPr>
          <p:cNvPr id="3" name="TextBox 2">
            <a:extLst>
              <a:ext uri="{FF2B5EF4-FFF2-40B4-BE49-F238E27FC236}">
                <a16:creationId xmlns:a16="http://schemas.microsoft.com/office/drawing/2014/main" id="{6BF8C1EE-62ED-D346-B63C-22C2B1B60765}"/>
              </a:ext>
            </a:extLst>
          </p:cNvPr>
          <p:cNvSpPr txBox="1"/>
          <p:nvPr/>
        </p:nvSpPr>
        <p:spPr>
          <a:xfrm>
            <a:off x="3901237" y="4878146"/>
            <a:ext cx="4222346" cy="1754326"/>
          </a:xfrm>
          <a:prstGeom prst="rect">
            <a:avLst/>
          </a:prstGeom>
          <a:solidFill>
            <a:schemeClr val="bg1"/>
          </a:solidFill>
        </p:spPr>
        <p:txBody>
          <a:bodyPr wrap="square" rtlCol="0">
            <a:spAutoFit/>
          </a:bodyPr>
          <a:lstStyle/>
          <a:p>
            <a:r>
              <a:rPr lang="en-US" dirty="0">
                <a:latin typeface="Times New Roman" panose="02020603050405020304" pitchFamily="18" charset="0"/>
                <a:cs typeface="Times New Roman" panose="02020603050405020304" pitchFamily="18" charset="0"/>
              </a:rPr>
              <a:t>Students:</a:t>
            </a:r>
          </a:p>
          <a:p>
            <a:r>
              <a:rPr lang="en-US" dirty="0">
                <a:latin typeface="Times New Roman" panose="02020603050405020304" pitchFamily="18" charset="0"/>
                <a:cs typeface="Times New Roman" panose="02020603050405020304" pitchFamily="18" charset="0"/>
              </a:rPr>
              <a:t>IOHANA ELEONORA POPA  (1921952)</a:t>
            </a:r>
          </a:p>
          <a:p>
            <a:r>
              <a:rPr lang="en-US" dirty="0">
                <a:latin typeface="Times New Roman" panose="02020603050405020304" pitchFamily="18" charset="0"/>
                <a:cs typeface="Times New Roman" panose="02020603050405020304" pitchFamily="18" charset="0"/>
              </a:rPr>
              <a:t>IULIA TEODORA BOBOS  </a:t>
            </a:r>
            <a:r>
              <a:rPr lang="en-US" sz="1800" dirty="0">
                <a:effectLst/>
                <a:latin typeface="Times New Roman" panose="02020603050405020304" pitchFamily="18" charset="0"/>
                <a:ea typeface="Calibri" panose="020F0502020204030204" pitchFamily="34" charset="0"/>
              </a:rPr>
              <a:t>(1921543)</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ANDREEA DUTA  </a:t>
            </a:r>
            <a:r>
              <a:rPr lang="en-US" sz="1800" dirty="0">
                <a:effectLst/>
                <a:latin typeface="Times New Roman" panose="02020603050405020304" pitchFamily="18" charset="0"/>
                <a:ea typeface="Calibri" panose="020F0502020204030204" pitchFamily="34" charset="0"/>
              </a:rPr>
              <a:t>(1921953)</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DIMITAR GADOV  (1913486)</a:t>
            </a:r>
          </a:p>
          <a:p>
            <a:r>
              <a:rPr lang="en-US" dirty="0">
                <a:latin typeface="Times New Roman" panose="02020603050405020304" pitchFamily="18" charset="0"/>
                <a:cs typeface="Times New Roman" panose="02020603050405020304" pitchFamily="18" charset="0"/>
              </a:rPr>
              <a:t>ANGELOV STANISLAV  (1919647)</a:t>
            </a:r>
          </a:p>
        </p:txBody>
      </p:sp>
      <p:pic>
        <p:nvPicPr>
          <p:cNvPr id="6" name="Picture 5"/>
          <p:cNvPicPr>
            <a:picLocks noChangeAspect="1"/>
          </p:cNvPicPr>
          <p:nvPr/>
        </p:nvPicPr>
        <p:blipFill>
          <a:blip r:embed="rId5"/>
          <a:stretch>
            <a:fillRect/>
          </a:stretch>
        </p:blipFill>
        <p:spPr>
          <a:xfrm>
            <a:off x="1060173" y="403237"/>
            <a:ext cx="2461592" cy="1880427"/>
          </a:xfrm>
          <a:prstGeom prst="rect">
            <a:avLst/>
          </a:prstGeom>
        </p:spPr>
      </p:pic>
      <p:sp>
        <p:nvSpPr>
          <p:cNvPr id="4" name="TextBox 3">
            <a:extLst>
              <a:ext uri="{FF2B5EF4-FFF2-40B4-BE49-F238E27FC236}">
                <a16:creationId xmlns:a16="http://schemas.microsoft.com/office/drawing/2014/main" id="{25DD779C-0B8A-508D-C325-BA3BB58CC847}"/>
              </a:ext>
            </a:extLst>
          </p:cNvPr>
          <p:cNvSpPr txBox="1"/>
          <p:nvPr/>
        </p:nvSpPr>
        <p:spPr>
          <a:xfrm>
            <a:off x="4028661" y="2350667"/>
            <a:ext cx="4094922" cy="1200329"/>
          </a:xfrm>
          <a:prstGeom prst="rect">
            <a:avLst/>
          </a:prstGeom>
          <a:solidFill>
            <a:schemeClr val="bg1"/>
          </a:solidFill>
        </p:spPr>
        <p:txBody>
          <a:bodyPr wrap="square" rtlCol="0">
            <a:spAutoFit/>
          </a:bodyPr>
          <a:lstStyle/>
          <a:p>
            <a:pPr algn="ctr"/>
            <a:r>
              <a:rPr lang="en-US" dirty="0" err="1">
                <a:latin typeface="Times New Roman" panose="02020603050405020304" pitchFamily="18" charset="0"/>
                <a:cs typeface="Times New Roman" panose="02020603050405020304" pitchFamily="18" charset="0"/>
              </a:rPr>
              <a:t>Modle</a:t>
            </a:r>
            <a:r>
              <a:rPr lang="en-US" dirty="0">
                <a:latin typeface="Times New Roman" panose="02020603050405020304" pitchFamily="18" charset="0"/>
                <a:cs typeface="Times New Roman" panose="02020603050405020304" pitchFamily="18" charset="0"/>
              </a:rPr>
              <a:t> lecturer: Dr. Hossein </a:t>
            </a:r>
            <a:r>
              <a:rPr lang="en-US" dirty="0" err="1">
                <a:latin typeface="Times New Roman" panose="02020603050405020304" pitchFamily="18" charset="0"/>
                <a:cs typeface="Times New Roman" panose="02020603050405020304" pitchFamily="18" charset="0"/>
              </a:rPr>
              <a:t>Shokry</a:t>
            </a:r>
            <a:endParaRPr lang="en-US" dirty="0">
              <a:latin typeface="Times New Roman" panose="02020603050405020304" pitchFamily="18" charset="0"/>
              <a:cs typeface="Times New Roman" panose="02020603050405020304" pitchFamily="18" charset="0"/>
            </a:endParaRPr>
          </a:p>
          <a:p>
            <a:pPr algn="ctr"/>
            <a:r>
              <a:rPr lang="en-US" dirty="0" err="1">
                <a:latin typeface="Times New Roman" panose="02020603050405020304" pitchFamily="18" charset="0"/>
                <a:cs typeface="Times New Roman" panose="02020603050405020304" pitchFamily="18" charset="0"/>
              </a:rPr>
              <a:t>Modle</a:t>
            </a:r>
            <a:r>
              <a:rPr lang="en-US" dirty="0">
                <a:latin typeface="Times New Roman" panose="02020603050405020304" pitchFamily="18" charset="0"/>
                <a:cs typeface="Times New Roman" panose="02020603050405020304" pitchFamily="18" charset="0"/>
              </a:rPr>
              <a:t> number: LCBB6001</a:t>
            </a:r>
          </a:p>
          <a:p>
            <a:pPr algn="ctr"/>
            <a:endParaRPr lang="en-US" dirty="0">
              <a:latin typeface="Times New Roman" panose="02020603050405020304" pitchFamily="18" charset="0"/>
              <a:cs typeface="Times New Roman" panose="02020603050405020304" pitchFamily="18" charset="0"/>
            </a:endParaRPr>
          </a:p>
          <a:p>
            <a:pPr algn="ctr"/>
            <a:r>
              <a:rPr lang="en-US" dirty="0">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9</a:t>
            </a:r>
            <a:r>
              <a:rPr lang="en-US" sz="1600" baseline="30000" dirty="0">
                <a:latin typeface="Times New Roman" panose="02020603050405020304" pitchFamily="18" charset="0"/>
                <a:cs typeface="Times New Roman" panose="02020603050405020304" pitchFamily="18" charset="0"/>
              </a:rPr>
              <a:t>th</a:t>
            </a:r>
            <a:r>
              <a:rPr lang="en-US" sz="1600" dirty="0">
                <a:latin typeface="Times New Roman" panose="02020603050405020304" pitchFamily="18" charset="0"/>
                <a:cs typeface="Times New Roman" panose="02020603050405020304" pitchFamily="18" charset="0"/>
              </a:rPr>
              <a:t> August 20022</a:t>
            </a:r>
          </a:p>
        </p:txBody>
      </p:sp>
    </p:spTree>
    <p:extLst>
      <p:ext uri="{BB962C8B-B14F-4D97-AF65-F5344CB8AC3E}">
        <p14:creationId xmlns:p14="http://schemas.microsoft.com/office/powerpoint/2010/main" val="173669318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shoji, indoor, fabric&#10;&#10;Description automatically generated">
            <a:extLst>
              <a:ext uri="{FF2B5EF4-FFF2-40B4-BE49-F238E27FC236}">
                <a16:creationId xmlns:a16="http://schemas.microsoft.com/office/drawing/2014/main" id="{7B2F09AA-F87D-AAA3-30ED-62371C1863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696"/>
            <a:ext cx="12192000" cy="6392071"/>
          </a:xfrm>
          <a:prstGeom prst="rect">
            <a:avLst/>
          </a:prstGeom>
        </p:spPr>
      </p:pic>
      <p:pic>
        <p:nvPicPr>
          <p:cNvPr id="3" name="Picture 2" descr="A picture containing text&#10;&#10;Description automatically generated">
            <a:extLst>
              <a:ext uri="{FF2B5EF4-FFF2-40B4-BE49-F238E27FC236}">
                <a16:creationId xmlns:a16="http://schemas.microsoft.com/office/drawing/2014/main" id="{D2DEB1B2-03C8-157E-F04C-5C76667271BA}"/>
              </a:ext>
            </a:extLst>
          </p:cNvPr>
          <p:cNvPicPr>
            <a:picLocks noChangeAspect="1"/>
          </p:cNvPicPr>
          <p:nvPr/>
        </p:nvPicPr>
        <p:blipFill>
          <a:blip r:embed="rId3">
            <a:alphaModFix amt="95000"/>
            <a:extLst>
              <a:ext uri="{28A0092B-C50C-407E-A947-70E740481C1C}">
                <a14:useLocalDpi xmlns:a14="http://schemas.microsoft.com/office/drawing/2010/main" val="0"/>
              </a:ext>
            </a:extLst>
          </a:blip>
          <a:stretch>
            <a:fillRect/>
          </a:stretch>
        </p:blipFill>
        <p:spPr>
          <a:xfrm>
            <a:off x="4572000" y="2377144"/>
            <a:ext cx="7620000" cy="4479481"/>
          </a:xfrm>
          <a:prstGeom prst="rect">
            <a:avLst/>
          </a:prstGeom>
          <a:ln>
            <a:solidFill>
              <a:schemeClr val="tx1">
                <a:lumMod val="85000"/>
                <a:lumOff val="15000"/>
              </a:schemeClr>
            </a:solidFill>
          </a:ln>
          <a:effectLst>
            <a:outerShdw blurRad="50800" dist="50800" dir="5400000" algn="ctr" rotWithShape="0">
              <a:srgbClr val="000000">
                <a:alpha val="0"/>
              </a:srgbClr>
            </a:outerShdw>
            <a:reflection blurRad="1270000" dir="5400000" sy="-100000" algn="bl" rotWithShape="0"/>
          </a:effectLst>
          <a:scene3d>
            <a:camera prst="orthographicFront"/>
            <a:lightRig rig="threePt" dir="t"/>
          </a:scene3d>
          <a:sp3d>
            <a:bevelT w="6350" h="88900" prst="relaxedInset"/>
          </a:sp3d>
        </p:spPr>
      </p:pic>
      <p:sp>
        <p:nvSpPr>
          <p:cNvPr id="10" name="TextBox 9">
            <a:extLst>
              <a:ext uri="{FF2B5EF4-FFF2-40B4-BE49-F238E27FC236}">
                <a16:creationId xmlns:a16="http://schemas.microsoft.com/office/drawing/2014/main" id="{B4D77F3B-D48D-C682-1568-75D3443BB9C9}"/>
              </a:ext>
            </a:extLst>
          </p:cNvPr>
          <p:cNvSpPr txBox="1"/>
          <p:nvPr/>
        </p:nvSpPr>
        <p:spPr>
          <a:xfrm>
            <a:off x="392781" y="2780293"/>
            <a:ext cx="3786438" cy="1815882"/>
          </a:xfrm>
          <a:prstGeom prst="rect">
            <a:avLst/>
          </a:prstGeom>
          <a:solidFill>
            <a:schemeClr val="bg1"/>
          </a:solidFill>
          <a:ln>
            <a:solidFill>
              <a:schemeClr val="bg1"/>
            </a:solidFill>
          </a:ln>
          <a:effectLst>
            <a:reflection endPos="0" dist="50800" dir="5400000" sy="-100000" algn="bl" rotWithShape="0"/>
          </a:effectLst>
        </p:spPr>
        <p:txBody>
          <a:bodyPr wrap="square" rtlCol="0">
            <a:spAutoFit/>
          </a:bodyPr>
          <a:lstStyle/>
          <a:p>
            <a:pPr algn="just"/>
            <a:r>
              <a:rPr lang="en-US" sz="1600" i="1" dirty="0">
                <a:effectLst/>
                <a:latin typeface="Times New Roman" panose="02020603050405020304" pitchFamily="18" charset="0"/>
                <a:ea typeface="Calibri" panose="020F0502020204030204" pitchFamily="34" charset="0"/>
              </a:rPr>
              <a:t>         </a:t>
            </a:r>
            <a:r>
              <a:rPr lang="en-US" sz="1600" dirty="0">
                <a:effectLst/>
                <a:latin typeface="Times New Roman" panose="02020603050405020304" pitchFamily="18" charset="0"/>
                <a:ea typeface="Calibri" panose="020F0502020204030204" pitchFamily="34" charset="0"/>
              </a:rPr>
              <a:t> Burberry is a luxury fashion brand that produce clothing, accessories and frequencies. The story of Burberry started back in 1856 when a young man, Thomas (Burberry), 21 years old, thought of designing a clothing brand that will protect people from the British weather.</a:t>
            </a:r>
            <a:endParaRPr lang="en-US" sz="1600" dirty="0"/>
          </a:p>
        </p:txBody>
      </p:sp>
      <p:sp>
        <p:nvSpPr>
          <p:cNvPr id="11" name="TextBox 10">
            <a:extLst>
              <a:ext uri="{FF2B5EF4-FFF2-40B4-BE49-F238E27FC236}">
                <a16:creationId xmlns:a16="http://schemas.microsoft.com/office/drawing/2014/main" id="{02BFBA02-CDD0-E4FF-ADD7-29673FA1081B}"/>
              </a:ext>
            </a:extLst>
          </p:cNvPr>
          <p:cNvSpPr txBox="1"/>
          <p:nvPr/>
        </p:nvSpPr>
        <p:spPr>
          <a:xfrm>
            <a:off x="0" y="6025628"/>
            <a:ext cx="6694292" cy="830997"/>
          </a:xfrm>
          <a:prstGeom prst="rect">
            <a:avLst/>
          </a:prstGeom>
          <a:solidFill>
            <a:schemeClr val="bg1"/>
          </a:solidFill>
        </p:spPr>
        <p:txBody>
          <a:bodyPr wrap="square" rtlCol="0">
            <a:spAutoFit/>
          </a:bodyPr>
          <a:lstStyle/>
          <a:p>
            <a:pPr algn="just"/>
            <a:r>
              <a:rPr lang="en-US" sz="1600" dirty="0">
                <a:latin typeface="Times New Roman" panose="02020603050405020304" pitchFamily="18" charset="0"/>
                <a:ea typeface="Calibri" panose="020F0502020204030204" pitchFamily="34" charset="0"/>
              </a:rPr>
              <a:t>        </a:t>
            </a:r>
            <a:r>
              <a:rPr lang="en-US" sz="1600" dirty="0">
                <a:effectLst/>
                <a:latin typeface="Times New Roman" panose="02020603050405020304" pitchFamily="18" charset="0"/>
                <a:ea typeface="Calibri" panose="020F0502020204030204" pitchFamily="34" charset="0"/>
              </a:rPr>
              <a:t>The famous item is the trench coat designed for the military army which later became their uniform. After years of runaway shows and collaborations, Burberry is making successfully operating in over 500 stores in the world.</a:t>
            </a:r>
            <a:endParaRPr lang="en-US" sz="1600" dirty="0"/>
          </a:p>
        </p:txBody>
      </p:sp>
      <p:sp>
        <p:nvSpPr>
          <p:cNvPr id="12" name="TextBox 11">
            <a:extLst>
              <a:ext uri="{FF2B5EF4-FFF2-40B4-BE49-F238E27FC236}">
                <a16:creationId xmlns:a16="http://schemas.microsoft.com/office/drawing/2014/main" id="{B315A4E1-A3E7-0085-6ADE-F16305DFF6DB}"/>
              </a:ext>
            </a:extLst>
          </p:cNvPr>
          <p:cNvSpPr txBox="1"/>
          <p:nvPr/>
        </p:nvSpPr>
        <p:spPr>
          <a:xfrm>
            <a:off x="4001144" y="668799"/>
            <a:ext cx="3328124" cy="769441"/>
          </a:xfrm>
          <a:prstGeom prst="rect">
            <a:avLst/>
          </a:prstGeom>
          <a:solidFill>
            <a:schemeClr val="tx1"/>
          </a:solidFill>
          <a:ln>
            <a:solidFill>
              <a:schemeClr val="tx1">
                <a:lumMod val="95000"/>
                <a:lumOff val="5000"/>
              </a:schemeClr>
            </a:solidFill>
          </a:ln>
          <a:effectLst>
            <a:outerShdw blurRad="152400" dist="317500" dir="5400000" sx="90000" sy="-19000" rotWithShape="0">
              <a:prstClr val="black">
                <a:alpha val="15000"/>
              </a:prstClr>
            </a:outerShdw>
            <a:reflection blurRad="1270000" endPos="0" dist="50800" dir="5400000" sy="-100000" algn="bl" rotWithShape="0"/>
          </a:effectLst>
        </p:spPr>
        <p:txBody>
          <a:bodyPr wrap="square" rtlCol="0">
            <a:spAutoFit/>
            <a:scene3d>
              <a:camera prst="orthographicFront"/>
              <a:lightRig rig="threePt" dir="t"/>
            </a:scene3d>
            <a:sp3d extrusionH="57150">
              <a:bevelT w="127000" h="31750" prst="relaxedInset"/>
              <a:bevelB w="146050" prst="softRound"/>
            </a:sp3d>
          </a:bodyPr>
          <a:lstStyle/>
          <a:p>
            <a:r>
              <a:rPr lang="en-US" sz="4400" b="1" dirty="0">
                <a:pattFill prst="pct5">
                  <a:fgClr>
                    <a:schemeClr val="accent1"/>
                  </a:fgClr>
                  <a:bgClr>
                    <a:schemeClr val="bg1"/>
                  </a:bgClr>
                </a:pattFill>
                <a:effectLst>
                  <a:reflection blurRad="1270000" stA="0" dist="1270000" dir="5400000" sy="-100000" algn="bl" rotWithShape="0"/>
                </a:effectLst>
                <a:latin typeface="Times New Roman" panose="02020603050405020304" pitchFamily="18" charset="0"/>
                <a:cs typeface="Times New Roman" panose="02020603050405020304" pitchFamily="18" charset="0"/>
              </a:rPr>
              <a:t>BURBERRY</a:t>
            </a:r>
          </a:p>
        </p:txBody>
      </p:sp>
    </p:spTree>
    <p:extLst>
      <p:ext uri="{BB962C8B-B14F-4D97-AF65-F5344CB8AC3E}">
        <p14:creationId xmlns:p14="http://schemas.microsoft.com/office/powerpoint/2010/main" val="2866237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0"/>
            <a:lum/>
          </a:blip>
          <a:srcRect/>
          <a:stretch>
            <a:fillRect t="-9000" b="-9000"/>
          </a:stretch>
        </a:blipFill>
        <a:effectLst/>
      </p:bgPr>
    </p:bg>
    <p:spTree>
      <p:nvGrpSpPr>
        <p:cNvPr id="1" name=""/>
        <p:cNvGrpSpPr/>
        <p:nvPr/>
      </p:nvGrpSpPr>
      <p:grpSpPr>
        <a:xfrm>
          <a:off x="0" y="0"/>
          <a:ext cx="0" cy="0"/>
          <a:chOff x="0" y="0"/>
          <a:chExt cx="0" cy="0"/>
        </a:xfrm>
      </p:grpSpPr>
      <p:pic>
        <p:nvPicPr>
          <p:cNvPr id="8" name="Picture 7" descr="A person in a red shirt&#10;&#10;Description automatically generated with low confidence">
            <a:extLst>
              <a:ext uri="{FF2B5EF4-FFF2-40B4-BE49-F238E27FC236}">
                <a16:creationId xmlns:a16="http://schemas.microsoft.com/office/drawing/2014/main" id="{CA423E39-C7FE-1C19-6A98-AB27970931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98" y="0"/>
            <a:ext cx="12210197" cy="6859331"/>
          </a:xfrm>
          <a:prstGeom prst="rect">
            <a:avLst/>
          </a:prstGeom>
          <a:effectLst>
            <a:reflection endPos="0" dist="50800" dir="5400000" sy="-100000" algn="bl" rotWithShape="0"/>
          </a:effectLst>
        </p:spPr>
      </p:pic>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832749" y="563181"/>
            <a:ext cx="5977190" cy="912383"/>
          </a:xfrm>
          <a:noFill/>
          <a:ln>
            <a:noFill/>
          </a:ln>
          <a:effectLst>
            <a:outerShdw blurRad="1270000" dist="330200" dir="5400000" sx="200000" sy="200000" algn="t" rotWithShape="0">
              <a:prstClr val="black">
                <a:alpha val="0"/>
              </a:prstClr>
            </a:outerShdw>
            <a:reflection blurRad="1270000" stA="45000" endPos="0" dist="50800" dir="5400000" sy="-100000" algn="bl" rotWithShape="0"/>
            <a:softEdge rad="12700"/>
          </a:effectLst>
          <a:scene3d>
            <a:camera prst="orthographicFront"/>
            <a:lightRig rig="threePt" dir="t"/>
          </a:scene3d>
          <a:sp3d>
            <a:bevelT w="133350" h="146050" prst="relaxedInset"/>
          </a:sp3d>
        </p:spPr>
        <p:style>
          <a:lnRef idx="2">
            <a:schemeClr val="accent2"/>
          </a:lnRef>
          <a:fillRef idx="1">
            <a:schemeClr val="lt1"/>
          </a:fillRef>
          <a:effectRef idx="0">
            <a:schemeClr val="accent2"/>
          </a:effectRef>
          <a:fontRef idx="minor">
            <a:schemeClr val="dk1"/>
          </a:fontRef>
        </p:style>
        <p:txBody>
          <a:bodyPr>
            <a:normAutofit fontScale="90000"/>
          </a:bodyPr>
          <a:lstStyle/>
          <a:p>
            <a:pPr algn="ctr"/>
            <a:r>
              <a:rPr lang="en-US" sz="36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Introduce the Chinese culture</a:t>
            </a:r>
            <a:br>
              <a:rPr lang="en-US" sz="36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Main differences between the UK and China</a:t>
            </a:r>
          </a:p>
        </p:txBody>
      </p:sp>
      <p:sp>
        <p:nvSpPr>
          <p:cNvPr id="3" name="Rectangle 2"/>
          <p:cNvSpPr/>
          <p:nvPr/>
        </p:nvSpPr>
        <p:spPr>
          <a:xfrm>
            <a:off x="5016101" y="3824860"/>
            <a:ext cx="6934443" cy="300274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lnSpc>
                <a:spcPct val="150000"/>
              </a:lnSpc>
            </a:pPr>
            <a:r>
              <a:rPr lang="en-US" sz="1600" dirty="0">
                <a:latin typeface="Times New Roman" panose="02020603050405020304" pitchFamily="18" charset="0"/>
                <a:cs typeface="Times New Roman" panose="02020603050405020304" pitchFamily="18" charset="0"/>
              </a:rPr>
              <a:t>•	The Chinese and UK culture is drastically different in many aspects which need to be understood in order to ensure that successful business ventures and joint ventures are completed. </a:t>
            </a:r>
          </a:p>
          <a:p>
            <a:pPr algn="just">
              <a:lnSpc>
                <a:spcPct val="150000"/>
              </a:lnSpc>
            </a:pPr>
            <a:r>
              <a:rPr lang="en-US" sz="1600" dirty="0">
                <a:latin typeface="Times New Roman" panose="02020603050405020304" pitchFamily="18" charset="0"/>
                <a:cs typeface="Times New Roman" panose="02020603050405020304" pitchFamily="18" charset="0"/>
              </a:rPr>
              <a:t>•	The primary difference between Chinese and UK culture is the way in which power differences and role of authority is tolerated. </a:t>
            </a:r>
          </a:p>
          <a:p>
            <a:pPr algn="just">
              <a:lnSpc>
                <a:spcPct val="150000"/>
              </a:lnSpc>
            </a:pPr>
            <a:r>
              <a:rPr lang="en-US" sz="1600" dirty="0">
                <a:latin typeface="Times New Roman" panose="02020603050405020304" pitchFamily="18" charset="0"/>
                <a:cs typeface="Times New Roman" panose="02020603050405020304" pitchFamily="18" charset="0"/>
              </a:rPr>
              <a:t>•	In United Kingdom the power difference index is low which means that actions are taken to lower inequality and difference between individuals at high level of authority and individuals working below them. </a:t>
            </a:r>
          </a:p>
        </p:txBody>
      </p:sp>
      <p:sp>
        <p:nvSpPr>
          <p:cNvPr id="9" name="TextBox 8">
            <a:extLst>
              <a:ext uri="{FF2B5EF4-FFF2-40B4-BE49-F238E27FC236}">
                <a16:creationId xmlns:a16="http://schemas.microsoft.com/office/drawing/2014/main" id="{5E15F2C7-B400-81BE-701E-74EBBFAA10CD}"/>
              </a:ext>
            </a:extLst>
          </p:cNvPr>
          <p:cNvSpPr txBox="1"/>
          <p:nvPr/>
        </p:nvSpPr>
        <p:spPr>
          <a:xfrm>
            <a:off x="241456" y="2199088"/>
            <a:ext cx="6934443" cy="1525418"/>
          </a:xfrm>
          <a:prstGeom prst="rect">
            <a:avLst/>
          </a:prstGeom>
          <a:solidFill>
            <a:schemeClr val="bg1"/>
          </a:solidFill>
          <a:ln>
            <a:solidFill>
              <a:schemeClr val="accent1">
                <a:lumMod val="75000"/>
              </a:schemeClr>
            </a:solidFill>
          </a:ln>
        </p:spPr>
        <p:txBody>
          <a:bodyPr wrap="square" rtlCol="0">
            <a:spAutoFit/>
          </a:bodyPr>
          <a:lstStyle/>
          <a:p>
            <a:pPr algn="just">
              <a:lnSpc>
                <a:spcPct val="150000"/>
              </a:lnSpc>
            </a:pPr>
            <a:r>
              <a:rPr lang="en-US" sz="1600" dirty="0">
                <a:latin typeface="Times New Roman" panose="02020603050405020304" pitchFamily="18" charset="0"/>
                <a:cs typeface="Times New Roman" panose="02020603050405020304" pitchFamily="18" charset="0"/>
              </a:rPr>
              <a:t>        Burberry entered the Chinese market in the year of 2010, </a:t>
            </a:r>
            <a:r>
              <a:rPr lang="en-US" sz="1600" dirty="0">
                <a:effectLst/>
                <a:latin typeface="Times New Roman" panose="02020603050405020304" pitchFamily="18" charset="0"/>
                <a:ea typeface="Calibri" panose="020F0502020204030204" pitchFamily="34" charset="0"/>
              </a:rPr>
              <a:t>buying its first Chinese franchise of a 70mil deal. Nowadays, Burberry owns 57 stores in 31 cities from China, main ones in Beijing, Shanghai, and Hangzhou. To gain more Chinese demand, Burberry patterned with Tencent </a:t>
            </a:r>
            <a:r>
              <a:rPr lang="en-US" sz="1400" dirty="0">
                <a:effectLst/>
                <a:latin typeface="Times New Roman" panose="02020603050405020304" pitchFamily="18" charset="0"/>
                <a:ea typeface="Calibri" panose="020F0502020204030204" pitchFamily="34" charset="0"/>
              </a:rPr>
              <a:t>(a famous Chinese tech company)</a:t>
            </a:r>
            <a:endParaRPr lang="en-US" sz="1400" dirty="0">
              <a:latin typeface="Times New Roman" panose="02020603050405020304" pitchFamily="18" charset="0"/>
              <a:cs typeface="Times New Roman" panose="02020603050405020304" pitchFamily="18" charset="0"/>
            </a:endParaRPr>
          </a:p>
        </p:txBody>
      </p:sp>
      <p:pic>
        <p:nvPicPr>
          <p:cNvPr id="11" name="Picture 10" descr="A picture containing text, building, store, window&#10;&#10;Description automatically generated">
            <a:extLst>
              <a:ext uri="{FF2B5EF4-FFF2-40B4-BE49-F238E27FC236}">
                <a16:creationId xmlns:a16="http://schemas.microsoft.com/office/drawing/2014/main" id="{B1E3B0C5-0950-D80F-62A5-DBC5197FB4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1456" y="3798372"/>
            <a:ext cx="4715047" cy="3002745"/>
          </a:xfrm>
          <a:prstGeom prst="rect">
            <a:avLst/>
          </a:prstGeom>
        </p:spPr>
      </p:pic>
    </p:spTree>
    <p:extLst>
      <p:ext uri="{BB962C8B-B14F-4D97-AF65-F5344CB8AC3E}">
        <p14:creationId xmlns:p14="http://schemas.microsoft.com/office/powerpoint/2010/main" val="12160103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6802D78-08AE-4322-A011-F916F2D42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95FA3E87-F218-4BA5-921F-838DB6FC6F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45598703-F094-4F74-93F0-945A832FF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F0AC4F6F-0DD7-4E3F-ADF7-26B8E8797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a:extLst>
              <a:ext uri="{FF2B5EF4-FFF2-40B4-BE49-F238E27FC236}">
                <a16:creationId xmlns:a16="http://schemas.microsoft.com/office/drawing/2014/main" id="{4A16B7C9-309C-ADBB-EF15-D19ECF4503F0}"/>
              </a:ext>
            </a:extLst>
          </p:cNvPr>
          <p:cNvPicPr>
            <a:picLocks noChangeAspect="1"/>
          </p:cNvPicPr>
          <p:nvPr/>
        </p:nvPicPr>
        <p:blipFill>
          <a:blip r:embed="rId2">
            <a:extLst>
              <a:ext uri="{28A0092B-C50C-407E-A947-70E740481C1C}">
                <a14:useLocalDpi xmlns:a14="http://schemas.microsoft.com/office/drawing/2010/main" val="0"/>
              </a:ext>
            </a:extLst>
          </a:blip>
          <a:srcRect t="9590" b="9590"/>
          <a:stretch/>
        </p:blipFill>
        <p:spPr>
          <a:xfrm>
            <a:off x="2810978" y="4035063"/>
            <a:ext cx="3019554" cy="2590800"/>
          </a:xfrm>
          <a:prstGeom prst="rect">
            <a:avLst/>
          </a:prstGeom>
          <a:ln w="228600" cap="sq" cmpd="thickThin">
            <a:solidFill>
              <a:srgbClr val="000000"/>
            </a:solidFill>
            <a:prstDash val="solid"/>
            <a:miter lim="800000"/>
          </a:ln>
          <a:effectLst>
            <a:innerShdw blurRad="76200">
              <a:srgbClr val="000000"/>
            </a:innerShdw>
          </a:effectLst>
        </p:spPr>
      </p:pic>
      <p:sp>
        <p:nvSpPr>
          <p:cNvPr id="3" name="Content Placeholder 2"/>
          <p:cNvSpPr>
            <a:spLocks noGrp="1"/>
          </p:cNvSpPr>
          <p:nvPr>
            <p:ph idx="1"/>
          </p:nvPr>
        </p:nvSpPr>
        <p:spPr>
          <a:xfrm>
            <a:off x="0" y="1"/>
            <a:ext cx="6336246" cy="3677254"/>
          </a:xfrm>
          <a:solidFill>
            <a:schemeClr val="bg1"/>
          </a:solidFill>
          <a:ln>
            <a:solidFill>
              <a:schemeClr val="bg1"/>
            </a:solidFill>
          </a:ln>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marL="292608" lvl="1" indent="0">
              <a:lnSpc>
                <a:spcPct val="110000"/>
              </a:lnSpc>
              <a:buClr>
                <a:schemeClr val="tx1"/>
              </a:buClr>
              <a:buNone/>
            </a:pPr>
            <a:endParaRPr lang="en-GB" sz="1600" dirty="0">
              <a:latin typeface="Times New Roman" panose="02020603050405020304" pitchFamily="18" charset="0"/>
              <a:cs typeface="Times New Roman" panose="02020603050405020304" pitchFamily="18" charset="0"/>
            </a:endParaRPr>
          </a:p>
          <a:p>
            <a:pPr marL="578358" lvl="1" indent="-285750">
              <a:lnSpc>
                <a:spcPct val="110000"/>
              </a:lnSpc>
              <a:buClr>
                <a:schemeClr val="tx1"/>
              </a:buCl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      On the other hand Chinese culture values power difference with high level of power difference index.  </a:t>
            </a:r>
            <a:endParaRPr lang="en-US" sz="1700" dirty="0">
              <a:latin typeface="Times New Roman" panose="02020603050405020304" pitchFamily="18" charset="0"/>
              <a:cs typeface="Times New Roman" panose="02020603050405020304" pitchFamily="18" charset="0"/>
            </a:endParaRPr>
          </a:p>
          <a:p>
            <a:pPr marL="578358" lvl="1" indent="-285750">
              <a:lnSpc>
                <a:spcPct val="110000"/>
              </a:lnSpc>
              <a:buClr>
                <a:schemeClr val="tx1"/>
              </a:buCl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     The high level of tolerance towards power and authority is commonplace in China including workplaces, family and personal relationships. </a:t>
            </a:r>
            <a:endParaRPr lang="en-US" sz="1700" dirty="0">
              <a:latin typeface="Times New Roman" panose="02020603050405020304" pitchFamily="18" charset="0"/>
              <a:cs typeface="Times New Roman" panose="02020603050405020304" pitchFamily="18" charset="0"/>
            </a:endParaRPr>
          </a:p>
          <a:p>
            <a:pPr marL="578358" lvl="1" indent="-285750">
              <a:lnSpc>
                <a:spcPct val="110000"/>
              </a:lnSpc>
              <a:buClr>
                <a:schemeClr val="tx1"/>
              </a:buCl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    An example of this cultural difference between China and UK is the government structure of China and UK. </a:t>
            </a:r>
          </a:p>
          <a:p>
            <a:pPr marL="578358" lvl="1" indent="-285750">
              <a:lnSpc>
                <a:spcPct val="110000"/>
              </a:lnSpc>
              <a:buClr>
                <a:schemeClr val="tx1"/>
              </a:buClr>
              <a:buFont typeface="Arial" panose="020B0604020202020204" pitchFamily="34" charset="0"/>
              <a:buChar char="•"/>
            </a:pPr>
            <a:endParaRPr lang="en-US" sz="1700" dirty="0">
              <a:latin typeface="Times New Roman" panose="02020603050405020304" pitchFamily="18" charset="0"/>
              <a:cs typeface="Times New Roman" panose="02020603050405020304" pitchFamily="18" charset="0"/>
            </a:endParaRPr>
          </a:p>
          <a:p>
            <a:pPr marL="292608" lvl="1" indent="0">
              <a:lnSpc>
                <a:spcPct val="110000"/>
              </a:lnSpc>
              <a:buClr>
                <a:schemeClr val="tx1"/>
              </a:buClr>
              <a:buNone/>
            </a:pPr>
            <a:r>
              <a:rPr lang="en-GB" sz="1700" i="1" dirty="0">
                <a:latin typeface="Times New Roman" panose="02020603050405020304" pitchFamily="18" charset="0"/>
                <a:cs typeface="Times New Roman" panose="02020603050405020304" pitchFamily="18" charset="0"/>
              </a:rPr>
              <a:t>         </a:t>
            </a:r>
            <a:r>
              <a:rPr lang="en-GB" sz="1700" dirty="0">
                <a:latin typeface="Times New Roman" panose="02020603050405020304" pitchFamily="18" charset="0"/>
                <a:cs typeface="Times New Roman" panose="02020603050405020304" pitchFamily="18" charset="0"/>
              </a:rPr>
              <a:t>China's governing party is the CCP with socialist ideology and democratic dictatorship while UK has successfully established a democracy which showcases higher level of acceptance towards equality and egalitarian environment. </a:t>
            </a:r>
            <a:endParaRPr lang="en-US" sz="1700"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1C463480-B7FA-5983-9AD5-B99594920ACA}"/>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3887"/>
          <a:stretch/>
        </p:blipFill>
        <p:spPr>
          <a:xfrm>
            <a:off x="235770" y="4055164"/>
            <a:ext cx="2324479" cy="2570699"/>
          </a:xfrm>
          <a:prstGeom prst="rect">
            <a:avLst/>
          </a:prstGeom>
          <a:ln w="228600" cap="sq" cmpd="thickThin">
            <a:solidFill>
              <a:srgbClr val="000000"/>
            </a:solidFill>
            <a:prstDash val="solid"/>
            <a:miter lim="800000"/>
          </a:ln>
          <a:effectLst>
            <a:innerShdw blurRad="76200">
              <a:srgbClr val="000000"/>
            </a:innerShdw>
          </a:effectLst>
        </p:spPr>
      </p:pic>
      <p:pic>
        <p:nvPicPr>
          <p:cNvPr id="13" name="Picture 12" descr="A picture containing person&#10;&#10;Description automatically generated">
            <a:extLst>
              <a:ext uri="{FF2B5EF4-FFF2-40B4-BE49-F238E27FC236}">
                <a16:creationId xmlns:a16="http://schemas.microsoft.com/office/drawing/2014/main" id="{7ADCA3D0-CCF0-E0E6-EA7D-52B4D8A9BD45}"/>
              </a:ext>
            </a:extLst>
          </p:cNvPr>
          <p:cNvPicPr>
            <a:picLocks noChangeAspect="1"/>
          </p:cNvPicPr>
          <p:nvPr/>
        </p:nvPicPr>
        <p:blipFill rotWithShape="1">
          <a:blip r:embed="rId4">
            <a:extLst>
              <a:ext uri="{28A0092B-C50C-407E-A947-70E740481C1C}">
                <a14:useLocalDpi xmlns:a14="http://schemas.microsoft.com/office/drawing/2010/main" val="0"/>
              </a:ext>
            </a:extLst>
          </a:blip>
          <a:srcRect r="-6" b="3757"/>
          <a:stretch/>
        </p:blipFill>
        <p:spPr>
          <a:xfrm>
            <a:off x="6572017" y="232136"/>
            <a:ext cx="5384213" cy="6393727"/>
          </a:xfrm>
          <a:prstGeom prst="rect">
            <a:avLst/>
          </a:prstGeom>
          <a:ln w="228600" cap="sq" cmpd="thickThin">
            <a:solidFill>
              <a:srgbClr val="000000"/>
            </a:solidFill>
            <a:prstDash val="solid"/>
            <a:miter lim="800000"/>
          </a:ln>
          <a:effectLst>
            <a:innerShdw blurRad="76200">
              <a:srgbClr val="000000"/>
            </a:innerShdw>
          </a:effectLst>
        </p:spPr>
      </p:pic>
      <p:pic>
        <p:nvPicPr>
          <p:cNvPr id="21" name="Picture 20" descr="A person wearing a colorful dress&#10;&#10;Description automatically generated with low confidence">
            <a:extLst>
              <a:ext uri="{FF2B5EF4-FFF2-40B4-BE49-F238E27FC236}">
                <a16:creationId xmlns:a16="http://schemas.microsoft.com/office/drawing/2014/main" id="{EEC0D4F7-2AE5-74FF-6407-F2FD783FB101}"/>
              </a:ext>
              <a:ext uri="{C183D7F6-B498-43B3-948B-1728B52AA6E4}">
                <adec:decorative xmlns:adec="http://schemas.microsoft.com/office/drawing/2017/decorative" val="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1" y="4055165"/>
            <a:ext cx="1915680" cy="2570698"/>
          </a:xfrm>
          <a:prstGeom prst="rect">
            <a:avLst/>
          </a:prstGeom>
          <a:ln w="228600" cap="sq" cmpd="thickThin">
            <a:solidFill>
              <a:srgbClr val="000000"/>
            </a:solidFill>
            <a:prstDash val="solid"/>
            <a:miter lim="800000"/>
          </a:ln>
          <a:effectLst>
            <a:innerShdw blurRad="76200">
              <a:srgbClr val="000000"/>
            </a:innerShdw>
          </a:effectLst>
        </p:spPr>
      </p:pic>
      <p:sp>
        <p:nvSpPr>
          <p:cNvPr id="4" name="Arrow: Down 3">
            <a:extLst>
              <a:ext uri="{FF2B5EF4-FFF2-40B4-BE49-F238E27FC236}">
                <a16:creationId xmlns:a16="http://schemas.microsoft.com/office/drawing/2014/main" id="{FD357635-9608-A295-D4EA-70E03E90904E}"/>
              </a:ext>
            </a:extLst>
          </p:cNvPr>
          <p:cNvSpPr/>
          <p:nvPr/>
        </p:nvSpPr>
        <p:spPr>
          <a:xfrm>
            <a:off x="3088610" y="2337236"/>
            <a:ext cx="159026" cy="246198"/>
          </a:xfrm>
          <a:prstGeom prst="down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1421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standing in a forest&#10;&#10;Description automatically generated with low confidence">
            <a:extLst>
              <a:ext uri="{FF2B5EF4-FFF2-40B4-BE49-F238E27FC236}">
                <a16:creationId xmlns:a16="http://schemas.microsoft.com/office/drawing/2014/main" id="{47A13B28-F3A4-3570-0FC3-DE7F383B6991}"/>
              </a:ext>
            </a:extLst>
          </p:cNvPr>
          <p:cNvPicPr>
            <a:picLocks noChangeAspect="1"/>
          </p:cNvPicPr>
          <p:nvPr/>
        </p:nvPicPr>
        <p:blipFill rotWithShape="1">
          <a:blip r:embed="rId2">
            <a:extLst>
              <a:ext uri="{28A0092B-C50C-407E-A947-70E740481C1C}">
                <a14:useLocalDpi xmlns:a14="http://schemas.microsoft.com/office/drawing/2010/main" val="0"/>
              </a:ext>
            </a:extLst>
          </a:blip>
          <a:srcRect l="722" r="10389"/>
          <a:stretch/>
        </p:blipFill>
        <p:spPr>
          <a:xfrm>
            <a:off x="20" y="7461"/>
            <a:ext cx="12191980" cy="6857990"/>
          </a:xfrm>
          <a:prstGeom prst="rect">
            <a:avLst/>
          </a:prstGeom>
        </p:spPr>
      </p:pic>
      <p:sp>
        <p:nvSpPr>
          <p:cNvPr id="4" name="TextBox 3">
            <a:extLst>
              <a:ext uri="{FF2B5EF4-FFF2-40B4-BE49-F238E27FC236}">
                <a16:creationId xmlns:a16="http://schemas.microsoft.com/office/drawing/2014/main" id="{39DE2316-00B3-A217-A310-215798C78454}"/>
              </a:ext>
            </a:extLst>
          </p:cNvPr>
          <p:cNvSpPr txBox="1"/>
          <p:nvPr/>
        </p:nvSpPr>
        <p:spPr>
          <a:xfrm>
            <a:off x="8707902" y="6583680"/>
            <a:ext cx="3641337" cy="266859"/>
          </a:xfrm>
          <a:prstGeom prst="rect">
            <a:avLst/>
          </a:prstGeom>
          <a:noFill/>
        </p:spPr>
        <p:txBody>
          <a:bodyPr wrap="square" rtlCol="0">
            <a:spAutoFit/>
          </a:bodyPr>
          <a:lstStyle/>
          <a:p>
            <a:r>
              <a:rPr lang="en-US" sz="1100" dirty="0">
                <a:solidFill>
                  <a:schemeClr val="bg1">
                    <a:lumMod val="95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Video link</a:t>
            </a:r>
            <a:r>
              <a:rPr lang="en-US" sz="1000" dirty="0">
                <a:solidFill>
                  <a:schemeClr val="bg1">
                    <a:lumMod val="95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lang="en-US" sz="1000" dirty="0">
                <a:solidFill>
                  <a:srgbClr val="2998E3"/>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https://www.youtube.com/watch?v=g9rvJ2ZpRyU</a:t>
            </a:r>
            <a:r>
              <a:rPr lang="en-US" sz="1000" dirty="0">
                <a:latin typeface="Times New Roman" panose="02020603050405020304" pitchFamily="18" charset="0"/>
                <a:cs typeface="Times New Roman" panose="02020603050405020304" pitchFamily="18" charset="0"/>
              </a:rPr>
              <a:t> </a:t>
            </a:r>
          </a:p>
        </p:txBody>
      </p:sp>
      <p:sp>
        <p:nvSpPr>
          <p:cNvPr id="5" name="TextBox 4">
            <a:extLst>
              <a:ext uri="{FF2B5EF4-FFF2-40B4-BE49-F238E27FC236}">
                <a16:creationId xmlns:a16="http://schemas.microsoft.com/office/drawing/2014/main" id="{DD300F18-DAE3-DACF-4154-71EE3536B8C6}"/>
              </a:ext>
            </a:extLst>
          </p:cNvPr>
          <p:cNvSpPr txBox="1"/>
          <p:nvPr/>
        </p:nvSpPr>
        <p:spPr>
          <a:xfrm>
            <a:off x="1139483" y="5642516"/>
            <a:ext cx="4482906" cy="1077218"/>
          </a:xfrm>
          <a:prstGeom prst="rect">
            <a:avLst/>
          </a:prstGeom>
          <a:noFill/>
        </p:spPr>
        <p:txBody>
          <a:bodyPr wrap="square" rtlCol="0">
            <a:spAutoFit/>
          </a:bodyPr>
          <a:lstStyle/>
          <a:p>
            <a:pPr marL="0" marR="0" algn="just">
              <a:spcBef>
                <a:spcPts val="0"/>
              </a:spcBef>
              <a:spcAft>
                <a:spcPts val="800"/>
              </a:spcAft>
            </a:pPr>
            <a:r>
              <a:rPr lang="en-US" sz="1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 new awaking’ is a </a:t>
            </a:r>
            <a:r>
              <a:rPr lang="en-US" sz="16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storytell</a:t>
            </a:r>
            <a:r>
              <a:rPr lang="en-US" sz="1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short film about a journey of self-discovering dedicated to the Chinese culture to celebrate The Lunar </a:t>
            </a:r>
            <a:r>
              <a:rPr lang="en-US" sz="16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NewYear</a:t>
            </a:r>
            <a:r>
              <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t>
            </a:r>
            <a:r>
              <a:rPr lang="en-US" sz="1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Year of OX (tiger) </a:t>
            </a:r>
            <a:endParaRPr lang="en-US"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4825539F-2300-56D7-1808-14E972CF3C85}"/>
              </a:ext>
            </a:extLst>
          </p:cNvPr>
          <p:cNvSpPr txBox="1"/>
          <p:nvPr/>
        </p:nvSpPr>
        <p:spPr>
          <a:xfrm>
            <a:off x="562708" y="422031"/>
            <a:ext cx="6133514" cy="646331"/>
          </a:xfrm>
          <a:prstGeom prst="rect">
            <a:avLst/>
          </a:prstGeom>
          <a:noFill/>
        </p:spPr>
        <p:txBody>
          <a:bodyPr wrap="square" rtlCol="0">
            <a:spAutoFit/>
          </a:bodyPr>
          <a:lstStyle/>
          <a:p>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Burberry continue to expand through its famous brand ambassadors and celebrities of China.</a:t>
            </a:r>
            <a:endParaRPr lang="en-US" dirty="0"/>
          </a:p>
        </p:txBody>
      </p:sp>
    </p:spTree>
    <p:extLst>
      <p:ext uri="{BB962C8B-B14F-4D97-AF65-F5344CB8AC3E}">
        <p14:creationId xmlns:p14="http://schemas.microsoft.com/office/powerpoint/2010/main" val="1795086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shoji, indoor, fabric&#10;&#10;Description automatically generated">
            <a:extLst>
              <a:ext uri="{FF2B5EF4-FFF2-40B4-BE49-F238E27FC236}">
                <a16:creationId xmlns:a16="http://schemas.microsoft.com/office/drawing/2014/main" id="{69748EED-C0F2-88AD-DEC4-73C237E132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D66AB267-C7D1-A049-E1F7-A1723AB68107}"/>
              </a:ext>
            </a:extLst>
          </p:cNvPr>
          <p:cNvSpPr txBox="1"/>
          <p:nvPr/>
        </p:nvSpPr>
        <p:spPr>
          <a:xfrm>
            <a:off x="1378226" y="2332381"/>
            <a:ext cx="8627165" cy="1384995"/>
          </a:xfrm>
          <a:prstGeom prst="rect">
            <a:avLst/>
          </a:prstGeom>
          <a:solidFill>
            <a:schemeClr val="bg1"/>
          </a:solidFill>
        </p:spPr>
        <p:txBody>
          <a:bodyPr wrap="square" rtlCol="0">
            <a:spAutoFit/>
          </a:bodyPr>
          <a:lstStyle/>
          <a:p>
            <a:r>
              <a:rPr lang="en-US" sz="2800" b="1" dirty="0">
                <a:latin typeface="Times New Roman" panose="02020603050405020304" pitchFamily="18" charset="0"/>
                <a:cs typeface="Times New Roman" panose="02020603050405020304" pitchFamily="18" charset="0"/>
              </a:rPr>
              <a:t>IULIA TEODORA BOBOS  </a:t>
            </a:r>
            <a:r>
              <a:rPr lang="en-US" sz="2800" b="1" dirty="0">
                <a:effectLst/>
                <a:latin typeface="Times New Roman" panose="02020603050405020304" pitchFamily="18" charset="0"/>
                <a:ea typeface="Calibri" panose="020F0502020204030204" pitchFamily="34" charset="0"/>
              </a:rPr>
              <a:t>(1921543)</a:t>
            </a:r>
            <a:endParaRPr lang="en-US" sz="2800" b="1" dirty="0">
              <a:latin typeface="Times New Roman" panose="02020603050405020304" pitchFamily="18" charset="0"/>
            </a:endParaRP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Success and failure factors of joint ventures</a:t>
            </a:r>
          </a:p>
          <a:p>
            <a:pPr marL="285750" indent="-28575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Cultural  Sensitivity in China/the difference from UK</a:t>
            </a:r>
          </a:p>
        </p:txBody>
      </p:sp>
    </p:spTree>
    <p:extLst>
      <p:ext uri="{BB962C8B-B14F-4D97-AF65-F5344CB8AC3E}">
        <p14:creationId xmlns:p14="http://schemas.microsoft.com/office/powerpoint/2010/main" val="2232396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12" name="Rectangle 11"/>
          <p:cNvSpPr/>
          <p:nvPr/>
        </p:nvSpPr>
        <p:spPr>
          <a:xfrm>
            <a:off x="5537983" y="2511812"/>
            <a:ext cx="6096000" cy="3366563"/>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algn="just">
              <a:lnSpc>
                <a:spcPct val="150000"/>
              </a:lnSpc>
            </a:pPr>
            <a:r>
              <a:rPr lang="en-US" dirty="0">
                <a:latin typeface="Times New Roman" panose="02020603050405020304" pitchFamily="18" charset="0"/>
                <a:cs typeface="Times New Roman" panose="02020603050405020304" pitchFamily="18" charset="0"/>
              </a:rPr>
              <a:t>Success Factors for Joint Venture:</a:t>
            </a:r>
          </a:p>
          <a:p>
            <a:pPr algn="just">
              <a:lnSpc>
                <a:spcPct val="150000"/>
              </a:lnSpc>
            </a:pPr>
            <a:r>
              <a:rPr lang="en-US" dirty="0">
                <a:latin typeface="Times New Roman" panose="02020603050405020304" pitchFamily="18" charset="0"/>
                <a:cs typeface="Times New Roman" panose="02020603050405020304" pitchFamily="18" charset="0"/>
              </a:rPr>
              <a:t>•	Agreement: This primary factor which affects growth and stability of joint venture is development of clear, fair and detailed agreement so that the joint venture structure can be easily adopted and implemented by the companies in question. Burberry needs to ensure that an agreement compliance with China and UK laws is created so that their joint venture remains successfully. </a:t>
            </a:r>
          </a:p>
        </p:txBody>
      </p:sp>
      <p:sp>
        <p:nvSpPr>
          <p:cNvPr id="13" name="Rectangle 12"/>
          <p:cNvSpPr/>
          <p:nvPr/>
        </p:nvSpPr>
        <p:spPr>
          <a:xfrm>
            <a:off x="829995" y="529270"/>
            <a:ext cx="10803988" cy="769441"/>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US" sz="4400" dirty="0">
                <a:latin typeface="Times New Roman" panose="02020603050405020304" pitchFamily="18" charset="0"/>
                <a:cs typeface="Times New Roman" panose="02020603050405020304" pitchFamily="18" charset="0"/>
              </a:rPr>
              <a:t> Success and failure factors of joint ventures</a:t>
            </a:r>
          </a:p>
        </p:txBody>
      </p:sp>
      <p:pic>
        <p:nvPicPr>
          <p:cNvPr id="14" name="Picture 13"/>
          <p:cNvPicPr>
            <a:picLocks noChangeAspect="1"/>
          </p:cNvPicPr>
          <p:nvPr/>
        </p:nvPicPr>
        <p:blipFill>
          <a:blip r:embed="rId3"/>
          <a:stretch>
            <a:fillRect/>
          </a:stretch>
        </p:blipFill>
        <p:spPr>
          <a:xfrm>
            <a:off x="725245" y="3411620"/>
            <a:ext cx="3886173" cy="2466755"/>
          </a:xfrm>
          <a:prstGeom prst="ellipse">
            <a:avLst/>
          </a:prstGeom>
          <a:ln>
            <a:noFill/>
          </a:ln>
          <a:effectLst>
            <a:softEdge rad="112500"/>
          </a:effectLst>
        </p:spPr>
      </p:pic>
    </p:spTree>
    <p:extLst>
      <p:ext uri="{BB962C8B-B14F-4D97-AF65-F5344CB8AC3E}">
        <p14:creationId xmlns:p14="http://schemas.microsoft.com/office/powerpoint/2010/main" val="2244824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1176" y="354241"/>
            <a:ext cx="10962198" cy="998806"/>
          </a:xfrm>
        </p:spPr>
        <p:style>
          <a:lnRef idx="2">
            <a:schemeClr val="accent2"/>
          </a:lnRef>
          <a:fillRef idx="1">
            <a:schemeClr val="lt1"/>
          </a:fillRef>
          <a:effectRef idx="0">
            <a:schemeClr val="accent2"/>
          </a:effectRef>
          <a:fontRef idx="minor">
            <a:schemeClr val="dk1"/>
          </a:fontRef>
        </p:style>
        <p:txBody>
          <a:bodyPr>
            <a:normAutofit/>
          </a:bodyPr>
          <a:lstStyle/>
          <a:p>
            <a:pPr algn="ctr"/>
            <a:r>
              <a:rPr lang="en-US" dirty="0">
                <a:latin typeface="Times New Roman" panose="02020603050405020304" pitchFamily="18" charset="0"/>
                <a:cs typeface="Times New Roman" panose="02020603050405020304" pitchFamily="18" charset="0"/>
              </a:rPr>
              <a:t>Success and failure factors of joint ventures</a:t>
            </a:r>
            <a:endParaRPr lang="en-US" dirty="0"/>
          </a:p>
        </p:txBody>
      </p:sp>
      <p:sp>
        <p:nvSpPr>
          <p:cNvPr id="3" name="Content Placeholder 2"/>
          <p:cNvSpPr>
            <a:spLocks noGrp="1"/>
          </p:cNvSpPr>
          <p:nvPr>
            <p:ph idx="1"/>
          </p:nvPr>
        </p:nvSpPr>
        <p:spPr>
          <a:xfrm>
            <a:off x="1097280" y="1845734"/>
            <a:ext cx="6808763" cy="4273712"/>
          </a:xfrm>
        </p:spPr>
        <p:style>
          <a:lnRef idx="2">
            <a:schemeClr val="accent2"/>
          </a:lnRef>
          <a:fillRef idx="1">
            <a:schemeClr val="lt1"/>
          </a:fillRef>
          <a:effectRef idx="0">
            <a:schemeClr val="accent2"/>
          </a:effectRef>
          <a:fontRef idx="minor">
            <a:schemeClr val="dk1"/>
          </a:fontRef>
        </p:style>
        <p:txBody>
          <a:bodyPr>
            <a:normAutofit lnSpcReduction="10000"/>
          </a:bodyPr>
          <a:lstStyle/>
          <a:p>
            <a:pPr lvl="0" algn="just">
              <a:lnSpc>
                <a:spcPct val="150000"/>
              </a:lnSpc>
            </a:pPr>
            <a:r>
              <a:rPr lang="en-GB" sz="1800" b="1" i="1" dirty="0">
                <a:latin typeface="Times New Roman" panose="02020603050405020304" pitchFamily="18" charset="0"/>
                <a:cs typeface="Times New Roman" panose="02020603050405020304" pitchFamily="18" charset="0"/>
              </a:rPr>
              <a:t>Flexibility</a:t>
            </a:r>
            <a:r>
              <a:rPr lang="en-GB" sz="1800" dirty="0">
                <a:latin typeface="Times New Roman" panose="02020603050405020304" pitchFamily="18" charset="0"/>
                <a:cs typeface="Times New Roman" panose="02020603050405020304" pitchFamily="18" charset="0"/>
              </a:rPr>
              <a:t>: Joint ventures need to be flexible so that business objectives of the parties involved on the joint ventures are attained effectively and conflicts can be avoided. Burberry needs to ensure that their Joint venture is flexible through suitable business policies and structure so that it attains long-term success. </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An example of Successful Joint Venture in China is McDonald which has formed successful joint venture with </a:t>
            </a:r>
            <a:r>
              <a:rPr lang="en-GB" sz="1800" dirty="0" err="1">
                <a:latin typeface="Times New Roman" panose="02020603050405020304" pitchFamily="18" charset="0"/>
                <a:cs typeface="Times New Roman" panose="02020603050405020304" pitchFamily="18" charset="0"/>
              </a:rPr>
              <a:t>with</a:t>
            </a:r>
            <a:r>
              <a:rPr lang="en-GB" sz="1800" dirty="0">
                <a:latin typeface="Times New Roman" panose="02020603050405020304" pitchFamily="18" charset="0"/>
                <a:cs typeface="Times New Roman" panose="02020603050405020304" pitchFamily="18" charset="0"/>
              </a:rPr>
              <a:t> CITIC Ltd., CITIC Capital, and Carlyle Capital. The company has gained success in starting Joint Venture in China because of forming suitable agreement and flexibility. </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355910" y="2542264"/>
            <a:ext cx="3455750" cy="2803460"/>
          </a:xfrm>
          <a:prstGeom prst="rect">
            <a:avLst/>
          </a:prstGeom>
        </p:spPr>
      </p:pic>
    </p:spTree>
    <p:extLst>
      <p:ext uri="{BB962C8B-B14F-4D97-AF65-F5344CB8AC3E}">
        <p14:creationId xmlns:p14="http://schemas.microsoft.com/office/powerpoint/2010/main" val="103137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7000" b="-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4427" y="316524"/>
            <a:ext cx="10966733" cy="862717"/>
          </a:xfrm>
        </p:spPr>
        <p:style>
          <a:lnRef idx="2">
            <a:schemeClr val="accent2"/>
          </a:lnRef>
          <a:fillRef idx="1">
            <a:schemeClr val="lt1"/>
          </a:fillRef>
          <a:effectRef idx="0">
            <a:schemeClr val="accent2"/>
          </a:effectRef>
          <a:fontRef idx="minor">
            <a:schemeClr val="dk1"/>
          </a:fontRef>
        </p:style>
        <p:txBody>
          <a:bodyPr>
            <a:normAutofit/>
          </a:bodyPr>
          <a:lstStyle/>
          <a:p>
            <a:pPr algn="ctr"/>
            <a:r>
              <a:rPr lang="en-US" dirty="0">
                <a:latin typeface="Times New Roman" panose="02020603050405020304" pitchFamily="18" charset="0"/>
                <a:cs typeface="Times New Roman" panose="02020603050405020304" pitchFamily="18" charset="0"/>
              </a:rPr>
              <a:t>Success and failure factors of joint ventures</a:t>
            </a:r>
            <a:endParaRPr lang="en-US" dirty="0"/>
          </a:p>
        </p:txBody>
      </p:sp>
      <p:sp>
        <p:nvSpPr>
          <p:cNvPr id="3" name="Content Placeholder 2"/>
          <p:cNvSpPr>
            <a:spLocks noGrp="1"/>
          </p:cNvSpPr>
          <p:nvPr>
            <p:ph idx="1"/>
          </p:nvPr>
        </p:nvSpPr>
        <p:spPr>
          <a:xfrm>
            <a:off x="1097280" y="1845733"/>
            <a:ext cx="5584874" cy="4695743"/>
          </a:xfrm>
        </p:spPr>
        <p:style>
          <a:lnRef idx="2">
            <a:schemeClr val="accent2"/>
          </a:lnRef>
          <a:fillRef idx="1">
            <a:schemeClr val="lt1"/>
          </a:fillRef>
          <a:effectRef idx="0">
            <a:schemeClr val="accent2"/>
          </a:effectRef>
          <a:fontRef idx="minor">
            <a:schemeClr val="dk1"/>
          </a:fontRef>
        </p:style>
        <p:txBody>
          <a:bodyPr>
            <a:normAutofit/>
          </a:bodyPr>
          <a:lstStyle/>
          <a:p>
            <a:pPr algn="just">
              <a:lnSpc>
                <a:spcPct val="150000"/>
              </a:lnSpc>
            </a:pPr>
            <a:r>
              <a:rPr lang="en-GB" sz="1600" b="1" i="1" dirty="0">
                <a:latin typeface="Times New Roman" panose="02020603050405020304" pitchFamily="18" charset="0"/>
                <a:cs typeface="Times New Roman" panose="02020603050405020304" pitchFamily="18" charset="0"/>
              </a:rPr>
              <a:t>Failure Factors for Joint Venture </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b="1" i="1" dirty="0">
                <a:latin typeface="Times New Roman" panose="02020603050405020304" pitchFamily="18" charset="0"/>
                <a:cs typeface="Times New Roman" panose="02020603050405020304" pitchFamily="18" charset="0"/>
              </a:rPr>
              <a:t>Protecting Intellectual Property</a:t>
            </a:r>
            <a:r>
              <a:rPr lang="en-GB" sz="1600" dirty="0">
                <a:latin typeface="Times New Roman" panose="02020603050405020304" pitchFamily="18" charset="0"/>
                <a:cs typeface="Times New Roman" panose="02020603050405020304" pitchFamily="18" charset="0"/>
              </a:rPr>
              <a:t>: The risk of misuse of intellectual property is high when creating joint venture. In case of starting Joint venture in China this can be failure factor for Burberry and the company needs to protect its luxury fashion IP from counterfeiting, theft or misuse. </a:t>
            </a: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GB" sz="1600" b="1" i="1" dirty="0">
                <a:latin typeface="Times New Roman" panose="02020603050405020304" pitchFamily="18" charset="0"/>
                <a:cs typeface="Times New Roman" panose="02020603050405020304" pitchFamily="18" charset="0"/>
              </a:rPr>
              <a:t>Incompatibility</a:t>
            </a:r>
            <a:r>
              <a:rPr lang="en-GB" sz="1600" dirty="0">
                <a:latin typeface="Times New Roman" panose="02020603050405020304" pitchFamily="18" charset="0"/>
                <a:cs typeface="Times New Roman" panose="02020603050405020304" pitchFamily="18" charset="0"/>
              </a:rPr>
              <a:t>: Mismatch between strategic objectives and unrealistic expectations are the primary reason for failure of Joint ventures. In case of China Burberry needs to partner with businesses which are compatible with its strategic direction to get better results. </a:t>
            </a:r>
            <a:endParaRPr lang="en-US" sz="1600" dirty="0">
              <a:latin typeface="Times New Roman" panose="02020603050405020304" pitchFamily="18" charset="0"/>
              <a:cs typeface="Times New Roman" panose="02020603050405020304" pitchFamily="18" charset="0"/>
            </a:endParaRPr>
          </a:p>
          <a:p>
            <a:pPr algn="just">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rot="20818194">
            <a:off x="7779434" y="1823115"/>
            <a:ext cx="3844729" cy="434082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771047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39000" b="-3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7842" y="257853"/>
            <a:ext cx="11036410" cy="1083212"/>
          </a:xfrm>
        </p:spPr>
        <p:style>
          <a:lnRef idx="2">
            <a:schemeClr val="accent2"/>
          </a:lnRef>
          <a:fillRef idx="1">
            <a:schemeClr val="lt1"/>
          </a:fillRef>
          <a:effectRef idx="0">
            <a:schemeClr val="accent2"/>
          </a:effectRef>
          <a:fontRef idx="minor">
            <a:schemeClr val="dk1"/>
          </a:fontRef>
        </p:style>
        <p:txBody>
          <a:bodyPr/>
          <a:lstStyle/>
          <a:p>
            <a:pPr algn="ctr"/>
            <a:r>
              <a:rPr lang="en-US" dirty="0">
                <a:latin typeface="Times New Roman" panose="02020603050405020304" pitchFamily="18" charset="0"/>
                <a:cs typeface="Times New Roman" panose="02020603050405020304" pitchFamily="18" charset="0"/>
              </a:rPr>
              <a:t>Success and failure factors of joint ventures</a:t>
            </a:r>
            <a:endParaRPr lang="en-US" dirty="0"/>
          </a:p>
        </p:txBody>
      </p:sp>
      <p:sp>
        <p:nvSpPr>
          <p:cNvPr id="3" name="Content Placeholder 2"/>
          <p:cNvSpPr>
            <a:spLocks noGrp="1"/>
          </p:cNvSpPr>
          <p:nvPr>
            <p:ph idx="1"/>
          </p:nvPr>
        </p:nvSpPr>
        <p:spPr>
          <a:xfrm>
            <a:off x="7765366" y="1972343"/>
            <a:ext cx="3601329" cy="4231509"/>
          </a:xfrm>
        </p:spPr>
        <p:style>
          <a:lnRef idx="2">
            <a:schemeClr val="accent2"/>
          </a:lnRef>
          <a:fillRef idx="1">
            <a:schemeClr val="lt1"/>
          </a:fillRef>
          <a:effectRef idx="0">
            <a:schemeClr val="accent2"/>
          </a:effectRef>
          <a:fontRef idx="minor">
            <a:schemeClr val="dk1"/>
          </a:fontRef>
        </p:style>
        <p:txBody>
          <a:bodyPr>
            <a:normAutofit/>
          </a:bodyPr>
          <a:lstStyle/>
          <a:p>
            <a:pPr algn="just">
              <a:lnSpc>
                <a:spcPct val="200000"/>
              </a:lnSpc>
            </a:pPr>
            <a:r>
              <a:rPr lang="en-GB" sz="1600" dirty="0">
                <a:latin typeface="Times New Roman" panose="02020603050405020304" pitchFamily="18" charset="0"/>
                <a:cs typeface="Times New Roman" panose="02020603050405020304" pitchFamily="18" charset="0"/>
              </a:rPr>
              <a:t>An example of business failing in starting successful joint venture in China is the Joint venture between French food company Danone and Chinese company </a:t>
            </a:r>
            <a:r>
              <a:rPr lang="en-GB" sz="1600" dirty="0" err="1">
                <a:latin typeface="Times New Roman" panose="02020603050405020304" pitchFamily="18" charset="0"/>
                <a:cs typeface="Times New Roman" panose="02020603050405020304" pitchFamily="18" charset="0"/>
              </a:rPr>
              <a:t>Wahaha</a:t>
            </a:r>
            <a:r>
              <a:rPr lang="en-GB" sz="1600" dirty="0">
                <a:latin typeface="Times New Roman" panose="02020603050405020304" pitchFamily="18" charset="0"/>
                <a:cs typeface="Times New Roman" panose="02020603050405020304" pitchFamily="18" charset="0"/>
              </a:rPr>
              <a:t>. The incompatibility between companies resulted in legal cases being filed by Danone against </a:t>
            </a:r>
            <a:r>
              <a:rPr lang="en-GB" sz="1600" dirty="0" err="1">
                <a:latin typeface="Times New Roman" panose="02020603050405020304" pitchFamily="18" charset="0"/>
                <a:cs typeface="Times New Roman" panose="02020603050405020304" pitchFamily="18" charset="0"/>
              </a:rPr>
              <a:t>Wahaa</a:t>
            </a:r>
            <a:r>
              <a:rPr lang="en-GB" sz="1600" dirty="0">
                <a:latin typeface="Times New Roman" panose="02020603050405020304" pitchFamily="18" charset="0"/>
                <a:cs typeface="Times New Roman" panose="02020603050405020304" pitchFamily="18" charset="0"/>
              </a:rPr>
              <a:t> in 2007 and end of the joint venture soon after. </a:t>
            </a:r>
            <a:endParaRPr lang="en-US" sz="1600" dirty="0">
              <a:latin typeface="Times New Roman" panose="02020603050405020304" pitchFamily="18" charset="0"/>
              <a:cs typeface="Times New Roman" panose="02020603050405020304" pitchFamily="18" charset="0"/>
            </a:endParaRPr>
          </a:p>
          <a:p>
            <a:pPr algn="just">
              <a:lnSpc>
                <a:spcPct val="200000"/>
              </a:lnSpc>
            </a:pP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72198" y="2659259"/>
            <a:ext cx="5686777" cy="2857676"/>
          </a:xfrm>
          <a:prstGeom prst="rect">
            <a:avLst/>
          </a:prstGeom>
        </p:spPr>
      </p:pic>
    </p:spTree>
    <p:extLst>
      <p:ext uri="{BB962C8B-B14F-4D97-AF65-F5344CB8AC3E}">
        <p14:creationId xmlns:p14="http://schemas.microsoft.com/office/powerpoint/2010/main" val="3660105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80" y="308012"/>
            <a:ext cx="12046226" cy="889221"/>
          </a:xfrm>
        </p:spPr>
        <p:style>
          <a:lnRef idx="2">
            <a:schemeClr val="accent2"/>
          </a:lnRef>
          <a:fillRef idx="1">
            <a:schemeClr val="lt1"/>
          </a:fillRef>
          <a:effectRef idx="0">
            <a:schemeClr val="accent2"/>
          </a:effectRef>
          <a:fontRef idx="minor">
            <a:schemeClr val="dk1"/>
          </a:fontRef>
        </p:style>
        <p:txBody>
          <a:bodyPr>
            <a:normAutofit/>
          </a:bodyPr>
          <a:lstStyle/>
          <a:p>
            <a:pPr algn="ctr"/>
            <a:r>
              <a:rPr lang="en-US" sz="4400" dirty="0">
                <a:latin typeface="Times New Roman" panose="02020603050405020304" pitchFamily="18" charset="0"/>
                <a:cs typeface="Times New Roman" panose="02020603050405020304" pitchFamily="18" charset="0"/>
              </a:rPr>
              <a:t>Cultural  Sensitivity in China/the difference from UK</a:t>
            </a:r>
          </a:p>
        </p:txBody>
      </p:sp>
      <p:sp>
        <p:nvSpPr>
          <p:cNvPr id="3" name="Content Placeholder 2"/>
          <p:cNvSpPr>
            <a:spLocks noGrp="1"/>
          </p:cNvSpPr>
          <p:nvPr>
            <p:ph idx="1"/>
          </p:nvPr>
        </p:nvSpPr>
        <p:spPr>
          <a:xfrm>
            <a:off x="4994031" y="1887936"/>
            <a:ext cx="6372665" cy="4217441"/>
          </a:xfrm>
        </p:spPr>
        <p:style>
          <a:lnRef idx="2">
            <a:schemeClr val="accent2"/>
          </a:lnRef>
          <a:fillRef idx="1">
            <a:schemeClr val="lt1"/>
          </a:fillRef>
          <a:effectRef idx="0">
            <a:schemeClr val="accent2"/>
          </a:effectRef>
          <a:fontRef idx="minor">
            <a:schemeClr val="dk1"/>
          </a:fontRef>
        </p:style>
        <p:txBody>
          <a:bodyPr>
            <a:normAutofit lnSpcReduction="10000"/>
          </a:bodyPr>
          <a:lstStyle/>
          <a:p>
            <a:pPr algn="just">
              <a:lnSpc>
                <a:spcPct val="150000"/>
              </a:lnSpc>
            </a:pPr>
            <a:r>
              <a:rPr lang="en-GB" sz="1600" dirty="0">
                <a:latin typeface="Times New Roman" panose="02020603050405020304" pitchFamily="18" charset="0"/>
                <a:cs typeface="Times New Roman" panose="02020603050405020304" pitchFamily="18" charset="0"/>
              </a:rPr>
              <a:t>Cultural sensitivity is an important issue for an organization expanding to China.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This requires adhering to the formal and informal practices, regulations and cultural norms in order to create sensitive branding of the company instead of presenting hostile look of the organization.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Cultural sensitivity can be achieved be incorporating cultural elements such as celebrating Chinese festivals as marketing and promotion. </a:t>
            </a:r>
            <a:endParaRPr lang="en-US"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Burberry can support cultural sensitivity to Chinese business norms by understanding workplace hierarchy common in China and promoting Chinese cultural values in its brands.</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192802" y="2652312"/>
            <a:ext cx="4801229" cy="2688688"/>
          </a:xfrm>
          <a:prstGeom prst="rect">
            <a:avLst/>
          </a:prstGeom>
        </p:spPr>
      </p:pic>
    </p:spTree>
    <p:extLst>
      <p:ext uri="{BB962C8B-B14F-4D97-AF65-F5344CB8AC3E}">
        <p14:creationId xmlns:p14="http://schemas.microsoft.com/office/powerpoint/2010/main" val="1231091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E98D32-6233-C4D1-DCAC-8614B085D0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251"/>
            <a:ext cx="12192000" cy="685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DE7C5755-76FA-6AF8-714C-6B160295072B}"/>
              </a:ext>
            </a:extLst>
          </p:cNvPr>
          <p:cNvSpPr txBox="1"/>
          <p:nvPr/>
        </p:nvSpPr>
        <p:spPr>
          <a:xfrm>
            <a:off x="1457739" y="2729946"/>
            <a:ext cx="7580244" cy="954107"/>
          </a:xfrm>
          <a:prstGeom prst="rect">
            <a:avLst/>
          </a:prstGeom>
          <a:solidFill>
            <a:schemeClr val="bg1"/>
          </a:solidFill>
        </p:spPr>
        <p:txBody>
          <a:bodyPr wrap="square" rtlCol="0">
            <a:spAutoFit/>
          </a:bodyPr>
          <a:lstStyle/>
          <a:p>
            <a:r>
              <a:rPr lang="en-US" sz="2800" b="1" dirty="0">
                <a:latin typeface="Times New Roman" panose="02020603050405020304" pitchFamily="18" charset="0"/>
                <a:cs typeface="Times New Roman" panose="02020603050405020304" pitchFamily="18" charset="0"/>
              </a:rPr>
              <a:t>ANDREEA DUTA  </a:t>
            </a:r>
            <a:r>
              <a:rPr lang="en-US" sz="2800" b="1" dirty="0">
                <a:effectLst/>
                <a:latin typeface="Times New Roman" panose="02020603050405020304" pitchFamily="18" charset="0"/>
                <a:ea typeface="Calibri" panose="020F0502020204030204" pitchFamily="34" charset="0"/>
              </a:rPr>
              <a:t>(1921953)</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Hofstede cultural Dimensions: UK and China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6061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C01B6-8EAD-D076-2319-7642F24218E9}"/>
              </a:ext>
            </a:extLst>
          </p:cNvPr>
          <p:cNvSpPr>
            <a:spLocks noGrp="1"/>
          </p:cNvSpPr>
          <p:nvPr>
            <p:ph type="title"/>
          </p:nvPr>
        </p:nvSpPr>
        <p:spPr>
          <a:xfrm>
            <a:off x="838200" y="365126"/>
            <a:ext cx="10233991" cy="603940"/>
          </a:xfrm>
        </p:spPr>
        <p:txBody>
          <a:bodyPr>
            <a:normAutofit/>
          </a:bodyPr>
          <a:lstStyle/>
          <a:p>
            <a:r>
              <a:rPr lang="en-GB" sz="2400" b="1" dirty="0">
                <a:latin typeface="Times New Roman" panose="02020603050405020304" pitchFamily="18" charset="0"/>
                <a:cs typeface="Times New Roman" panose="02020603050405020304" pitchFamily="18" charset="0"/>
              </a:rPr>
              <a:t>Hofstede cultural Dimensions: UK and China </a:t>
            </a:r>
          </a:p>
        </p:txBody>
      </p:sp>
      <p:sp>
        <p:nvSpPr>
          <p:cNvPr id="3" name="Content Placeholder 2">
            <a:extLst>
              <a:ext uri="{FF2B5EF4-FFF2-40B4-BE49-F238E27FC236}">
                <a16:creationId xmlns:a16="http://schemas.microsoft.com/office/drawing/2014/main" id="{3C6818F1-85D2-D0EB-8894-521D3EFE2A76}"/>
              </a:ext>
            </a:extLst>
          </p:cNvPr>
          <p:cNvSpPr>
            <a:spLocks noGrp="1"/>
          </p:cNvSpPr>
          <p:nvPr>
            <p:ph idx="1"/>
          </p:nvPr>
        </p:nvSpPr>
        <p:spPr>
          <a:xfrm>
            <a:off x="1076739" y="1777448"/>
            <a:ext cx="10515600" cy="4929602"/>
          </a:xfrm>
        </p:spPr>
        <p:txBody>
          <a:bodyPr/>
          <a:lstStyle/>
          <a:p>
            <a:pPr marL="0" indent="0">
              <a:buNone/>
            </a:pPr>
            <a:r>
              <a:rPr lang="en-GB" sz="2000" dirty="0">
                <a:latin typeface="Times New Roman" panose="02020603050405020304" pitchFamily="18" charset="0"/>
                <a:cs typeface="Times New Roman" panose="02020603050405020304" pitchFamily="18" charset="0"/>
              </a:rPr>
              <a:t>    The Hofstede Cultural Dimensional Theory belongs to Geert Hofstede and was created in 1980, with the aim of helping us understand the differences in culture and the way business is done in certain countries. In this research, we will discuss Hofstede's theory regarding the cultural differences and challenges between China and the UK.  (CFI, 2022)</a:t>
            </a:r>
          </a:p>
          <a:p>
            <a:pPr marL="0" indent="0">
              <a:buNone/>
            </a:pPr>
            <a:endParaRPr lang="en-GB" sz="2000" dirty="0"/>
          </a:p>
          <a:p>
            <a:endParaRPr lang="en-GB" dirty="0"/>
          </a:p>
        </p:txBody>
      </p:sp>
      <p:pic>
        <p:nvPicPr>
          <p:cNvPr id="4" name="Picture 3">
            <a:extLst>
              <a:ext uri="{FF2B5EF4-FFF2-40B4-BE49-F238E27FC236}">
                <a16:creationId xmlns:a16="http://schemas.microsoft.com/office/drawing/2014/main" id="{6A1AD418-66E3-AC07-1443-23B3214E6F2A}"/>
              </a:ext>
            </a:extLst>
          </p:cNvPr>
          <p:cNvPicPr>
            <a:picLocks noChangeAspect="1"/>
          </p:cNvPicPr>
          <p:nvPr/>
        </p:nvPicPr>
        <p:blipFill>
          <a:blip r:embed="rId2"/>
          <a:stretch>
            <a:fillRect/>
          </a:stretch>
        </p:blipFill>
        <p:spPr>
          <a:xfrm>
            <a:off x="2684392" y="3250096"/>
            <a:ext cx="5341821" cy="2773638"/>
          </a:xfrm>
          <a:prstGeom prst="rect">
            <a:avLst/>
          </a:prstGeom>
        </p:spPr>
      </p:pic>
    </p:spTree>
    <p:extLst>
      <p:ext uri="{BB962C8B-B14F-4D97-AF65-F5344CB8AC3E}">
        <p14:creationId xmlns:p14="http://schemas.microsoft.com/office/powerpoint/2010/main" val="2176425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F8CEB-27EA-D6F8-22AA-684740E03F5B}"/>
              </a:ext>
            </a:extLst>
          </p:cNvPr>
          <p:cNvSpPr>
            <a:spLocks noGrp="1"/>
          </p:cNvSpPr>
          <p:nvPr>
            <p:ph type="title"/>
          </p:nvPr>
        </p:nvSpPr>
        <p:spPr>
          <a:xfrm>
            <a:off x="838200" y="365125"/>
            <a:ext cx="6968987" cy="484671"/>
          </a:xfrm>
        </p:spPr>
        <p:txBody>
          <a:bodyPr>
            <a:normAutofit/>
          </a:bodyPr>
          <a:lstStyle/>
          <a:p>
            <a:r>
              <a:rPr lang="en-GB" sz="2000" b="1" dirty="0">
                <a:latin typeface="Times New Roman" panose="02020603050405020304" pitchFamily="18" charset="0"/>
                <a:cs typeface="Times New Roman" panose="02020603050405020304" pitchFamily="18" charset="0"/>
              </a:rPr>
              <a:t>Hofstede cultural Dimensions: UK and China </a:t>
            </a:r>
          </a:p>
        </p:txBody>
      </p:sp>
      <p:sp>
        <p:nvSpPr>
          <p:cNvPr id="3" name="Content Placeholder 2">
            <a:extLst>
              <a:ext uri="{FF2B5EF4-FFF2-40B4-BE49-F238E27FC236}">
                <a16:creationId xmlns:a16="http://schemas.microsoft.com/office/drawing/2014/main" id="{2511E50B-3241-0597-40BE-8D36B0CDE35C}"/>
              </a:ext>
            </a:extLst>
          </p:cNvPr>
          <p:cNvSpPr>
            <a:spLocks noGrp="1"/>
          </p:cNvSpPr>
          <p:nvPr>
            <p:ph idx="1"/>
          </p:nvPr>
        </p:nvSpPr>
        <p:spPr>
          <a:xfrm>
            <a:off x="838200" y="1232452"/>
            <a:ext cx="10328413" cy="4944511"/>
          </a:xfrm>
        </p:spPr>
        <p:txBody>
          <a:bodyPr>
            <a:normAutofit lnSpcReduction="10000"/>
          </a:bodyPr>
          <a:lstStyle/>
          <a:p>
            <a:pPr marL="0" indent="0">
              <a:buNone/>
            </a:pPr>
            <a:r>
              <a:rPr lang="en-GB" sz="1900" b="1" dirty="0">
                <a:latin typeface="Times New Roman" panose="02020603050405020304" pitchFamily="18" charset="0"/>
                <a:cs typeface="Times New Roman" panose="02020603050405020304" pitchFamily="18" charset="0"/>
              </a:rPr>
              <a:t>    There are six categories that define culture: </a:t>
            </a:r>
          </a:p>
          <a:p>
            <a:pPr marL="0" indent="0">
              <a:buNone/>
            </a:pPr>
            <a:r>
              <a:rPr lang="en-GB" sz="1900" dirty="0">
                <a:latin typeface="Times New Roman" panose="02020603050405020304" pitchFamily="18" charset="0"/>
                <a:cs typeface="Times New Roman" panose="02020603050405020304" pitchFamily="18" charset="0"/>
              </a:rPr>
              <a:t> </a:t>
            </a:r>
            <a:r>
              <a:rPr lang="en-GB" sz="1900" u="sng" dirty="0">
                <a:latin typeface="Times New Roman" panose="02020603050405020304" pitchFamily="18" charset="0"/>
                <a:cs typeface="Times New Roman" panose="02020603050405020304" pitchFamily="18" charset="0"/>
              </a:rPr>
              <a:t>1. Power distance </a:t>
            </a:r>
          </a:p>
          <a:p>
            <a:r>
              <a:rPr lang="en-GB" sz="1900" dirty="0">
                <a:latin typeface="Times New Roman" panose="02020603050405020304" pitchFamily="18" charset="0"/>
                <a:cs typeface="Times New Roman" panose="02020603050405020304" pitchFamily="18" charset="0"/>
              </a:rPr>
              <a:t>      This index refers to the extent to which power and inequality are accepted by the members of some organizations and by inferior people. If a culture has no problem with the difference in power and accepts this authority, it means that the power index is high. Otherwise, it means that the index is low. (Iulia,2021)</a:t>
            </a:r>
          </a:p>
          <a:p>
            <a:r>
              <a:rPr lang="en-GB" sz="1900" dirty="0">
                <a:latin typeface="Times New Roman" panose="02020603050405020304" pitchFamily="18" charset="0"/>
                <a:cs typeface="Times New Roman" panose="02020603050405020304" pitchFamily="18" charset="0"/>
              </a:rPr>
              <a:t>UK (35%) has a low power distance index while China (80%) has a high one, being “a society that believes that inequalities amongst people are acceptable”. (Course Hero,2022)</a:t>
            </a:r>
          </a:p>
          <a:p>
            <a:pPr marL="457200" indent="-457200">
              <a:buFont typeface="+mj-lt"/>
              <a:buAutoNum type="arabicPeriod"/>
            </a:pPr>
            <a:endParaRPr lang="en-GB" sz="1900" dirty="0">
              <a:latin typeface="Times New Roman" panose="02020603050405020304" pitchFamily="18" charset="0"/>
              <a:cs typeface="Times New Roman" panose="02020603050405020304" pitchFamily="18" charset="0"/>
            </a:endParaRPr>
          </a:p>
          <a:p>
            <a:pPr marL="0" indent="0">
              <a:buNone/>
            </a:pPr>
            <a:r>
              <a:rPr lang="en-GB" sz="1900" u="sng" dirty="0">
                <a:latin typeface="Times New Roman" panose="02020603050405020304" pitchFamily="18" charset="0"/>
                <a:cs typeface="Times New Roman" panose="02020603050405020304" pitchFamily="18" charset="0"/>
              </a:rPr>
              <a:t>2. Individualism / collectivism </a:t>
            </a:r>
          </a:p>
          <a:p>
            <a:r>
              <a:rPr lang="en-GB" sz="1900" dirty="0">
                <a:latin typeface="Times New Roman" panose="02020603050405020304" pitchFamily="18" charset="0"/>
                <a:cs typeface="Times New Roman" panose="02020603050405020304" pitchFamily="18" charset="0"/>
              </a:rPr>
              <a:t>   This refers to how much people consider integration and how dependent they are in certain groups. (Iulia,2021)</a:t>
            </a:r>
          </a:p>
          <a:p>
            <a:r>
              <a:rPr lang="en-GB" sz="1900" dirty="0">
                <a:latin typeface="Times New Roman" panose="02020603050405020304" pitchFamily="18" charset="0"/>
                <a:cs typeface="Times New Roman" panose="02020603050405020304" pitchFamily="18" charset="0"/>
              </a:rPr>
              <a:t> China (20%) goes for collectivism, while the UK (89%) goes for individualism. People in the UK tend to be independent and prefer to take care of themselves without depending on anyone, that's why they don't really integrate into collectives. (Course Hero,2022)</a:t>
            </a:r>
          </a:p>
          <a:p>
            <a:pPr marL="457200" indent="-457200">
              <a:buFont typeface="+mj-lt"/>
              <a:buAutoNum type="arabicPeriod"/>
            </a:pPr>
            <a:endParaRPr lang="en-GB" sz="2000" dirty="0">
              <a:latin typeface="Times New Roman" panose="02020603050405020304" pitchFamily="18" charset="0"/>
              <a:cs typeface="Times New Roman" panose="02020603050405020304" pitchFamily="18" charset="0"/>
            </a:endParaRPr>
          </a:p>
          <a:p>
            <a:pPr marL="457200" indent="-457200">
              <a:buFont typeface="+mj-lt"/>
              <a:buAutoNum type="arabicPeriod"/>
            </a:pPr>
            <a:endParaRPr lang="en-GB" sz="2000" dirty="0"/>
          </a:p>
        </p:txBody>
      </p:sp>
    </p:spTree>
    <p:extLst>
      <p:ext uri="{BB962C8B-B14F-4D97-AF65-F5344CB8AC3E}">
        <p14:creationId xmlns:p14="http://schemas.microsoft.com/office/powerpoint/2010/main" val="823522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53EF0-15C0-D1E4-3263-50257CFC9EA5}"/>
              </a:ext>
            </a:extLst>
          </p:cNvPr>
          <p:cNvSpPr>
            <a:spLocks noGrp="1"/>
          </p:cNvSpPr>
          <p:nvPr>
            <p:ph type="title"/>
          </p:nvPr>
        </p:nvSpPr>
        <p:spPr>
          <a:xfrm>
            <a:off x="493644" y="77097"/>
            <a:ext cx="8032474" cy="603940"/>
          </a:xfrm>
        </p:spPr>
        <p:txBody>
          <a:bodyPr>
            <a:normAutofit/>
          </a:bodyPr>
          <a:lstStyle/>
          <a:p>
            <a:r>
              <a:rPr lang="en-GB" sz="2000" b="1" dirty="0">
                <a:latin typeface="Times New Roman" panose="02020603050405020304" pitchFamily="18" charset="0"/>
                <a:cs typeface="Times New Roman" panose="02020603050405020304" pitchFamily="18" charset="0"/>
              </a:rPr>
              <a:t>Hofstede cultural Dimensions: UK and China </a:t>
            </a:r>
          </a:p>
        </p:txBody>
      </p:sp>
      <p:sp>
        <p:nvSpPr>
          <p:cNvPr id="3" name="Content Placeholder 2">
            <a:extLst>
              <a:ext uri="{FF2B5EF4-FFF2-40B4-BE49-F238E27FC236}">
                <a16:creationId xmlns:a16="http://schemas.microsoft.com/office/drawing/2014/main" id="{E556ECA4-55AA-AB7A-A2F9-3D6568F036EA}"/>
              </a:ext>
            </a:extLst>
          </p:cNvPr>
          <p:cNvSpPr>
            <a:spLocks noGrp="1"/>
          </p:cNvSpPr>
          <p:nvPr>
            <p:ph idx="1"/>
          </p:nvPr>
        </p:nvSpPr>
        <p:spPr>
          <a:xfrm>
            <a:off x="601317" y="924339"/>
            <a:ext cx="10752483" cy="5252624"/>
          </a:xfrm>
        </p:spPr>
        <p:txBody>
          <a:bodyPr>
            <a:normAutofit fontScale="92500" lnSpcReduction="20000"/>
          </a:bodyPr>
          <a:lstStyle/>
          <a:p>
            <a:pPr marL="0" indent="0">
              <a:buNone/>
            </a:pPr>
            <a:r>
              <a:rPr lang="en-GB" sz="2000" u="sng" dirty="0">
                <a:latin typeface="Times New Roman" panose="02020603050405020304" pitchFamily="18" charset="0"/>
                <a:cs typeface="Times New Roman" panose="02020603050405020304" pitchFamily="18" charset="0"/>
              </a:rPr>
              <a:t>3. Uncertainty avoidance </a:t>
            </a:r>
          </a:p>
          <a:p>
            <a:r>
              <a:rPr lang="en-GB" sz="2000" dirty="0">
                <a:latin typeface="Times New Roman" panose="02020603050405020304" pitchFamily="18" charset="0"/>
                <a:cs typeface="Times New Roman" panose="02020603050405020304" pitchFamily="18" charset="0"/>
              </a:rPr>
              <a:t>This category refers to how certain unpredictable situations are resolved in the context of people's mistrust and insecurity. (Iulia,2021)</a:t>
            </a:r>
          </a:p>
          <a:p>
            <a:r>
              <a:rPr lang="en-GB" sz="2000" dirty="0">
                <a:latin typeface="Times New Roman" panose="02020603050405020304" pitchFamily="18" charset="0"/>
                <a:cs typeface="Times New Roman" panose="02020603050405020304" pitchFamily="18" charset="0"/>
              </a:rPr>
              <a:t>In UK (35%) there is greater uncertainty than in China (30%). UK people like to live in the present, without overthinking about what future holds for them. (Course Hero,2022)</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u="sng" dirty="0">
                <a:latin typeface="Times New Roman" panose="02020603050405020304" pitchFamily="18" charset="0"/>
                <a:cs typeface="Times New Roman" panose="02020603050405020304" pitchFamily="18" charset="0"/>
              </a:rPr>
              <a:t>4. Masculinity vs. femininity </a:t>
            </a:r>
          </a:p>
          <a:p>
            <a:r>
              <a:rPr lang="en-GB" sz="2000" dirty="0">
                <a:latin typeface="Times New Roman" panose="02020603050405020304" pitchFamily="18" charset="0"/>
                <a:cs typeface="Times New Roman" panose="02020603050405020304" pitchFamily="18" charset="0"/>
              </a:rPr>
              <a:t> This refers to society's preferences. It is considered that men impose themselves more and are stricter than women who are emotionally weaker. (Iulia,2021)</a:t>
            </a:r>
          </a:p>
          <a:p>
            <a:r>
              <a:rPr lang="en-GB" sz="2000" dirty="0">
                <a:latin typeface="Times New Roman" panose="02020603050405020304" pitchFamily="18" charset="0"/>
                <a:cs typeface="Times New Roman" panose="02020603050405020304" pitchFamily="18" charset="0"/>
              </a:rPr>
              <a:t>In the UK (66%) and China(66%), masculinity predominates equally. (Iulia,2021)</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5</a:t>
            </a:r>
            <a:r>
              <a:rPr lang="en-GB" sz="2000" u="sng" dirty="0">
                <a:latin typeface="Times New Roman" panose="02020603050405020304" pitchFamily="18" charset="0"/>
                <a:cs typeface="Times New Roman" panose="02020603050405020304" pitchFamily="18" charset="0"/>
              </a:rPr>
              <a:t>. Long-term orientation vs. short-term orientation </a:t>
            </a:r>
          </a:p>
          <a:p>
            <a:r>
              <a:rPr lang="en-GB" sz="2000" dirty="0">
                <a:latin typeface="Times New Roman" panose="02020603050405020304" pitchFamily="18" charset="0"/>
                <a:cs typeface="Times New Roman" panose="02020603050405020304" pitchFamily="18" charset="0"/>
              </a:rPr>
              <a:t>Short-term oriented cultures emphasize the near future and present, and work hard to quickly complete their goals. On the other hand, the long-term ones focus on the future and do not rush to achieve their goals very soon. (Iulia,2021)</a:t>
            </a:r>
          </a:p>
          <a:p>
            <a:r>
              <a:rPr lang="en-GB" sz="2000" dirty="0">
                <a:latin typeface="Times New Roman" panose="02020603050405020304" pitchFamily="18" charset="0"/>
                <a:cs typeface="Times New Roman" panose="02020603050405020304" pitchFamily="18" charset="0"/>
              </a:rPr>
              <a:t>China (87%) has a greater long-term orientation than the UK (51%). (Course Hero,2022)</a:t>
            </a:r>
          </a:p>
          <a:p>
            <a:pPr marL="0" indent="0">
              <a:buNone/>
            </a:pPr>
            <a:endParaRPr lang="en-GB" sz="2000" dirty="0"/>
          </a:p>
        </p:txBody>
      </p:sp>
    </p:spTree>
    <p:extLst>
      <p:ext uri="{BB962C8B-B14F-4D97-AF65-F5344CB8AC3E}">
        <p14:creationId xmlns:p14="http://schemas.microsoft.com/office/powerpoint/2010/main" val="1473870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0C8E4-FF6A-372E-C198-DC92AD04B2FC}"/>
              </a:ext>
            </a:extLst>
          </p:cNvPr>
          <p:cNvSpPr>
            <a:spLocks noGrp="1"/>
          </p:cNvSpPr>
          <p:nvPr>
            <p:ph type="title"/>
          </p:nvPr>
        </p:nvSpPr>
        <p:spPr>
          <a:xfrm>
            <a:off x="838200" y="365126"/>
            <a:ext cx="9761883" cy="539336"/>
          </a:xfrm>
        </p:spPr>
        <p:txBody>
          <a:bodyPr>
            <a:normAutofit/>
          </a:bodyPr>
          <a:lstStyle/>
          <a:p>
            <a:r>
              <a:rPr lang="en-GB" sz="2000" b="1" dirty="0"/>
              <a:t>Hofstede cultural Dimensions: UK and China </a:t>
            </a:r>
          </a:p>
        </p:txBody>
      </p:sp>
      <p:sp>
        <p:nvSpPr>
          <p:cNvPr id="3" name="Content Placeholder 2">
            <a:extLst>
              <a:ext uri="{FF2B5EF4-FFF2-40B4-BE49-F238E27FC236}">
                <a16:creationId xmlns:a16="http://schemas.microsoft.com/office/drawing/2014/main" id="{9239A0D0-4557-A39D-1EAD-BC4684A53BED}"/>
              </a:ext>
            </a:extLst>
          </p:cNvPr>
          <p:cNvSpPr>
            <a:spLocks noGrp="1"/>
          </p:cNvSpPr>
          <p:nvPr>
            <p:ph idx="1"/>
          </p:nvPr>
        </p:nvSpPr>
        <p:spPr>
          <a:xfrm>
            <a:off x="670891" y="1003852"/>
            <a:ext cx="10682909" cy="5173111"/>
          </a:xfrm>
        </p:spPr>
        <p:txBody>
          <a:bodyPr>
            <a:normAutofit/>
          </a:bodyPr>
          <a:lstStyle/>
          <a:p>
            <a:pPr marL="0" indent="0">
              <a:buNone/>
            </a:pPr>
            <a:r>
              <a:rPr lang="en-GB" sz="2000" u="sng" dirty="0">
                <a:latin typeface="Times New Roman" panose="02020603050405020304" pitchFamily="18" charset="0"/>
                <a:cs typeface="Times New Roman" panose="02020603050405020304" pitchFamily="18" charset="0"/>
              </a:rPr>
              <a:t>6. Indulgence vs. restraint </a:t>
            </a:r>
          </a:p>
          <a:p>
            <a:r>
              <a:rPr lang="en-GB" sz="2000" dirty="0">
                <a:latin typeface="Times New Roman" panose="02020603050405020304" pitchFamily="18" charset="0"/>
                <a:cs typeface="Times New Roman" panose="02020603050405020304" pitchFamily="18" charset="0"/>
              </a:rPr>
              <a:t>This category refers to the freedom of people to fulfil their desires or their restraint they have regarding them. (Iulia,2021)</a:t>
            </a:r>
          </a:p>
          <a:p>
            <a:r>
              <a:rPr lang="en-GB" sz="2000" dirty="0">
                <a:latin typeface="Times New Roman" panose="02020603050405020304" pitchFamily="18" charset="0"/>
                <a:cs typeface="Times New Roman" panose="02020603050405020304" pitchFamily="18" charset="0"/>
              </a:rPr>
              <a:t>In this category, the UK (69%) shows greater indulgence than China (24%), which does not place too much emphasis on fulfilling needs. (Iulia,2021)</a:t>
            </a:r>
          </a:p>
          <a:p>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A6127273-4BBC-23B4-7458-03D029E0BE83}"/>
              </a:ext>
            </a:extLst>
          </p:cNvPr>
          <p:cNvPicPr>
            <a:picLocks noChangeAspect="1"/>
          </p:cNvPicPr>
          <p:nvPr/>
        </p:nvPicPr>
        <p:blipFill>
          <a:blip r:embed="rId2"/>
          <a:stretch>
            <a:fillRect/>
          </a:stretch>
        </p:blipFill>
        <p:spPr>
          <a:xfrm>
            <a:off x="2983930" y="2988803"/>
            <a:ext cx="5470422" cy="2686440"/>
          </a:xfrm>
          <a:prstGeom prst="rect">
            <a:avLst/>
          </a:prstGeom>
        </p:spPr>
      </p:pic>
      <p:sp>
        <p:nvSpPr>
          <p:cNvPr id="5" name="TextBox 4">
            <a:extLst>
              <a:ext uri="{FF2B5EF4-FFF2-40B4-BE49-F238E27FC236}">
                <a16:creationId xmlns:a16="http://schemas.microsoft.com/office/drawing/2014/main" id="{5EDA5A96-86C2-D577-0766-D2EE12A2C102}"/>
              </a:ext>
            </a:extLst>
          </p:cNvPr>
          <p:cNvSpPr txBox="1"/>
          <p:nvPr/>
        </p:nvSpPr>
        <p:spPr>
          <a:xfrm>
            <a:off x="5076117" y="5753926"/>
            <a:ext cx="782172" cy="338554"/>
          </a:xfrm>
          <a:prstGeom prst="rect">
            <a:avLst/>
          </a:prstGeom>
          <a:noFill/>
        </p:spPr>
        <p:txBody>
          <a:bodyPr wrap="square" rtlCol="0">
            <a:spAutoFit/>
          </a:bodyPr>
          <a:lstStyle/>
          <a:p>
            <a:r>
              <a:rPr lang="en-GB" sz="800" dirty="0"/>
              <a:t>  (Iulia,2021)</a:t>
            </a:r>
          </a:p>
          <a:p>
            <a:r>
              <a:rPr lang="en-GB" sz="800" dirty="0"/>
              <a:t>UK vs. China</a:t>
            </a:r>
          </a:p>
        </p:txBody>
      </p:sp>
    </p:spTree>
    <p:extLst>
      <p:ext uri="{BB962C8B-B14F-4D97-AF65-F5344CB8AC3E}">
        <p14:creationId xmlns:p14="http://schemas.microsoft.com/office/powerpoint/2010/main" val="39544885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DA0B3-2882-0C97-BC46-3F6B7351B156}"/>
              </a:ext>
            </a:extLst>
          </p:cNvPr>
          <p:cNvSpPr>
            <a:spLocks noGrp="1"/>
          </p:cNvSpPr>
          <p:nvPr>
            <p:ph type="title"/>
          </p:nvPr>
        </p:nvSpPr>
        <p:spPr>
          <a:xfrm>
            <a:off x="838200" y="365126"/>
            <a:ext cx="9135717" cy="723210"/>
          </a:xfrm>
        </p:spPr>
        <p:txBody>
          <a:bodyPr>
            <a:normAutofit/>
          </a:bodyPr>
          <a:lstStyle/>
          <a:p>
            <a:r>
              <a:rPr lang="en-GB" sz="2000" b="1" dirty="0">
                <a:latin typeface="Times New Roman" panose="02020603050405020304" pitchFamily="18" charset="0"/>
                <a:cs typeface="Times New Roman" panose="02020603050405020304" pitchFamily="18" charset="0"/>
              </a:rPr>
              <a:t>Hofstede cultural Dimensions: UK and China </a:t>
            </a:r>
          </a:p>
        </p:txBody>
      </p:sp>
      <p:sp>
        <p:nvSpPr>
          <p:cNvPr id="3" name="Content Placeholder 2">
            <a:extLst>
              <a:ext uri="{FF2B5EF4-FFF2-40B4-BE49-F238E27FC236}">
                <a16:creationId xmlns:a16="http://schemas.microsoft.com/office/drawing/2014/main" id="{99E139CF-591A-A10A-AE00-F49445682D94}"/>
              </a:ext>
            </a:extLst>
          </p:cNvPr>
          <p:cNvSpPr>
            <a:spLocks noGrp="1"/>
          </p:cNvSpPr>
          <p:nvPr>
            <p:ph idx="1"/>
          </p:nvPr>
        </p:nvSpPr>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     Cultural differences influence any international company to some extent. When discussing a luxurious fashion house, cultural factors must be taken into account, because it is very important to be able to fulfil the needs of people who have different cultures. The Burrebery company is well known all over the world with approximately 500 stores. Therefore, its customers are from different regions, which means that the company's products must be created to meet the needs of people who have different styles. Depending on the region in which it is located, the company must take into account all the factors that help sell its products and attract people to them. Some people prefer loose clothes while others prefer simple or unusual clothes. It is important to know the region and the people who are part of it, so that you can create what is useful and wanted by the customers. (SWOOT&amp;PESTLE.com, 2020)</a:t>
            </a:r>
          </a:p>
        </p:txBody>
      </p:sp>
    </p:spTree>
    <p:extLst>
      <p:ext uri="{BB962C8B-B14F-4D97-AF65-F5344CB8AC3E}">
        <p14:creationId xmlns:p14="http://schemas.microsoft.com/office/powerpoint/2010/main" val="326575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448944-A849-34F5-777F-5E0D13ED4024}"/>
              </a:ext>
            </a:extLst>
          </p:cNvPr>
          <p:cNvSpPr>
            <a:spLocks noGrp="1"/>
          </p:cNvSpPr>
          <p:nvPr>
            <p:ph idx="1"/>
          </p:nvPr>
        </p:nvSpPr>
        <p:spPr/>
        <p:txBody>
          <a:bodyPr/>
          <a:lstStyle/>
          <a:p>
            <a:pPr marL="0" indent="0">
              <a:buNone/>
            </a:pPr>
            <a:r>
              <a:rPr lang="en-US" dirty="0"/>
              <a:t> </a:t>
            </a:r>
          </a:p>
        </p:txBody>
      </p:sp>
      <p:pic>
        <p:nvPicPr>
          <p:cNvPr id="4" name="Picture 3" descr="A picture containing shoji, indoor, fabric&#10;&#10;Description automatically generated">
            <a:extLst>
              <a:ext uri="{FF2B5EF4-FFF2-40B4-BE49-F238E27FC236}">
                <a16:creationId xmlns:a16="http://schemas.microsoft.com/office/drawing/2014/main" id="{75871828-EF04-0923-8C98-927856B6E1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2A7B67A2-294A-201C-4580-59E62D4BB48F}"/>
              </a:ext>
            </a:extLst>
          </p:cNvPr>
          <p:cNvSpPr txBox="1"/>
          <p:nvPr/>
        </p:nvSpPr>
        <p:spPr>
          <a:xfrm>
            <a:off x="1503002" y="2626308"/>
            <a:ext cx="5149590" cy="1231106"/>
          </a:xfrm>
          <a:prstGeom prst="rect">
            <a:avLst/>
          </a:prstGeom>
          <a:solidFill>
            <a:schemeClr val="bg1"/>
          </a:solidFill>
        </p:spPr>
        <p:txBody>
          <a:bodyPr wrap="square" rtlCol="0">
            <a:spAutoFit/>
          </a:bodyPr>
          <a:lstStyle/>
          <a:p>
            <a:pPr marL="0" indent="0">
              <a:buNone/>
            </a:pPr>
            <a:r>
              <a:rPr lang="en-US" sz="2800" b="1" dirty="0">
                <a:latin typeface="Times New Roman" panose="02020603050405020304" pitchFamily="18" charset="0"/>
                <a:cs typeface="Times New Roman" panose="02020603050405020304" pitchFamily="18" charset="0"/>
              </a:rPr>
              <a:t>DIMITAR GADOV  (1913486)</a:t>
            </a:r>
          </a:p>
          <a:p>
            <a:pPr>
              <a:buClr>
                <a:schemeClr val="tx1"/>
              </a:buClr>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  Recommendations</a:t>
            </a:r>
          </a:p>
          <a:p>
            <a:endParaRPr lang="en-US" dirty="0"/>
          </a:p>
        </p:txBody>
      </p:sp>
    </p:spTree>
    <p:extLst>
      <p:ext uri="{BB962C8B-B14F-4D97-AF65-F5344CB8AC3E}">
        <p14:creationId xmlns:p14="http://schemas.microsoft.com/office/powerpoint/2010/main" val="35556782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644921"/>
          </a:xfrm>
        </p:spPr>
        <p:txBody>
          <a:bodyPr>
            <a:normAutofit/>
          </a:bodyPr>
          <a:lstStyle/>
          <a:p>
            <a:pPr algn="ctr"/>
            <a:r>
              <a:rPr lang="en-GB" sz="3200" u="sng" dirty="0"/>
              <a:t>Recommendations:</a:t>
            </a:r>
            <a:endParaRPr lang="bg-BG" sz="3200" u="sng" dirty="0"/>
          </a:p>
        </p:txBody>
      </p:sp>
      <p:sp>
        <p:nvSpPr>
          <p:cNvPr id="3" name="Content Placeholder 2"/>
          <p:cNvSpPr>
            <a:spLocks noGrp="1"/>
          </p:cNvSpPr>
          <p:nvPr>
            <p:ph idx="1"/>
          </p:nvPr>
        </p:nvSpPr>
        <p:spPr>
          <a:xfrm>
            <a:off x="1069848" y="699247"/>
            <a:ext cx="10058400" cy="5916706"/>
          </a:xfrm>
        </p:spPr>
        <p:txBody>
          <a:bodyPr/>
          <a:lstStyle/>
          <a:p>
            <a:endParaRPr lang="en-US" dirty="0"/>
          </a:p>
          <a:p>
            <a:r>
              <a:rPr lang="en-US" sz="1800" dirty="0"/>
              <a:t>1)	The Board of the brand should design a plan for discovering and solving the main problems. Identifying issues in-depth and creating alternative actions will stabilize the position of the company in China and worldwide.</a:t>
            </a:r>
          </a:p>
          <a:p>
            <a:pPr marL="0" indent="0">
              <a:buNone/>
            </a:pPr>
            <a:endParaRPr lang="en-US" dirty="0"/>
          </a:p>
          <a:p>
            <a:endParaRPr lang="bg-BG" dirty="0"/>
          </a:p>
        </p:txBody>
      </p:sp>
      <p:graphicFrame>
        <p:nvGraphicFramePr>
          <p:cNvPr id="4" name="Table 3"/>
          <p:cNvGraphicFramePr>
            <a:graphicFrameLocks noGrp="1"/>
          </p:cNvGraphicFramePr>
          <p:nvPr/>
        </p:nvGraphicFramePr>
        <p:xfrm>
          <a:off x="1842244" y="2191870"/>
          <a:ext cx="8283390" cy="4317892"/>
        </p:xfrm>
        <a:graphic>
          <a:graphicData uri="http://schemas.openxmlformats.org/drawingml/2006/table">
            <a:tbl>
              <a:tblPr firstRow="1" firstCol="1" bandRow="1">
                <a:tableStyleId>{5C22544A-7EE6-4342-B048-85BDC9FD1C3A}</a:tableStyleId>
              </a:tblPr>
              <a:tblGrid>
                <a:gridCol w="4141695">
                  <a:extLst>
                    <a:ext uri="{9D8B030D-6E8A-4147-A177-3AD203B41FA5}">
                      <a16:colId xmlns:a16="http://schemas.microsoft.com/office/drawing/2014/main" val="393679719"/>
                    </a:ext>
                  </a:extLst>
                </a:gridCol>
                <a:gridCol w="4141695">
                  <a:extLst>
                    <a:ext uri="{9D8B030D-6E8A-4147-A177-3AD203B41FA5}">
                      <a16:colId xmlns:a16="http://schemas.microsoft.com/office/drawing/2014/main" val="3207064123"/>
                    </a:ext>
                  </a:extLst>
                </a:gridCol>
              </a:tblGrid>
              <a:tr h="159523">
                <a:tc>
                  <a:txBody>
                    <a:bodyPr/>
                    <a:lstStyle/>
                    <a:p>
                      <a:pPr>
                        <a:lnSpc>
                          <a:spcPct val="107000"/>
                        </a:lnSpc>
                        <a:spcAft>
                          <a:spcPts val="0"/>
                        </a:spcAft>
                      </a:pPr>
                      <a:r>
                        <a:rPr lang="en-GB" sz="1600">
                          <a:effectLst/>
                        </a:rPr>
                        <a:t>Issues</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Actions</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30558567"/>
                  </a:ext>
                </a:extLst>
              </a:tr>
              <a:tr h="656448">
                <a:tc>
                  <a:txBody>
                    <a:bodyPr/>
                    <a:lstStyle/>
                    <a:p>
                      <a:pPr>
                        <a:lnSpc>
                          <a:spcPct val="107000"/>
                        </a:lnSpc>
                        <a:spcAft>
                          <a:spcPts val="0"/>
                        </a:spcAft>
                      </a:pPr>
                      <a:r>
                        <a:rPr lang="en-GB" sz="1600">
                          <a:effectLst/>
                        </a:rPr>
                        <a:t>Brand Identity and image</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Reconfiguration of image by generating new vision and company’s goals</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00475950"/>
                  </a:ext>
                </a:extLst>
              </a:tr>
              <a:tr h="656448">
                <a:tc>
                  <a:txBody>
                    <a:bodyPr/>
                    <a:lstStyle/>
                    <a:p>
                      <a:pPr>
                        <a:lnSpc>
                          <a:spcPct val="107000"/>
                        </a:lnSpc>
                        <a:spcAft>
                          <a:spcPts val="0"/>
                        </a:spcAft>
                      </a:pPr>
                      <a:r>
                        <a:rPr lang="en-GB" sz="1600">
                          <a:effectLst/>
                        </a:rPr>
                        <a:t>Aging customer base</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rPr>
                        <a:t>Discover new target market by designing teenager or other modern lines</a:t>
                      </a:r>
                      <a:endParaRPr lang="bg-BG"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7356207"/>
                  </a:ext>
                </a:extLst>
              </a:tr>
              <a:tr h="211502">
                <a:tc>
                  <a:txBody>
                    <a:bodyPr/>
                    <a:lstStyle/>
                    <a:p>
                      <a:pPr>
                        <a:lnSpc>
                          <a:spcPct val="107000"/>
                        </a:lnSpc>
                        <a:spcAft>
                          <a:spcPts val="0"/>
                        </a:spcAft>
                      </a:pPr>
                      <a:r>
                        <a:rPr lang="en-GB" sz="1600">
                          <a:effectLst/>
                        </a:rPr>
                        <a:t>Product quality</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Create new innovative products</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6865043"/>
                  </a:ext>
                </a:extLst>
              </a:tr>
              <a:tr h="433974">
                <a:tc>
                  <a:txBody>
                    <a:bodyPr/>
                    <a:lstStyle/>
                    <a:p>
                      <a:pPr>
                        <a:lnSpc>
                          <a:spcPct val="107000"/>
                        </a:lnSpc>
                        <a:spcAft>
                          <a:spcPts val="0"/>
                        </a:spcAft>
                      </a:pPr>
                      <a:r>
                        <a:rPr lang="en-GB" sz="1600" dirty="0">
                          <a:effectLst/>
                        </a:rPr>
                        <a:t>Lost prestige </a:t>
                      </a:r>
                      <a:endParaRPr lang="bg-BG"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rPr>
                        <a:t>New ambassadors and celebrity endorsement</a:t>
                      </a:r>
                      <a:endParaRPr lang="bg-BG"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1289244"/>
                  </a:ext>
                </a:extLst>
              </a:tr>
              <a:tr h="656448">
                <a:tc>
                  <a:txBody>
                    <a:bodyPr/>
                    <a:lstStyle/>
                    <a:p>
                      <a:pPr>
                        <a:lnSpc>
                          <a:spcPct val="107000"/>
                        </a:lnSpc>
                        <a:spcAft>
                          <a:spcPts val="0"/>
                        </a:spcAft>
                      </a:pPr>
                      <a:r>
                        <a:rPr lang="en-GB" sz="1600">
                          <a:effectLst/>
                        </a:rPr>
                        <a:t>Over-dependant of the Asian market</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Establish new retail strategy by launching flagship supply in London, UK</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73082331"/>
                  </a:ext>
                </a:extLst>
              </a:tr>
              <a:tr h="656448">
                <a:tc>
                  <a:txBody>
                    <a:bodyPr/>
                    <a:lstStyle/>
                    <a:p>
                      <a:pPr>
                        <a:lnSpc>
                          <a:spcPct val="107000"/>
                        </a:lnSpc>
                        <a:spcAft>
                          <a:spcPts val="0"/>
                        </a:spcAft>
                      </a:pPr>
                      <a:r>
                        <a:rPr lang="en-GB" sz="1600">
                          <a:effectLst/>
                        </a:rPr>
                        <a:t>Deficient business performance</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Changing of the communication channels with stakeholders; new financial strategy</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0032973"/>
                  </a:ext>
                </a:extLst>
              </a:tr>
              <a:tr h="211502">
                <a:tc>
                  <a:txBody>
                    <a:bodyPr/>
                    <a:lstStyle/>
                    <a:p>
                      <a:pPr>
                        <a:lnSpc>
                          <a:spcPct val="107000"/>
                        </a:lnSpc>
                        <a:spcAft>
                          <a:spcPts val="0"/>
                        </a:spcAft>
                      </a:pPr>
                      <a:r>
                        <a:rPr lang="en-GB" sz="1600">
                          <a:effectLst/>
                        </a:rPr>
                        <a:t>Lost licence</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Buy new licencing</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33983915"/>
                  </a:ext>
                </a:extLst>
              </a:tr>
              <a:tr h="433974">
                <a:tc>
                  <a:txBody>
                    <a:bodyPr/>
                    <a:lstStyle/>
                    <a:p>
                      <a:pPr>
                        <a:lnSpc>
                          <a:spcPct val="107000"/>
                        </a:lnSpc>
                        <a:spcAft>
                          <a:spcPts val="0"/>
                        </a:spcAft>
                      </a:pPr>
                      <a:r>
                        <a:rPr lang="en-GB" sz="1600">
                          <a:effectLst/>
                        </a:rPr>
                        <a:t>Negative reputation</a:t>
                      </a:r>
                      <a:endParaRPr lang="bg-BG"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rPr>
                        <a:t>Stop unlicensed distributors and gain back the customer trust</a:t>
                      </a:r>
                      <a:endParaRPr lang="bg-BG"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01815989"/>
                  </a:ext>
                </a:extLst>
              </a:tr>
            </a:tbl>
          </a:graphicData>
        </a:graphic>
      </p:graphicFrame>
      <p:sp>
        <p:nvSpPr>
          <p:cNvPr id="5" name="Rectangle 1"/>
          <p:cNvSpPr>
            <a:spLocks noChangeArrowheads="1"/>
          </p:cNvSpPr>
          <p:nvPr/>
        </p:nvSpPr>
        <p:spPr bwMode="auto">
          <a:xfrm>
            <a:off x="7981636" y="6490900"/>
            <a:ext cx="314661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bg-BG"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(Burberry- Jousting for redemption, 2018)</a:t>
            </a:r>
            <a:endParaRPr kumimoji="0" lang="en-GB" altLang="bg-BG"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59199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3718" y="228600"/>
            <a:ext cx="10650070" cy="3307976"/>
          </a:xfrm>
        </p:spPr>
        <p:txBody>
          <a:bodyPr>
            <a:normAutofit/>
          </a:bodyPr>
          <a:lstStyle/>
          <a:p>
            <a:pPr marL="0" lvl="0" indent="0">
              <a:lnSpc>
                <a:spcPct val="107000"/>
              </a:lnSpc>
              <a:spcAft>
                <a:spcPts val="0"/>
              </a:spcAft>
              <a:buNone/>
            </a:pPr>
            <a:r>
              <a:rPr lang="en-GB" dirty="0">
                <a:latin typeface="Calibri" panose="020F0502020204030204" pitchFamily="34" charset="0"/>
                <a:ea typeface="Calibri" panose="020F0502020204030204" pitchFamily="34" charset="0"/>
                <a:cs typeface="Times New Roman" panose="02020603050405020304" pitchFamily="18" charset="0"/>
              </a:rPr>
              <a:t>2)	</a:t>
            </a:r>
            <a:r>
              <a:rPr lang="en-GB" dirty="0">
                <a:latin typeface="Times New Roman" panose="02020603050405020304" pitchFamily="18" charset="0"/>
                <a:ea typeface="Calibri" panose="020F0502020204030204" pitchFamily="34" charset="0"/>
                <a:cs typeface="Times New Roman" panose="02020603050405020304" pitchFamily="18" charset="0"/>
              </a:rPr>
              <a:t>Few years ago online purchases hit the ceiling and in-store shopping was threatened. In fact, retail purchases, especially for the luxury brands as Burberry, are still quite popular. The brand should meet the clients’ retail expectations by: </a:t>
            </a:r>
            <a:endParaRPr lang="bg-BG"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Creating modern and comfortable atmosphere in-store for enjoyable shopping process;</a:t>
            </a:r>
            <a:endParaRPr lang="bg-BG"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dirty="0">
                <a:latin typeface="Times New Roman" panose="02020603050405020304" pitchFamily="18" charset="0"/>
                <a:ea typeface="Calibri" panose="020F0502020204030204" pitchFamily="34" charset="0"/>
                <a:cs typeface="Times New Roman" panose="02020603050405020304" pitchFamily="18" charset="0"/>
              </a:rPr>
              <a:t>Mainstreamed system, which provide positive and secure experience;</a:t>
            </a:r>
            <a:endParaRPr lang="bg-BG"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endParaRPr lang="bg-BG" dirty="0">
              <a:effectLst/>
              <a:ea typeface="Calibri" panose="020F0502020204030204" pitchFamily="34" charset="0"/>
              <a:cs typeface="Times New Roman" panose="02020603050405020304" pitchFamily="18" charset="0"/>
            </a:endParaRP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1094" y="2682770"/>
            <a:ext cx="3452011" cy="4038600"/>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9115" y="2682770"/>
            <a:ext cx="5048250" cy="4038600"/>
          </a:xfrm>
          <a:prstGeom prst="rect">
            <a:avLst/>
          </a:prstGeom>
        </p:spPr>
      </p:pic>
    </p:spTree>
    <p:extLst>
      <p:ext uri="{BB962C8B-B14F-4D97-AF65-F5344CB8AC3E}">
        <p14:creationId xmlns:p14="http://schemas.microsoft.com/office/powerpoint/2010/main" val="967234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310282" cy="3769659"/>
          </a:xfrm>
          <a:prstGeom prst="rect">
            <a:avLst/>
          </a:prstGeom>
        </p:spPr>
      </p:pic>
      <p:sp>
        <p:nvSpPr>
          <p:cNvPr id="7" name="Title 1"/>
          <p:cNvSpPr>
            <a:spLocks noGrp="1"/>
          </p:cNvSpPr>
          <p:nvPr>
            <p:ph type="body" sz="half" idx="2"/>
          </p:nvPr>
        </p:nvSpPr>
        <p:spPr>
          <a:xfrm>
            <a:off x="1203298" y="6263640"/>
            <a:ext cx="10113264" cy="594360"/>
          </a:xfrm>
        </p:spPr>
        <p:txBody>
          <a:bodyPr>
            <a:normAutofit fontScale="67500" lnSpcReduction="20000"/>
          </a:bodyPr>
          <a:lstStyle/>
          <a:p>
            <a:r>
              <a:rPr lang="en-GB" sz="1800" dirty="0">
                <a:solidFill>
                  <a:schemeClr val="tx1"/>
                </a:solidFill>
              </a:rPr>
              <a:t>• In-store interactions and digital panels;</a:t>
            </a:r>
          </a:p>
          <a:p>
            <a:r>
              <a:rPr lang="en-GB" sz="1800" dirty="0">
                <a:solidFill>
                  <a:schemeClr val="tx1"/>
                </a:solidFill>
              </a:rPr>
              <a:t>• Technical tools, as: QR code for new lines and social media platforms, digital signing, digital mirrors and videos with advertising. (Fontana &amp; </a:t>
            </a:r>
            <a:r>
              <a:rPr lang="en-GB" sz="1800" dirty="0" err="1">
                <a:solidFill>
                  <a:schemeClr val="tx1"/>
                </a:solidFill>
              </a:rPr>
              <a:t>Scortichini</a:t>
            </a:r>
            <a:r>
              <a:rPr lang="en-GB" sz="1800" dirty="0">
                <a:solidFill>
                  <a:schemeClr val="tx1"/>
                </a:solidFill>
              </a:rPr>
              <a:t>, 2021)</a:t>
            </a:r>
          </a:p>
          <a:p>
            <a:endParaRPr lang="bg-BG" dirty="0"/>
          </a:p>
        </p:txBody>
      </p:sp>
      <p:pic>
        <p:nvPicPr>
          <p:cNvPr id="9" name="Picture Placeholder 8"/>
          <p:cNvPicPr>
            <a:picLocks noGrp="1" noChangeAspect="1"/>
          </p:cNvPicPr>
          <p:nvPr>
            <p:ph type="pic" idx="1"/>
          </p:nvPr>
        </p:nvPicPr>
        <p:blipFill>
          <a:blip r:embed="rId3">
            <a:extLst>
              <a:ext uri="{28A0092B-C50C-407E-A947-70E740481C1C}">
                <a14:useLocalDpi xmlns:a14="http://schemas.microsoft.com/office/drawing/2010/main" val="0"/>
              </a:ext>
            </a:extLst>
          </a:blip>
          <a:srcRect l="9700" r="9700"/>
          <a:stretch>
            <a:fillRect/>
          </a:stretch>
        </p:blipFill>
        <p:spPr>
          <a:xfrm>
            <a:off x="0" y="0"/>
            <a:ext cx="8303740" cy="4101353"/>
          </a:xfrm>
        </p:spPr>
      </p:pic>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49" y="3479335"/>
            <a:ext cx="8303740" cy="2682925"/>
          </a:xfrm>
          <a:prstGeom prst="rect">
            <a:avLst/>
          </a:prstGeom>
        </p:spPr>
      </p:pic>
    </p:spTree>
    <p:extLst>
      <p:ext uri="{BB962C8B-B14F-4D97-AF65-F5344CB8AC3E}">
        <p14:creationId xmlns:p14="http://schemas.microsoft.com/office/powerpoint/2010/main" val="327328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1565" r="1565"/>
          <a:stretch>
            <a:fillRect/>
          </a:stretch>
        </p:blipFill>
        <p:spPr>
          <a:xfrm>
            <a:off x="0" y="-1"/>
            <a:ext cx="12192000" cy="4956313"/>
          </a:xfrm>
        </p:spPr>
      </p:pic>
      <p:sp>
        <p:nvSpPr>
          <p:cNvPr id="4" name="Text Placeholder 3"/>
          <p:cNvSpPr>
            <a:spLocks noGrp="1"/>
          </p:cNvSpPr>
          <p:nvPr>
            <p:ph type="body" sz="half" idx="2"/>
          </p:nvPr>
        </p:nvSpPr>
        <p:spPr>
          <a:xfrm>
            <a:off x="-265042" y="5088834"/>
            <a:ext cx="12112486" cy="1769165"/>
          </a:xfrm>
        </p:spPr>
        <p:txBody>
          <a:bodyPr>
            <a:normAutofit fontScale="85000" lnSpcReduction="20000"/>
          </a:bodyPr>
          <a:lstStyle/>
          <a:p>
            <a:pPr marL="914400" lvl="0" indent="-182880">
              <a:lnSpc>
                <a:spcPct val="107000"/>
              </a:lnSpc>
              <a:spcBef>
                <a:spcPts val="1200"/>
              </a:spcBef>
              <a:buClr>
                <a:srgbClr val="D34817">
                  <a:lumMod val="75000"/>
                </a:srgbClr>
              </a:buClr>
              <a:buFont typeface="Wingdings" pitchFamily="2" charset="2"/>
              <a:buChar char="§"/>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Burberry has rooted the heritage British fashion style with latest urban clothing by using sub-brands.</a:t>
            </a:r>
          </a:p>
          <a:p>
            <a:pPr marL="914400" lvl="0" indent="-182880">
              <a:lnSpc>
                <a:spcPct val="107000"/>
              </a:lnSpc>
              <a:spcBef>
                <a:spcPts val="1200"/>
              </a:spcBef>
              <a:buClr>
                <a:srgbClr val="D34817">
                  <a:lumMod val="75000"/>
                </a:srgbClr>
              </a:buClr>
              <a:buFont typeface="Wingdings" pitchFamily="2" charset="2"/>
              <a:buChar char="§"/>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If label uses different lines to present its street fashion and sports products, separately from the long-established trademark, it will give the customers new experience and it will change client’s behaviour and desirability. </a:t>
            </a:r>
            <a:endParaRPr lang="en-GB" sz="18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914400" lvl="0" indent="-182880">
              <a:lnSpc>
                <a:spcPct val="107000"/>
              </a:lnSpc>
              <a:spcBef>
                <a:spcPts val="1200"/>
              </a:spcBef>
              <a:buClr>
                <a:srgbClr val="D34817">
                  <a:lumMod val="75000"/>
                </a:srgbClr>
              </a:buClr>
              <a:buFont typeface="Wingdings" pitchFamily="2" charset="2"/>
              <a:buChar char="§"/>
            </a:pP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Also presenting traditional standards with modern advertising and collaboration between ‘old and new ‘, the luxury brand will stand out between others. (Ceil, 2018)</a:t>
            </a:r>
            <a:endParaRPr lang="bg-BG" sz="18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Tree>
    <p:extLst>
      <p:ext uri="{BB962C8B-B14F-4D97-AF65-F5344CB8AC3E}">
        <p14:creationId xmlns:p14="http://schemas.microsoft.com/office/powerpoint/2010/main" val="2648787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EE1A6-A3B8-C015-D045-85A575E62C80}"/>
              </a:ext>
            </a:extLst>
          </p:cNvPr>
          <p:cNvSpPr>
            <a:spLocks noGrp="1"/>
          </p:cNvSpPr>
          <p:nvPr>
            <p:ph type="ctrTitle"/>
          </p:nvPr>
        </p:nvSpPr>
        <p:spPr>
          <a:xfrm>
            <a:off x="1097280" y="1908313"/>
            <a:ext cx="10058400" cy="2345636"/>
          </a:xfrm>
        </p:spPr>
        <p:txBody>
          <a:bodyPr>
            <a:normAutofit/>
          </a:bodyPr>
          <a:lstStyle/>
          <a:p>
            <a:endParaRPr lang="en-GB" dirty="0"/>
          </a:p>
        </p:txBody>
      </p:sp>
      <p:pic>
        <p:nvPicPr>
          <p:cNvPr id="5" name="Picture 4" descr="A picture containing shoji, indoor, fabric&#10;&#10;Description automatically generated">
            <a:extLst>
              <a:ext uri="{FF2B5EF4-FFF2-40B4-BE49-F238E27FC236}">
                <a16:creationId xmlns:a16="http://schemas.microsoft.com/office/drawing/2014/main" id="{6586F062-BB74-7281-504F-3BFE2E3B58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812" y="0"/>
            <a:ext cx="12360812" cy="6815797"/>
          </a:xfrm>
          <a:prstGeom prst="rect">
            <a:avLst/>
          </a:prstGeom>
        </p:spPr>
      </p:pic>
      <p:sp>
        <p:nvSpPr>
          <p:cNvPr id="6" name="TextBox 5">
            <a:extLst>
              <a:ext uri="{FF2B5EF4-FFF2-40B4-BE49-F238E27FC236}">
                <a16:creationId xmlns:a16="http://schemas.microsoft.com/office/drawing/2014/main" id="{A2F8C5F8-415E-47C8-5A09-68DFE93202F1}"/>
              </a:ext>
            </a:extLst>
          </p:cNvPr>
          <p:cNvSpPr txBox="1"/>
          <p:nvPr/>
        </p:nvSpPr>
        <p:spPr>
          <a:xfrm>
            <a:off x="1192901" y="2723347"/>
            <a:ext cx="5684978" cy="954107"/>
          </a:xfrm>
          <a:prstGeom prst="rect">
            <a:avLst/>
          </a:prstGeom>
          <a:solidFill>
            <a:schemeClr val="bg1"/>
          </a:solidFill>
        </p:spPr>
        <p:txBody>
          <a:bodyPr wrap="square" rtlCol="0">
            <a:spAutoFit/>
          </a:bodyPr>
          <a:lstStyle/>
          <a:p>
            <a:r>
              <a:rPr lang="en-US" sz="2800" b="1" dirty="0">
                <a:latin typeface="Times New Roman" panose="02020603050405020304" pitchFamily="18" charset="0"/>
                <a:cs typeface="Times New Roman" panose="02020603050405020304" pitchFamily="18" charset="0"/>
              </a:rPr>
              <a:t>ANGELOV STANISLAV  (1919647)</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Conclusion</a:t>
            </a:r>
            <a:endParaRPr lang="en-US" sz="2800" dirty="0"/>
          </a:p>
        </p:txBody>
      </p:sp>
    </p:spTree>
    <p:extLst>
      <p:ext uri="{BB962C8B-B14F-4D97-AF65-F5344CB8AC3E}">
        <p14:creationId xmlns:p14="http://schemas.microsoft.com/office/powerpoint/2010/main" val="36775561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B8AEC7-CA77-F9B1-8FDA-E191C50083B3}"/>
              </a:ext>
            </a:extLst>
          </p:cNvPr>
          <p:cNvSpPr>
            <a:spLocks noGrp="1"/>
          </p:cNvSpPr>
          <p:nvPr>
            <p:ph type="title"/>
          </p:nvPr>
        </p:nvSpPr>
        <p:spPr/>
        <p:txBody>
          <a:bodyPr/>
          <a:lstStyle/>
          <a:p>
            <a:pPr algn="ctr"/>
            <a:r>
              <a:rPr lang="en-US" dirty="0"/>
              <a:t>Conclusion</a:t>
            </a:r>
            <a:endParaRPr lang="en-GB" dirty="0"/>
          </a:p>
        </p:txBody>
      </p:sp>
      <p:sp>
        <p:nvSpPr>
          <p:cNvPr id="3" name="Content Placeholder 2">
            <a:extLst>
              <a:ext uri="{FF2B5EF4-FFF2-40B4-BE49-F238E27FC236}">
                <a16:creationId xmlns:a16="http://schemas.microsoft.com/office/drawing/2014/main" id="{F399A0E4-C1C7-1014-9377-59C46A9419BF}"/>
              </a:ext>
            </a:extLst>
          </p:cNvPr>
          <p:cNvSpPr>
            <a:spLocks noGrp="1"/>
          </p:cNvSpPr>
          <p:nvPr>
            <p:ph idx="4294967295"/>
          </p:nvPr>
        </p:nvSpPr>
        <p:spPr>
          <a:xfrm>
            <a:off x="838200" y="2272683"/>
            <a:ext cx="11057878" cy="4421080"/>
          </a:xfrm>
        </p:spPr>
        <p:txBody>
          <a:bodyPr/>
          <a:lstStyle/>
          <a:p>
            <a:r>
              <a:rPr lang="en-US" dirty="0"/>
              <a:t>It is important for Burberry to have strong communication with their partners in China so they can achieve their goals to operate there.</a:t>
            </a:r>
            <a:br>
              <a:rPr lang="en-US" dirty="0"/>
            </a:br>
            <a:br>
              <a:rPr lang="en-US" dirty="0"/>
            </a:br>
            <a:endParaRPr lang="en-US" dirty="0"/>
          </a:p>
          <a:p>
            <a:pPr marL="0" indent="0">
              <a:buNone/>
            </a:pPr>
            <a:endParaRPr lang="en-US" dirty="0"/>
          </a:p>
          <a:p>
            <a:r>
              <a:rPr lang="en-US" dirty="0"/>
              <a:t>Burberry needs to create a balance and look for options to create a Chinese leadership team, so they can manage the work process more efficiently rather than a UK team. This eliminates the problems related to language and cultural barriers.</a:t>
            </a:r>
            <a:endParaRPr lang="en-GB" dirty="0"/>
          </a:p>
        </p:txBody>
      </p:sp>
    </p:spTree>
    <p:extLst>
      <p:ext uri="{BB962C8B-B14F-4D97-AF65-F5344CB8AC3E}">
        <p14:creationId xmlns:p14="http://schemas.microsoft.com/office/powerpoint/2010/main" val="37107639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4EEAF32-8E42-07E5-9ACD-13D4333E6BAE}"/>
              </a:ext>
            </a:extLst>
          </p:cNvPr>
          <p:cNvSpPr>
            <a:spLocks noGrp="1"/>
          </p:cNvSpPr>
          <p:nvPr>
            <p:ph type="title"/>
          </p:nvPr>
        </p:nvSpPr>
        <p:spPr>
          <a:xfrm>
            <a:off x="6372224" y="5522275"/>
            <a:ext cx="3171825" cy="566738"/>
          </a:xfrm>
        </p:spPr>
        <p:txBody>
          <a:bodyPr>
            <a:normAutofit/>
          </a:bodyPr>
          <a:lstStyle/>
          <a:p>
            <a:r>
              <a:rPr lang="en-US" sz="1200" dirty="0"/>
              <a:t>(EJET SOURCING, 2021) Picture Reference</a:t>
            </a:r>
            <a:endParaRPr lang="en-GB" sz="1200" dirty="0"/>
          </a:p>
        </p:txBody>
      </p:sp>
      <p:sp>
        <p:nvSpPr>
          <p:cNvPr id="3" name="Content Placeholder 2">
            <a:extLst>
              <a:ext uri="{FF2B5EF4-FFF2-40B4-BE49-F238E27FC236}">
                <a16:creationId xmlns:a16="http://schemas.microsoft.com/office/drawing/2014/main" id="{E3545545-3D65-B02E-6819-3F397C6E2C1C}"/>
              </a:ext>
            </a:extLst>
          </p:cNvPr>
          <p:cNvSpPr>
            <a:spLocks noGrp="1"/>
          </p:cNvSpPr>
          <p:nvPr>
            <p:ph idx="4294967295"/>
          </p:nvPr>
        </p:nvSpPr>
        <p:spPr>
          <a:xfrm>
            <a:off x="526773" y="1782763"/>
            <a:ext cx="4439303" cy="4394200"/>
          </a:xfrm>
        </p:spPr>
        <p:txBody>
          <a:bodyPr>
            <a:normAutofit/>
          </a:bodyPr>
          <a:lstStyle/>
          <a:p>
            <a:r>
              <a:rPr lang="en-US" sz="2400" dirty="0"/>
              <a:t>To conclude, Burberry needs to gain the trust of their partners and suppliers.</a:t>
            </a:r>
            <a:br>
              <a:rPr lang="en-US" sz="2400" dirty="0"/>
            </a:br>
            <a:r>
              <a:rPr lang="en-US" sz="2400" dirty="0"/>
              <a:t>There is a term called “Guanxi” which means that the Chinese work only with people in their closed circle. And it is hard for a foreign company to join this circle.</a:t>
            </a:r>
            <a:br>
              <a:rPr lang="en-US" sz="2400" dirty="0"/>
            </a:br>
            <a:r>
              <a:rPr lang="en-US" sz="2400" dirty="0"/>
              <a:t>(</a:t>
            </a:r>
            <a:r>
              <a:rPr lang="en-US" sz="2400" dirty="0" err="1"/>
              <a:t>Wenderoth</a:t>
            </a:r>
            <a:r>
              <a:rPr lang="en-US" sz="2400" dirty="0"/>
              <a:t>, 2018)</a:t>
            </a:r>
            <a:endParaRPr lang="en-GB" sz="2400" dirty="0"/>
          </a:p>
        </p:txBody>
      </p:sp>
      <p:pic>
        <p:nvPicPr>
          <p:cNvPr id="5" name="Picture 4" descr="Text&#10;&#10;Description automatically generated with low confidence">
            <a:extLst>
              <a:ext uri="{FF2B5EF4-FFF2-40B4-BE49-F238E27FC236}">
                <a16:creationId xmlns:a16="http://schemas.microsoft.com/office/drawing/2014/main" id="{38BD0CA8-FA0B-D17C-17D1-F0E4527010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66077" y="1052356"/>
            <a:ext cx="6253212" cy="4189652"/>
          </a:xfrm>
          <a:prstGeom prst="rect">
            <a:avLst/>
          </a:prstGeom>
        </p:spPr>
      </p:pic>
    </p:spTree>
    <p:extLst>
      <p:ext uri="{BB962C8B-B14F-4D97-AF65-F5344CB8AC3E}">
        <p14:creationId xmlns:p14="http://schemas.microsoft.com/office/powerpoint/2010/main" val="14609250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shoji, indoor, fabric&#10;&#10;Description automatically generated">
            <a:extLst>
              <a:ext uri="{FF2B5EF4-FFF2-40B4-BE49-F238E27FC236}">
                <a16:creationId xmlns:a16="http://schemas.microsoft.com/office/drawing/2014/main" id="{3967F31A-6B43-FB47-115A-A1660D6818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6860651"/>
          </a:xfrm>
          <a:prstGeom prst="rect">
            <a:avLst/>
          </a:prstGeom>
        </p:spPr>
      </p:pic>
      <p:sp>
        <p:nvSpPr>
          <p:cNvPr id="2" name="TextBox 1">
            <a:extLst>
              <a:ext uri="{FF2B5EF4-FFF2-40B4-BE49-F238E27FC236}">
                <a16:creationId xmlns:a16="http://schemas.microsoft.com/office/drawing/2014/main" id="{25A762E9-FAC0-3F12-2633-8B1FD711857E}"/>
              </a:ext>
            </a:extLst>
          </p:cNvPr>
          <p:cNvSpPr txBox="1"/>
          <p:nvPr/>
        </p:nvSpPr>
        <p:spPr>
          <a:xfrm>
            <a:off x="238539" y="141882"/>
            <a:ext cx="11714920" cy="6574236"/>
          </a:xfrm>
          <a:prstGeom prst="rect">
            <a:avLst/>
          </a:prstGeom>
          <a:solidFill>
            <a:schemeClr val="bg1"/>
          </a:solidFill>
        </p:spPr>
        <p:txBody>
          <a:bodyPr wrap="square" rtlCol="0">
            <a:spAutoFit/>
          </a:bodyPr>
          <a:lstStyle/>
          <a:p>
            <a:r>
              <a:rPr lang="en-US" sz="1600" b="1" dirty="0">
                <a:latin typeface="Times New Roman" panose="02020603050405020304" pitchFamily="18" charset="0"/>
                <a:cs typeface="Times New Roman" panose="02020603050405020304" pitchFamily="18" charset="0"/>
              </a:rPr>
              <a:t>REFERENCE LIST</a:t>
            </a:r>
          </a:p>
          <a:p>
            <a:pPr marL="285750" indent="-285750">
              <a:buFont typeface="Arial" panose="020B0604020202020204" pitchFamily="34" charset="0"/>
              <a:buChar char="•"/>
            </a:pPr>
            <a:endParaRPr lang="en-US" sz="1600" b="1" dirty="0">
              <a:latin typeface="Times New Roman" panose="02020603050405020304" pitchFamily="18" charset="0"/>
              <a:cs typeface="Times New Roman" panose="02020603050405020304" pitchFamily="18" charset="0"/>
            </a:endParaRPr>
          </a:p>
          <a:p>
            <a:pPr marL="171450" indent="-171450">
              <a:spcAft>
                <a:spcPts val="800"/>
              </a:spcAft>
              <a:buFont typeface="Arial" panose="020B0604020202020204" pitchFamily="34" charset="0"/>
              <a:buChar char="•"/>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Burberry official site,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Our story </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https://uk.burberry.com/c/our-history/</a:t>
            </a:r>
            <a:endParaRPr lang="en-US"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spcAft>
                <a:spcPts val="800"/>
              </a:spcAft>
              <a:buFont typeface="Arial" panose="020B0604020202020204" pitchFamily="34" charset="0"/>
              <a:buChar char="•"/>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BBC </a:t>
            </a:r>
            <a:r>
              <a:rPr lang="en-US" sz="1000" dirty="0">
                <a:solidFill>
                  <a:srgbClr val="141414"/>
                </a:solidFill>
                <a:latin typeface="Times New Roman" panose="02020603050405020304" pitchFamily="18" charset="0"/>
                <a:ea typeface="Times New Roman" panose="02020603050405020304" pitchFamily="18" charset="0"/>
                <a:cs typeface="Times New Roman" panose="02020603050405020304" pitchFamily="18" charset="0"/>
              </a:rPr>
              <a:t>Burberry and Tencent team up for concept stores, July 2020,  available at: </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https://www.bbc.co.uk/news/business-53577074</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p>
          <a:p>
            <a:pPr marL="171450" indent="-171450">
              <a:spcAft>
                <a:spcPts val="800"/>
              </a:spcAft>
              <a:buFont typeface="Arial" panose="020B0604020202020204" pitchFamily="34" charset="0"/>
              <a:buChar char="•"/>
            </a:pPr>
            <a:r>
              <a:rPr lang="en-US" sz="1000" b="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Daxue</a:t>
            </a:r>
            <a:r>
              <a:rPr lang="en-US" sz="1000"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Consulting, Burberry in China: Sales increasing faster than any other region</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July 4, 2020 available at: </a:t>
            </a:r>
            <a:r>
              <a:rPr lang="en-US"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https://daxueconsulting.com/china-market-research-on-burberry/</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p>
          <a:p>
            <a:pPr marL="171450" indent="-171450">
              <a:lnSpc>
                <a:spcPct val="150000"/>
              </a:lnSpc>
              <a:buFont typeface="Arial" panose="020B0604020202020204" pitchFamily="34" charset="0"/>
              <a:buChar char="•"/>
            </a:pPr>
            <a:r>
              <a:rPr lang="en-US" sz="1000" b="0" dirty="0">
                <a:solidFill>
                  <a:srgbClr val="0A0A0A"/>
                </a:solidFill>
                <a:effectLst/>
                <a:latin typeface="Times New Roman" panose="02020603050405020304" pitchFamily="18" charset="0"/>
                <a:ea typeface="Times New Roman" panose="02020603050405020304" pitchFamily="18" charset="0"/>
                <a:cs typeface="Times New Roman" panose="02020603050405020304" pitchFamily="18" charset="0"/>
              </a:rPr>
              <a:t>Jing Daily, These Western Brands Are Winning China’s Local Markets, March 2021, available at: </a:t>
            </a:r>
            <a:r>
              <a:rPr lang="en-US" sz="1000" b="1"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https://jingdaily.com/western-brands-winning-china-localization-gucci-burberry/</a:t>
            </a:r>
            <a:r>
              <a:rPr lang="en-US" sz="1000" b="0" dirty="0">
                <a:solidFill>
                  <a:srgbClr val="0A0A0A"/>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171450" indent="-171450">
              <a:lnSpc>
                <a:spcPct val="150000"/>
              </a:lnSpc>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Tyagi, K., 2020. China’s Pursuit of Industrial Policy Objectives: Does the WTO (Really) Have an Answer?. </a:t>
            </a:r>
            <a:r>
              <a:rPr lang="en-GB" sz="1000" i="1" dirty="0">
                <a:latin typeface="Times New Roman" panose="02020603050405020304" pitchFamily="18" charset="0"/>
                <a:cs typeface="Times New Roman" panose="02020603050405020304" pitchFamily="18" charset="0"/>
              </a:rPr>
              <a:t>Journal of World Trade</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54</a:t>
            </a:r>
            <a:r>
              <a:rPr lang="en-GB" sz="1000" dirty="0">
                <a:latin typeface="Times New Roman" panose="02020603050405020304" pitchFamily="18" charset="0"/>
                <a:cs typeface="Times New Roman" panose="02020603050405020304" pitchFamily="18" charset="0"/>
              </a:rPr>
              <a:t>(4).</a:t>
            </a:r>
            <a:endParaRPr lang="en-US" sz="1000" b="1" dirty="0">
              <a:solidFill>
                <a:srgbClr val="0A0A0A"/>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Liao, Y., </a:t>
            </a:r>
            <a:r>
              <a:rPr lang="en-GB" sz="1000" dirty="0" err="1">
                <a:latin typeface="Times New Roman" panose="02020603050405020304" pitchFamily="18" charset="0"/>
                <a:cs typeface="Times New Roman" panose="02020603050405020304" pitchFamily="18" charset="0"/>
              </a:rPr>
              <a:t>Dillenburger</a:t>
            </a:r>
            <a:r>
              <a:rPr lang="en-GB" sz="1000" dirty="0">
                <a:latin typeface="Times New Roman" panose="02020603050405020304" pitchFamily="18" charset="0"/>
                <a:cs typeface="Times New Roman" panose="02020603050405020304" pitchFamily="18" charset="0"/>
              </a:rPr>
              <a:t>, K. and Buchanan, I., 2018. Does culture matter in ABA-based autism interventions? Parent and professional experiences in the UK and China. </a:t>
            </a:r>
            <a:r>
              <a:rPr lang="en-GB" sz="1000" i="1" dirty="0">
                <a:latin typeface="Times New Roman" panose="02020603050405020304" pitchFamily="18" charset="0"/>
                <a:cs typeface="Times New Roman" panose="02020603050405020304" pitchFamily="18" charset="0"/>
              </a:rPr>
              <a:t>European Journal of </a:t>
            </a:r>
            <a:r>
              <a:rPr lang="en-GB" sz="1000" i="1" dirty="0" err="1">
                <a:latin typeface="Times New Roman" panose="02020603050405020304" pitchFamily="18" charset="0"/>
                <a:cs typeface="Times New Roman" panose="02020603050405020304" pitchFamily="18" charset="0"/>
              </a:rPr>
              <a:t>Behavior</a:t>
            </a:r>
            <a:r>
              <a:rPr lang="en-GB" sz="1000" i="1" dirty="0">
                <a:latin typeface="Times New Roman" panose="02020603050405020304" pitchFamily="18" charset="0"/>
                <a:cs typeface="Times New Roman" panose="02020603050405020304" pitchFamily="18" charset="0"/>
              </a:rPr>
              <a:t> Analysis</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19</a:t>
            </a:r>
            <a:r>
              <a:rPr lang="en-GB" sz="1000" dirty="0">
                <a:latin typeface="Times New Roman" panose="02020603050405020304" pitchFamily="18" charset="0"/>
                <a:cs typeface="Times New Roman" panose="02020603050405020304" pitchFamily="18" charset="0"/>
              </a:rPr>
              <a:t>(1), pp.11-29.</a:t>
            </a:r>
            <a:endParaRPr lang="en-US" sz="1000" dirty="0">
              <a:latin typeface="Times New Roman" panose="02020603050405020304" pitchFamily="18"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Koch, B.J. and Koch, P.L., 2018. Joint venture survival in China: the importance of tangible and intangible trust. </a:t>
            </a:r>
            <a:r>
              <a:rPr lang="en-GB" sz="1000" i="1" dirty="0">
                <a:latin typeface="Times New Roman" panose="02020603050405020304" pitchFamily="18" charset="0"/>
                <a:cs typeface="Times New Roman" panose="02020603050405020304" pitchFamily="18" charset="0"/>
              </a:rPr>
              <a:t>Journal of Asia Business Studies</a:t>
            </a:r>
            <a:r>
              <a:rPr lang="en-GB" sz="1000" dirty="0">
                <a:latin typeface="Times New Roman" panose="02020603050405020304" pitchFamily="18" charset="0"/>
                <a:cs typeface="Times New Roman" panose="02020603050405020304" pitchFamily="18" charset="0"/>
              </a:rPr>
              <a:t>.</a:t>
            </a:r>
            <a:endParaRPr lang="en-US" sz="1000" dirty="0">
              <a:latin typeface="Times New Roman" panose="02020603050405020304" pitchFamily="18"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COUNTRY COMPARISON, 2022. [Online] Available through &lt;</a:t>
            </a:r>
            <a:r>
              <a:rPr lang="en-GB" sz="1000" u="sng" dirty="0">
                <a:latin typeface="Times New Roman" panose="02020603050405020304" pitchFamily="18" charset="0"/>
                <a:cs typeface="Times New Roman" panose="02020603050405020304" pitchFamily="18" charset="0"/>
                <a:hlinkClick r:id="rId7"/>
              </a:rPr>
              <a:t>https://www.hofstede-insights.com/country-comparison/china,the-uk/</a:t>
            </a:r>
            <a:r>
              <a:rPr lang="en-GB" sz="1000" dirty="0">
                <a:latin typeface="Times New Roman" panose="02020603050405020304" pitchFamily="18" charset="0"/>
                <a:cs typeface="Times New Roman" panose="02020603050405020304" pitchFamily="18" charset="0"/>
              </a:rPr>
              <a:t>&gt;</a:t>
            </a:r>
            <a:endParaRPr lang="en-US" sz="1000" dirty="0">
              <a:latin typeface="Times New Roman" panose="02020603050405020304" pitchFamily="18"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Joint Ventures in China: Learning from Starbucks and McDonald’s, 2017. [Online] Available through </a:t>
            </a:r>
            <a:r>
              <a:rPr lang="en-GB" sz="1000" u="sng" dirty="0">
                <a:latin typeface="Times New Roman" panose="02020603050405020304" pitchFamily="18" charset="0"/>
                <a:cs typeface="Times New Roman" panose="02020603050405020304" pitchFamily="18" charset="0"/>
                <a:hlinkClick r:id="rId8"/>
              </a:rPr>
              <a:t>https://www.china-briefing.com/news/joint-ventures-in-china-learning-from-starbucks-and-mcdonalds/#:~:text=McDonald's%20formed%20new%20JV%20to,CITIC%20Capital%2C%20and%20Carlyle%20Capital</a:t>
            </a:r>
            <a:r>
              <a:rPr lang="en-GB" sz="1000" dirty="0">
                <a:latin typeface="Times New Roman" panose="02020603050405020304" pitchFamily="18" charset="0"/>
                <a:cs typeface="Times New Roman" panose="02020603050405020304" pitchFamily="18" charset="0"/>
                <a:hlinkClick r:id="rId8"/>
              </a:rPr>
              <a:t>.</a:t>
            </a:r>
            <a:endParaRPr lang="en-GB" sz="1000" dirty="0">
              <a:latin typeface="Times New Roman" panose="02020603050405020304" pitchFamily="18" charset="0"/>
              <a:cs typeface="Times New Roman" panose="02020603050405020304" pitchFamily="18" charset="0"/>
            </a:endParaRPr>
          </a:p>
          <a:p>
            <a:pPr marL="171450" marR="0" indent="-171450">
              <a:lnSpc>
                <a:spcPct val="150000"/>
              </a:lnSpc>
              <a:spcBef>
                <a:spcPts val="0"/>
              </a:spcBef>
              <a:spcAft>
                <a:spcPts val="0"/>
              </a:spcAft>
              <a:buFont typeface="Arial" panose="020B0604020202020204" pitchFamily="34" charset="0"/>
              <a:buChar char="•"/>
            </a:pPr>
            <a:r>
              <a:rPr lang="en-US" sz="1000" b="0" i="0" dirty="0">
                <a:effectLst/>
                <a:latin typeface="Times New Roman" panose="02020603050405020304" pitchFamily="18" charset="0"/>
                <a:cs typeface="Times New Roman" panose="02020603050405020304" pitchFamily="18" charset="0"/>
              </a:rPr>
              <a:t>Burberry- Jousting for redemption (</a:t>
            </a:r>
            <a:r>
              <a:rPr lang="en-US" sz="1000" b="0" i="0" dirty="0" err="1">
                <a:effectLst/>
                <a:latin typeface="Times New Roman" panose="02020603050405020304" pitchFamily="18" charset="0"/>
                <a:cs typeface="Times New Roman" panose="02020603050405020304" pitchFamily="18" charset="0"/>
              </a:rPr>
              <a:t>Borsboom</a:t>
            </a:r>
            <a:r>
              <a:rPr lang="en-US" sz="1000" b="0" i="0" dirty="0">
                <a:effectLst/>
                <a:latin typeface="Times New Roman" panose="02020603050405020304" pitchFamily="18" charset="0"/>
                <a:cs typeface="Times New Roman" panose="02020603050405020304" pitchFamily="18" charset="0"/>
              </a:rPr>
              <a:t> L., et al, Corporate Brand Management and Reputation-MASTER CASE SERIES 2018). </a:t>
            </a:r>
          </a:p>
          <a:p>
            <a:pPr marL="171450" marR="0" indent="-171450">
              <a:lnSpc>
                <a:spcPct val="150000"/>
              </a:lnSpc>
              <a:spcBef>
                <a:spcPts val="0"/>
              </a:spcBef>
              <a:spcAft>
                <a:spcPts val="0"/>
              </a:spcAft>
              <a:buFont typeface="Arial" panose="020B0604020202020204" pitchFamily="34" charset="0"/>
              <a:buChar char="•"/>
            </a:pPr>
            <a:r>
              <a:rPr lang="en-US" sz="1000" b="0" i="0" dirty="0">
                <a:effectLst/>
                <a:latin typeface="Times New Roman" panose="02020603050405020304" pitchFamily="18" charset="0"/>
                <a:cs typeface="Times New Roman" panose="02020603050405020304" pitchFamily="18" charset="0"/>
              </a:rPr>
              <a:t>Ceil, C. (2018, May 12). Burberry Case Study about Consumer Behavior. Retrieved from SSRN.com: Available at: </a:t>
            </a:r>
            <a:r>
              <a:rPr lang="en-US" sz="1000" b="0" i="0" u="sng" dirty="0">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http://dx.doi.org/10.2139/ssrn.3520418</a:t>
            </a:r>
            <a:r>
              <a:rPr lang="en-US" sz="1000" b="0" i="0" dirty="0">
                <a:effectLst/>
                <a:latin typeface="Times New Roman" panose="02020603050405020304" pitchFamily="18" charset="0"/>
                <a:cs typeface="Times New Roman" panose="02020603050405020304" pitchFamily="18" charset="0"/>
              </a:rPr>
              <a:t> </a:t>
            </a:r>
          </a:p>
          <a:p>
            <a:pPr marL="171450" marR="0" indent="-171450">
              <a:lnSpc>
                <a:spcPct val="150000"/>
              </a:lnSpc>
              <a:spcBef>
                <a:spcPts val="0"/>
              </a:spcBef>
              <a:spcAft>
                <a:spcPts val="0"/>
              </a:spcAft>
              <a:buFont typeface="Arial" panose="020B0604020202020204" pitchFamily="34" charset="0"/>
              <a:buChar char="•"/>
            </a:pPr>
            <a:r>
              <a:rPr lang="en-US" sz="1000" b="0" i="0" dirty="0">
                <a:effectLst/>
                <a:latin typeface="Times New Roman" panose="02020603050405020304" pitchFamily="18" charset="0"/>
                <a:cs typeface="Times New Roman" panose="02020603050405020304" pitchFamily="18" charset="0"/>
              </a:rPr>
              <a:t>Fontana, F., &amp; </a:t>
            </a:r>
            <a:r>
              <a:rPr lang="en-US" sz="1000" b="0" i="0" dirty="0" err="1">
                <a:effectLst/>
                <a:latin typeface="Times New Roman" panose="02020603050405020304" pitchFamily="18" charset="0"/>
                <a:cs typeface="Times New Roman" panose="02020603050405020304" pitchFamily="18" charset="0"/>
              </a:rPr>
              <a:t>Scortichini</a:t>
            </a:r>
            <a:r>
              <a:rPr lang="en-US" sz="1000" b="0" i="0" dirty="0">
                <a:effectLst/>
                <a:latin typeface="Times New Roman" panose="02020603050405020304" pitchFamily="18" charset="0"/>
                <a:cs typeface="Times New Roman" panose="02020603050405020304" pitchFamily="18" charset="0"/>
              </a:rPr>
              <a:t>, M. (2021). Exploring Physical Stores In Omnichannel Retail </a:t>
            </a:r>
            <a:r>
              <a:rPr lang="en-US" sz="1000" b="0" i="0" dirty="0" err="1">
                <a:effectLst/>
                <a:latin typeface="Times New Roman" panose="02020603050405020304" pitchFamily="18" charset="0"/>
                <a:cs typeface="Times New Roman" panose="02020603050405020304" pitchFamily="18" charset="0"/>
              </a:rPr>
              <a:t>Strategy:How</a:t>
            </a:r>
            <a:r>
              <a:rPr lang="en-US" sz="1000" b="0" i="0" dirty="0">
                <a:effectLst/>
                <a:latin typeface="Times New Roman" panose="02020603050405020304" pitchFamily="18" charset="0"/>
                <a:cs typeface="Times New Roman" panose="02020603050405020304" pitchFamily="18" charset="0"/>
              </a:rPr>
              <a:t> Interaction Design Is Changing In-Store Behavior. The Barcelona Conference on Arts, Media &amp; Culture 2021. Barcelona: The International Academic Forum</a:t>
            </a:r>
            <a:br>
              <a:rPr lang="en-US" sz="1000" dirty="0">
                <a:latin typeface="Times New Roman" panose="02020603050405020304" pitchFamily="18" charset="0"/>
                <a:cs typeface="Times New Roman" panose="02020603050405020304" pitchFamily="18" charset="0"/>
              </a:rPr>
            </a:br>
            <a:r>
              <a:rPr lang="en-US" sz="1000" dirty="0">
                <a:latin typeface="Times New Roman" panose="02020603050405020304" pitchFamily="18" charset="0"/>
                <a:cs typeface="Times New Roman" panose="02020603050405020304" pitchFamily="18" charset="0"/>
              </a:rPr>
              <a:t>EJET SOURCING. 2021. </a:t>
            </a:r>
            <a:r>
              <a:rPr lang="en-GB" sz="1000" dirty="0">
                <a:latin typeface="Times New Roman" panose="02020603050405020304" pitchFamily="18" charset="0"/>
                <a:cs typeface="Times New Roman" panose="02020603050405020304" pitchFamily="18" charset="0"/>
              </a:rPr>
              <a:t>What is Guanxi And How to Build Long-Term Relationship With Suppliers? Available at: </a:t>
            </a:r>
            <a:r>
              <a:rPr lang="en-GB" sz="1000" dirty="0">
                <a:latin typeface="Times New Roman" panose="02020603050405020304" pitchFamily="18" charset="0"/>
                <a:cs typeface="Times New Roman" panose="02020603050405020304" pitchFamily="18" charset="0"/>
                <a:hlinkClick r:id="rId10"/>
              </a:rPr>
              <a:t>https://www.ejet.com/guanxi-china-cultural-concept</a:t>
            </a:r>
            <a:br>
              <a:rPr lang="en-GB" sz="1000" dirty="0">
                <a:latin typeface="Times New Roman" panose="02020603050405020304" pitchFamily="18" charset="0"/>
                <a:cs typeface="Times New Roman" panose="02020603050405020304" pitchFamily="18" charset="0"/>
              </a:rPr>
            </a:br>
            <a:r>
              <a:rPr lang="en-GB" sz="1000" dirty="0" err="1">
                <a:latin typeface="Times New Roman" panose="02020603050405020304" pitchFamily="18" charset="0"/>
                <a:cs typeface="Times New Roman" panose="02020603050405020304" pitchFamily="18" charset="0"/>
              </a:rPr>
              <a:t>Wenderoth</a:t>
            </a:r>
            <a:r>
              <a:rPr lang="en-GB" sz="1000" dirty="0">
                <a:latin typeface="Times New Roman" panose="02020603050405020304" pitchFamily="18" charset="0"/>
                <a:cs typeface="Times New Roman" panose="02020603050405020304" pitchFamily="18" charset="0"/>
              </a:rPr>
              <a:t>, M. 2018. How A Better Understanding Of Guanxi Can Improve Your Business In China. Available at: </a:t>
            </a:r>
            <a:r>
              <a:rPr lang="en-GB" sz="1000" dirty="0">
                <a:latin typeface="Times New Roman" panose="02020603050405020304" pitchFamily="18" charset="0"/>
                <a:cs typeface="Times New Roman" panose="02020603050405020304" pitchFamily="18" charset="0"/>
                <a:hlinkClick r:id="rId11"/>
              </a:rPr>
              <a:t>https://www.forbes.com/sites/michaelcwenderoth/2018/05/16/how-a-better-understanding-of-guanxi-can-improve-your-business-in-china/?sh=5bd473cb5d85</a:t>
            </a:r>
            <a:r>
              <a:rPr lang="en-GB" sz="1000" dirty="0">
                <a:latin typeface="Times New Roman" panose="02020603050405020304" pitchFamily="18" charset="0"/>
                <a:cs typeface="Times New Roman" panose="02020603050405020304" pitchFamily="18" charset="0"/>
              </a:rPr>
              <a:t> </a:t>
            </a:r>
          </a:p>
          <a:p>
            <a:pPr marL="171450" indent="-171450">
              <a:lnSpc>
                <a:spcPct val="150000"/>
              </a:lnSpc>
              <a:buFont typeface="Arial" panose="020B0604020202020204" pitchFamily="34" charset="0"/>
              <a:buChar char="•"/>
            </a:pPr>
            <a:r>
              <a:rPr lang="en-GB" sz="1000" dirty="0"/>
              <a:t>CFI (19, July 2022), </a:t>
            </a:r>
            <a:r>
              <a:rPr lang="en-GB" sz="1000" i="1" dirty="0"/>
              <a:t>Hofstede’s Cultural Dimensions Theory, </a:t>
            </a:r>
            <a:r>
              <a:rPr lang="en-GB" sz="1000" dirty="0"/>
              <a:t>Available at: </a:t>
            </a:r>
            <a:r>
              <a:rPr lang="en-GB" sz="1000" dirty="0">
                <a:hlinkClick r:id="rId12"/>
              </a:rPr>
              <a:t>https://corporatefinanceinstitute.com/resources/knowledge/other/hofstedes-cultural-dimensions-theory/</a:t>
            </a:r>
            <a:r>
              <a:rPr lang="en-GB" sz="1000" dirty="0"/>
              <a:t>, Accessed: 8.08.2022</a:t>
            </a:r>
            <a:endParaRPr lang="en-GB" sz="1000" dirty="0">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 Iulia Cristina </a:t>
            </a:r>
            <a:r>
              <a:rPr lang="en-GB" sz="1000" dirty="0" err="1">
                <a:latin typeface="Times New Roman" panose="02020603050405020304" pitchFamily="18" charset="0"/>
                <a:cs typeface="Times New Roman" panose="02020603050405020304" pitchFamily="18" charset="0"/>
              </a:rPr>
              <a:t>Uță</a:t>
            </a:r>
            <a:r>
              <a:rPr lang="en-GB" sz="1000" dirty="0">
                <a:latin typeface="Times New Roman" panose="02020603050405020304" pitchFamily="18" charset="0"/>
                <a:cs typeface="Times New Roman" panose="02020603050405020304" pitchFamily="18" charset="0"/>
              </a:rPr>
              <a:t> (20 Jan 2021), </a:t>
            </a:r>
            <a:r>
              <a:rPr lang="en-GB" sz="1000" i="1" dirty="0">
                <a:latin typeface="Times New Roman" panose="02020603050405020304" pitchFamily="18" charset="0"/>
                <a:cs typeface="Times New Roman" panose="02020603050405020304" pitchFamily="18" charset="0"/>
              </a:rPr>
              <a:t>What is Hofstede’s cultural dimensions theory? UK vs China, a comparison, </a:t>
            </a:r>
            <a:r>
              <a:rPr lang="en-GB" sz="1000" dirty="0">
                <a:latin typeface="Times New Roman" panose="02020603050405020304" pitchFamily="18" charset="0"/>
                <a:cs typeface="Times New Roman" panose="02020603050405020304" pitchFamily="18" charset="0"/>
              </a:rPr>
              <a:t>Available at:  https://brandminds.live/what-is-hofstedes-cultural-dimensions-theory-uk-vs-china-a-comparison/#:~:text=UK%2035%25%20%E2%80%93%20a%20society%20that,inequalities%20amongst%20people%20are%20acceptable.&amp;text=China%2020%25%20%E2%80%93%20a%20highly%20collectivist,and%20not%20necessarily%20of%20  themselves. , Accessed: 8.08.2022</a:t>
            </a:r>
            <a:endParaRPr lang="en-GB" sz="1000" i="1" dirty="0">
              <a:latin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Course Hero (2022), </a:t>
            </a:r>
            <a:r>
              <a:rPr lang="en-GB" sz="1000" i="1" dirty="0">
                <a:latin typeface="Times New Roman" panose="02020603050405020304" pitchFamily="18" charset="0"/>
                <a:cs typeface="Times New Roman" panose="02020603050405020304" pitchFamily="18" charset="0"/>
              </a:rPr>
              <a:t>Hofstede's </a:t>
            </a:r>
            <a:r>
              <a:rPr lang="en-GB" sz="1000" i="1" dirty="0" err="1">
                <a:latin typeface="Times New Roman" panose="02020603050405020304" pitchFamily="18" charset="0"/>
                <a:cs typeface="Times New Roman" panose="02020603050405020304" pitchFamily="18" charset="0"/>
              </a:rPr>
              <a:t>tesco</a:t>
            </a:r>
            <a:r>
              <a:rPr lang="en-GB" sz="1000" i="1" dirty="0">
                <a:latin typeface="Times New Roman" panose="02020603050405020304" pitchFamily="18" charset="0"/>
                <a:cs typeface="Times New Roman" panose="02020603050405020304" pitchFamily="18" charset="0"/>
              </a:rPr>
              <a:t> and burberry.docx - individualistic and..., </a:t>
            </a:r>
            <a:r>
              <a:rPr lang="en-GB" sz="1000" dirty="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13"/>
              </a:rPr>
              <a:t>https://www.coursehero.com/file/110474011/Hofstedes-tesco-and-burberrydocx/</a:t>
            </a:r>
            <a:r>
              <a:rPr lang="en-GB" sz="1000" dirty="0">
                <a:latin typeface="Times New Roman" panose="02020603050405020304" pitchFamily="18" charset="0"/>
                <a:cs typeface="Times New Roman" panose="02020603050405020304" pitchFamily="18" charset="0"/>
              </a:rPr>
              <a:t> , Accessed: 9.08.2022</a:t>
            </a:r>
          </a:p>
          <a:p>
            <a:pPr marL="171450" indent="-171450">
              <a:lnSpc>
                <a:spcPct val="150000"/>
              </a:lnSpc>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SWOT &amp; PESTLE.com (2020), </a:t>
            </a:r>
            <a:r>
              <a:rPr lang="en-GB" sz="1000" i="1" dirty="0">
                <a:latin typeface="Times New Roman" panose="02020603050405020304" pitchFamily="18" charset="0"/>
                <a:cs typeface="Times New Roman" panose="02020603050405020304" pitchFamily="18" charset="0"/>
              </a:rPr>
              <a:t>Burberry Group SWOT &amp; PESTLE Analysis, </a:t>
            </a:r>
            <a:r>
              <a:rPr lang="en-GB" sz="1000" dirty="0">
                <a:latin typeface="Times New Roman" panose="02020603050405020304" pitchFamily="18" charset="0"/>
                <a:cs typeface="Times New Roman" panose="02020603050405020304" pitchFamily="18" charset="0"/>
              </a:rPr>
              <a:t>Available at:</a:t>
            </a:r>
            <a:r>
              <a:rPr lang="en-GB" sz="1000" i="1"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hlinkClick r:id="rId14"/>
              </a:rPr>
              <a:t>https://www.swotandpestle.com/burberry-group/</a:t>
            </a:r>
            <a:r>
              <a:rPr lang="en-GB" sz="1000" dirty="0">
                <a:latin typeface="Times New Roman" panose="02020603050405020304" pitchFamily="18" charset="0"/>
                <a:cs typeface="Times New Roman" panose="02020603050405020304" pitchFamily="18" charset="0"/>
              </a:rPr>
              <a:t>, Accessed: 9.09.2022</a:t>
            </a:r>
            <a:br>
              <a:rPr lang="en-GB" sz="1100" dirty="0">
                <a:latin typeface="Times New Roman" panose="02020603050405020304" pitchFamily="18" charset="0"/>
                <a:cs typeface="Times New Roman" panose="02020603050405020304" pitchFamily="18" charset="0"/>
              </a:rPr>
            </a:br>
            <a:endParaRPr lang="en-US" dirty="0"/>
          </a:p>
        </p:txBody>
      </p:sp>
    </p:spTree>
    <p:extLst>
      <p:ext uri="{BB962C8B-B14F-4D97-AF65-F5344CB8AC3E}">
        <p14:creationId xmlns:p14="http://schemas.microsoft.com/office/powerpoint/2010/main" val="97585556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0</TotalTime>
  <Words>2817</Words>
  <Application>Microsoft Office PowerPoint</Application>
  <PresentationFormat>Widescreen</PresentationFormat>
  <Paragraphs>140</Paragraphs>
  <Slides>26</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34" baseType="lpstr">
      <vt:lpstr>Arial</vt:lpstr>
      <vt:lpstr>Calibri</vt:lpstr>
      <vt:lpstr>Calibri Light</vt:lpstr>
      <vt:lpstr>Symbol</vt:lpstr>
      <vt:lpstr>Times New Roman</vt:lpstr>
      <vt:lpstr>Wingdings</vt:lpstr>
      <vt:lpstr>Retrospect</vt:lpstr>
      <vt:lpstr>Presentation</vt:lpstr>
      <vt:lpstr>A joint venture between China and UK</vt:lpstr>
      <vt:lpstr>PowerPoint Presentation</vt:lpstr>
      <vt:lpstr>Introduce the Chinese culture Main differences between the UK and China</vt:lpstr>
      <vt:lpstr>PowerPoint Presentation</vt:lpstr>
      <vt:lpstr>PowerPoint Presentation</vt:lpstr>
      <vt:lpstr>PowerPoint Presentation</vt:lpstr>
      <vt:lpstr>PowerPoint Presentation</vt:lpstr>
      <vt:lpstr>Success and failure factors of joint ventures</vt:lpstr>
      <vt:lpstr>Success and failure factors of joint ventures</vt:lpstr>
      <vt:lpstr>Success and failure factors of joint ventures</vt:lpstr>
      <vt:lpstr>Cultural  Sensitivity in China/the difference from UK</vt:lpstr>
      <vt:lpstr>PowerPoint Presentation</vt:lpstr>
      <vt:lpstr>Hofstede cultural Dimensions: UK and China </vt:lpstr>
      <vt:lpstr>Hofstede cultural Dimensions: UK and China </vt:lpstr>
      <vt:lpstr>Hofstede cultural Dimensions: UK and China </vt:lpstr>
      <vt:lpstr>Hofstede cultural Dimensions: UK and China </vt:lpstr>
      <vt:lpstr>Hofstede cultural Dimensions: UK and China </vt:lpstr>
      <vt:lpstr>PowerPoint Presentation</vt:lpstr>
      <vt:lpstr>Recommendations:</vt:lpstr>
      <vt:lpstr>PowerPoint Presentation</vt:lpstr>
      <vt:lpstr>PowerPoint Presentation</vt:lpstr>
      <vt:lpstr>PowerPoint Presentation</vt:lpstr>
      <vt:lpstr>PowerPoint Presentation</vt:lpstr>
      <vt:lpstr>Conclusion</vt:lpstr>
      <vt:lpstr>(EJET SOURCING, 2021) Picture 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2022-08-09T07:38:07Z</dcterms:created>
  <dcterms:modified xsi:type="dcterms:W3CDTF">2022-08-09T20:31:45Z</dcterms:modified>
</cp:coreProperties>
</file>