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66" r:id="rId10"/>
    <p:sldId id="267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5"/>
    <p:restoredTop sz="76886"/>
  </p:normalViewPr>
  <p:slideViewPr>
    <p:cSldViewPr snapToGrid="0" snapToObjects="1">
      <p:cViewPr>
        <p:scale>
          <a:sx n="100" d="100"/>
          <a:sy n="100" d="100"/>
        </p:scale>
        <p:origin x="1216" y="16"/>
      </p:cViewPr>
      <p:guideLst/>
    </p:cSldViewPr>
  </p:slideViewPr>
  <p:notesTextViewPr>
    <p:cViewPr>
      <p:scale>
        <a:sx n="1" d="1"/>
        <a:sy n="1" d="1"/>
      </p:scale>
      <p:origin x="0" y="-130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03E0E8-7E45-E048-BAB8-ECFD01E96C0A}" type="doc">
      <dgm:prSet loTypeId="urn:microsoft.com/office/officeart/2005/8/layout/equation1" loCatId="" qsTypeId="urn:microsoft.com/office/officeart/2005/8/quickstyle/simple1" qsCatId="simple" csTypeId="urn:microsoft.com/office/officeart/2005/8/colors/accent1_2" csCatId="accent1" phldr="1"/>
      <dgm:spPr/>
    </dgm:pt>
    <dgm:pt modelId="{5FAA5BA6-7DD2-6348-AF5A-4A0080D2C4A8}">
      <dgm:prSet phldrT="[Text]"/>
      <dgm:spPr/>
      <dgm:t>
        <a:bodyPr/>
        <a:lstStyle/>
        <a:p>
          <a:r>
            <a:rPr lang="en-GB" dirty="0"/>
            <a:t>£42,000</a:t>
          </a:r>
        </a:p>
      </dgm:t>
    </dgm:pt>
    <dgm:pt modelId="{0B4104E7-3401-7146-B96A-AECAF1A0C5FB}" type="parTrans" cxnId="{BC012793-30CC-564E-A2EE-AD0F1E1BA867}">
      <dgm:prSet/>
      <dgm:spPr/>
      <dgm:t>
        <a:bodyPr/>
        <a:lstStyle/>
        <a:p>
          <a:endParaRPr lang="en-GB"/>
        </a:p>
      </dgm:t>
    </dgm:pt>
    <dgm:pt modelId="{16668A66-3ECA-8B41-A411-DDAFD645FB9F}" type="sibTrans" cxnId="{BC012793-30CC-564E-A2EE-AD0F1E1BA867}">
      <dgm:prSet/>
      <dgm:spPr/>
      <dgm:t>
        <a:bodyPr/>
        <a:lstStyle/>
        <a:p>
          <a:endParaRPr lang="en-GB"/>
        </a:p>
      </dgm:t>
    </dgm:pt>
    <dgm:pt modelId="{E25AD9B8-9814-0747-AE84-B39752B0B84B}">
      <dgm:prSet phldrT="[Text]"/>
      <dgm:spPr/>
      <dgm:t>
        <a:bodyPr/>
        <a:lstStyle/>
        <a:p>
          <a:r>
            <a:rPr lang="en-GB" dirty="0"/>
            <a:t>£4,200</a:t>
          </a:r>
        </a:p>
      </dgm:t>
    </dgm:pt>
    <dgm:pt modelId="{3C5D5878-5082-4E4E-B779-2D15042072CE}" type="parTrans" cxnId="{F2753866-5E3B-264E-BA72-88E6661618CF}">
      <dgm:prSet/>
      <dgm:spPr/>
      <dgm:t>
        <a:bodyPr/>
        <a:lstStyle/>
        <a:p>
          <a:endParaRPr lang="en-GB"/>
        </a:p>
      </dgm:t>
    </dgm:pt>
    <dgm:pt modelId="{C7E753C8-8838-764D-93FF-59F9B5D5FCED}" type="sibTrans" cxnId="{F2753866-5E3B-264E-BA72-88E6661618CF}">
      <dgm:prSet/>
      <dgm:spPr/>
      <dgm:t>
        <a:bodyPr/>
        <a:lstStyle/>
        <a:p>
          <a:endParaRPr lang="en-GB"/>
        </a:p>
      </dgm:t>
    </dgm:pt>
    <dgm:pt modelId="{6DB072B2-407A-8F42-BB4B-8C797E3E034A}">
      <dgm:prSet phldrT="[Text]"/>
      <dgm:spPr/>
      <dgm:t>
        <a:bodyPr/>
        <a:lstStyle/>
        <a:p>
          <a:r>
            <a:rPr lang="en-GB" dirty="0"/>
            <a:t>£46,200</a:t>
          </a:r>
        </a:p>
      </dgm:t>
    </dgm:pt>
    <dgm:pt modelId="{F77AD3FD-9F9A-6341-90BD-E05177B7DE38}" type="parTrans" cxnId="{91AE11ED-3A27-444D-AC13-EA7E20728D8E}">
      <dgm:prSet/>
      <dgm:spPr/>
      <dgm:t>
        <a:bodyPr/>
        <a:lstStyle/>
        <a:p>
          <a:endParaRPr lang="en-GB"/>
        </a:p>
      </dgm:t>
    </dgm:pt>
    <dgm:pt modelId="{AC1E8371-C6B4-B44A-BA5C-8C63AC106892}" type="sibTrans" cxnId="{91AE11ED-3A27-444D-AC13-EA7E20728D8E}">
      <dgm:prSet/>
      <dgm:spPr/>
      <dgm:t>
        <a:bodyPr/>
        <a:lstStyle/>
        <a:p>
          <a:endParaRPr lang="en-GB"/>
        </a:p>
      </dgm:t>
    </dgm:pt>
    <dgm:pt modelId="{EEFD4A1E-7144-AD44-BA23-EC6047952783}" type="pres">
      <dgm:prSet presAssocID="{E703E0E8-7E45-E048-BAB8-ECFD01E96C0A}" presName="linearFlow" presStyleCnt="0">
        <dgm:presLayoutVars>
          <dgm:dir/>
          <dgm:resizeHandles val="exact"/>
        </dgm:presLayoutVars>
      </dgm:prSet>
      <dgm:spPr/>
    </dgm:pt>
    <dgm:pt modelId="{348A0A01-C566-6E4E-837F-737246A707D2}" type="pres">
      <dgm:prSet presAssocID="{5FAA5BA6-7DD2-6348-AF5A-4A0080D2C4A8}" presName="node" presStyleLbl="node1" presStyleIdx="0" presStyleCnt="3">
        <dgm:presLayoutVars>
          <dgm:bulletEnabled val="1"/>
        </dgm:presLayoutVars>
      </dgm:prSet>
      <dgm:spPr/>
    </dgm:pt>
    <dgm:pt modelId="{12DFE4D2-7214-CE4D-A595-7670F3FA8522}" type="pres">
      <dgm:prSet presAssocID="{16668A66-3ECA-8B41-A411-DDAFD645FB9F}" presName="spacerL" presStyleCnt="0"/>
      <dgm:spPr/>
    </dgm:pt>
    <dgm:pt modelId="{54B278DE-31A9-4C4D-97D1-5FC5161546AC}" type="pres">
      <dgm:prSet presAssocID="{16668A66-3ECA-8B41-A411-DDAFD645FB9F}" presName="sibTrans" presStyleLbl="sibTrans2D1" presStyleIdx="0" presStyleCnt="2"/>
      <dgm:spPr/>
    </dgm:pt>
    <dgm:pt modelId="{4C630834-0515-F349-8BA1-07546E68CF8C}" type="pres">
      <dgm:prSet presAssocID="{16668A66-3ECA-8B41-A411-DDAFD645FB9F}" presName="spacerR" presStyleCnt="0"/>
      <dgm:spPr/>
    </dgm:pt>
    <dgm:pt modelId="{DF1A00B2-2CB0-8243-AB8D-CB652C76C96E}" type="pres">
      <dgm:prSet presAssocID="{E25AD9B8-9814-0747-AE84-B39752B0B84B}" presName="node" presStyleLbl="node1" presStyleIdx="1" presStyleCnt="3">
        <dgm:presLayoutVars>
          <dgm:bulletEnabled val="1"/>
        </dgm:presLayoutVars>
      </dgm:prSet>
      <dgm:spPr/>
    </dgm:pt>
    <dgm:pt modelId="{AAB0C9E0-B435-4A48-9D32-9458699D3A0D}" type="pres">
      <dgm:prSet presAssocID="{C7E753C8-8838-764D-93FF-59F9B5D5FCED}" presName="spacerL" presStyleCnt="0"/>
      <dgm:spPr/>
    </dgm:pt>
    <dgm:pt modelId="{DCE31BC4-276F-834F-9EA6-2A5BB403123E}" type="pres">
      <dgm:prSet presAssocID="{C7E753C8-8838-764D-93FF-59F9B5D5FCED}" presName="sibTrans" presStyleLbl="sibTrans2D1" presStyleIdx="1" presStyleCnt="2"/>
      <dgm:spPr/>
    </dgm:pt>
    <dgm:pt modelId="{B02E617E-31F2-E149-9765-A9DEC7ED9B89}" type="pres">
      <dgm:prSet presAssocID="{C7E753C8-8838-764D-93FF-59F9B5D5FCED}" presName="spacerR" presStyleCnt="0"/>
      <dgm:spPr/>
    </dgm:pt>
    <dgm:pt modelId="{8AAAA880-2E7B-2544-A842-679DBBEC16BC}" type="pres">
      <dgm:prSet presAssocID="{6DB072B2-407A-8F42-BB4B-8C797E3E034A}" presName="node" presStyleLbl="node1" presStyleIdx="2" presStyleCnt="3">
        <dgm:presLayoutVars>
          <dgm:bulletEnabled val="1"/>
        </dgm:presLayoutVars>
      </dgm:prSet>
      <dgm:spPr/>
    </dgm:pt>
  </dgm:ptLst>
  <dgm:cxnLst>
    <dgm:cxn modelId="{CCF47C20-2C6A-F142-9885-D89C4BB19E64}" type="presOf" srcId="{16668A66-3ECA-8B41-A411-DDAFD645FB9F}" destId="{54B278DE-31A9-4C4D-97D1-5FC5161546AC}" srcOrd="0" destOrd="0" presId="urn:microsoft.com/office/officeart/2005/8/layout/equation1"/>
    <dgm:cxn modelId="{7354ED20-3A87-E844-8B6D-FFB41E96C9C7}" type="presOf" srcId="{6DB072B2-407A-8F42-BB4B-8C797E3E034A}" destId="{8AAAA880-2E7B-2544-A842-679DBBEC16BC}" srcOrd="0" destOrd="0" presId="urn:microsoft.com/office/officeart/2005/8/layout/equation1"/>
    <dgm:cxn modelId="{74CA6045-2F57-624F-8A80-388065097DB5}" type="presOf" srcId="{E25AD9B8-9814-0747-AE84-B39752B0B84B}" destId="{DF1A00B2-2CB0-8243-AB8D-CB652C76C96E}" srcOrd="0" destOrd="0" presId="urn:microsoft.com/office/officeart/2005/8/layout/equation1"/>
    <dgm:cxn modelId="{33DFEB4F-7D94-7A4D-A2CC-EE2F8E48C29C}" type="presOf" srcId="{E703E0E8-7E45-E048-BAB8-ECFD01E96C0A}" destId="{EEFD4A1E-7144-AD44-BA23-EC6047952783}" srcOrd="0" destOrd="0" presId="urn:microsoft.com/office/officeart/2005/8/layout/equation1"/>
    <dgm:cxn modelId="{FEFD0E56-57E6-0140-B7FE-E33CC92D656D}" type="presOf" srcId="{5FAA5BA6-7DD2-6348-AF5A-4A0080D2C4A8}" destId="{348A0A01-C566-6E4E-837F-737246A707D2}" srcOrd="0" destOrd="0" presId="urn:microsoft.com/office/officeart/2005/8/layout/equation1"/>
    <dgm:cxn modelId="{F2753866-5E3B-264E-BA72-88E6661618CF}" srcId="{E703E0E8-7E45-E048-BAB8-ECFD01E96C0A}" destId="{E25AD9B8-9814-0747-AE84-B39752B0B84B}" srcOrd="1" destOrd="0" parTransId="{3C5D5878-5082-4E4E-B779-2D15042072CE}" sibTransId="{C7E753C8-8838-764D-93FF-59F9B5D5FCED}"/>
    <dgm:cxn modelId="{BC012793-30CC-564E-A2EE-AD0F1E1BA867}" srcId="{E703E0E8-7E45-E048-BAB8-ECFD01E96C0A}" destId="{5FAA5BA6-7DD2-6348-AF5A-4A0080D2C4A8}" srcOrd="0" destOrd="0" parTransId="{0B4104E7-3401-7146-B96A-AECAF1A0C5FB}" sibTransId="{16668A66-3ECA-8B41-A411-DDAFD645FB9F}"/>
    <dgm:cxn modelId="{E36BB5AB-A751-0A4E-A2FD-BD5BD96578D0}" type="presOf" srcId="{C7E753C8-8838-764D-93FF-59F9B5D5FCED}" destId="{DCE31BC4-276F-834F-9EA6-2A5BB403123E}" srcOrd="0" destOrd="0" presId="urn:microsoft.com/office/officeart/2005/8/layout/equation1"/>
    <dgm:cxn modelId="{91AE11ED-3A27-444D-AC13-EA7E20728D8E}" srcId="{E703E0E8-7E45-E048-BAB8-ECFD01E96C0A}" destId="{6DB072B2-407A-8F42-BB4B-8C797E3E034A}" srcOrd="2" destOrd="0" parTransId="{F77AD3FD-9F9A-6341-90BD-E05177B7DE38}" sibTransId="{AC1E8371-C6B4-B44A-BA5C-8C63AC106892}"/>
    <dgm:cxn modelId="{200E5A48-322E-F94B-92F1-F08BEAEC5661}" type="presParOf" srcId="{EEFD4A1E-7144-AD44-BA23-EC6047952783}" destId="{348A0A01-C566-6E4E-837F-737246A707D2}" srcOrd="0" destOrd="0" presId="urn:microsoft.com/office/officeart/2005/8/layout/equation1"/>
    <dgm:cxn modelId="{44D320B5-C16D-C245-8568-2A77D3FFCB56}" type="presParOf" srcId="{EEFD4A1E-7144-AD44-BA23-EC6047952783}" destId="{12DFE4D2-7214-CE4D-A595-7670F3FA8522}" srcOrd="1" destOrd="0" presId="urn:microsoft.com/office/officeart/2005/8/layout/equation1"/>
    <dgm:cxn modelId="{06F35B47-13CD-7E45-8043-B54767E81CC0}" type="presParOf" srcId="{EEFD4A1E-7144-AD44-BA23-EC6047952783}" destId="{54B278DE-31A9-4C4D-97D1-5FC5161546AC}" srcOrd="2" destOrd="0" presId="urn:microsoft.com/office/officeart/2005/8/layout/equation1"/>
    <dgm:cxn modelId="{CF55A4DC-A091-BA4C-8B6B-B9F2163B071A}" type="presParOf" srcId="{EEFD4A1E-7144-AD44-BA23-EC6047952783}" destId="{4C630834-0515-F349-8BA1-07546E68CF8C}" srcOrd="3" destOrd="0" presId="urn:microsoft.com/office/officeart/2005/8/layout/equation1"/>
    <dgm:cxn modelId="{4079E987-BFE0-4D48-8604-2DE38D3EDD26}" type="presParOf" srcId="{EEFD4A1E-7144-AD44-BA23-EC6047952783}" destId="{DF1A00B2-2CB0-8243-AB8D-CB652C76C96E}" srcOrd="4" destOrd="0" presId="urn:microsoft.com/office/officeart/2005/8/layout/equation1"/>
    <dgm:cxn modelId="{30421CBD-D54B-0244-AF41-38B73C766ACB}" type="presParOf" srcId="{EEFD4A1E-7144-AD44-BA23-EC6047952783}" destId="{AAB0C9E0-B435-4A48-9D32-9458699D3A0D}" srcOrd="5" destOrd="0" presId="urn:microsoft.com/office/officeart/2005/8/layout/equation1"/>
    <dgm:cxn modelId="{0335C2D6-7171-E94A-AFE0-9FB0C5B11652}" type="presParOf" srcId="{EEFD4A1E-7144-AD44-BA23-EC6047952783}" destId="{DCE31BC4-276F-834F-9EA6-2A5BB403123E}" srcOrd="6" destOrd="0" presId="urn:microsoft.com/office/officeart/2005/8/layout/equation1"/>
    <dgm:cxn modelId="{5606F21E-538B-0D44-AC67-AE3877C527AE}" type="presParOf" srcId="{EEFD4A1E-7144-AD44-BA23-EC6047952783}" destId="{B02E617E-31F2-E149-9765-A9DEC7ED9B89}" srcOrd="7" destOrd="0" presId="urn:microsoft.com/office/officeart/2005/8/layout/equation1"/>
    <dgm:cxn modelId="{00FEABB1-FECE-FF40-962E-460DF5D3A480}" type="presParOf" srcId="{EEFD4A1E-7144-AD44-BA23-EC6047952783}" destId="{8AAAA880-2E7B-2544-A842-679DBBEC16BC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7DAFE0-63F5-4149-BC8E-D1FFD5AD539E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2FEC6E9-593C-8E44-8257-8E568A973DB4}">
      <dgm:prSet phldrT="[Text]"/>
      <dgm:spPr/>
      <dgm:t>
        <a:bodyPr/>
        <a:lstStyle/>
        <a:p>
          <a:r>
            <a:rPr lang="en-GB"/>
            <a:t>Experience</a:t>
          </a:r>
          <a:endParaRPr lang="en-GB" dirty="0"/>
        </a:p>
      </dgm:t>
    </dgm:pt>
    <dgm:pt modelId="{F9539C68-5CF0-0D44-A3B0-69223284F9B4}" type="parTrans" cxnId="{0614B098-18D9-4C4C-A888-23EB8981CBF3}">
      <dgm:prSet/>
      <dgm:spPr/>
      <dgm:t>
        <a:bodyPr/>
        <a:lstStyle/>
        <a:p>
          <a:endParaRPr lang="en-GB"/>
        </a:p>
      </dgm:t>
    </dgm:pt>
    <dgm:pt modelId="{89875CC6-E761-164B-9B93-F0C48BE65AA7}" type="sibTrans" cxnId="{0614B098-18D9-4C4C-A888-23EB8981CBF3}">
      <dgm:prSet/>
      <dgm:spPr/>
      <dgm:t>
        <a:bodyPr/>
        <a:lstStyle/>
        <a:p>
          <a:endParaRPr lang="en-GB"/>
        </a:p>
      </dgm:t>
    </dgm:pt>
    <dgm:pt modelId="{CB728D21-144B-F641-A807-735260823A5F}">
      <dgm:prSet phldrT="[Text]"/>
      <dgm:spPr/>
      <dgm:t>
        <a:bodyPr/>
        <a:lstStyle/>
        <a:p>
          <a:r>
            <a:rPr lang="en-GB"/>
            <a:t>Exchange</a:t>
          </a:r>
          <a:endParaRPr lang="en-GB" dirty="0"/>
        </a:p>
      </dgm:t>
    </dgm:pt>
    <dgm:pt modelId="{20F7A21B-0853-8743-A6A9-7086DF61153A}" type="parTrans" cxnId="{4FB40BEF-0208-E743-A27B-B60213F495AC}">
      <dgm:prSet/>
      <dgm:spPr/>
      <dgm:t>
        <a:bodyPr/>
        <a:lstStyle/>
        <a:p>
          <a:endParaRPr lang="en-GB"/>
        </a:p>
      </dgm:t>
    </dgm:pt>
    <dgm:pt modelId="{33B470D1-5665-5E4E-AC67-736F670DA174}" type="sibTrans" cxnId="{4FB40BEF-0208-E743-A27B-B60213F495AC}">
      <dgm:prSet/>
      <dgm:spPr/>
      <dgm:t>
        <a:bodyPr/>
        <a:lstStyle/>
        <a:p>
          <a:endParaRPr lang="en-GB"/>
        </a:p>
      </dgm:t>
    </dgm:pt>
    <dgm:pt modelId="{078F98DA-E236-224A-9BBA-3D0CFD517F6D}">
      <dgm:prSet phldrT="[Text]"/>
      <dgm:spPr/>
      <dgm:t>
        <a:bodyPr/>
        <a:lstStyle/>
        <a:p>
          <a:r>
            <a:rPr lang="en-GB"/>
            <a:t>Everywhere</a:t>
          </a:r>
          <a:endParaRPr lang="en-GB" dirty="0"/>
        </a:p>
      </dgm:t>
    </dgm:pt>
    <dgm:pt modelId="{FE5F70EC-6F6D-7F40-BA9D-37CABCF0893A}" type="parTrans" cxnId="{A59BFB7A-61AF-E640-A719-87955ECB5844}">
      <dgm:prSet/>
      <dgm:spPr/>
      <dgm:t>
        <a:bodyPr/>
        <a:lstStyle/>
        <a:p>
          <a:endParaRPr lang="en-GB"/>
        </a:p>
      </dgm:t>
    </dgm:pt>
    <dgm:pt modelId="{B0D6A972-C4BD-554A-B8A8-1F0BD2781653}" type="sibTrans" cxnId="{A59BFB7A-61AF-E640-A719-87955ECB5844}">
      <dgm:prSet/>
      <dgm:spPr/>
      <dgm:t>
        <a:bodyPr/>
        <a:lstStyle/>
        <a:p>
          <a:endParaRPr lang="en-GB"/>
        </a:p>
      </dgm:t>
    </dgm:pt>
    <dgm:pt modelId="{7F3894E7-B96F-EB4F-9686-E44505F5C979}">
      <dgm:prSet phldrT="[Text]"/>
      <dgm:spPr/>
      <dgm:t>
        <a:bodyPr/>
        <a:lstStyle/>
        <a:p>
          <a:r>
            <a:rPr lang="en-GB"/>
            <a:t>Evangelism</a:t>
          </a:r>
          <a:endParaRPr lang="en-GB" dirty="0"/>
        </a:p>
      </dgm:t>
    </dgm:pt>
    <dgm:pt modelId="{5623293F-21E5-2047-A90B-25E8D8D475A5}" type="parTrans" cxnId="{B7D2F12D-58CB-8743-8601-7C67B8DEBF1A}">
      <dgm:prSet/>
      <dgm:spPr/>
      <dgm:t>
        <a:bodyPr/>
        <a:lstStyle/>
        <a:p>
          <a:endParaRPr lang="en-GB"/>
        </a:p>
      </dgm:t>
    </dgm:pt>
    <dgm:pt modelId="{EE6A5768-DDB1-B046-9092-4BBADBE9F2E2}" type="sibTrans" cxnId="{B7D2F12D-58CB-8743-8601-7C67B8DEBF1A}">
      <dgm:prSet/>
      <dgm:spPr/>
      <dgm:t>
        <a:bodyPr/>
        <a:lstStyle/>
        <a:p>
          <a:endParaRPr lang="en-GB"/>
        </a:p>
      </dgm:t>
    </dgm:pt>
    <dgm:pt modelId="{656FCA91-D1C7-5C4E-9BDB-286DACFDD84B}" type="pres">
      <dgm:prSet presAssocID="{107DAFE0-63F5-4149-BC8E-D1FFD5AD539E}" presName="cycle" presStyleCnt="0">
        <dgm:presLayoutVars>
          <dgm:dir/>
          <dgm:resizeHandles val="exact"/>
        </dgm:presLayoutVars>
      </dgm:prSet>
      <dgm:spPr/>
    </dgm:pt>
    <dgm:pt modelId="{9C84B0ED-2132-4C41-B018-5AFE03D805EF}" type="pres">
      <dgm:prSet presAssocID="{32FEC6E9-593C-8E44-8257-8E568A973DB4}" presName="node" presStyleLbl="node1" presStyleIdx="0" presStyleCnt="4">
        <dgm:presLayoutVars>
          <dgm:bulletEnabled val="1"/>
        </dgm:presLayoutVars>
      </dgm:prSet>
      <dgm:spPr/>
    </dgm:pt>
    <dgm:pt modelId="{B773628B-50A2-0A48-8760-C013567D23E8}" type="pres">
      <dgm:prSet presAssocID="{32FEC6E9-593C-8E44-8257-8E568A973DB4}" presName="spNode" presStyleCnt="0"/>
      <dgm:spPr/>
    </dgm:pt>
    <dgm:pt modelId="{FBD41690-59E5-774B-931A-E23AC917037A}" type="pres">
      <dgm:prSet presAssocID="{89875CC6-E761-164B-9B93-F0C48BE65AA7}" presName="sibTrans" presStyleLbl="sibTrans1D1" presStyleIdx="0" presStyleCnt="4"/>
      <dgm:spPr/>
    </dgm:pt>
    <dgm:pt modelId="{B1F1C83B-10AF-AC4B-B2C8-21C6B6E0FBD7}" type="pres">
      <dgm:prSet presAssocID="{CB728D21-144B-F641-A807-735260823A5F}" presName="node" presStyleLbl="node1" presStyleIdx="1" presStyleCnt="4">
        <dgm:presLayoutVars>
          <dgm:bulletEnabled val="1"/>
        </dgm:presLayoutVars>
      </dgm:prSet>
      <dgm:spPr/>
    </dgm:pt>
    <dgm:pt modelId="{2189846E-B2D7-3249-9322-005723300E26}" type="pres">
      <dgm:prSet presAssocID="{CB728D21-144B-F641-A807-735260823A5F}" presName="spNode" presStyleCnt="0"/>
      <dgm:spPr/>
    </dgm:pt>
    <dgm:pt modelId="{31CD7AED-7A28-7748-8C40-D4C65A475430}" type="pres">
      <dgm:prSet presAssocID="{33B470D1-5665-5E4E-AC67-736F670DA174}" presName="sibTrans" presStyleLbl="sibTrans1D1" presStyleIdx="1" presStyleCnt="4"/>
      <dgm:spPr/>
    </dgm:pt>
    <dgm:pt modelId="{CD87775C-9340-374A-84E1-6C310AFCA8A0}" type="pres">
      <dgm:prSet presAssocID="{078F98DA-E236-224A-9BBA-3D0CFD517F6D}" presName="node" presStyleLbl="node1" presStyleIdx="2" presStyleCnt="4">
        <dgm:presLayoutVars>
          <dgm:bulletEnabled val="1"/>
        </dgm:presLayoutVars>
      </dgm:prSet>
      <dgm:spPr/>
    </dgm:pt>
    <dgm:pt modelId="{98E3F840-AEB8-B54A-92E8-24BC64A1376E}" type="pres">
      <dgm:prSet presAssocID="{078F98DA-E236-224A-9BBA-3D0CFD517F6D}" presName="spNode" presStyleCnt="0"/>
      <dgm:spPr/>
    </dgm:pt>
    <dgm:pt modelId="{64B28792-8B60-BC4F-B540-5F070047DF7B}" type="pres">
      <dgm:prSet presAssocID="{B0D6A972-C4BD-554A-B8A8-1F0BD2781653}" presName="sibTrans" presStyleLbl="sibTrans1D1" presStyleIdx="2" presStyleCnt="4"/>
      <dgm:spPr/>
    </dgm:pt>
    <dgm:pt modelId="{D626C1BA-2F5B-8E45-9438-BCC08434A9F5}" type="pres">
      <dgm:prSet presAssocID="{7F3894E7-B96F-EB4F-9686-E44505F5C979}" presName="node" presStyleLbl="node1" presStyleIdx="3" presStyleCnt="4">
        <dgm:presLayoutVars>
          <dgm:bulletEnabled val="1"/>
        </dgm:presLayoutVars>
      </dgm:prSet>
      <dgm:spPr/>
    </dgm:pt>
    <dgm:pt modelId="{B27902A0-D89B-6348-954F-875437AE5C29}" type="pres">
      <dgm:prSet presAssocID="{7F3894E7-B96F-EB4F-9686-E44505F5C979}" presName="spNode" presStyleCnt="0"/>
      <dgm:spPr/>
    </dgm:pt>
    <dgm:pt modelId="{ED05B2E8-B800-C049-8A7C-7104F627B8D6}" type="pres">
      <dgm:prSet presAssocID="{EE6A5768-DDB1-B046-9092-4BBADBE9F2E2}" presName="sibTrans" presStyleLbl="sibTrans1D1" presStyleIdx="3" presStyleCnt="4"/>
      <dgm:spPr/>
    </dgm:pt>
  </dgm:ptLst>
  <dgm:cxnLst>
    <dgm:cxn modelId="{B7D2F12D-58CB-8743-8601-7C67B8DEBF1A}" srcId="{107DAFE0-63F5-4149-BC8E-D1FFD5AD539E}" destId="{7F3894E7-B96F-EB4F-9686-E44505F5C979}" srcOrd="3" destOrd="0" parTransId="{5623293F-21E5-2047-A90B-25E8D8D475A5}" sibTransId="{EE6A5768-DDB1-B046-9092-4BBADBE9F2E2}"/>
    <dgm:cxn modelId="{99B76932-48FA-DB48-AE58-7592105032D5}" type="presOf" srcId="{CB728D21-144B-F641-A807-735260823A5F}" destId="{B1F1C83B-10AF-AC4B-B2C8-21C6B6E0FBD7}" srcOrd="0" destOrd="0" presId="urn:microsoft.com/office/officeart/2005/8/layout/cycle5"/>
    <dgm:cxn modelId="{A59BFB7A-61AF-E640-A719-87955ECB5844}" srcId="{107DAFE0-63F5-4149-BC8E-D1FFD5AD539E}" destId="{078F98DA-E236-224A-9BBA-3D0CFD517F6D}" srcOrd="2" destOrd="0" parTransId="{FE5F70EC-6F6D-7F40-BA9D-37CABCF0893A}" sibTransId="{B0D6A972-C4BD-554A-B8A8-1F0BD2781653}"/>
    <dgm:cxn modelId="{0614B098-18D9-4C4C-A888-23EB8981CBF3}" srcId="{107DAFE0-63F5-4149-BC8E-D1FFD5AD539E}" destId="{32FEC6E9-593C-8E44-8257-8E568A973DB4}" srcOrd="0" destOrd="0" parTransId="{F9539C68-5CF0-0D44-A3B0-69223284F9B4}" sibTransId="{89875CC6-E761-164B-9B93-F0C48BE65AA7}"/>
    <dgm:cxn modelId="{32576CA9-9CAF-2142-AF0F-B51BA80D09AF}" type="presOf" srcId="{33B470D1-5665-5E4E-AC67-736F670DA174}" destId="{31CD7AED-7A28-7748-8C40-D4C65A475430}" srcOrd="0" destOrd="0" presId="urn:microsoft.com/office/officeart/2005/8/layout/cycle5"/>
    <dgm:cxn modelId="{F4A419AE-F3CB-4E4A-8D8A-CA1C918E81D0}" type="presOf" srcId="{EE6A5768-DDB1-B046-9092-4BBADBE9F2E2}" destId="{ED05B2E8-B800-C049-8A7C-7104F627B8D6}" srcOrd="0" destOrd="0" presId="urn:microsoft.com/office/officeart/2005/8/layout/cycle5"/>
    <dgm:cxn modelId="{18FD32B8-F9C3-AA49-B093-FD3C06888CB0}" type="presOf" srcId="{89875CC6-E761-164B-9B93-F0C48BE65AA7}" destId="{FBD41690-59E5-774B-931A-E23AC917037A}" srcOrd="0" destOrd="0" presId="urn:microsoft.com/office/officeart/2005/8/layout/cycle5"/>
    <dgm:cxn modelId="{4AF7F0C5-4153-D94D-A9C7-B1DB636CC740}" type="presOf" srcId="{B0D6A972-C4BD-554A-B8A8-1F0BD2781653}" destId="{64B28792-8B60-BC4F-B540-5F070047DF7B}" srcOrd="0" destOrd="0" presId="urn:microsoft.com/office/officeart/2005/8/layout/cycle5"/>
    <dgm:cxn modelId="{E8F8D1E7-DB3D-2549-82BA-26C27E1ABA71}" type="presOf" srcId="{107DAFE0-63F5-4149-BC8E-D1FFD5AD539E}" destId="{656FCA91-D1C7-5C4E-9BDB-286DACFDD84B}" srcOrd="0" destOrd="0" presId="urn:microsoft.com/office/officeart/2005/8/layout/cycle5"/>
    <dgm:cxn modelId="{78D7E1EB-DC83-A741-8F43-C0E98211DFBE}" type="presOf" srcId="{078F98DA-E236-224A-9BBA-3D0CFD517F6D}" destId="{CD87775C-9340-374A-84E1-6C310AFCA8A0}" srcOrd="0" destOrd="0" presId="urn:microsoft.com/office/officeart/2005/8/layout/cycle5"/>
    <dgm:cxn modelId="{4FB40BEF-0208-E743-A27B-B60213F495AC}" srcId="{107DAFE0-63F5-4149-BC8E-D1FFD5AD539E}" destId="{CB728D21-144B-F641-A807-735260823A5F}" srcOrd="1" destOrd="0" parTransId="{20F7A21B-0853-8743-A6A9-7086DF61153A}" sibTransId="{33B470D1-5665-5E4E-AC67-736F670DA174}"/>
    <dgm:cxn modelId="{84920EF0-8D61-A04F-90E8-E7B8F6C30D1D}" type="presOf" srcId="{7F3894E7-B96F-EB4F-9686-E44505F5C979}" destId="{D626C1BA-2F5B-8E45-9438-BCC08434A9F5}" srcOrd="0" destOrd="0" presId="urn:microsoft.com/office/officeart/2005/8/layout/cycle5"/>
    <dgm:cxn modelId="{B75E13F0-B309-3742-81CD-FD0F55611B07}" type="presOf" srcId="{32FEC6E9-593C-8E44-8257-8E568A973DB4}" destId="{9C84B0ED-2132-4C41-B018-5AFE03D805EF}" srcOrd="0" destOrd="0" presId="urn:microsoft.com/office/officeart/2005/8/layout/cycle5"/>
    <dgm:cxn modelId="{C1B46E9A-00EE-8F48-B694-2A357907E3D3}" type="presParOf" srcId="{656FCA91-D1C7-5C4E-9BDB-286DACFDD84B}" destId="{9C84B0ED-2132-4C41-B018-5AFE03D805EF}" srcOrd="0" destOrd="0" presId="urn:microsoft.com/office/officeart/2005/8/layout/cycle5"/>
    <dgm:cxn modelId="{EB633270-916C-864A-BFA4-04CF75960F89}" type="presParOf" srcId="{656FCA91-D1C7-5C4E-9BDB-286DACFDD84B}" destId="{B773628B-50A2-0A48-8760-C013567D23E8}" srcOrd="1" destOrd="0" presId="urn:microsoft.com/office/officeart/2005/8/layout/cycle5"/>
    <dgm:cxn modelId="{F66B6428-4F8C-E741-B19D-42999DC4DDF5}" type="presParOf" srcId="{656FCA91-D1C7-5C4E-9BDB-286DACFDD84B}" destId="{FBD41690-59E5-774B-931A-E23AC917037A}" srcOrd="2" destOrd="0" presId="urn:microsoft.com/office/officeart/2005/8/layout/cycle5"/>
    <dgm:cxn modelId="{E7E04015-A9B4-A34C-9BAA-34DF39461BF6}" type="presParOf" srcId="{656FCA91-D1C7-5C4E-9BDB-286DACFDD84B}" destId="{B1F1C83B-10AF-AC4B-B2C8-21C6B6E0FBD7}" srcOrd="3" destOrd="0" presId="urn:microsoft.com/office/officeart/2005/8/layout/cycle5"/>
    <dgm:cxn modelId="{FA677637-389B-D84B-A6E4-F3B82079B3E1}" type="presParOf" srcId="{656FCA91-D1C7-5C4E-9BDB-286DACFDD84B}" destId="{2189846E-B2D7-3249-9322-005723300E26}" srcOrd="4" destOrd="0" presId="urn:microsoft.com/office/officeart/2005/8/layout/cycle5"/>
    <dgm:cxn modelId="{AF0C419B-D33E-9F4A-B951-1B4F2CA57BDB}" type="presParOf" srcId="{656FCA91-D1C7-5C4E-9BDB-286DACFDD84B}" destId="{31CD7AED-7A28-7748-8C40-D4C65A475430}" srcOrd="5" destOrd="0" presId="urn:microsoft.com/office/officeart/2005/8/layout/cycle5"/>
    <dgm:cxn modelId="{2BF4763B-624B-594F-9AD1-1F1A617480E8}" type="presParOf" srcId="{656FCA91-D1C7-5C4E-9BDB-286DACFDD84B}" destId="{CD87775C-9340-374A-84E1-6C310AFCA8A0}" srcOrd="6" destOrd="0" presId="urn:microsoft.com/office/officeart/2005/8/layout/cycle5"/>
    <dgm:cxn modelId="{D8CB5BD1-972B-6D45-8FE9-CAF088689E22}" type="presParOf" srcId="{656FCA91-D1C7-5C4E-9BDB-286DACFDD84B}" destId="{98E3F840-AEB8-B54A-92E8-24BC64A1376E}" srcOrd="7" destOrd="0" presId="urn:microsoft.com/office/officeart/2005/8/layout/cycle5"/>
    <dgm:cxn modelId="{B2A057B2-812E-DB44-931F-0911FB25C13D}" type="presParOf" srcId="{656FCA91-D1C7-5C4E-9BDB-286DACFDD84B}" destId="{64B28792-8B60-BC4F-B540-5F070047DF7B}" srcOrd="8" destOrd="0" presId="urn:microsoft.com/office/officeart/2005/8/layout/cycle5"/>
    <dgm:cxn modelId="{5B2754B8-F41D-C64E-8E56-BCB22ACF2DC2}" type="presParOf" srcId="{656FCA91-D1C7-5C4E-9BDB-286DACFDD84B}" destId="{D626C1BA-2F5B-8E45-9438-BCC08434A9F5}" srcOrd="9" destOrd="0" presId="urn:microsoft.com/office/officeart/2005/8/layout/cycle5"/>
    <dgm:cxn modelId="{3DC9D07B-3687-E944-A075-3FE60479A5BD}" type="presParOf" srcId="{656FCA91-D1C7-5C4E-9BDB-286DACFDD84B}" destId="{B27902A0-D89B-6348-954F-875437AE5C29}" srcOrd="10" destOrd="0" presId="urn:microsoft.com/office/officeart/2005/8/layout/cycle5"/>
    <dgm:cxn modelId="{0CE7089B-9ED2-2044-8C41-09E2C795E62C}" type="presParOf" srcId="{656FCA91-D1C7-5C4E-9BDB-286DACFDD84B}" destId="{ED05B2E8-B800-C049-8A7C-7104F627B8D6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8A0A01-C566-6E4E-837F-737246A707D2}">
      <dsp:nvSpPr>
        <dsp:cNvPr id="0" name=""/>
        <dsp:cNvSpPr/>
      </dsp:nvSpPr>
      <dsp:spPr>
        <a:xfrm>
          <a:off x="1055" y="833250"/>
          <a:ext cx="1398432" cy="1398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£42,000</a:t>
          </a:r>
        </a:p>
      </dsp:txBody>
      <dsp:txXfrm>
        <a:off x="205851" y="1038046"/>
        <a:ext cx="988840" cy="988840"/>
      </dsp:txXfrm>
    </dsp:sp>
    <dsp:sp modelId="{54B278DE-31A9-4C4D-97D1-5FC5161546AC}">
      <dsp:nvSpPr>
        <dsp:cNvPr id="0" name=""/>
        <dsp:cNvSpPr/>
      </dsp:nvSpPr>
      <dsp:spPr>
        <a:xfrm>
          <a:off x="1513040" y="1126921"/>
          <a:ext cx="811090" cy="811090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620550" y="1437082"/>
        <a:ext cx="596070" cy="190768"/>
      </dsp:txXfrm>
    </dsp:sp>
    <dsp:sp modelId="{DF1A00B2-2CB0-8243-AB8D-CB652C76C96E}">
      <dsp:nvSpPr>
        <dsp:cNvPr id="0" name=""/>
        <dsp:cNvSpPr/>
      </dsp:nvSpPr>
      <dsp:spPr>
        <a:xfrm>
          <a:off x="2437683" y="833250"/>
          <a:ext cx="1398432" cy="1398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£4,200</a:t>
          </a:r>
        </a:p>
      </dsp:txBody>
      <dsp:txXfrm>
        <a:off x="2642479" y="1038046"/>
        <a:ext cx="988840" cy="988840"/>
      </dsp:txXfrm>
    </dsp:sp>
    <dsp:sp modelId="{DCE31BC4-276F-834F-9EA6-2A5BB403123E}">
      <dsp:nvSpPr>
        <dsp:cNvPr id="0" name=""/>
        <dsp:cNvSpPr/>
      </dsp:nvSpPr>
      <dsp:spPr>
        <a:xfrm>
          <a:off x="3949668" y="1126921"/>
          <a:ext cx="811090" cy="811090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057178" y="1294006"/>
        <a:ext cx="596070" cy="476920"/>
      </dsp:txXfrm>
    </dsp:sp>
    <dsp:sp modelId="{8AAAA880-2E7B-2544-A842-679DBBEC16BC}">
      <dsp:nvSpPr>
        <dsp:cNvPr id="0" name=""/>
        <dsp:cNvSpPr/>
      </dsp:nvSpPr>
      <dsp:spPr>
        <a:xfrm>
          <a:off x="4874312" y="833250"/>
          <a:ext cx="1398432" cy="1398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£46,200</a:t>
          </a:r>
        </a:p>
      </dsp:txBody>
      <dsp:txXfrm>
        <a:off x="5079108" y="1038046"/>
        <a:ext cx="988840" cy="9888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4B0ED-2132-4C41-B018-5AFE03D805EF}">
      <dsp:nvSpPr>
        <dsp:cNvPr id="0" name=""/>
        <dsp:cNvSpPr/>
      </dsp:nvSpPr>
      <dsp:spPr>
        <a:xfrm>
          <a:off x="3095624" y="232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Experience</a:t>
          </a:r>
          <a:endParaRPr lang="en-GB" sz="2600" kern="1200" dirty="0"/>
        </a:p>
      </dsp:txBody>
      <dsp:txXfrm>
        <a:off x="3157078" y="61686"/>
        <a:ext cx="1813842" cy="1135979"/>
      </dsp:txXfrm>
    </dsp:sp>
    <dsp:sp modelId="{FBD41690-59E5-774B-931A-E23AC917037A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315338" y="406915"/>
              </a:moveTo>
              <a:arcTo wR="2079657" hR="2079657" stAng="18387232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F1C83B-10AF-AC4B-B2C8-21C6B6E0FBD7}">
      <dsp:nvSpPr>
        <dsp:cNvPr id="0" name=""/>
        <dsp:cNvSpPr/>
      </dsp:nvSpPr>
      <dsp:spPr>
        <a:xfrm>
          <a:off x="5175282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Exchange</a:t>
          </a:r>
          <a:endParaRPr lang="en-GB" sz="2600" kern="1200" dirty="0"/>
        </a:p>
      </dsp:txBody>
      <dsp:txXfrm>
        <a:off x="5236736" y="2141343"/>
        <a:ext cx="1813842" cy="1135979"/>
      </dsp:txXfrm>
    </dsp:sp>
    <dsp:sp modelId="{31CD7AED-7A28-7748-8C40-D4C65A475430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943720" y="3001743"/>
              </a:moveTo>
              <a:arcTo wR="2079657" hR="2079657" stAng="1579199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87775C-9340-374A-84E1-6C310AFCA8A0}">
      <dsp:nvSpPr>
        <dsp:cNvPr id="0" name=""/>
        <dsp:cNvSpPr/>
      </dsp:nvSpPr>
      <dsp:spPr>
        <a:xfrm>
          <a:off x="3095625" y="4159546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Everywhere</a:t>
          </a:r>
          <a:endParaRPr lang="en-GB" sz="2600" kern="1200" dirty="0"/>
        </a:p>
      </dsp:txBody>
      <dsp:txXfrm>
        <a:off x="3157079" y="4221000"/>
        <a:ext cx="1813842" cy="1135979"/>
      </dsp:txXfrm>
    </dsp:sp>
    <dsp:sp modelId="{64B28792-8B60-BC4F-B540-5F070047DF7B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843976" y="3752399"/>
              </a:moveTo>
              <a:arcTo wR="2079657" hR="2079657" stAng="7587232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26C1BA-2F5B-8E45-9438-BCC08434A9F5}">
      <dsp:nvSpPr>
        <dsp:cNvPr id="0" name=""/>
        <dsp:cNvSpPr/>
      </dsp:nvSpPr>
      <dsp:spPr>
        <a:xfrm>
          <a:off x="1015967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Evangelism</a:t>
          </a:r>
          <a:endParaRPr lang="en-GB" sz="2600" kern="1200" dirty="0"/>
        </a:p>
      </dsp:txBody>
      <dsp:txXfrm>
        <a:off x="1077421" y="2141343"/>
        <a:ext cx="1813842" cy="1135979"/>
      </dsp:txXfrm>
    </dsp:sp>
    <dsp:sp modelId="{ED05B2E8-B800-C049-8A7C-7104F627B8D6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215594" y="1157570"/>
              </a:moveTo>
              <a:arcTo wR="2079657" hR="2079657" stAng="12379199" swAng="163356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0A1C74-7971-114C-8AFF-899669F55A3A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98BDDF-5B64-0A44-B8B9-83ACFDEC72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787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Nomis</a:t>
            </a:r>
            <a:r>
              <a:rPr lang="en-GB" dirty="0"/>
              <a:t>. (2021) Carmarthen Build-up Area. Retrieved from https://</a:t>
            </a:r>
            <a:r>
              <a:rPr lang="en-GB" dirty="0" err="1"/>
              <a:t>www.nomisweb.co.uk</a:t>
            </a:r>
            <a:r>
              <a:rPr lang="en-GB" dirty="0"/>
              <a:t>/reports/</a:t>
            </a:r>
            <a:r>
              <a:rPr lang="en-GB" dirty="0" err="1"/>
              <a:t>localarea?compare</a:t>
            </a:r>
            <a:r>
              <a:rPr lang="en-GB" dirty="0"/>
              <a:t>=W37000359</a:t>
            </a:r>
          </a:p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Harris, R,. (2020). A Main Street in Carmarthen Could Be Closed Off to Cars in Bid to Help Shops Bounce Back from Coronavirus. Retrieved from https://</a:t>
            </a:r>
            <a:r>
              <a:rPr lang="en-GB" dirty="0" err="1"/>
              <a:t>www.walesonline.co.uk</a:t>
            </a:r>
            <a:r>
              <a:rPr lang="en-GB" dirty="0"/>
              <a:t>/news/wales-news/carmarthen-king-street-shops-open-18519760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165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Harris, R,. (2020).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Town That’s Seen a Number of Shops Close During Year from Hell and What Happens Next. </a:t>
            </a:r>
            <a:r>
              <a:rPr lang="en-GB" dirty="0"/>
              <a:t>Retrieved from https://</a:t>
            </a:r>
            <a:r>
              <a:rPr lang="en-GB" dirty="0" err="1"/>
              <a:t>www.walesonline.co.uk</a:t>
            </a:r>
            <a:r>
              <a:rPr lang="en-GB" dirty="0"/>
              <a:t>/news/wales-news/carmarthen-shops-covid-impact-coronavirus-19803778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0147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Apple Inc. (2021). In Wikipedia. Retrieved November 3</a:t>
            </a:r>
            <a:r>
              <a:rPr lang="en-GB" baseline="30000" dirty="0"/>
              <a:t>rd</a:t>
            </a:r>
            <a:r>
              <a:rPr lang="en-GB" dirty="0"/>
              <a:t>, 2021, from https://</a:t>
            </a:r>
            <a:r>
              <a:rPr lang="en-GB" dirty="0" err="1"/>
              <a:t>en.wikipedia.org</a:t>
            </a:r>
            <a:r>
              <a:rPr lang="en-GB" dirty="0"/>
              <a:t>/wiki/</a:t>
            </a:r>
            <a:r>
              <a:rPr lang="en-GB" dirty="0" err="1"/>
              <a:t>Apple_Inc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Android (operating system). (2021). In Wikipedia. Retrieved November 3</a:t>
            </a:r>
            <a:r>
              <a:rPr lang="en-GB" baseline="30000" dirty="0"/>
              <a:t>rd</a:t>
            </a:r>
            <a:r>
              <a:rPr lang="en-GB" dirty="0"/>
              <a:t>, 2021, from https://</a:t>
            </a:r>
            <a:r>
              <a:rPr lang="en-GB" dirty="0" err="1"/>
              <a:t>en.wikipedia.org</a:t>
            </a:r>
            <a:r>
              <a:rPr lang="en-GB" dirty="0"/>
              <a:t>/wiki/Android_(</a:t>
            </a:r>
            <a:r>
              <a:rPr lang="en-GB" dirty="0" err="1"/>
              <a:t>operating_system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3478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InVision</a:t>
            </a:r>
            <a:r>
              <a:rPr lang="en-GB" dirty="0"/>
              <a:t>. (No Date) App Templates. Retrieved from https://</a:t>
            </a:r>
            <a:r>
              <a:rPr lang="en-GB" dirty="0" err="1"/>
              <a:t>www.invisionapp.com</a:t>
            </a:r>
            <a:r>
              <a:rPr lang="en-GB" dirty="0"/>
              <a:t>/inside-design/design-resources/collections/mobile-app-templates/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8632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Davies, A,. (2021). Loyalty App Builder How-to Guide. Retrieved from https://</a:t>
            </a:r>
            <a:r>
              <a:rPr lang="en-GB" dirty="0" err="1"/>
              <a:t>www.devteam.space</a:t>
            </a:r>
            <a:r>
              <a:rPr lang="en-GB" dirty="0"/>
              <a:t>/blog/how-to-build-a-loyalty-program-app/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3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Dogtiev</a:t>
            </a:r>
            <a:r>
              <a:rPr lang="en-GB" dirty="0"/>
              <a:t>, A., (2021) Top UK App Developers (2021). Retrieved from https://</a:t>
            </a:r>
            <a:r>
              <a:rPr lang="en-GB" dirty="0" err="1"/>
              <a:t>www.businessofapps.com</a:t>
            </a:r>
            <a:r>
              <a:rPr lang="en-GB" dirty="0"/>
              <a:t>/app-developers/</a:t>
            </a:r>
            <a:r>
              <a:rPr lang="en-GB" dirty="0" err="1"/>
              <a:t>uk</a:t>
            </a:r>
            <a:r>
              <a:rPr lang="en-GB" dirty="0"/>
              <a:t>/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3408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Reach Solutions (2021) Carmarthen Journal. Retrieved from https://</a:t>
            </a:r>
            <a:r>
              <a:rPr lang="en-GB" dirty="0" err="1"/>
              <a:t>local.reachsolutions.co.uk</a:t>
            </a:r>
            <a:r>
              <a:rPr lang="en-GB" dirty="0"/>
              <a:t>/brands/</a:t>
            </a:r>
            <a:r>
              <a:rPr lang="en-GB" dirty="0" err="1"/>
              <a:t>carmarthen</a:t>
            </a:r>
            <a:r>
              <a:rPr lang="en-GB" dirty="0"/>
              <a:t>-journal/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7712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Android (operating system). (2021). In Wikipedia. Retrieved November 3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2021,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en.wikipedia.org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/wiki/Android_(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operating_system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Apple Inc. (2021). In Wikipedia. Retrieved November 3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2021,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en.wikipedia.org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/wiki/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Apple_Inc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Davies, A,. (2021). Loyalty App Builder How-to Guide. Retrieved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www.devteam.space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/blog/how-to-build-a-loyalty-program-app/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Dogtiev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A., (2021) Top UK App Developers (2021). Retrieved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www.businessofapps.com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/app-developers/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Harris, R,. (2020). A Main Street in Carmarthen Could Be Closed Off to Cars in Bid to Help Shops Bounce Back from Coronavirus. Retrieved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www.walesonline.co.uk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/news/wales-news/carmarthen-king-street-shops-open-18519760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Harris, R,. (2020). The Town That’s Seen a Number of Shops Close During Year from Hell and What Happens Next. Retrieved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www.walesonline.co.uk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/news/wales-news/carmarthen-shops-covid-impact-coronavirus-19803778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InVision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(No Date) App Templates. Retrieved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www.invisionapp.com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/inside-design/design-resources/collections/mobile-app-templates/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Nomis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(2021) Carmarthen Build-up Area. Retrieved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www.nomisweb.co.uk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/reports/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localarea?compare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=W37000359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Reach Solutions (2021) Carmarthen Journal. Retrieved from https://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local.reachsolutions.co.uk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/brands/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carmarthen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-journal/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98BDDF-5B64-0A44-B8B9-83ACFDEC721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407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65E1E-0844-4947-8826-E303A7ACD1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10EB6-90FA-5B40-A08D-01ABFC09B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2CA3B-98C4-5849-93D6-C4ED862CA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23ADCE-73B1-214C-8F69-C741235DD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7C5B3-96D3-2542-BF8B-B06F07AC5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274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D65E3-1CA9-484F-8485-E14D6CA1C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5597A-DE21-5A44-A58F-F9EFC69BD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831F0-917F-2841-9449-B136630E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8EF94-842F-6D41-8388-2EA858E4C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6D169-5AF2-2340-8960-8055E8994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31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42D1E-F251-6D41-8BF9-68E8B8F06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D8A4B9-530B-2049-AC95-2BB8DE773C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1EE6C-E6AE-7541-895E-567EFF6C5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D4A49-0466-0442-BBCD-D463F7186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319378-71CE-E147-9453-F81D3F829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00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C1F26-8063-1C42-930E-7CFCACEC7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BD165-7522-BC4F-9FE4-77BE0C1BCB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2B9BE3-9273-4E4F-B543-8EA237807A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78D69-BB8E-5C4A-9D08-62C7A3999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CD1BAC-BF26-BF4A-A68E-29C499BCD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CFD94-EDC7-F942-9E5A-BE4E7B790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684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0929E-DD6E-FB49-A0D2-922C7CD66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1FD43-A190-4946-9631-1531ECCADC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C4F3D-2265-B84F-8DF1-8181A7AE37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486534-69EA-E94F-949F-A729D5729E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3F69A1-C2B2-5B4E-BBB5-632CB5EB0C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58E3B3-F140-8047-A3B3-65C61E49A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D710AA-E2D7-FA46-B100-8D95D99843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D23114-604D-684D-886B-94729700C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638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2554A-E504-194C-9744-563920286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5F6124-4EBB-0247-83A9-4DD554F92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192918-D24F-4D44-A9EF-47C07456D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57829B-9BA4-9943-8D0F-2397F2F2B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487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EF03FC-E00D-1642-B1F7-2C9831A89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B0BB57-D6B8-1743-89AB-103DF57BA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9F6519-869B-334D-94D8-E72890CF5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025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D46AE-C9EA-B445-B77F-55559F278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B960-A438-9441-9689-ED53DE3C3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A43FA8-38AC-B844-9994-33DE51857E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A9319-4DAA-DC40-86FA-6BDB17D97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C5AD01-1ECD-E74A-8A8A-8CBE93CF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693B96-C0FC-9947-B755-848773BDC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18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15BA3-0CA5-1342-B0D1-B379D27FE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724735-0B9F-DB4E-86D7-C0FCD2E14F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1A4274-5939-8A44-A8B1-0B6939EC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781787-CF95-0D4C-9BB3-0EB325982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DC908-B975-004B-8823-B457C29B8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B83EF1-8CD7-214A-B871-B5E7E964B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855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08ABE-6F26-DC4D-BF84-B5F055C1C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65969-428B-3B49-B9EB-524FE973BD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355CC-BB88-614C-B836-5E0F412A5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151BC-E69C-D342-ACC3-616BE4C60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689DC-E807-5F4F-B51B-1AFE01E64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559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781F1E-3267-A247-9195-EB8E710732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2662A7-66F7-514A-8BBA-56C41A0E92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33A30-C33E-A44C-A9E9-AD25BFFB4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998E4-8C5B-8448-B629-96BCE790E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D6534-C513-2C43-AE2C-A3202C4FD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943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50F787-3C1C-DA4E-AA44-072BF90EF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FF5C83-54D4-BB43-BD53-7215735F8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54629-DD83-0A45-9AF1-F0010E0482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F5425-0766-EC41-B947-4126EC24851F}" type="datetimeFigureOut">
              <a:rPr lang="en-GB" smtClean="0"/>
              <a:t>01/11/2021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1ED13-2098-D248-8CF9-4AFC7950AD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63445-E4A1-6843-87B2-2B299E7682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BD1FC-CF7B-BC47-8489-1C4267202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895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Relationship Id="rId9" Type="http://schemas.openxmlformats.org/officeDocument/2006/relationships/image" Target="../media/image15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FF87C-05A3-7346-8597-9A7F6FB7E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Social and Ethical Marketing</a:t>
            </a:r>
            <a:b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BMSP5003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EB52FB-5F9E-CB48-A539-2792301125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Assessment: Presentation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5</a:t>
            </a:r>
            <a:r>
              <a:rPr lang="en-US" sz="2200" baseline="30000"/>
              <a:t>th</a:t>
            </a:r>
            <a:r>
              <a:rPr lang="en-US" sz="2200"/>
              <a:t> November 2021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Peter Todorov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/>
              <a:t>Lecturer: Jessica Shore</a:t>
            </a:r>
          </a:p>
        </p:txBody>
      </p:sp>
    </p:spTree>
    <p:extLst>
      <p:ext uri="{BB962C8B-B14F-4D97-AF65-F5344CB8AC3E}">
        <p14:creationId xmlns:p14="http://schemas.microsoft.com/office/powerpoint/2010/main" val="4059057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7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DBB681-2855-E541-ACBC-86E11C514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Carmarthen</a:t>
            </a:r>
          </a:p>
        </p:txBody>
      </p:sp>
      <p:sp>
        <p:nvSpPr>
          <p:cNvPr id="102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3466C-FEB3-4F47-AD14-5D3DF3978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Population – 15,854</a:t>
            </a:r>
          </a:p>
          <a:p>
            <a:r>
              <a:rPr lang="en-GB" sz="2200"/>
              <a:t>Mean age – 40.7</a:t>
            </a:r>
          </a:p>
          <a:p>
            <a:r>
              <a:rPr lang="en-GB" sz="2200"/>
              <a:t>Median age – 39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961D5E3-F656-1A4B-B2C3-5008879982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8" r="29490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5082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58E9F-E99E-0042-BD64-049053CBC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Independent Businesses</a:t>
            </a:r>
          </a:p>
        </p:txBody>
      </p:sp>
      <p:sp>
        <p:nvSpPr>
          <p:cNvPr id="7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EB864-B640-D142-84CE-5102280EC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Variety of independent businesses</a:t>
            </a:r>
          </a:p>
          <a:p>
            <a:r>
              <a:rPr lang="en-GB" sz="2200"/>
              <a:t>Shops and hospitality</a:t>
            </a:r>
          </a:p>
          <a:p>
            <a:r>
              <a:rPr lang="en-GB" sz="2200"/>
              <a:t>Shops – gift, record, clothes, shoes etc.</a:t>
            </a:r>
          </a:p>
          <a:p>
            <a:r>
              <a:rPr lang="en-GB" sz="2200"/>
              <a:t>Hospitality – pubs, bars, theatres, restaurants etc. </a:t>
            </a:r>
          </a:p>
        </p:txBody>
      </p:sp>
      <p:pic>
        <p:nvPicPr>
          <p:cNvPr id="4100" name="Picture 4" descr="The town that&amp;#39;s seen a number of shops close during year from hell and what  happens next - Wales Online">
            <a:extLst>
              <a:ext uri="{FF2B5EF4-FFF2-40B4-BE49-F238E27FC236}">
                <a16:creationId xmlns:a16="http://schemas.microsoft.com/office/drawing/2014/main" id="{8C9AA849-BAB2-7740-A289-BB35F8566F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" r="32148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585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B840B-53F8-C045-A69A-C3A95B9CE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App</a:t>
            </a:r>
          </a:p>
        </p:txBody>
      </p:sp>
      <p:sp>
        <p:nvSpPr>
          <p:cNvPr id="7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F328D-A0E1-F340-92AF-231762633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/>
              <a:t>Free</a:t>
            </a:r>
          </a:p>
          <a:p>
            <a:r>
              <a:rPr lang="en-GB" sz="2200"/>
              <a:t>Apple and Android</a:t>
            </a:r>
          </a:p>
          <a:p>
            <a:r>
              <a:rPr lang="en-GB" sz="2200"/>
              <a:t>Easy access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8EFE8B8-B24A-D849-A9DD-DFE072F4FE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27503" y="329183"/>
            <a:ext cx="2886890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>
            <a:extLst>
              <a:ext uri="{FF2B5EF4-FFF2-40B4-BE49-F238E27FC236}">
                <a16:creationId xmlns:a16="http://schemas.microsoft.com/office/drawing/2014/main" id="{B934EC80-3023-FA41-B985-9D21760E5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32907" y="4079193"/>
            <a:ext cx="1857793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995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D64FD-D536-F943-AB75-DE2C24F27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Design</a:t>
            </a:r>
          </a:p>
        </p:txBody>
      </p:sp>
      <p:sp>
        <p:nvSpPr>
          <p:cNvPr id="14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ABF4A-1E1F-0D46-B001-01568E7E0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Different pages</a:t>
            </a:r>
          </a:p>
          <a:p>
            <a:r>
              <a:rPr lang="en-GB" sz="2200"/>
              <a:t>View</a:t>
            </a:r>
          </a:p>
          <a:p>
            <a:r>
              <a:rPr lang="en-GB" sz="2200"/>
              <a:t>Shop</a:t>
            </a:r>
          </a:p>
          <a:p>
            <a:r>
              <a:rPr lang="en-GB" sz="2200"/>
              <a:t>Order</a:t>
            </a:r>
          </a:p>
          <a:p>
            <a:r>
              <a:rPr lang="en-GB" sz="2200"/>
              <a:t>Book</a:t>
            </a:r>
          </a:p>
          <a:p>
            <a:endParaRPr lang="en-GB" sz="2200"/>
          </a:p>
        </p:txBody>
      </p:sp>
      <p:pic>
        <p:nvPicPr>
          <p:cNvPr id="2054" name="Picture 6" descr="Mobile App Templates - Free Mobile UI Kits for iOS and Android">
            <a:extLst>
              <a:ext uri="{FF2B5EF4-FFF2-40B4-BE49-F238E27FC236}">
                <a16:creationId xmlns:a16="http://schemas.microsoft.com/office/drawing/2014/main" id="{56E556A4-D962-364F-8C95-F07B31362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03648" y="1215946"/>
            <a:ext cx="6757416" cy="442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6946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6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1DDDD-B8C0-1C45-AE57-DA69A65BB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Loyalty</a:t>
            </a:r>
          </a:p>
        </p:txBody>
      </p:sp>
      <p:sp>
        <p:nvSpPr>
          <p:cNvPr id="307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F9703-3B97-4549-A9C7-D977FD895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Points accrued </a:t>
            </a:r>
          </a:p>
          <a:p>
            <a:r>
              <a:rPr lang="en-GB" sz="2200"/>
              <a:t>Converted to redeem items or money off</a:t>
            </a:r>
          </a:p>
        </p:txBody>
      </p:sp>
      <p:pic>
        <p:nvPicPr>
          <p:cNvPr id="3074" name="Picture 2" descr="Loyalty App Builder How-to Guide - DevTeam.Space">
            <a:extLst>
              <a:ext uri="{FF2B5EF4-FFF2-40B4-BE49-F238E27FC236}">
                <a16:creationId xmlns:a16="http://schemas.microsoft.com/office/drawing/2014/main" id="{A539AB56-E6AF-0246-89E2-6282DCB17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791310"/>
            <a:ext cx="5458968" cy="3275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020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B4DF1-EAEB-0F49-8E2F-17FEC3E27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7E247-044F-ED46-9176-9DEE7DE0B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of an app - £38,000 (single platform), £42,000 (two platform) (</a:t>
            </a:r>
            <a:r>
              <a:rPr lang="en-GB" dirty="0" err="1"/>
              <a:t>Dogtiev</a:t>
            </a:r>
            <a:r>
              <a:rPr lang="en-GB" dirty="0"/>
              <a:t>, 2021)</a:t>
            </a:r>
          </a:p>
          <a:p>
            <a:r>
              <a:rPr lang="en-GB" dirty="0"/>
              <a:t>Cost to maintain 10% of original budget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97656F-1EE7-064F-ABE8-634BCA596F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3430471"/>
              </p:ext>
            </p:extLst>
          </p:nvPr>
        </p:nvGraphicFramePr>
        <p:xfrm>
          <a:off x="2959100" y="2468827"/>
          <a:ext cx="6273800" cy="3064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457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48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36379-2AF9-1044-938E-6D65C3A9D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Marketing</a:t>
            </a:r>
          </a:p>
        </p:txBody>
      </p:sp>
      <p:sp>
        <p:nvSpPr>
          <p:cNvPr id="614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07635-4B20-6348-97F2-6DB2B5D26C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All genders</a:t>
            </a:r>
          </a:p>
          <a:p>
            <a:r>
              <a:rPr lang="en-GB" sz="2200"/>
              <a:t>Ages 18-60</a:t>
            </a:r>
          </a:p>
          <a:p>
            <a:r>
              <a:rPr lang="en-GB" sz="2200"/>
              <a:t>People living in Carmarthen</a:t>
            </a:r>
          </a:p>
          <a:p>
            <a:r>
              <a:rPr lang="en-GB" sz="2200"/>
              <a:t>People who shop in Carmarthen</a:t>
            </a:r>
          </a:p>
        </p:txBody>
      </p:sp>
      <p:pic>
        <p:nvPicPr>
          <p:cNvPr id="6146" name="Picture 2" descr="Carmarthen Journal – Reach">
            <a:extLst>
              <a:ext uri="{FF2B5EF4-FFF2-40B4-BE49-F238E27FC236}">
                <a16:creationId xmlns:a16="http://schemas.microsoft.com/office/drawing/2014/main" id="{13CB4F4C-BC57-B146-9914-02A48F9F28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6753" y="640080"/>
            <a:ext cx="4403557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4949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99FA5-D1B0-FB47-8A43-D55F316C7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6FED-505F-3B44-B476-7AC34F43B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Experience</a:t>
            </a:r>
          </a:p>
          <a:p>
            <a:r>
              <a:rPr lang="en-GB" dirty="0"/>
              <a:t>Exchange</a:t>
            </a:r>
          </a:p>
          <a:p>
            <a:r>
              <a:rPr lang="en-GB" dirty="0"/>
              <a:t>Everywhere</a:t>
            </a:r>
          </a:p>
          <a:p>
            <a:r>
              <a:rPr lang="en-GB" dirty="0"/>
              <a:t>Evangelism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0967C16-4032-FC4E-B114-54CE03A3AC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9599997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0572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F255613-AAE8-4321-9EBA-89253DD45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0E798-6F4C-044C-A143-DBB7AFED7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dirty="0"/>
              <a:t>Segmentation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A3987B4-5CBA-4CB7-862B-56A9917A2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6774" y="0"/>
            <a:ext cx="1290924" cy="700685"/>
          </a:xfrm>
          <a:custGeom>
            <a:avLst/>
            <a:gdLst>
              <a:gd name="connsiteX0" fmla="*/ 0 w 1290924"/>
              <a:gd name="connsiteY0" fmla="*/ 0 h 700685"/>
              <a:gd name="connsiteX1" fmla="*/ 125445 w 1290924"/>
              <a:gd name="connsiteY1" fmla="*/ 0 h 700685"/>
              <a:gd name="connsiteX2" fmla="*/ 125445 w 1290924"/>
              <a:gd name="connsiteY2" fmla="*/ 529211 h 700685"/>
              <a:gd name="connsiteX3" fmla="*/ 1040371 w 1290924"/>
              <a:gd name="connsiteY3" fmla="*/ 0 h 700685"/>
              <a:gd name="connsiteX4" fmla="*/ 1290924 w 1290924"/>
              <a:gd name="connsiteY4" fmla="*/ 0 h 700685"/>
              <a:gd name="connsiteX5" fmla="*/ 94085 w 1290924"/>
              <a:gd name="connsiteY5" fmla="*/ 692290 h 700685"/>
              <a:gd name="connsiteX6" fmla="*/ 62724 w 1290924"/>
              <a:gd name="connsiteY6" fmla="*/ 700685 h 700685"/>
              <a:gd name="connsiteX7" fmla="*/ 0 w 1290924"/>
              <a:gd name="connsiteY7" fmla="*/ 637963 h 700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0924" h="700685">
                <a:moveTo>
                  <a:pt x="0" y="0"/>
                </a:moveTo>
                <a:lnTo>
                  <a:pt x="125445" y="0"/>
                </a:lnTo>
                <a:lnTo>
                  <a:pt x="125445" y="529211"/>
                </a:lnTo>
                <a:lnTo>
                  <a:pt x="1040371" y="0"/>
                </a:lnTo>
                <a:lnTo>
                  <a:pt x="1290924" y="0"/>
                </a:lnTo>
                <a:lnTo>
                  <a:pt x="94085" y="692290"/>
                </a:lnTo>
                <a:cubicBezTo>
                  <a:pt x="84551" y="697800"/>
                  <a:pt x="73733" y="700695"/>
                  <a:pt x="62724" y="700685"/>
                </a:cubicBezTo>
                <a:cubicBezTo>
                  <a:pt x="28082" y="700685"/>
                  <a:pt x="0" y="672604"/>
                  <a:pt x="0" y="63796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0770" y="-702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F4975-739D-CB47-A070-5AEA9D92D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dirty="0"/>
              <a:t>Geographic – Carmarthen</a:t>
            </a:r>
            <a:br>
              <a:rPr lang="en-GB" dirty="0"/>
            </a:br>
            <a:endParaRPr lang="en-GB" dirty="0"/>
          </a:p>
          <a:p>
            <a:r>
              <a:rPr lang="en-GB" dirty="0"/>
              <a:t>Demographic – all genders, 18-60, all socio-economic groups</a:t>
            </a:r>
            <a:br>
              <a:rPr lang="en-GB" dirty="0"/>
            </a:br>
            <a:endParaRPr lang="en-GB" dirty="0"/>
          </a:p>
          <a:p>
            <a:r>
              <a:rPr lang="en-GB" dirty="0"/>
              <a:t>Behavioural – rewards system</a:t>
            </a:r>
            <a:br>
              <a:rPr lang="en-GB" dirty="0"/>
            </a:br>
            <a:endParaRPr lang="en-GB" dirty="0"/>
          </a:p>
          <a:p>
            <a:r>
              <a:rPr lang="en-GB" dirty="0"/>
              <a:t>Psychographic – customers who wish to shop in local and independent businesses</a:t>
            </a:r>
          </a:p>
        </p:txBody>
      </p:sp>
      <p:pic>
        <p:nvPicPr>
          <p:cNvPr id="17" name="Graphic 16" descr="Map with pin with solid fill">
            <a:extLst>
              <a:ext uri="{FF2B5EF4-FFF2-40B4-BE49-F238E27FC236}">
                <a16:creationId xmlns:a16="http://schemas.microsoft.com/office/drawing/2014/main" id="{77811D22-ACBF-6441-83FD-A121CE1277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06774" y="880072"/>
            <a:ext cx="2533422" cy="2533422"/>
          </a:xfrm>
          <a:custGeom>
            <a:avLst/>
            <a:gdLst/>
            <a:ahLst/>
            <a:cxnLst/>
            <a:rect l="l" t="t" r="r" b="b"/>
            <a:pathLst>
              <a:path w="3064284" h="3064284">
                <a:moveTo>
                  <a:pt x="166483" y="0"/>
                </a:moveTo>
                <a:lnTo>
                  <a:pt x="2897801" y="0"/>
                </a:lnTo>
                <a:cubicBezTo>
                  <a:pt x="2989747" y="0"/>
                  <a:pt x="3064284" y="74537"/>
                  <a:pt x="3064284" y="166483"/>
                </a:cubicBezTo>
                <a:lnTo>
                  <a:pt x="3064284" y="2897801"/>
                </a:lnTo>
                <a:cubicBezTo>
                  <a:pt x="3064284" y="2989747"/>
                  <a:pt x="2989747" y="3064284"/>
                  <a:pt x="2897801" y="3064284"/>
                </a:cubicBezTo>
                <a:lnTo>
                  <a:pt x="166483" y="3064284"/>
                </a:lnTo>
                <a:cubicBezTo>
                  <a:pt x="74537" y="3064284"/>
                  <a:pt x="0" y="2989747"/>
                  <a:pt x="0" y="2897801"/>
                </a:cubicBezTo>
                <a:lnTo>
                  <a:pt x="0" y="166483"/>
                </a:lnTo>
                <a:cubicBezTo>
                  <a:pt x="0" y="74537"/>
                  <a:pt x="74537" y="0"/>
                  <a:pt x="166483" y="0"/>
                </a:cubicBezTo>
                <a:close/>
              </a:path>
            </a:pathLst>
          </a:custGeom>
        </p:spPr>
      </p:pic>
      <p:pic>
        <p:nvPicPr>
          <p:cNvPr id="21" name="Graphic 20" descr="Present with solid fill">
            <a:extLst>
              <a:ext uri="{FF2B5EF4-FFF2-40B4-BE49-F238E27FC236}">
                <a16:creationId xmlns:a16="http://schemas.microsoft.com/office/drawing/2014/main" id="{94CA6793-0EC9-5549-873C-6D007082BE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79313" y="496325"/>
            <a:ext cx="2548728" cy="2548728"/>
          </a:xfrm>
          <a:custGeom>
            <a:avLst/>
            <a:gdLst/>
            <a:ahLst/>
            <a:cxnLst/>
            <a:rect l="l" t="t" r="r" b="b"/>
            <a:pathLst>
              <a:path w="2548728" h="2548728">
                <a:moveTo>
                  <a:pt x="107301" y="0"/>
                </a:moveTo>
                <a:lnTo>
                  <a:pt x="2441427" y="0"/>
                </a:lnTo>
                <a:cubicBezTo>
                  <a:pt x="2500688" y="0"/>
                  <a:pt x="2548728" y="48040"/>
                  <a:pt x="2548728" y="107301"/>
                </a:cubicBezTo>
                <a:lnTo>
                  <a:pt x="2548728" y="2441427"/>
                </a:lnTo>
                <a:cubicBezTo>
                  <a:pt x="2548728" y="2500688"/>
                  <a:pt x="2500688" y="2548728"/>
                  <a:pt x="2441427" y="2548728"/>
                </a:cubicBezTo>
                <a:lnTo>
                  <a:pt x="107301" y="2548728"/>
                </a:lnTo>
                <a:cubicBezTo>
                  <a:pt x="48040" y="2548728"/>
                  <a:pt x="0" y="2500688"/>
                  <a:pt x="0" y="2441427"/>
                </a:cubicBezTo>
                <a:lnTo>
                  <a:pt x="0" y="107301"/>
                </a:lnTo>
                <a:cubicBezTo>
                  <a:pt x="0" y="48040"/>
                  <a:pt x="48040" y="0"/>
                  <a:pt x="107301" y="0"/>
                </a:cubicBezTo>
                <a:close/>
              </a:path>
            </a:pathLst>
          </a:custGeom>
        </p:spPr>
      </p:pic>
      <p:pic>
        <p:nvPicPr>
          <p:cNvPr id="23" name="Graphic 22" descr="Customer review with solid fill">
            <a:extLst>
              <a:ext uri="{FF2B5EF4-FFF2-40B4-BE49-F238E27FC236}">
                <a16:creationId xmlns:a16="http://schemas.microsoft.com/office/drawing/2014/main" id="{C2CDCB90-221E-0D45-A9DF-12B8261DDA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06774" y="3624263"/>
            <a:ext cx="2552700" cy="2552700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19" name="Graphic 18" descr="Gender with solid fill">
            <a:extLst>
              <a:ext uri="{FF2B5EF4-FFF2-40B4-BE49-F238E27FC236}">
                <a16:creationId xmlns:a16="http://schemas.microsoft.com/office/drawing/2014/main" id="{C077EBC2-AE3E-9C42-A91D-A0D49C07B8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473872" y="3212688"/>
            <a:ext cx="2533423" cy="2533423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232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F1FF25AD-D64E-45A0-B2D0-F4A6AB09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10118500" y="6009536"/>
            <a:ext cx="1702506" cy="951685"/>
          </a:xfrm>
          <a:custGeom>
            <a:avLst/>
            <a:gdLst>
              <a:gd name="connsiteX0" fmla="*/ 1585229 w 1702506"/>
              <a:gd name="connsiteY0" fmla="*/ 764759 h 951685"/>
              <a:gd name="connsiteX1" fmla="*/ 1623024 w 1702506"/>
              <a:gd name="connsiteY1" fmla="*/ 792810 h 951685"/>
              <a:gd name="connsiteX2" fmla="*/ 1702506 w 1702506"/>
              <a:gd name="connsiteY2" fmla="*/ 951685 h 951685"/>
              <a:gd name="connsiteX3" fmla="*/ 1551862 w 1702506"/>
              <a:gd name="connsiteY3" fmla="*/ 933877 h 951685"/>
              <a:gd name="connsiteX4" fmla="*/ 1513200 w 1702506"/>
              <a:gd name="connsiteY4" fmla="*/ 856627 h 951685"/>
              <a:gd name="connsiteX5" fmla="*/ 1538499 w 1702506"/>
              <a:gd name="connsiteY5" fmla="*/ 770415 h 951685"/>
              <a:gd name="connsiteX6" fmla="*/ 1585229 w 1702506"/>
              <a:gd name="connsiteY6" fmla="*/ 764759 h 951685"/>
              <a:gd name="connsiteX7" fmla="*/ 933455 w 1702506"/>
              <a:gd name="connsiteY7" fmla="*/ 161308 h 951685"/>
              <a:gd name="connsiteX8" fmla="*/ 957797 w 1702506"/>
              <a:gd name="connsiteY8" fmla="*/ 167970 h 951685"/>
              <a:gd name="connsiteX9" fmla="*/ 1286982 w 1702506"/>
              <a:gd name="connsiteY9" fmla="*/ 387616 h 951685"/>
              <a:gd name="connsiteX10" fmla="*/ 1293725 w 1702506"/>
              <a:gd name="connsiteY10" fmla="*/ 477075 h 951685"/>
              <a:gd name="connsiteX11" fmla="*/ 1245453 w 1702506"/>
              <a:gd name="connsiteY11" fmla="*/ 499154 h 951685"/>
              <a:gd name="connsiteX12" fmla="*/ 1245167 w 1702506"/>
              <a:gd name="connsiteY12" fmla="*/ 499154 h 951685"/>
              <a:gd name="connsiteX13" fmla="*/ 1203638 w 1702506"/>
              <a:gd name="connsiteY13" fmla="*/ 484104 h 951685"/>
              <a:gd name="connsiteX14" fmla="*/ 900647 w 1702506"/>
              <a:gd name="connsiteY14" fmla="*/ 281508 h 951685"/>
              <a:gd name="connsiteX15" fmla="*/ 872454 w 1702506"/>
              <a:gd name="connsiteY15" fmla="*/ 196164 h 951685"/>
              <a:gd name="connsiteX16" fmla="*/ 933455 w 1702506"/>
              <a:gd name="connsiteY16" fmla="*/ 161308 h 951685"/>
              <a:gd name="connsiteX17" fmla="*/ 454020 w 1702506"/>
              <a:gd name="connsiteY17" fmla="*/ 13474 h 951685"/>
              <a:gd name="connsiteX18" fmla="*/ 477919 w 1702506"/>
              <a:gd name="connsiteY18" fmla="*/ 21437 h 951685"/>
              <a:gd name="connsiteX19" fmla="*/ 509236 w 1702506"/>
              <a:gd name="connsiteY19" fmla="*/ 84182 h 951685"/>
              <a:gd name="connsiteX20" fmla="*/ 445829 w 1702506"/>
              <a:gd name="connsiteY20" fmla="*/ 139871 h 951685"/>
              <a:gd name="connsiteX21" fmla="*/ 437447 w 1702506"/>
              <a:gd name="connsiteY21" fmla="*/ 139395 h 951685"/>
              <a:gd name="connsiteX22" fmla="*/ 73211 w 1702506"/>
              <a:gd name="connsiteY22" fmla="*/ 137204 h 951685"/>
              <a:gd name="connsiteX23" fmla="*/ 749 w 1702506"/>
              <a:gd name="connsiteY23" fmla="*/ 84082 h 951685"/>
              <a:gd name="connsiteX24" fmla="*/ 53871 w 1702506"/>
              <a:gd name="connsiteY24" fmla="*/ 11621 h 951685"/>
              <a:gd name="connsiteX25" fmla="*/ 58352 w 1702506"/>
              <a:gd name="connsiteY25" fmla="*/ 11093 h 951685"/>
              <a:gd name="connsiteX26" fmla="*/ 454020 w 1702506"/>
              <a:gd name="connsiteY26" fmla="*/ 13474 h 951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702506" h="951685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lnTo>
                  <a:pt x="1702506" y="951685"/>
                </a:lnTo>
                <a:lnTo>
                  <a:pt x="1551862" y="933877"/>
                </a:lnTo>
                <a:lnTo>
                  <a:pt x="1513200" y="856627"/>
                </a:ln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60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333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A6346-F4B3-6642-AB33-C3D490439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C0C17-3BEA-254D-ABE2-8D79CB64DB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500" dirty="0"/>
              <a:t>Android (operating system). (2021). In Wikipedia. Retrieved November 3</a:t>
            </a:r>
            <a:r>
              <a:rPr lang="en-GB" sz="1500" baseline="30000" dirty="0"/>
              <a:t>rd</a:t>
            </a:r>
            <a:r>
              <a:rPr lang="en-GB" sz="1500" dirty="0"/>
              <a:t>, 2021, from https://</a:t>
            </a:r>
            <a:r>
              <a:rPr lang="en-GB" sz="1500" dirty="0" err="1"/>
              <a:t>en.wikipedia.org</a:t>
            </a:r>
            <a:r>
              <a:rPr lang="en-GB" sz="1500" dirty="0"/>
              <a:t>/wiki/Android_(</a:t>
            </a:r>
            <a:r>
              <a:rPr lang="en-GB" sz="1500" dirty="0" err="1"/>
              <a:t>operating_system</a:t>
            </a:r>
            <a:r>
              <a:rPr lang="en-GB" sz="1500" dirty="0"/>
              <a:t>)</a:t>
            </a:r>
          </a:p>
          <a:p>
            <a:r>
              <a:rPr lang="en-GB" sz="1500" dirty="0"/>
              <a:t>Apple Inc. (2021). In Wikipedia. Retrieved November 3</a:t>
            </a:r>
            <a:r>
              <a:rPr lang="en-GB" sz="1500" baseline="30000" dirty="0"/>
              <a:t>rd</a:t>
            </a:r>
            <a:r>
              <a:rPr lang="en-GB" sz="1500" dirty="0"/>
              <a:t>, 2021, from https://</a:t>
            </a:r>
            <a:r>
              <a:rPr lang="en-GB" sz="1500" dirty="0" err="1"/>
              <a:t>en.wikipedia.org</a:t>
            </a:r>
            <a:r>
              <a:rPr lang="en-GB" sz="1500" dirty="0"/>
              <a:t>/wiki/</a:t>
            </a:r>
            <a:r>
              <a:rPr lang="en-GB" sz="1500" dirty="0" err="1"/>
              <a:t>Apple_Inc</a:t>
            </a:r>
            <a:r>
              <a:rPr lang="en-GB" sz="1500" dirty="0"/>
              <a:t>.</a:t>
            </a:r>
          </a:p>
          <a:p>
            <a:r>
              <a:rPr lang="en-GB" sz="1500" dirty="0"/>
              <a:t>Davies, A,. (2021). Loyalty App Builder How-to Guide. Retrieved from https://</a:t>
            </a:r>
            <a:r>
              <a:rPr lang="en-GB" sz="1500" dirty="0" err="1"/>
              <a:t>www.devteam.space</a:t>
            </a:r>
            <a:r>
              <a:rPr lang="en-GB" sz="1500" dirty="0"/>
              <a:t>/blog/how-to-build-a-loyalty-program-app/</a:t>
            </a:r>
          </a:p>
          <a:p>
            <a:r>
              <a:rPr lang="en-GB" sz="1500" dirty="0" err="1"/>
              <a:t>Dogtiev</a:t>
            </a:r>
            <a:r>
              <a:rPr lang="en-GB" sz="1500" dirty="0"/>
              <a:t>, A., (2021) Top UK App Developers (2021). Retrieved from https://</a:t>
            </a:r>
            <a:r>
              <a:rPr lang="en-GB" sz="1500" dirty="0" err="1"/>
              <a:t>www.businessofapps.com</a:t>
            </a:r>
            <a:r>
              <a:rPr lang="en-GB" sz="1500" dirty="0"/>
              <a:t>/app-developers/</a:t>
            </a:r>
            <a:r>
              <a:rPr lang="en-GB" sz="1500" dirty="0" err="1"/>
              <a:t>uk</a:t>
            </a:r>
            <a:r>
              <a:rPr lang="en-GB" sz="1500" dirty="0"/>
              <a:t>/</a:t>
            </a:r>
          </a:p>
          <a:p>
            <a:r>
              <a:rPr lang="en-GB" sz="1500" dirty="0"/>
              <a:t>Harris, R,. (2020). A Main Street in Carmarthen Could Be Closed Off to Cars in Bid to Help Shops Bounce Back from Coronavirus. Retrieved from https://</a:t>
            </a:r>
            <a:r>
              <a:rPr lang="en-GB" sz="1500" dirty="0" err="1"/>
              <a:t>www.walesonline.co.uk</a:t>
            </a:r>
            <a:r>
              <a:rPr lang="en-GB" sz="1500" dirty="0"/>
              <a:t>/news/wales-news/carmarthen-king-street-shops-open-18519760</a:t>
            </a:r>
          </a:p>
          <a:p>
            <a:r>
              <a:rPr lang="en-GB" sz="1500" dirty="0"/>
              <a:t>Harris, R,. (2020). The Town That’s Seen a Number of Shops Close During Year from Hell and What Happens Next. Retrieved from https://</a:t>
            </a:r>
            <a:r>
              <a:rPr lang="en-GB" sz="1500" dirty="0" err="1"/>
              <a:t>www.walesonline.co.uk</a:t>
            </a:r>
            <a:r>
              <a:rPr lang="en-GB" sz="1500" dirty="0"/>
              <a:t>/news/wales-news/carmarthen-shops-covid-impact-coronavirus-19803778</a:t>
            </a:r>
          </a:p>
          <a:p>
            <a:r>
              <a:rPr lang="en-GB" sz="1500" dirty="0" err="1"/>
              <a:t>InVision</a:t>
            </a:r>
            <a:r>
              <a:rPr lang="en-GB" sz="1500" dirty="0"/>
              <a:t>. (No Date) App Templates. Retrieved from https://</a:t>
            </a:r>
            <a:r>
              <a:rPr lang="en-GB" sz="1500" dirty="0" err="1"/>
              <a:t>www.invisionapp.com</a:t>
            </a:r>
            <a:r>
              <a:rPr lang="en-GB" sz="1500" dirty="0"/>
              <a:t>/inside-design/design-resources/collections/mobile-app-templates/</a:t>
            </a:r>
          </a:p>
          <a:p>
            <a:r>
              <a:rPr lang="en-GB" sz="1500" dirty="0" err="1"/>
              <a:t>Nomis</a:t>
            </a:r>
            <a:r>
              <a:rPr lang="en-GB" sz="1500" dirty="0"/>
              <a:t>. (2021) Carmarthen Build-up Area. Retrieved from https://</a:t>
            </a:r>
            <a:r>
              <a:rPr lang="en-GB" sz="1500" dirty="0" err="1"/>
              <a:t>www.nomisweb.co.uk</a:t>
            </a:r>
            <a:r>
              <a:rPr lang="en-GB" sz="1500" dirty="0"/>
              <a:t>/reports/</a:t>
            </a:r>
            <a:r>
              <a:rPr lang="en-GB" sz="1500" dirty="0" err="1"/>
              <a:t>localarea?compare</a:t>
            </a:r>
            <a:r>
              <a:rPr lang="en-GB" sz="1500" dirty="0"/>
              <a:t>=W37000359</a:t>
            </a:r>
          </a:p>
          <a:p>
            <a:r>
              <a:rPr lang="en-GB" sz="1500" dirty="0"/>
              <a:t>Reach Solutions (2021) Carmarthen Journal. Retrieved from https://</a:t>
            </a:r>
            <a:r>
              <a:rPr lang="en-GB" sz="1500" dirty="0" err="1"/>
              <a:t>local.reachsolutions.co.uk</a:t>
            </a:r>
            <a:r>
              <a:rPr lang="en-GB" sz="1500" dirty="0"/>
              <a:t>/brands/</a:t>
            </a:r>
            <a:r>
              <a:rPr lang="en-GB" sz="1500" dirty="0" err="1"/>
              <a:t>carmarthen</a:t>
            </a:r>
            <a:r>
              <a:rPr lang="en-GB" sz="1500" dirty="0"/>
              <a:t>-journal/</a:t>
            </a:r>
          </a:p>
        </p:txBody>
      </p:sp>
    </p:spTree>
    <p:extLst>
      <p:ext uri="{BB962C8B-B14F-4D97-AF65-F5344CB8AC3E}">
        <p14:creationId xmlns:p14="http://schemas.microsoft.com/office/powerpoint/2010/main" val="357201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5121</TotalTime>
  <Words>1051</Words>
  <Application>Microsoft Macintosh PowerPoint</Application>
  <PresentationFormat>Widescreen</PresentationFormat>
  <Paragraphs>128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Social and Ethical Marketing BMSP5003</vt:lpstr>
      <vt:lpstr>Carmarthen</vt:lpstr>
      <vt:lpstr>Independent Businesses</vt:lpstr>
      <vt:lpstr>App</vt:lpstr>
      <vt:lpstr>Design</vt:lpstr>
      <vt:lpstr>Loyalty</vt:lpstr>
      <vt:lpstr>Cost</vt:lpstr>
      <vt:lpstr>Marketing</vt:lpstr>
      <vt:lpstr>Four Es</vt:lpstr>
      <vt:lpstr>Segmentation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and Ethical Marketing BMSP5003</dc:title>
  <dc:creator>Peter Albert Todorov (1705088)</dc:creator>
  <cp:lastModifiedBy>Peter Albert Todorov (1705088)</cp:lastModifiedBy>
  <cp:revision>12</cp:revision>
  <dcterms:created xsi:type="dcterms:W3CDTF">2021-11-01T12:09:05Z</dcterms:created>
  <dcterms:modified xsi:type="dcterms:W3CDTF">2021-11-05T01:30:35Z</dcterms:modified>
</cp:coreProperties>
</file>