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Opening" id="{D77D89C1-E60E-2ADB-7976-E124EF477B95}">
          <p14:sldIdLst>
            <p14:sldId id="256"/>
            <p14:sldId id="257"/>
          </p14:sldIdLst>
        </p14:section>
        <p14:section name="Introduction" id="{1E5788A4-EB7F-A93B-E10B-A7334B7C55CF}">
          <p14:sldIdLst>
            <p14:sldId id="258"/>
            <p14:sldId id="259"/>
          </p14:sldIdLst>
        </p14:section>
        <p14:section name="Needs" id="{958F17D8-A70D-3E16-F606-2625F3FA6543}">
          <p14:sldIdLst>
            <p14:sldId id="260"/>
            <p14:sldId id="261"/>
            <p14:sldId id="262"/>
          </p14:sldIdLst>
        </p14:section>
        <p14:section name="Policy and Theory" id="{A762D10E-1E8E-933B-2A63-383626E3FEC8}">
          <p14:sldIdLst>
            <p14:sldId id="263"/>
            <p14:sldId id="264"/>
          </p14:sldIdLst>
        </p14:section>
        <p14:section name="Interventions" id="{4DDFF9EE-3F17-39A3-2CA4-A129C97D2199}">
          <p14:sldIdLst>
            <p14:sldId id="265"/>
            <p14:sldId id="266"/>
            <p14:sldId id="267"/>
            <p14:sldId id="268"/>
          </p14:sldIdLst>
        </p14:section>
        <p14:section name="Challenges" id="{42AEBBD4-C1EE-4F95-0E71-589CBCD94F03}">
          <p14:sldIdLst>
            <p14:sldId id="269"/>
            <p14:sldId id="270"/>
          </p14:sldIdLst>
        </p14:section>
        <p14:section name="Recommendations" id="{B7CFADBD-750B-0596-D0C8-A52A4881E7C2}">
          <p14:sldIdLst>
            <p14:sldId id="271"/>
          </p14:sldIdLst>
        </p14:section>
        <p14:section name="Conclusion" id="{BB0D4473-989E-EF9B-80DB-BDF42ED2E6E5}">
          <p14:sldIdLst>
            <p14:sldId id="272"/>
          </p14:sldIdLst>
        </p14:section>
        <p14:section name="References" id="{F772F6CC-B309-416D-BBBC-4A8E595F5A29}">
          <p14:sldIdLst>
            <p14:sldId id="273"/>
            <p14:sldId id="274"/>
            <p14:sldId id="27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78" d="100"/>
          <a:sy n="78" d="100"/>
        </p:scale>
        <p:origin x="940"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8396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[name] and this is my individual presentation for [module code], evaluating the care, empowerment and support needs of older people. Over the next fifteen minutes I will introduce the topic, critically evaluate older people's needs and the approaches used to meet them in the UK, explain the challenges people face in staying independent, and finish with recommendations for services. I have drawn on recent literature and policy from 2020 onwards, and a full reference list is provided at the end.</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shows the structure, which follows the assessment brief. I begin with context and a framework for understanding healthy ageing. I then evaluate needs, covering functional ability, empowerment and social connection. Next I examine policy, theory and the interventions currently in use in the UK, before explaining the challenges older people encounter. I close with recommendations and a conclusion. Throughout, I aim to be critical rather than descriptive: asking not just what services exist, but how well they work, for whom, and what limits them.</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UK population is ageing. The 2021 Census recorded around 11 million people aged 65 and over in England and Wales, about 18.6 per cent of the population (ONS, 2023). Older people are not a homogeneous group: some are fit and active, others live with multiple long-term conditions, frailty or dementia, and their needs change over time. The World Health Organization has declared 2021 to 2030 the Decade of Healthy Ageing, which reframes ageing around people's ability to live well rather than simply to survive longer (WHO, 2020a). The central question for this presentation is how well UK care and support enables older people to keep their independence, freedom and choice.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structure the evaluation I use the World Health Organization's model of healthy ageing. Functional ability, which means being and doing what people value, results from two things: a person's intrinsic capacity, that is their physical and mental capabilities, and the environments they live in, including home, community, services and attitudes (WHO, 2020a). This matters because it shifts attention from deficit to enablement. Two people with the same condition can have very different functional ability depending on housing, transport, support and how others treat them. It also shows that services can improve independence by changing the environment, not only by treating the person.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Older people's needs begin with maintaining functional ability. Frailty is a state of reduced physiological reserve that increases vulnerability to falls, illness and loss of independence, and Fried et al. (2021) describe it as a dynamic process rather than an inevitable part of ageing, which supports early identification and intervention. Cognitive needs are significant too: the Lancet Commission identified twelve modifiable risk factors that could potentially prevent or delay up to 40 per cent of dementia (Livingston et al., 2020), including hearing loss, inactivity and social isolation. Social connection is also a core need, since Holt-Lunstad (2021) shows that isolation and loneliness are linked to poorer health outcomes. A critical point is that these needs interact, so single-issue services are often inadequate.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Empowerment is about control over daily life. The Care Act wellbeing principle, set out in the statutory guidance, requires councils to consider the individual's views, wishes and feelings, and to promote choice, control and prevention (DHSC, 2024). The 2021 white paper People at the Heart of Care reinforced this with a vision built on choice, control and independence (DHSC, 2021). However, evaluation shows a gap between ambition and experience. The Care Quality Commission (2023) reports people facing delays and unmet need, and The King's Fund (2026) highlights pressure on funding and access. Choice is meaningless if services are unavailable, so empowerment in practice is limited by capacity, eligibility thresholds and information, and there is a risk of tokenism if people are consulted but cannot realistically choose.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Empowerment also depends on how society views older people. The WHO Global Report on Ageism (2021) estimates that around one in two people hold ageist attitudes, and that ageism harms health, reduces quality of life and limits people's participation. In care settings, ageism can show up as assumptions that decline is inevitable, decisions made about rather than with people, and lower expectations of rehabilitation. A rights-based approach challenges this by treating older people as active citizens with legitimate expectations of dignity and autonomy. From a critical perspective, anti-ageism needs to move beyond awareness campaigns to concrete practice, such as co-production in service design and training for professionals.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policy milestones shape current provision. The Care Act 2014, operationalised through the statutory guidance, put wellbeing, prevention and personalised care at the heart of adult social care (DHSC, 2024). People at the Heart of Care in 2021 set out reforms around choice, control, housing, digital innovation and workforce (DHSC, 2021). The Health and Care Act 2022 created integrated care systems to join up health and social care (UK Parliament, 2022). Critically, integration is promising for people with multiple needs, but social care remains funded and delivered separately from the NHS, and long-term funding reform has repeatedly been delayed. Please check for the latest government announcements on reform before submission.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 theoretical ideas underpin current approaches. First, healthy ageing and functional ability, which frames support as enabling (WHO, 2020a). Second, person-centred and strengths-based practice, which is embedded in the Care Act guidance and focuses on what matters to the individual and what they can do (DHSC, 2024). Third, a rights-based and anti-ageist perspective (WHO, 2021). Fourth, prevention, including addressing modifiable risk factors for frailty and dementia (Fried et al., 2021; Livingston et al., 2020). In evaluation, these theories are strong on principles but weaker on guidance for implementation under resource pressure, which is where the gap between theory and practice appears.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Exercise is one of the best evidenced interventions. The WHO guidelines recommend that older adults do at least 150 to 300 minutes of moderate aerobic activity a week, plus multicomponent activity emphasising functional balance and strength on three or more days (WHO, 2020b). Sherrington et al. (2020) found that exercise reduces the rate of falls by around 23 per cent in community-dwelling older people. The benefits link directly to independence, since fewer falls means fewer hospital admissions and greater confidence. The limitations are access and engagement: classes are unevenly available, transport and cost can be barriers, and fear of falling or low motivation reduces uptake. Programmes work best when they are tailored, local and supported by professionals.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Reablement and intermediate care aim to help people regain skills after illness or injury so that they need less long-term support. The 2021 white paper committed to improving home adaptations and housing options (DHSC, 2021). The Good Home Inquiry (Centre for Ageing Better, 2021) found that poor-quality housing undermines health and independence and called for better support for people to maintain and adapt their homes. The strength of these approaches is that they work with the person's goals and environment, directly applying the functional ability framework. Limitations include short time-limited packages, variable availability between local authorities, and waiting times for adaptations, which can delay benefit.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prescribing connects people to community activities such as groups, volunteering and arts, to address non-medical needs including loneliness. Pescheny et al. (2020) reviewed the evidence on service users and found that some people experienced improved wellbeing and social connection, but they also noted limitations in the quality and consistency of the evidence. Given the links between social isolation and poor health (Holt-Lunstad, 2021), these approaches are a promising way to extend empowerment beyond clinical care. A critical view recognises dependence on a strong local voluntary sector, which is itself often under-funded, and the need for better outcome measurement to show impact.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table summarises my evaluation. Each approach offers real benefits for independence and functional ability, but each is constrained by availability, funding or evidence quality. The common theme is that interventions work best when they are person-centred, preventive and joined up, but delivery is uneven across the UK. This leads into the challenges older people face in maintaining independence.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system level, three challenges limit independence. First, funding: The King's Fund (2026) shows that social care is under sustained financial pressure, which restricts eligibility and the range of support. Second, workforce: Skills for Care (2025) documents ongoing recruitment and retention difficulties in the adult social care sector, which affects continuity and quality of relationships. Third, quality and access: the CQC (2023) reports delays and unmet need. When services are stretched, support shifts towards crisis response rather than prevention, which is the opposite of what the theory recommends. Older people and unpaid carers then absorb the gap.</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individual and community level, older people face overlapping barriers. Health changes such as frailty and dementia reduce intrinsic capacity (Fried et al., 2021; Livingston et al., 2020). Poor housing can make it unsafe to remain at home (Centre for Ageing Better, 2021). Social isolation and loneliness weaken wellbeing (Holt-Lunstad, 2021). Ageist attitudes limit expectations and participation (WHO, 2021). There is also a risk of digital exclusion as services move online, although the 2021 white paper does promote digital innovation in care (DHSC, 2021). These barriers interact, so the same person may face several, and low income or living alone can compound them. This is why holistic, early and coordinated support matters.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recommendations follow from the evaluation. First, shift investment towards prevention and early support, such as falls prevention, reablement and community activity. Second, co-produce services with older people so that choice and control are real, not rhetorical. Third, strengthen housing and home adaptation support. Fourth, invest in the social care workforce and carers, because relationships are central to person-centred care. Fifth, tackle ageism and loneliness through training, community links and social prescribing with better evaluation, and keep non-digital routes to services available. These align with the WHO Decade of Healthy Ageing and the aims of current UK policy (WHO, 2020a; DHSC, 2021).</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older people's needs span functional ability, empowerment and social connection, and these are interconnected. UK policy and theory set out strong ambitions around choice, control and prevention (DHSC, 2021; DHSC, 2024; WHO, 2020a). Interventions such as exercise, reablement, housing support and social prescribing offer real benefits. However, funding pressure, workforce challenges, uneven access and ageism limit their effectiveness and widen the gap between principle and practice. Empowerment will only be realised when services act on both the person and their environment. Thank you for listening, and the following slides list my references.</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list in UWTSD Harvard style, in alphabetical order, with links. All sources are dated 2020 to 2026 and include policy documents, statutory guidance, legislation, peer-reviewed journals and reports from recognised organisations.</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list in UWTSD Harvard style, in alphabetical order, with links. All sources are dated 2020 to 2026 and include policy documents, statutory guidance, legislation, peer-reviewed journals and reports from recognised organisations.</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list in UWTSD Harvard style, in alphabetical order, with links. All sources are dated 2020 to 2026 and include policy documents, statutory guidance, legislation, peer-reviewed journals and reports from recognised organisations.</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chemeClr val="bg2"/>
          </a:solidFill>
          <a:ln/>
        </p:spPr>
        <p:txBody>
          <a:bodyPr/>
          <a:lstStyle/>
          <a:p>
            <a:endParaRPr lang="en-GB"/>
          </a:p>
        </p:txBody>
      </p:sp>
      <p:sp>
        <p:nvSpPr>
          <p:cNvPr id="3" name="Shape 1"/>
          <p:cNvSpPr/>
          <p:nvPr/>
        </p:nvSpPr>
        <p:spPr>
          <a:xfrm>
            <a:off x="0" y="0"/>
            <a:ext cx="164592" cy="5143500"/>
          </a:xfrm>
          <a:prstGeom prst="rect">
            <a:avLst/>
          </a:prstGeom>
          <a:solidFill>
            <a:schemeClr val="accent1"/>
          </a:solidFill>
          <a:ln/>
        </p:spPr>
        <p:txBody>
          <a:bodyPr/>
          <a:lstStyle/>
          <a:p>
            <a:endParaRPr lang="en-GB"/>
          </a:p>
        </p:txBody>
      </p:sp>
      <p:sp>
        <p:nvSpPr>
          <p:cNvPr id="4" name="Shape 2"/>
          <p:cNvSpPr/>
          <p:nvPr/>
        </p:nvSpPr>
        <p:spPr>
          <a:xfrm>
            <a:off x="502920" y="896112"/>
            <a:ext cx="1005840" cy="45720"/>
          </a:xfrm>
          <a:prstGeom prst="rect">
            <a:avLst/>
          </a:prstGeom>
          <a:solidFill>
            <a:schemeClr val="accent2"/>
          </a:solidFill>
          <a:ln/>
        </p:spPr>
        <p:txBody>
          <a:bodyPr/>
          <a:lstStyle/>
          <a:p>
            <a:endParaRPr lang="en-GB"/>
          </a:p>
        </p:txBody>
      </p:sp>
      <p:sp>
        <p:nvSpPr>
          <p:cNvPr id="5" name="Text 3"/>
          <p:cNvSpPr>
            <a:spLocks noGrp="1"/>
          </p:cNvSpPr>
          <p:nvPr>
            <p:ph type="title" idx="103" hasCustomPrompt="1"/>
          </p:nvPr>
        </p:nvSpPr>
        <p:spPr>
          <a:xfrm>
            <a:off x="502920" y="228600"/>
            <a:ext cx="8138160" cy="640080"/>
          </a:xfrm>
          <a:prstGeom prst="rect">
            <a:avLst/>
          </a:prstGeom>
          <a:noFill/>
          <a:ln/>
        </p:spPr>
        <p:txBody>
          <a:bodyPr wrap="square" rtlCol="0"/>
          <a:lstStyle>
            <a:lvl1pPr marL="0" indent="0">
              <a:buNone/>
              <a:defRPr lang="en-US" sz="2600" b="1" dirty="0">
                <a:solidFill>
                  <a:schemeClr val="tx2"/>
                </a:solidFill>
              </a:defRPr>
            </a:lvl1pPr>
          </a:lstStyle>
          <a:p>
            <a:pPr marL="0" indent="0">
              <a:buNone/>
            </a:pPr>
            <a:endParaRPr lang="en-US" sz="260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VER">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chemeClr val="tx2"/>
          </a:solidFill>
          <a:ln/>
        </p:spPr>
        <p:txBody>
          <a:bodyPr/>
          <a:lstStyle/>
          <a:p>
            <a:endParaRPr lang="en-GB"/>
          </a:p>
        </p:txBody>
      </p:sp>
      <p:sp>
        <p:nvSpPr>
          <p:cNvPr id="3" name="Shape 1"/>
          <p:cNvSpPr/>
          <p:nvPr/>
        </p:nvSpPr>
        <p:spPr>
          <a:xfrm>
            <a:off x="0" y="0"/>
            <a:ext cx="411480" cy="5143500"/>
          </a:xfrm>
          <a:prstGeom prst="rect">
            <a:avLst/>
          </a:prstGeom>
          <a:solidFill>
            <a:schemeClr val="accent1"/>
          </a:solidFill>
          <a:ln/>
        </p:spPr>
        <p:txBody>
          <a:bodyPr/>
          <a:lstStyle/>
          <a:p>
            <a:endParaRPr lang="en-GB"/>
          </a:p>
        </p:txBody>
      </p:sp>
      <p:sp>
        <p:nvSpPr>
          <p:cNvPr id="4" name="Shape 2"/>
          <p:cNvSpPr/>
          <p:nvPr/>
        </p:nvSpPr>
        <p:spPr>
          <a:xfrm>
            <a:off x="411480" y="0"/>
            <a:ext cx="109728" cy="5143500"/>
          </a:xfrm>
          <a:prstGeom prst="rect">
            <a:avLst/>
          </a:prstGeom>
          <a:solidFill>
            <a:schemeClr val="accent2"/>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177/0963721421999630" TargetMode="External"/><Relationship Id="rId3" Type="http://schemas.openxmlformats.org/officeDocument/2006/relationships/hyperlink" Target="https://www.cqc.org.uk/publications/major-report/state-care/2022-2023" TargetMode="External"/><Relationship Id="rId7" Type="http://schemas.openxmlformats.org/officeDocument/2006/relationships/hyperlink" Target="https://doi.org/10.1038/s43587-020-00017-z"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gov.uk/guidance/care-and-support-statutory-guidance" TargetMode="External"/><Relationship Id="rId5" Type="http://schemas.openxmlformats.org/officeDocument/2006/relationships/hyperlink" Target="https://www.gov.uk/government/publications/people-at-the-heart-of-care-adult-social-care-reform-white-paper" TargetMode="External"/><Relationship Id="rId4" Type="http://schemas.openxmlformats.org/officeDocument/2006/relationships/hyperlink" Target="https://ageing-better.org.uk/good-home-inquiry"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16/S0140-6736(20)30367-6" TargetMode="External"/><Relationship Id="rId7" Type="http://schemas.openxmlformats.org/officeDocument/2006/relationships/hyperlink" Target="https://www.skillsforcare.org.uk/Adult-Social-Care-Workforce-Data/workforceintelligence/resources/Reports/National/The-state-of-the-adult-social-care-sector-and-workforce-in-England-2025.pdf"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doi.org/10.1136/bjsports-2019-101512" TargetMode="External"/><Relationship Id="rId5" Type="http://schemas.openxmlformats.org/officeDocument/2006/relationships/hyperlink" Target="https://doi.org/10.1093/eurpub/ckz078" TargetMode="External"/><Relationship Id="rId4" Type="http://schemas.openxmlformats.org/officeDocument/2006/relationships/hyperlink" Target="https://www.ons.gov.uk/peoplepopulationandcommunity/birthsdeathsandmarriages/ageing/articles/profileoftheolderpopulationlivinginenglandandwalesin2021andchangessince2011/2023-04-03"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kingsfund.org.uk/publications/social-care-360" TargetMode="External"/><Relationship Id="rId7" Type="http://schemas.openxmlformats.org/officeDocument/2006/relationships/hyperlink" Target="https://www.who.int/publications/i/item/9789240016866"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www.who.int/publications/i/item/9789240015128" TargetMode="External"/><Relationship Id="rId5" Type="http://schemas.openxmlformats.org/officeDocument/2006/relationships/hyperlink" Target="https://www.who.int/publications/i/item/9789240017900" TargetMode="External"/><Relationship Id="rId4" Type="http://schemas.openxmlformats.org/officeDocument/2006/relationships/hyperlink" Target="https://www.legislation.gov.uk/ukpga/2022/31/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Cover title"/>
          <p:cNvSpPr txBox="1"/>
          <p:nvPr/>
        </p:nvSpPr>
        <p:spPr>
          <a:xfrm>
            <a:off x="914400" y="731520"/>
            <a:ext cx="7589520" cy="1371600"/>
          </a:xfrm>
          <a:prstGeom prst="rect">
            <a:avLst/>
          </a:prstGeom>
          <a:noFill/>
          <a:ln/>
        </p:spPr>
        <p:txBody>
          <a:bodyPr wrap="square" lIns="0" tIns="0" rIns="0" bIns="0" rtlCol="0" anchor="t"/>
          <a:lstStyle/>
          <a:p>
            <a:pPr marL="0" indent="0">
              <a:buNone/>
            </a:pPr>
            <a:r>
              <a:rPr lang="en-US" sz="3200" b="1" dirty="0">
                <a:solidFill>
                  <a:schemeClr val="bg1"/>
                </a:solidFill>
                <a:latin typeface="Georgia" pitchFamily="34" charset="0"/>
                <a:ea typeface="Georgia" pitchFamily="34" charset="-122"/>
                <a:cs typeface="Georgia" pitchFamily="34" charset="-120"/>
              </a:rPr>
              <a:t>Evaluating the Care, Empowerment and Support Needs of Older People</a:t>
            </a:r>
            <a:endParaRPr lang="en-US" sz="3200" dirty="0"/>
          </a:p>
        </p:txBody>
      </p:sp>
      <p:sp>
        <p:nvSpPr>
          <p:cNvPr id="3" name="Cover subtitle"/>
          <p:cNvSpPr txBox="1"/>
          <p:nvPr/>
        </p:nvSpPr>
        <p:spPr>
          <a:xfrm>
            <a:off x="914400" y="2194560"/>
            <a:ext cx="7315200" cy="365760"/>
          </a:xfrm>
          <a:prstGeom prst="rect">
            <a:avLst/>
          </a:prstGeom>
          <a:noFill/>
          <a:ln/>
        </p:spPr>
        <p:txBody>
          <a:bodyPr wrap="square" lIns="0" tIns="0" rIns="0" bIns="0" rtlCol="0" anchor="ctr"/>
          <a:lstStyle/>
          <a:p>
            <a:pPr marL="0" indent="0">
              <a:buNone/>
            </a:pPr>
            <a:r>
              <a:rPr lang="en-US" sz="1800" dirty="0">
                <a:solidFill>
                  <a:schemeClr val="accent3"/>
                </a:solidFill>
              </a:rPr>
              <a:t>Individual Presentation (Component 1)</a:t>
            </a:r>
            <a:endParaRPr lang="en-US" sz="1800" dirty="0"/>
          </a:p>
        </p:txBody>
      </p:sp>
      <p:sp>
        <p:nvSpPr>
          <p:cNvPr id="4" name="Cover details"/>
          <p:cNvSpPr txBox="1"/>
          <p:nvPr/>
        </p:nvSpPr>
        <p:spPr>
          <a:xfrm>
            <a:off x="914400" y="2926080"/>
            <a:ext cx="7315200" cy="1554480"/>
          </a:xfrm>
          <a:prstGeom prst="rect">
            <a:avLst/>
          </a:prstGeom>
          <a:noFill/>
          <a:ln/>
        </p:spPr>
        <p:txBody>
          <a:bodyPr wrap="square" lIns="0" tIns="0" rIns="0" bIns="0" rtlCol="0" anchor="t"/>
          <a:lstStyle/>
          <a:p>
            <a:pPr marL="0" indent="0">
              <a:spcAft>
                <a:spcPts val="400"/>
              </a:spcAft>
              <a:buNone/>
            </a:pPr>
            <a:r>
              <a:rPr lang="en-US" sz="1500" dirty="0">
                <a:solidFill>
                  <a:schemeClr val="bg1"/>
                </a:solidFill>
              </a:rPr>
              <a:t>Student name:  Fariza Iqbal</a:t>
            </a:r>
            <a:endParaRPr lang="en-US" sz="1500" dirty="0"/>
          </a:p>
          <a:p>
            <a:pPr marL="0" indent="0">
              <a:spcAft>
                <a:spcPts val="400"/>
              </a:spcAft>
              <a:buNone/>
            </a:pPr>
            <a:r>
              <a:rPr lang="en-US" sz="1500" dirty="0">
                <a:solidFill>
                  <a:schemeClr val="bg1"/>
                </a:solidFill>
              </a:rPr>
              <a:t>Student number: 2328503</a:t>
            </a:r>
            <a:endParaRPr lang="en-US" sz="1500" dirty="0"/>
          </a:p>
        </p:txBody>
      </p:sp>
      <p:pic>
        <p:nvPicPr>
          <p:cNvPr id="7" name="Recorded Sound">
            <a:hlinkClick r:id="" action="ppaction://media"/>
            <a:extLst>
              <a:ext uri="{FF2B5EF4-FFF2-40B4-BE49-F238E27FC236}">
                <a16:creationId xmlns:a16="http://schemas.microsoft.com/office/drawing/2014/main" id="{E4D201DE-8F73-003F-7946-41EE47EE51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00720" y="448056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3139"/>
    </mc:Choice>
    <mc:Fallback>
      <p:transition spd="slow" advTm="23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99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Presentation Roadmap</a:t>
            </a:r>
            <a:endParaRPr lang="en-US" sz="2600" dirty="0"/>
          </a:p>
        </p:txBody>
      </p:sp>
      <p:sp>
        <p:nvSpPr>
          <p:cNvPr id="4" name="Num 1"/>
          <p:cNvSpPr/>
          <p:nvPr/>
        </p:nvSpPr>
        <p:spPr>
          <a:xfrm>
            <a:off x="640080" y="1188720"/>
            <a:ext cx="502920" cy="502920"/>
          </a:xfrm>
          <a:prstGeom prst="ellipse">
            <a:avLst/>
          </a:prstGeom>
          <a:solidFill>
            <a:schemeClr val="accent1"/>
          </a:solidFill>
          <a:ln/>
        </p:spPr>
        <p:txBody>
          <a:bodyPr/>
          <a:lstStyle/>
          <a:p>
            <a:endParaRPr lang="en-GB"/>
          </a:p>
        </p:txBody>
      </p:sp>
      <p:sp>
        <p:nvSpPr>
          <p:cNvPr id="5" name="NumT 2"/>
          <p:cNvSpPr txBox="1"/>
          <p:nvPr/>
        </p:nvSpPr>
        <p:spPr>
          <a:xfrm>
            <a:off x="640080" y="1188720"/>
            <a:ext cx="502920" cy="502920"/>
          </a:xfrm>
          <a:prstGeom prst="rect">
            <a:avLst/>
          </a:prstGeom>
          <a:noFill/>
          <a:ln/>
        </p:spPr>
        <p:txBody>
          <a:bodyPr wrap="square" lIns="0" tIns="0" rIns="0" bIns="0" rtlCol="0" anchor="ctr"/>
          <a:lstStyle/>
          <a:p>
            <a:pPr marL="0" indent="0" algn="ctr">
              <a:buNone/>
            </a:pPr>
            <a:r>
              <a:rPr lang="en-US" sz="1800" b="1" dirty="0">
                <a:solidFill>
                  <a:schemeClr val="bg1"/>
                </a:solidFill>
              </a:rPr>
              <a:t>1</a:t>
            </a:r>
            <a:endParaRPr lang="en-US" sz="1800" dirty="0"/>
          </a:p>
        </p:txBody>
      </p:sp>
      <p:sp>
        <p:nvSpPr>
          <p:cNvPr id="6" name="Agenda 3"/>
          <p:cNvSpPr txBox="1"/>
          <p:nvPr/>
        </p:nvSpPr>
        <p:spPr>
          <a:xfrm>
            <a:off x="1371600" y="1188720"/>
            <a:ext cx="6858000" cy="502920"/>
          </a:xfrm>
          <a:prstGeom prst="rect">
            <a:avLst/>
          </a:prstGeom>
          <a:noFill/>
          <a:ln/>
        </p:spPr>
        <p:txBody>
          <a:bodyPr wrap="square" lIns="0" tIns="0" rIns="0" bIns="0" rtlCol="0" anchor="ctr"/>
          <a:lstStyle/>
          <a:p>
            <a:pPr marL="0" indent="0">
              <a:buNone/>
            </a:pPr>
            <a:r>
              <a:rPr lang="en-US" sz="2000" dirty="0">
                <a:solidFill>
                  <a:schemeClr val="tx1"/>
                </a:solidFill>
              </a:rPr>
              <a:t>Introduction and framework</a:t>
            </a:r>
            <a:endParaRPr lang="en-US" sz="2000" dirty="0"/>
          </a:p>
        </p:txBody>
      </p:sp>
      <p:sp>
        <p:nvSpPr>
          <p:cNvPr id="7" name="Num 4"/>
          <p:cNvSpPr/>
          <p:nvPr/>
        </p:nvSpPr>
        <p:spPr>
          <a:xfrm>
            <a:off x="640080" y="1874520"/>
            <a:ext cx="502920" cy="502920"/>
          </a:xfrm>
          <a:prstGeom prst="ellipse">
            <a:avLst/>
          </a:prstGeom>
          <a:solidFill>
            <a:schemeClr val="accent1"/>
          </a:solidFill>
          <a:ln/>
        </p:spPr>
        <p:txBody>
          <a:bodyPr/>
          <a:lstStyle/>
          <a:p>
            <a:endParaRPr lang="en-GB"/>
          </a:p>
        </p:txBody>
      </p:sp>
      <p:sp>
        <p:nvSpPr>
          <p:cNvPr id="8" name="NumT 5"/>
          <p:cNvSpPr txBox="1"/>
          <p:nvPr/>
        </p:nvSpPr>
        <p:spPr>
          <a:xfrm>
            <a:off x="640080" y="1874520"/>
            <a:ext cx="502920" cy="502920"/>
          </a:xfrm>
          <a:prstGeom prst="rect">
            <a:avLst/>
          </a:prstGeom>
          <a:noFill/>
          <a:ln/>
        </p:spPr>
        <p:txBody>
          <a:bodyPr wrap="square" lIns="0" tIns="0" rIns="0" bIns="0" rtlCol="0" anchor="ctr"/>
          <a:lstStyle/>
          <a:p>
            <a:pPr marL="0" indent="0" algn="ctr">
              <a:buNone/>
            </a:pPr>
            <a:r>
              <a:rPr lang="en-US" sz="1800" b="1" dirty="0">
                <a:solidFill>
                  <a:schemeClr val="bg1"/>
                </a:solidFill>
              </a:rPr>
              <a:t>2</a:t>
            </a:r>
            <a:endParaRPr lang="en-US" sz="1800" dirty="0"/>
          </a:p>
        </p:txBody>
      </p:sp>
      <p:sp>
        <p:nvSpPr>
          <p:cNvPr id="9" name="Agenda 6"/>
          <p:cNvSpPr txBox="1"/>
          <p:nvPr/>
        </p:nvSpPr>
        <p:spPr>
          <a:xfrm>
            <a:off x="1371600" y="1874520"/>
            <a:ext cx="6858000" cy="502920"/>
          </a:xfrm>
          <a:prstGeom prst="rect">
            <a:avLst/>
          </a:prstGeom>
          <a:noFill/>
          <a:ln/>
        </p:spPr>
        <p:txBody>
          <a:bodyPr wrap="square" lIns="0" tIns="0" rIns="0" bIns="0" rtlCol="0" anchor="ctr"/>
          <a:lstStyle/>
          <a:p>
            <a:pPr marL="0" indent="0">
              <a:buNone/>
            </a:pPr>
            <a:r>
              <a:rPr lang="en-US" sz="2000" dirty="0">
                <a:solidFill>
                  <a:schemeClr val="tx1"/>
                </a:solidFill>
              </a:rPr>
              <a:t>Care, empowerment and support needs</a:t>
            </a:r>
            <a:endParaRPr lang="en-US" sz="2000" dirty="0"/>
          </a:p>
        </p:txBody>
      </p:sp>
      <p:sp>
        <p:nvSpPr>
          <p:cNvPr id="10" name="Num 7"/>
          <p:cNvSpPr/>
          <p:nvPr/>
        </p:nvSpPr>
        <p:spPr>
          <a:xfrm>
            <a:off x="640080" y="2560320"/>
            <a:ext cx="502920" cy="502920"/>
          </a:xfrm>
          <a:prstGeom prst="ellipse">
            <a:avLst/>
          </a:prstGeom>
          <a:solidFill>
            <a:schemeClr val="accent1"/>
          </a:solidFill>
          <a:ln/>
        </p:spPr>
        <p:txBody>
          <a:bodyPr/>
          <a:lstStyle/>
          <a:p>
            <a:endParaRPr lang="en-GB"/>
          </a:p>
        </p:txBody>
      </p:sp>
      <p:sp>
        <p:nvSpPr>
          <p:cNvPr id="11" name="NumT 8"/>
          <p:cNvSpPr txBox="1"/>
          <p:nvPr/>
        </p:nvSpPr>
        <p:spPr>
          <a:xfrm>
            <a:off x="640080" y="2560320"/>
            <a:ext cx="502920" cy="502920"/>
          </a:xfrm>
          <a:prstGeom prst="rect">
            <a:avLst/>
          </a:prstGeom>
          <a:noFill/>
          <a:ln/>
        </p:spPr>
        <p:txBody>
          <a:bodyPr wrap="square" lIns="0" tIns="0" rIns="0" bIns="0" rtlCol="0" anchor="ctr"/>
          <a:lstStyle/>
          <a:p>
            <a:pPr marL="0" indent="0" algn="ctr">
              <a:buNone/>
            </a:pPr>
            <a:r>
              <a:rPr lang="en-US" sz="1800" b="1" dirty="0">
                <a:solidFill>
                  <a:schemeClr val="bg1"/>
                </a:solidFill>
              </a:rPr>
              <a:t>3</a:t>
            </a:r>
            <a:endParaRPr lang="en-US" sz="1800" dirty="0"/>
          </a:p>
        </p:txBody>
      </p:sp>
      <p:sp>
        <p:nvSpPr>
          <p:cNvPr id="12" name="Agenda 9"/>
          <p:cNvSpPr txBox="1"/>
          <p:nvPr/>
        </p:nvSpPr>
        <p:spPr>
          <a:xfrm>
            <a:off x="1371600" y="2560320"/>
            <a:ext cx="6858000" cy="502920"/>
          </a:xfrm>
          <a:prstGeom prst="rect">
            <a:avLst/>
          </a:prstGeom>
          <a:noFill/>
          <a:ln/>
        </p:spPr>
        <p:txBody>
          <a:bodyPr wrap="square" lIns="0" tIns="0" rIns="0" bIns="0" rtlCol="0" anchor="ctr"/>
          <a:lstStyle/>
          <a:p>
            <a:pPr marL="0" indent="0">
              <a:buNone/>
            </a:pPr>
            <a:r>
              <a:rPr lang="en-US" sz="2000" dirty="0">
                <a:solidFill>
                  <a:schemeClr val="tx1"/>
                </a:solidFill>
              </a:rPr>
              <a:t>Policy, theory and interventions</a:t>
            </a:r>
            <a:endParaRPr lang="en-US" sz="2000" dirty="0"/>
          </a:p>
        </p:txBody>
      </p:sp>
      <p:sp>
        <p:nvSpPr>
          <p:cNvPr id="13" name="Num 10"/>
          <p:cNvSpPr/>
          <p:nvPr/>
        </p:nvSpPr>
        <p:spPr>
          <a:xfrm>
            <a:off x="640080" y="3246120"/>
            <a:ext cx="502920" cy="502920"/>
          </a:xfrm>
          <a:prstGeom prst="ellipse">
            <a:avLst/>
          </a:prstGeom>
          <a:solidFill>
            <a:schemeClr val="accent1"/>
          </a:solidFill>
          <a:ln/>
        </p:spPr>
        <p:txBody>
          <a:bodyPr/>
          <a:lstStyle/>
          <a:p>
            <a:endParaRPr lang="en-GB"/>
          </a:p>
        </p:txBody>
      </p:sp>
      <p:sp>
        <p:nvSpPr>
          <p:cNvPr id="14" name="NumT 11"/>
          <p:cNvSpPr txBox="1"/>
          <p:nvPr/>
        </p:nvSpPr>
        <p:spPr>
          <a:xfrm>
            <a:off x="640080" y="3246120"/>
            <a:ext cx="502920" cy="502920"/>
          </a:xfrm>
          <a:prstGeom prst="rect">
            <a:avLst/>
          </a:prstGeom>
          <a:noFill/>
          <a:ln/>
        </p:spPr>
        <p:txBody>
          <a:bodyPr wrap="square" lIns="0" tIns="0" rIns="0" bIns="0" rtlCol="0" anchor="ctr"/>
          <a:lstStyle/>
          <a:p>
            <a:pPr marL="0" indent="0" algn="ctr">
              <a:buNone/>
            </a:pPr>
            <a:r>
              <a:rPr lang="en-US" sz="1800" b="1" dirty="0">
                <a:solidFill>
                  <a:schemeClr val="bg1"/>
                </a:solidFill>
              </a:rPr>
              <a:t>4</a:t>
            </a:r>
            <a:endParaRPr lang="en-US" sz="1800" dirty="0"/>
          </a:p>
        </p:txBody>
      </p:sp>
      <p:sp>
        <p:nvSpPr>
          <p:cNvPr id="15" name="Agenda 12"/>
          <p:cNvSpPr txBox="1"/>
          <p:nvPr/>
        </p:nvSpPr>
        <p:spPr>
          <a:xfrm>
            <a:off x="1371600" y="3246120"/>
            <a:ext cx="6858000" cy="502920"/>
          </a:xfrm>
          <a:prstGeom prst="rect">
            <a:avLst/>
          </a:prstGeom>
          <a:noFill/>
          <a:ln/>
        </p:spPr>
        <p:txBody>
          <a:bodyPr wrap="square" lIns="0" tIns="0" rIns="0" bIns="0" rtlCol="0" anchor="ctr"/>
          <a:lstStyle/>
          <a:p>
            <a:pPr marL="0" indent="0">
              <a:buNone/>
            </a:pPr>
            <a:r>
              <a:rPr lang="en-US" sz="2000" dirty="0">
                <a:solidFill>
                  <a:schemeClr val="tx1"/>
                </a:solidFill>
              </a:rPr>
              <a:t>Challenges to independence</a:t>
            </a:r>
            <a:endParaRPr lang="en-US" sz="2000" dirty="0"/>
          </a:p>
        </p:txBody>
      </p:sp>
      <p:sp>
        <p:nvSpPr>
          <p:cNvPr id="16" name="Num 13"/>
          <p:cNvSpPr/>
          <p:nvPr/>
        </p:nvSpPr>
        <p:spPr>
          <a:xfrm>
            <a:off x="640080" y="3931920"/>
            <a:ext cx="502920" cy="502920"/>
          </a:xfrm>
          <a:prstGeom prst="ellipse">
            <a:avLst/>
          </a:prstGeom>
          <a:solidFill>
            <a:schemeClr val="accent1"/>
          </a:solidFill>
          <a:ln/>
        </p:spPr>
        <p:txBody>
          <a:bodyPr/>
          <a:lstStyle/>
          <a:p>
            <a:endParaRPr lang="en-GB"/>
          </a:p>
        </p:txBody>
      </p:sp>
      <p:sp>
        <p:nvSpPr>
          <p:cNvPr id="17" name="NumT 14"/>
          <p:cNvSpPr txBox="1"/>
          <p:nvPr/>
        </p:nvSpPr>
        <p:spPr>
          <a:xfrm>
            <a:off x="640080" y="3931920"/>
            <a:ext cx="502920" cy="502920"/>
          </a:xfrm>
          <a:prstGeom prst="rect">
            <a:avLst/>
          </a:prstGeom>
          <a:noFill/>
          <a:ln/>
        </p:spPr>
        <p:txBody>
          <a:bodyPr wrap="square" lIns="0" tIns="0" rIns="0" bIns="0" rtlCol="0" anchor="ctr"/>
          <a:lstStyle/>
          <a:p>
            <a:pPr marL="0" indent="0" algn="ctr">
              <a:buNone/>
            </a:pPr>
            <a:r>
              <a:rPr lang="en-US" sz="1800" b="1" dirty="0">
                <a:solidFill>
                  <a:schemeClr val="bg1"/>
                </a:solidFill>
              </a:rPr>
              <a:t>5</a:t>
            </a:r>
            <a:endParaRPr lang="en-US" sz="1800" dirty="0"/>
          </a:p>
        </p:txBody>
      </p:sp>
      <p:sp>
        <p:nvSpPr>
          <p:cNvPr id="18" name="Agenda 15"/>
          <p:cNvSpPr txBox="1"/>
          <p:nvPr/>
        </p:nvSpPr>
        <p:spPr>
          <a:xfrm>
            <a:off x="1371600" y="3931920"/>
            <a:ext cx="6858000" cy="502920"/>
          </a:xfrm>
          <a:prstGeom prst="rect">
            <a:avLst/>
          </a:prstGeom>
          <a:noFill/>
          <a:ln/>
        </p:spPr>
        <p:txBody>
          <a:bodyPr wrap="square" lIns="0" tIns="0" rIns="0" bIns="0" rtlCol="0" anchor="ctr"/>
          <a:lstStyle/>
          <a:p>
            <a:pPr marL="0" indent="0">
              <a:buNone/>
            </a:pPr>
            <a:r>
              <a:rPr lang="en-US" sz="2000" dirty="0">
                <a:solidFill>
                  <a:schemeClr val="tx1"/>
                </a:solidFill>
              </a:rPr>
              <a:t>Recommendations and conclusion</a:t>
            </a:r>
            <a:endParaRPr lang="en-US" sz="200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2</a:t>
            </a:fld>
            <a:endParaRPr lang="en-US"/>
          </a:p>
        </p:txBody>
      </p:sp>
      <p:pic>
        <p:nvPicPr>
          <p:cNvPr id="19" name="Recorded Sound">
            <a:hlinkClick r:id="" action="ppaction://media"/>
            <a:extLst>
              <a:ext uri="{FF2B5EF4-FFF2-40B4-BE49-F238E27FC236}">
                <a16:creationId xmlns:a16="http://schemas.microsoft.com/office/drawing/2014/main" id="{6907102E-A850-16C1-D1DA-41FCC3CE9C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21040" y="423164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9372"/>
    </mc:Choice>
    <mc:Fallback>
      <p:transition spd="slow" advTm="49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372"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Introduction: An Ageing Society</a:t>
            </a:r>
            <a:endParaRPr lang="en-US" sz="2600" dirty="0"/>
          </a:p>
        </p:txBody>
      </p:sp>
      <p:sp>
        <p:nvSpPr>
          <p:cNvPr id="4" name="Source 16"/>
          <p:cNvSpPr txBox="1"/>
          <p:nvPr/>
        </p:nvSpPr>
        <p:spPr>
          <a:xfrm>
            <a:off x="502920" y="4754880"/>
            <a:ext cx="7589520" cy="274320"/>
          </a:xfrm>
          <a:prstGeom prst="rect">
            <a:avLst/>
          </a:prstGeom>
          <a:noFill/>
          <a:ln/>
        </p:spPr>
        <p:txBody>
          <a:bodyPr wrap="square" lIns="0" tIns="0" rIns="0" bIns="0" rtlCol="0" anchor="ctr"/>
          <a:lstStyle/>
          <a:p>
            <a:pPr marL="0" indent="0">
              <a:buNone/>
            </a:pPr>
            <a:r>
              <a:rPr lang="en-US" sz="1000" i="1" dirty="0">
                <a:solidFill>
                  <a:schemeClr val="accent4"/>
                </a:solidFill>
              </a:rPr>
              <a:t>Sources: ONS (2023); WHO (2020a)</a:t>
            </a:r>
            <a:endParaRPr lang="en-US" sz="1000" dirty="0"/>
          </a:p>
        </p:txBody>
      </p:sp>
      <p:sp>
        <p:nvSpPr>
          <p:cNvPr id="5" name="Stat 17"/>
          <p:cNvSpPr/>
          <p:nvPr/>
        </p:nvSpPr>
        <p:spPr>
          <a:xfrm>
            <a:off x="502920" y="1188720"/>
            <a:ext cx="3840480" cy="1325880"/>
          </a:xfrm>
          <a:prstGeom prst="roundRect">
            <a:avLst>
              <a:gd name="adj" fmla="val 5517"/>
            </a:avLst>
          </a:prstGeom>
          <a:solidFill>
            <a:schemeClr val="accent1"/>
          </a:solidFill>
          <a:ln/>
        </p:spPr>
        <p:txBody>
          <a:bodyPr/>
          <a:lstStyle/>
          <a:p>
            <a:endParaRPr lang="en-GB"/>
          </a:p>
        </p:txBody>
      </p:sp>
      <p:sp>
        <p:nvSpPr>
          <p:cNvPr id="6" name="StatText 17"/>
          <p:cNvSpPr txBox="1"/>
          <p:nvPr/>
        </p:nvSpPr>
        <p:spPr>
          <a:xfrm>
            <a:off x="640080" y="1261872"/>
            <a:ext cx="3566160" cy="1179576"/>
          </a:xfrm>
          <a:prstGeom prst="rect">
            <a:avLst/>
          </a:prstGeom>
          <a:noFill/>
          <a:ln/>
        </p:spPr>
        <p:txBody>
          <a:bodyPr wrap="square" lIns="0" tIns="0" rIns="0" bIns="0" rtlCol="0" anchor="ctr"/>
          <a:lstStyle/>
          <a:p>
            <a:pPr marL="0" indent="0">
              <a:buNone/>
            </a:pPr>
            <a:r>
              <a:rPr lang="en-US" sz="3000" b="1" dirty="0">
                <a:solidFill>
                  <a:schemeClr val="bg1"/>
                </a:solidFill>
              </a:rPr>
              <a:t>≈11 million</a:t>
            </a:r>
            <a:endParaRPr lang="en-US" sz="3000" dirty="0"/>
          </a:p>
          <a:p>
            <a:pPr marL="0" indent="0">
              <a:buNone/>
            </a:pPr>
            <a:r>
              <a:rPr lang="en-US" sz="1200" dirty="0">
                <a:solidFill>
                  <a:schemeClr val="bg1"/>
                </a:solidFill>
              </a:rPr>
              <a:t>people aged 65+ in England and Wales (18.6%) (ONS, 2023)</a:t>
            </a:r>
            <a:endParaRPr lang="en-US" sz="3000" dirty="0"/>
          </a:p>
        </p:txBody>
      </p:sp>
      <p:sp>
        <p:nvSpPr>
          <p:cNvPr id="7" name="Stat 18"/>
          <p:cNvSpPr/>
          <p:nvPr/>
        </p:nvSpPr>
        <p:spPr>
          <a:xfrm>
            <a:off x="502920" y="2697480"/>
            <a:ext cx="3840480" cy="1325880"/>
          </a:xfrm>
          <a:prstGeom prst="roundRect">
            <a:avLst>
              <a:gd name="adj" fmla="val 5517"/>
            </a:avLst>
          </a:prstGeom>
          <a:solidFill>
            <a:schemeClr val="accent1"/>
          </a:solidFill>
          <a:ln/>
        </p:spPr>
        <p:txBody>
          <a:bodyPr/>
          <a:lstStyle/>
          <a:p>
            <a:endParaRPr lang="en-GB"/>
          </a:p>
        </p:txBody>
      </p:sp>
      <p:sp>
        <p:nvSpPr>
          <p:cNvPr id="8" name="StatText 18"/>
          <p:cNvSpPr txBox="1"/>
          <p:nvPr/>
        </p:nvSpPr>
        <p:spPr>
          <a:xfrm>
            <a:off x="640080" y="2770632"/>
            <a:ext cx="3566160" cy="1179576"/>
          </a:xfrm>
          <a:prstGeom prst="rect">
            <a:avLst/>
          </a:prstGeom>
          <a:noFill/>
          <a:ln/>
        </p:spPr>
        <p:txBody>
          <a:bodyPr wrap="square" lIns="0" tIns="0" rIns="0" bIns="0" rtlCol="0" anchor="ctr"/>
          <a:lstStyle/>
          <a:p>
            <a:pPr marL="0" indent="0">
              <a:buNone/>
            </a:pPr>
            <a:r>
              <a:rPr lang="en-US" sz="3000" b="1" dirty="0">
                <a:solidFill>
                  <a:schemeClr val="bg1"/>
                </a:solidFill>
              </a:rPr>
              <a:t>2021–2030</a:t>
            </a:r>
            <a:endParaRPr lang="en-US" sz="3000" dirty="0"/>
          </a:p>
          <a:p>
            <a:pPr marL="0" indent="0">
              <a:buNone/>
            </a:pPr>
            <a:r>
              <a:rPr lang="en-US" sz="1200" dirty="0">
                <a:solidFill>
                  <a:schemeClr val="bg1"/>
                </a:solidFill>
              </a:rPr>
              <a:t>UN/WHO Decade of Healthy Ageing (WHO, 2020a)</a:t>
            </a:r>
            <a:endParaRPr lang="en-US" sz="3000" dirty="0"/>
          </a:p>
        </p:txBody>
      </p:sp>
      <p:sp>
        <p:nvSpPr>
          <p:cNvPr id="9" name="Card 19"/>
          <p:cNvSpPr/>
          <p:nvPr/>
        </p:nvSpPr>
        <p:spPr>
          <a:xfrm>
            <a:off x="4617720" y="1188720"/>
            <a:ext cx="4023360" cy="2834640"/>
          </a:xfrm>
          <a:prstGeom prst="roundRect">
            <a:avLst>
              <a:gd name="adj" fmla="val 2581"/>
            </a:avLst>
          </a:prstGeom>
          <a:solidFill>
            <a:schemeClr val="bg1"/>
          </a:solidFill>
          <a:ln w="12700">
            <a:solidFill>
              <a:schemeClr val="accent3"/>
            </a:solidFill>
            <a:prstDash val="solid"/>
          </a:ln>
        </p:spPr>
        <p:txBody>
          <a:bodyPr/>
          <a:lstStyle/>
          <a:p>
            <a:endParaRPr lang="en-GB"/>
          </a:p>
        </p:txBody>
      </p:sp>
      <p:sp>
        <p:nvSpPr>
          <p:cNvPr id="10" name="Bar 19"/>
          <p:cNvSpPr/>
          <p:nvPr/>
        </p:nvSpPr>
        <p:spPr>
          <a:xfrm>
            <a:off x="4754880" y="1188720"/>
            <a:ext cx="3749040" cy="54864"/>
          </a:xfrm>
          <a:prstGeom prst="rect">
            <a:avLst/>
          </a:prstGeom>
          <a:solidFill>
            <a:schemeClr val="accent1"/>
          </a:solidFill>
          <a:ln/>
        </p:spPr>
        <p:txBody>
          <a:bodyPr/>
          <a:lstStyle/>
          <a:p>
            <a:endParaRPr lang="en-GB"/>
          </a:p>
        </p:txBody>
      </p:sp>
      <p:sp>
        <p:nvSpPr>
          <p:cNvPr id="11" name="CardText 19"/>
          <p:cNvSpPr txBox="1"/>
          <p:nvPr/>
        </p:nvSpPr>
        <p:spPr>
          <a:xfrm>
            <a:off x="4754880" y="1298448"/>
            <a:ext cx="3749040" cy="2651760"/>
          </a:xfrm>
          <a:prstGeom prst="rect">
            <a:avLst/>
          </a:prstGeom>
          <a:noFill/>
          <a:ln/>
        </p:spPr>
        <p:txBody>
          <a:bodyPr wrap="square" lIns="0" tIns="0" rIns="0" bIns="0" rtlCol="0" anchor="t"/>
          <a:lstStyle/>
          <a:p>
            <a:pPr marL="0" indent="0">
              <a:spcAft>
                <a:spcPts val="400"/>
              </a:spcAft>
              <a:buNone/>
            </a:pPr>
            <a:r>
              <a:rPr lang="en-US" sz="1600" b="1" dirty="0">
                <a:solidFill>
                  <a:schemeClr val="tx2"/>
                </a:solidFill>
              </a:rPr>
              <a:t>Aim of this presentation</a:t>
            </a:r>
            <a:endParaRPr lang="en-US" sz="1600" dirty="0"/>
          </a:p>
          <a:p>
            <a:pPr marL="0" indent="0">
              <a:buNone/>
            </a:pPr>
            <a:r>
              <a:rPr lang="en-US" sz="1400" dirty="0">
                <a:solidFill>
                  <a:schemeClr val="tx1"/>
                </a:solidFill>
              </a:rPr>
              <a:t>Critically evaluate how care, empowerment and support enable older people to maintain functional ability, independence, freedom and choice, and what should change.</a:t>
            </a:r>
            <a:endParaRPr lang="en-US" sz="160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3</a:t>
            </a:fld>
            <a:endParaRPr lang="en-US"/>
          </a:p>
        </p:txBody>
      </p:sp>
      <p:pic>
        <p:nvPicPr>
          <p:cNvPr id="3" name="Recorded Sound">
            <a:hlinkClick r:id="" action="ppaction://media"/>
            <a:extLst>
              <a:ext uri="{FF2B5EF4-FFF2-40B4-BE49-F238E27FC236}">
                <a16:creationId xmlns:a16="http://schemas.microsoft.com/office/drawing/2014/main" id="{F9D495BF-1D39-E177-7559-E9CF556C15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00720" y="45085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2298"/>
    </mc:Choice>
    <mc:Fallback>
      <p:transition spd="slow" advTm="52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29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A Framework: Functional Ability</a:t>
            </a:r>
            <a:endParaRPr lang="en-US" sz="2600" dirty="0"/>
          </a:p>
        </p:txBody>
      </p:sp>
      <p:sp>
        <p:nvSpPr>
          <p:cNvPr id="4" name="Source 20"/>
          <p:cNvSpPr txBox="1"/>
          <p:nvPr/>
        </p:nvSpPr>
        <p:spPr>
          <a:xfrm>
            <a:off x="502920" y="4754880"/>
            <a:ext cx="7589520" cy="274320"/>
          </a:xfrm>
          <a:prstGeom prst="rect">
            <a:avLst/>
          </a:prstGeom>
          <a:noFill/>
          <a:ln/>
        </p:spPr>
        <p:txBody>
          <a:bodyPr wrap="square" lIns="0" tIns="0" rIns="0" bIns="0" rtlCol="0" anchor="ctr"/>
          <a:lstStyle/>
          <a:p>
            <a:pPr marL="0" indent="0">
              <a:buNone/>
            </a:pPr>
            <a:r>
              <a:rPr lang="en-US" sz="1000" i="1" dirty="0">
                <a:solidFill>
                  <a:schemeClr val="accent4"/>
                </a:solidFill>
              </a:rPr>
              <a:t>Figure 1: Diagram created by the author, adapted from WHO (2020a)</a:t>
            </a:r>
            <a:endParaRPr lang="en-US" sz="1000" dirty="0"/>
          </a:p>
        </p:txBody>
      </p:sp>
      <p:sp>
        <p:nvSpPr>
          <p:cNvPr id="5" name="Card 21"/>
          <p:cNvSpPr/>
          <p:nvPr/>
        </p:nvSpPr>
        <p:spPr>
          <a:xfrm>
            <a:off x="502920" y="1234440"/>
            <a:ext cx="2377440" cy="1554480"/>
          </a:xfrm>
          <a:prstGeom prst="roundRect">
            <a:avLst>
              <a:gd name="adj" fmla="val 4706"/>
            </a:avLst>
          </a:prstGeom>
          <a:solidFill>
            <a:schemeClr val="bg1"/>
          </a:solidFill>
          <a:ln w="12700">
            <a:solidFill>
              <a:schemeClr val="accent3"/>
            </a:solidFill>
            <a:prstDash val="solid"/>
          </a:ln>
        </p:spPr>
        <p:txBody>
          <a:bodyPr/>
          <a:lstStyle/>
          <a:p>
            <a:endParaRPr lang="en-GB"/>
          </a:p>
        </p:txBody>
      </p:sp>
      <p:sp>
        <p:nvSpPr>
          <p:cNvPr id="6" name="Bar 21"/>
          <p:cNvSpPr/>
          <p:nvPr/>
        </p:nvSpPr>
        <p:spPr>
          <a:xfrm>
            <a:off x="640080" y="1234440"/>
            <a:ext cx="2103120" cy="54864"/>
          </a:xfrm>
          <a:prstGeom prst="rect">
            <a:avLst/>
          </a:prstGeom>
          <a:solidFill>
            <a:schemeClr val="accent1"/>
          </a:solidFill>
          <a:ln/>
        </p:spPr>
        <p:txBody>
          <a:bodyPr/>
          <a:lstStyle/>
          <a:p>
            <a:endParaRPr lang="en-GB"/>
          </a:p>
        </p:txBody>
      </p:sp>
      <p:sp>
        <p:nvSpPr>
          <p:cNvPr id="7" name="CardText 21"/>
          <p:cNvSpPr txBox="1"/>
          <p:nvPr/>
        </p:nvSpPr>
        <p:spPr>
          <a:xfrm>
            <a:off x="640080" y="1344168"/>
            <a:ext cx="2103120" cy="13716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Intrinsic capacity</a:t>
            </a:r>
            <a:endParaRPr lang="en-US" sz="1500" dirty="0"/>
          </a:p>
          <a:p>
            <a:pPr marL="0" indent="0">
              <a:buNone/>
            </a:pPr>
            <a:r>
              <a:rPr lang="en-US" sz="1300" dirty="0">
                <a:solidFill>
                  <a:schemeClr val="tx1"/>
                </a:solidFill>
              </a:rPr>
              <a:t>Physical and mental capacities of the person</a:t>
            </a:r>
            <a:endParaRPr lang="en-US" sz="1500" dirty="0"/>
          </a:p>
        </p:txBody>
      </p:sp>
      <p:sp>
        <p:nvSpPr>
          <p:cNvPr id="8" name="Card 22"/>
          <p:cNvSpPr/>
          <p:nvPr/>
        </p:nvSpPr>
        <p:spPr>
          <a:xfrm>
            <a:off x="3383280" y="1234440"/>
            <a:ext cx="2377440" cy="1554480"/>
          </a:xfrm>
          <a:prstGeom prst="roundRect">
            <a:avLst>
              <a:gd name="adj" fmla="val 4706"/>
            </a:avLst>
          </a:prstGeom>
          <a:solidFill>
            <a:schemeClr val="bg1"/>
          </a:solidFill>
          <a:ln w="12700">
            <a:solidFill>
              <a:schemeClr val="accent3"/>
            </a:solidFill>
            <a:prstDash val="solid"/>
          </a:ln>
        </p:spPr>
        <p:txBody>
          <a:bodyPr/>
          <a:lstStyle/>
          <a:p>
            <a:endParaRPr lang="en-GB"/>
          </a:p>
        </p:txBody>
      </p:sp>
      <p:sp>
        <p:nvSpPr>
          <p:cNvPr id="9" name="Bar 22"/>
          <p:cNvSpPr/>
          <p:nvPr/>
        </p:nvSpPr>
        <p:spPr>
          <a:xfrm>
            <a:off x="3520440" y="1234440"/>
            <a:ext cx="2103120" cy="54864"/>
          </a:xfrm>
          <a:prstGeom prst="rect">
            <a:avLst/>
          </a:prstGeom>
          <a:solidFill>
            <a:schemeClr val="accent1"/>
          </a:solidFill>
          <a:ln/>
        </p:spPr>
        <p:txBody>
          <a:bodyPr/>
          <a:lstStyle/>
          <a:p>
            <a:endParaRPr lang="en-GB"/>
          </a:p>
        </p:txBody>
      </p:sp>
      <p:sp>
        <p:nvSpPr>
          <p:cNvPr id="10" name="CardText 22"/>
          <p:cNvSpPr txBox="1"/>
          <p:nvPr/>
        </p:nvSpPr>
        <p:spPr>
          <a:xfrm>
            <a:off x="3520440" y="1344168"/>
            <a:ext cx="2103120" cy="13716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Environments</a:t>
            </a:r>
            <a:endParaRPr lang="en-US" sz="1500" dirty="0"/>
          </a:p>
          <a:p>
            <a:pPr marL="0" indent="0">
              <a:buNone/>
            </a:pPr>
            <a:r>
              <a:rPr lang="en-US" sz="1300" dirty="0">
                <a:solidFill>
                  <a:schemeClr val="tx1"/>
                </a:solidFill>
              </a:rPr>
              <a:t>Home, community, services and attitudes</a:t>
            </a:r>
            <a:endParaRPr lang="en-US" sz="1500" dirty="0"/>
          </a:p>
        </p:txBody>
      </p:sp>
      <p:sp>
        <p:nvSpPr>
          <p:cNvPr id="11" name="Card 23"/>
          <p:cNvSpPr/>
          <p:nvPr/>
        </p:nvSpPr>
        <p:spPr>
          <a:xfrm>
            <a:off x="6263640" y="1234440"/>
            <a:ext cx="2377440" cy="1554480"/>
          </a:xfrm>
          <a:prstGeom prst="roundRect">
            <a:avLst>
              <a:gd name="adj" fmla="val 4706"/>
            </a:avLst>
          </a:prstGeom>
          <a:solidFill>
            <a:schemeClr val="accent5"/>
          </a:solidFill>
          <a:ln w="12700">
            <a:solidFill>
              <a:schemeClr val="accent3"/>
            </a:solidFill>
            <a:prstDash val="solid"/>
          </a:ln>
        </p:spPr>
        <p:txBody>
          <a:bodyPr/>
          <a:lstStyle/>
          <a:p>
            <a:endParaRPr lang="en-GB"/>
          </a:p>
        </p:txBody>
      </p:sp>
      <p:sp>
        <p:nvSpPr>
          <p:cNvPr id="12" name="Bar 23"/>
          <p:cNvSpPr/>
          <p:nvPr/>
        </p:nvSpPr>
        <p:spPr>
          <a:xfrm>
            <a:off x="6400800" y="1234440"/>
            <a:ext cx="2103120" cy="54864"/>
          </a:xfrm>
          <a:prstGeom prst="rect">
            <a:avLst/>
          </a:prstGeom>
          <a:solidFill>
            <a:schemeClr val="accent1"/>
          </a:solidFill>
          <a:ln/>
        </p:spPr>
        <p:txBody>
          <a:bodyPr/>
          <a:lstStyle/>
          <a:p>
            <a:endParaRPr lang="en-GB"/>
          </a:p>
        </p:txBody>
      </p:sp>
      <p:sp>
        <p:nvSpPr>
          <p:cNvPr id="13" name="CardText 23"/>
          <p:cNvSpPr txBox="1"/>
          <p:nvPr/>
        </p:nvSpPr>
        <p:spPr>
          <a:xfrm>
            <a:off x="6400800" y="1344168"/>
            <a:ext cx="2103120" cy="13716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Functional ability</a:t>
            </a:r>
            <a:endParaRPr lang="en-US" sz="1500" dirty="0"/>
          </a:p>
          <a:p>
            <a:pPr marL="0" indent="0">
              <a:buNone/>
            </a:pPr>
            <a:r>
              <a:rPr lang="en-US" sz="1300" dirty="0">
                <a:solidFill>
                  <a:schemeClr val="tx1"/>
                </a:solidFill>
              </a:rPr>
              <a:t>Being and doing what people value</a:t>
            </a:r>
            <a:endParaRPr lang="en-US" sz="1500" dirty="0"/>
          </a:p>
        </p:txBody>
      </p:sp>
      <p:sp>
        <p:nvSpPr>
          <p:cNvPr id="14" name="Plus"/>
          <p:cNvSpPr txBox="1"/>
          <p:nvPr/>
        </p:nvSpPr>
        <p:spPr>
          <a:xfrm>
            <a:off x="2880360" y="1645920"/>
            <a:ext cx="502920" cy="640080"/>
          </a:xfrm>
          <a:prstGeom prst="rect">
            <a:avLst/>
          </a:prstGeom>
          <a:noFill/>
          <a:ln/>
        </p:spPr>
        <p:txBody>
          <a:bodyPr wrap="square" lIns="0" tIns="0" rIns="0" bIns="0" rtlCol="0" anchor="ctr"/>
          <a:lstStyle/>
          <a:p>
            <a:pPr marL="0" indent="0" algn="ctr">
              <a:buNone/>
            </a:pPr>
            <a:r>
              <a:rPr lang="en-US" sz="3600" b="1" dirty="0">
                <a:solidFill>
                  <a:schemeClr val="accent1"/>
                </a:solidFill>
              </a:rPr>
              <a:t>+</a:t>
            </a:r>
            <a:endParaRPr lang="en-US" sz="3600" dirty="0"/>
          </a:p>
        </p:txBody>
      </p:sp>
      <p:sp>
        <p:nvSpPr>
          <p:cNvPr id="15" name="Equals"/>
          <p:cNvSpPr txBox="1"/>
          <p:nvPr/>
        </p:nvSpPr>
        <p:spPr>
          <a:xfrm>
            <a:off x="5760720" y="1645920"/>
            <a:ext cx="502920" cy="640080"/>
          </a:xfrm>
          <a:prstGeom prst="rect">
            <a:avLst/>
          </a:prstGeom>
          <a:noFill/>
          <a:ln/>
        </p:spPr>
        <p:txBody>
          <a:bodyPr wrap="square" lIns="0" tIns="0" rIns="0" bIns="0" rtlCol="0" anchor="ctr"/>
          <a:lstStyle/>
          <a:p>
            <a:pPr marL="0" indent="0" algn="ctr">
              <a:buNone/>
            </a:pPr>
            <a:r>
              <a:rPr lang="en-US" sz="3600" b="1" dirty="0">
                <a:solidFill>
                  <a:schemeClr val="accent1"/>
                </a:solidFill>
              </a:rPr>
              <a:t>=</a:t>
            </a:r>
            <a:endParaRPr lang="en-US" sz="3600" dirty="0"/>
          </a:p>
        </p:txBody>
      </p:sp>
      <p:sp>
        <p:nvSpPr>
          <p:cNvPr id="16" name="Callout"/>
          <p:cNvSpPr/>
          <p:nvPr/>
        </p:nvSpPr>
        <p:spPr>
          <a:xfrm>
            <a:off x="502920" y="3108960"/>
            <a:ext cx="8138160" cy="1188720"/>
          </a:xfrm>
          <a:prstGeom prst="roundRect">
            <a:avLst>
              <a:gd name="adj" fmla="val 6154"/>
            </a:avLst>
          </a:prstGeom>
          <a:solidFill>
            <a:schemeClr val="accent1"/>
          </a:solidFill>
          <a:ln/>
        </p:spPr>
        <p:txBody>
          <a:bodyPr/>
          <a:lstStyle/>
          <a:p>
            <a:endParaRPr lang="en-GB"/>
          </a:p>
        </p:txBody>
      </p:sp>
      <p:sp>
        <p:nvSpPr>
          <p:cNvPr id="17" name="CalloutText"/>
          <p:cNvSpPr txBox="1"/>
          <p:nvPr/>
        </p:nvSpPr>
        <p:spPr>
          <a:xfrm>
            <a:off x="731520" y="3154680"/>
            <a:ext cx="7680960" cy="1097280"/>
          </a:xfrm>
          <a:prstGeom prst="rect">
            <a:avLst/>
          </a:prstGeom>
          <a:noFill/>
          <a:ln/>
        </p:spPr>
        <p:txBody>
          <a:bodyPr wrap="square" lIns="0" tIns="0" rIns="0" bIns="0" rtlCol="0" anchor="ctr"/>
          <a:lstStyle/>
          <a:p>
            <a:pPr marL="0" indent="0">
              <a:buNone/>
            </a:pPr>
            <a:r>
              <a:rPr lang="en-US" sz="1800" dirty="0">
                <a:solidFill>
                  <a:schemeClr val="bg1"/>
                </a:solidFill>
              </a:rPr>
              <a:t>Implication: empowering older people means supporting the person and changing the environment around them (WHO, 2020a).</a:t>
            </a:r>
            <a:endParaRPr lang="en-US" sz="180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4</a:t>
            </a:fld>
            <a:endParaRPr lang="en-US"/>
          </a:p>
        </p:txBody>
      </p:sp>
      <p:pic>
        <p:nvPicPr>
          <p:cNvPr id="3" name="Recorded Sound">
            <a:hlinkClick r:id="" action="ppaction://media"/>
            <a:extLst>
              <a:ext uri="{FF2B5EF4-FFF2-40B4-BE49-F238E27FC236}">
                <a16:creationId xmlns:a16="http://schemas.microsoft.com/office/drawing/2014/main" id="{5222EE97-D867-7918-3D32-E0F337F79EC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00440" y="4605564"/>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5372"/>
    </mc:Choice>
    <mc:Fallback>
      <p:transition spd="slow" advTm="55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3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Needs: Maintaining Functional Ability</a:t>
            </a:r>
            <a:endParaRPr lang="en-US" sz="2600" dirty="0"/>
          </a:p>
        </p:txBody>
      </p:sp>
      <p:sp>
        <p:nvSpPr>
          <p:cNvPr id="4" name="Source 24"/>
          <p:cNvSpPr txBox="1"/>
          <p:nvPr/>
        </p:nvSpPr>
        <p:spPr>
          <a:xfrm>
            <a:off x="502920" y="4754880"/>
            <a:ext cx="7589520" cy="274320"/>
          </a:xfrm>
          <a:prstGeom prst="rect">
            <a:avLst/>
          </a:prstGeom>
          <a:noFill/>
          <a:ln/>
        </p:spPr>
        <p:txBody>
          <a:bodyPr wrap="square" lIns="0" tIns="0" rIns="0" bIns="0" rtlCol="0" anchor="ctr"/>
          <a:lstStyle/>
          <a:p>
            <a:pPr marL="0" indent="0">
              <a:buNone/>
            </a:pPr>
            <a:r>
              <a:rPr lang="en-US" sz="1000" i="1" dirty="0">
                <a:solidFill>
                  <a:schemeClr val="accent4"/>
                </a:solidFill>
              </a:rPr>
              <a:t>Sources: Fried et al. (2021); Livingston et al. (2020); Holt-Lunstad (2021)</a:t>
            </a:r>
            <a:endParaRPr lang="en-US" sz="1000" dirty="0"/>
          </a:p>
        </p:txBody>
      </p:sp>
      <p:sp>
        <p:nvSpPr>
          <p:cNvPr id="5" name="Card 25"/>
          <p:cNvSpPr/>
          <p:nvPr/>
        </p:nvSpPr>
        <p:spPr>
          <a:xfrm>
            <a:off x="502920" y="1188720"/>
            <a:ext cx="2606040" cy="2926080"/>
          </a:xfrm>
          <a:prstGeom prst="roundRect">
            <a:avLst>
              <a:gd name="adj" fmla="val 2807"/>
            </a:avLst>
          </a:prstGeom>
          <a:solidFill>
            <a:schemeClr val="bg1"/>
          </a:solidFill>
          <a:ln w="12700">
            <a:solidFill>
              <a:schemeClr val="accent3"/>
            </a:solidFill>
            <a:prstDash val="solid"/>
          </a:ln>
        </p:spPr>
        <p:txBody>
          <a:bodyPr/>
          <a:lstStyle/>
          <a:p>
            <a:endParaRPr lang="en-GB"/>
          </a:p>
        </p:txBody>
      </p:sp>
      <p:sp>
        <p:nvSpPr>
          <p:cNvPr id="6" name="Bar 25"/>
          <p:cNvSpPr/>
          <p:nvPr/>
        </p:nvSpPr>
        <p:spPr>
          <a:xfrm>
            <a:off x="640080" y="1188720"/>
            <a:ext cx="2331720" cy="54864"/>
          </a:xfrm>
          <a:prstGeom prst="rect">
            <a:avLst/>
          </a:prstGeom>
          <a:solidFill>
            <a:schemeClr val="accent1"/>
          </a:solidFill>
          <a:ln/>
        </p:spPr>
        <p:txBody>
          <a:bodyPr/>
          <a:lstStyle/>
          <a:p>
            <a:endParaRPr lang="en-GB"/>
          </a:p>
        </p:txBody>
      </p:sp>
      <p:sp>
        <p:nvSpPr>
          <p:cNvPr id="7" name="CardText 25"/>
          <p:cNvSpPr txBox="1"/>
          <p:nvPr/>
        </p:nvSpPr>
        <p:spPr>
          <a:xfrm>
            <a:off x="640080" y="1298448"/>
            <a:ext cx="2331720" cy="27432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Physical</a:t>
            </a:r>
            <a:endParaRPr lang="en-US" sz="1500" dirty="0"/>
          </a:p>
          <a:p>
            <a:pPr marL="0" indent="0">
              <a:buNone/>
            </a:pPr>
            <a:r>
              <a:rPr lang="en-US" sz="1200" dirty="0">
                <a:solidFill>
                  <a:schemeClr val="tx1"/>
                </a:solidFill>
              </a:rPr>
              <a:t>Frailty is a dynamic, potentially modifiable state, not an inevitable part of ageing (Fried et al., 2021).</a:t>
            </a:r>
            <a:endParaRPr lang="en-US" sz="1500" dirty="0"/>
          </a:p>
        </p:txBody>
      </p:sp>
      <p:sp>
        <p:nvSpPr>
          <p:cNvPr id="8" name="Card 26"/>
          <p:cNvSpPr/>
          <p:nvPr/>
        </p:nvSpPr>
        <p:spPr>
          <a:xfrm>
            <a:off x="3268980" y="1188720"/>
            <a:ext cx="2606040" cy="2926080"/>
          </a:xfrm>
          <a:prstGeom prst="roundRect">
            <a:avLst>
              <a:gd name="adj" fmla="val 2807"/>
            </a:avLst>
          </a:prstGeom>
          <a:solidFill>
            <a:schemeClr val="bg1"/>
          </a:solidFill>
          <a:ln w="12700">
            <a:solidFill>
              <a:schemeClr val="accent3"/>
            </a:solidFill>
            <a:prstDash val="solid"/>
          </a:ln>
        </p:spPr>
        <p:txBody>
          <a:bodyPr/>
          <a:lstStyle/>
          <a:p>
            <a:endParaRPr lang="en-GB"/>
          </a:p>
        </p:txBody>
      </p:sp>
      <p:sp>
        <p:nvSpPr>
          <p:cNvPr id="9" name="Bar 26"/>
          <p:cNvSpPr/>
          <p:nvPr/>
        </p:nvSpPr>
        <p:spPr>
          <a:xfrm>
            <a:off x="3406140" y="1188720"/>
            <a:ext cx="2331720" cy="54864"/>
          </a:xfrm>
          <a:prstGeom prst="rect">
            <a:avLst/>
          </a:prstGeom>
          <a:solidFill>
            <a:schemeClr val="accent1"/>
          </a:solidFill>
          <a:ln/>
        </p:spPr>
        <p:txBody>
          <a:bodyPr/>
          <a:lstStyle/>
          <a:p>
            <a:endParaRPr lang="en-GB"/>
          </a:p>
        </p:txBody>
      </p:sp>
      <p:sp>
        <p:nvSpPr>
          <p:cNvPr id="10" name="CardText 26"/>
          <p:cNvSpPr txBox="1"/>
          <p:nvPr/>
        </p:nvSpPr>
        <p:spPr>
          <a:xfrm>
            <a:off x="3406140" y="1298448"/>
            <a:ext cx="2331720" cy="27432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Cognitive</a:t>
            </a:r>
            <a:endParaRPr lang="en-US" sz="1500" dirty="0"/>
          </a:p>
          <a:p>
            <a:pPr marL="0" indent="0">
              <a:buNone/>
            </a:pPr>
            <a:r>
              <a:rPr lang="en-US" sz="1200" dirty="0">
                <a:solidFill>
                  <a:schemeClr val="tx1"/>
                </a:solidFill>
              </a:rPr>
              <a:t>Up to 40% of dementia may be preventable or delayed by addressing 12 risk factors (Livingston et al., 2020).</a:t>
            </a:r>
            <a:endParaRPr lang="en-US" sz="1500" dirty="0"/>
          </a:p>
        </p:txBody>
      </p:sp>
      <p:sp>
        <p:nvSpPr>
          <p:cNvPr id="11" name="Card 27"/>
          <p:cNvSpPr/>
          <p:nvPr/>
        </p:nvSpPr>
        <p:spPr>
          <a:xfrm>
            <a:off x="6035040" y="1188720"/>
            <a:ext cx="2606040" cy="2926080"/>
          </a:xfrm>
          <a:prstGeom prst="roundRect">
            <a:avLst>
              <a:gd name="adj" fmla="val 2807"/>
            </a:avLst>
          </a:prstGeom>
          <a:solidFill>
            <a:schemeClr val="bg1"/>
          </a:solidFill>
          <a:ln w="12700">
            <a:solidFill>
              <a:schemeClr val="accent3"/>
            </a:solidFill>
            <a:prstDash val="solid"/>
          </a:ln>
        </p:spPr>
        <p:txBody>
          <a:bodyPr/>
          <a:lstStyle/>
          <a:p>
            <a:endParaRPr lang="en-GB"/>
          </a:p>
        </p:txBody>
      </p:sp>
      <p:sp>
        <p:nvSpPr>
          <p:cNvPr id="12" name="Bar 27"/>
          <p:cNvSpPr/>
          <p:nvPr/>
        </p:nvSpPr>
        <p:spPr>
          <a:xfrm>
            <a:off x="6172200" y="1188720"/>
            <a:ext cx="2331720" cy="54864"/>
          </a:xfrm>
          <a:prstGeom prst="rect">
            <a:avLst/>
          </a:prstGeom>
          <a:solidFill>
            <a:schemeClr val="accent1"/>
          </a:solidFill>
          <a:ln/>
        </p:spPr>
        <p:txBody>
          <a:bodyPr/>
          <a:lstStyle/>
          <a:p>
            <a:endParaRPr lang="en-GB"/>
          </a:p>
        </p:txBody>
      </p:sp>
      <p:sp>
        <p:nvSpPr>
          <p:cNvPr id="13" name="CardText 27"/>
          <p:cNvSpPr txBox="1"/>
          <p:nvPr/>
        </p:nvSpPr>
        <p:spPr>
          <a:xfrm>
            <a:off x="6172200" y="1298448"/>
            <a:ext cx="2331720" cy="27432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Social</a:t>
            </a:r>
            <a:endParaRPr lang="en-US" sz="1500" dirty="0"/>
          </a:p>
          <a:p>
            <a:pPr marL="0" indent="0">
              <a:buNone/>
            </a:pPr>
            <a:r>
              <a:rPr lang="en-US" sz="1200" dirty="0">
                <a:solidFill>
                  <a:schemeClr val="tx1"/>
                </a:solidFill>
              </a:rPr>
              <a:t>Isolation and loneliness are linked to poorer health outcomes (Holt-Lunstad, 2021).</a:t>
            </a:r>
            <a:endParaRPr lang="en-US" sz="150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5</a:t>
            </a:fld>
            <a:endParaRPr lang="en-US"/>
          </a:p>
        </p:txBody>
      </p:sp>
      <p:pic>
        <p:nvPicPr>
          <p:cNvPr id="3" name="Recorded Sound">
            <a:hlinkClick r:id="" action="ppaction://media"/>
            <a:extLst>
              <a:ext uri="{FF2B5EF4-FFF2-40B4-BE49-F238E27FC236}">
                <a16:creationId xmlns:a16="http://schemas.microsoft.com/office/drawing/2014/main" id="{351568E9-004D-3741-7C76-CAD084657A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49640" y="4451169"/>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0695"/>
    </mc:Choice>
    <mc:Fallback>
      <p:transition spd="slow" advTm="60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69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Empowerment, Independence and Choice</a:t>
            </a:r>
            <a:endParaRPr lang="en-US" sz="2600" dirty="0"/>
          </a:p>
        </p:txBody>
      </p:sp>
      <p:sp>
        <p:nvSpPr>
          <p:cNvPr id="4" name="Source 28"/>
          <p:cNvSpPr txBox="1"/>
          <p:nvPr/>
        </p:nvSpPr>
        <p:spPr>
          <a:xfrm>
            <a:off x="502920" y="4754880"/>
            <a:ext cx="7589520" cy="274320"/>
          </a:xfrm>
          <a:prstGeom prst="rect">
            <a:avLst/>
          </a:prstGeom>
          <a:noFill/>
          <a:ln/>
        </p:spPr>
        <p:txBody>
          <a:bodyPr wrap="square" lIns="0" tIns="0" rIns="0" bIns="0" rtlCol="0" anchor="ctr"/>
          <a:lstStyle/>
          <a:p>
            <a:pPr marL="0" indent="0">
              <a:buNone/>
            </a:pPr>
            <a:r>
              <a:rPr lang="en-US" sz="1000" i="1" dirty="0">
                <a:solidFill>
                  <a:schemeClr val="accent4"/>
                </a:solidFill>
              </a:rPr>
              <a:t>Sources: DHSC (2021; 2024); CQC (2023); The King's Fund (2026)</a:t>
            </a:r>
            <a:endParaRPr lang="en-US" sz="1000" dirty="0"/>
          </a:p>
        </p:txBody>
      </p:sp>
      <p:sp>
        <p:nvSpPr>
          <p:cNvPr id="5" name="Card 29"/>
          <p:cNvSpPr/>
          <p:nvPr/>
        </p:nvSpPr>
        <p:spPr>
          <a:xfrm>
            <a:off x="502920" y="1188720"/>
            <a:ext cx="3977640" cy="2926080"/>
          </a:xfrm>
          <a:prstGeom prst="roundRect">
            <a:avLst>
              <a:gd name="adj" fmla="val 2500"/>
            </a:avLst>
          </a:prstGeom>
          <a:solidFill>
            <a:schemeClr val="accent5"/>
          </a:solidFill>
          <a:ln w="12700">
            <a:solidFill>
              <a:schemeClr val="accent3"/>
            </a:solidFill>
            <a:prstDash val="solid"/>
          </a:ln>
        </p:spPr>
        <p:txBody>
          <a:bodyPr/>
          <a:lstStyle/>
          <a:p>
            <a:endParaRPr lang="en-GB"/>
          </a:p>
        </p:txBody>
      </p:sp>
      <p:sp>
        <p:nvSpPr>
          <p:cNvPr id="6" name="Bar 29"/>
          <p:cNvSpPr/>
          <p:nvPr/>
        </p:nvSpPr>
        <p:spPr>
          <a:xfrm>
            <a:off x="640080" y="1188720"/>
            <a:ext cx="3703320" cy="54864"/>
          </a:xfrm>
          <a:prstGeom prst="rect">
            <a:avLst/>
          </a:prstGeom>
          <a:solidFill>
            <a:schemeClr val="accent1"/>
          </a:solidFill>
          <a:ln/>
        </p:spPr>
        <p:txBody>
          <a:bodyPr/>
          <a:lstStyle/>
          <a:p>
            <a:endParaRPr lang="en-GB"/>
          </a:p>
        </p:txBody>
      </p:sp>
      <p:sp>
        <p:nvSpPr>
          <p:cNvPr id="7" name="CardText 29"/>
          <p:cNvSpPr txBox="1"/>
          <p:nvPr/>
        </p:nvSpPr>
        <p:spPr>
          <a:xfrm>
            <a:off x="640080" y="1298448"/>
            <a:ext cx="3703320" cy="27432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What policy promises</a:t>
            </a:r>
            <a:endParaRPr lang="en-US" sz="1500" dirty="0"/>
          </a:p>
          <a:p>
            <a:pPr marL="0" indent="0">
              <a:buNone/>
            </a:pPr>
            <a:r>
              <a:rPr lang="en-US" sz="1400" dirty="0">
                <a:solidFill>
                  <a:schemeClr val="tx1"/>
                </a:solidFill>
              </a:rPr>
              <a:t>Wellbeing, choice and control (DHSC, 2024)</a:t>
            </a:r>
            <a:endParaRPr lang="en-US" sz="1500" dirty="0"/>
          </a:p>
          <a:p>
            <a:pPr marL="0" indent="0">
              <a:buNone/>
            </a:pPr>
            <a:endParaRPr lang="en-US" sz="1500" dirty="0"/>
          </a:p>
          <a:p>
            <a:pPr marL="0" indent="0">
              <a:buNone/>
            </a:pPr>
            <a:r>
              <a:rPr lang="en-US" sz="1400" dirty="0">
                <a:solidFill>
                  <a:schemeClr val="tx1"/>
                </a:solidFill>
              </a:rPr>
              <a:t>Person-centred, strengths-based support</a:t>
            </a:r>
            <a:endParaRPr lang="en-US" sz="1500" dirty="0"/>
          </a:p>
          <a:p>
            <a:pPr marL="0" indent="0">
              <a:buNone/>
            </a:pPr>
            <a:endParaRPr lang="en-US" sz="1500" dirty="0"/>
          </a:p>
          <a:p>
            <a:pPr marL="0" indent="0">
              <a:buNone/>
            </a:pPr>
            <a:r>
              <a:rPr lang="en-US" sz="1400" dirty="0">
                <a:solidFill>
                  <a:schemeClr val="tx1"/>
                </a:solidFill>
              </a:rPr>
              <a:t>People at the heart of care (DHSC, 2021)</a:t>
            </a:r>
            <a:endParaRPr lang="en-US" sz="1500" dirty="0"/>
          </a:p>
        </p:txBody>
      </p:sp>
      <p:sp>
        <p:nvSpPr>
          <p:cNvPr id="8" name="Card 30"/>
          <p:cNvSpPr/>
          <p:nvPr/>
        </p:nvSpPr>
        <p:spPr>
          <a:xfrm>
            <a:off x="4663440" y="1188720"/>
            <a:ext cx="3977640" cy="2926080"/>
          </a:xfrm>
          <a:prstGeom prst="roundRect">
            <a:avLst>
              <a:gd name="adj" fmla="val 2500"/>
            </a:avLst>
          </a:prstGeom>
          <a:solidFill>
            <a:schemeClr val="bg1"/>
          </a:solidFill>
          <a:ln w="12700">
            <a:solidFill>
              <a:schemeClr val="accent3"/>
            </a:solidFill>
            <a:prstDash val="solid"/>
          </a:ln>
        </p:spPr>
        <p:txBody>
          <a:bodyPr/>
          <a:lstStyle/>
          <a:p>
            <a:endParaRPr lang="en-GB"/>
          </a:p>
        </p:txBody>
      </p:sp>
      <p:sp>
        <p:nvSpPr>
          <p:cNvPr id="9" name="Bar 30"/>
          <p:cNvSpPr/>
          <p:nvPr/>
        </p:nvSpPr>
        <p:spPr>
          <a:xfrm>
            <a:off x="4800600" y="1188720"/>
            <a:ext cx="3703320" cy="54864"/>
          </a:xfrm>
          <a:prstGeom prst="rect">
            <a:avLst/>
          </a:prstGeom>
          <a:solidFill>
            <a:schemeClr val="accent2"/>
          </a:solidFill>
          <a:ln/>
        </p:spPr>
        <p:txBody>
          <a:bodyPr/>
          <a:lstStyle/>
          <a:p>
            <a:endParaRPr lang="en-GB"/>
          </a:p>
        </p:txBody>
      </p:sp>
      <p:sp>
        <p:nvSpPr>
          <p:cNvPr id="10" name="CardText 30"/>
          <p:cNvSpPr txBox="1"/>
          <p:nvPr/>
        </p:nvSpPr>
        <p:spPr>
          <a:xfrm>
            <a:off x="4800600" y="1298448"/>
            <a:ext cx="3703320" cy="27432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What people experience</a:t>
            </a:r>
            <a:endParaRPr lang="en-US" sz="1500" dirty="0"/>
          </a:p>
          <a:p>
            <a:pPr marL="0" indent="0">
              <a:buNone/>
            </a:pPr>
            <a:r>
              <a:rPr lang="en-US" sz="1400" dirty="0">
                <a:solidFill>
                  <a:schemeClr val="tx1"/>
                </a:solidFill>
              </a:rPr>
              <a:t>Delays and unmet need (CQC, 2023)</a:t>
            </a:r>
            <a:endParaRPr lang="en-US" sz="1500" dirty="0"/>
          </a:p>
          <a:p>
            <a:pPr marL="0" indent="0">
              <a:buNone/>
            </a:pPr>
            <a:endParaRPr lang="en-US" sz="1500" dirty="0"/>
          </a:p>
          <a:p>
            <a:pPr marL="0" indent="0">
              <a:buNone/>
            </a:pPr>
            <a:r>
              <a:rPr lang="en-US" sz="1400" dirty="0">
                <a:solidFill>
                  <a:schemeClr val="tx1"/>
                </a:solidFill>
              </a:rPr>
              <a:t>Funding and access pressures (The King's Fund, 2026)</a:t>
            </a:r>
            <a:endParaRPr lang="en-US" sz="1500" dirty="0"/>
          </a:p>
          <a:p>
            <a:pPr marL="0" indent="0">
              <a:buNone/>
            </a:pPr>
            <a:endParaRPr lang="en-US" sz="1500" dirty="0"/>
          </a:p>
          <a:p>
            <a:pPr marL="0" indent="0">
              <a:buNone/>
            </a:pPr>
            <a:r>
              <a:rPr lang="en-US" sz="1400" dirty="0">
                <a:solidFill>
                  <a:schemeClr val="tx1"/>
                </a:solidFill>
              </a:rPr>
              <a:t>Choice limited by availability and eligibility</a:t>
            </a:r>
            <a:endParaRPr lang="en-US" sz="150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6</a:t>
            </a:fld>
            <a:endParaRPr lang="en-US"/>
          </a:p>
        </p:txBody>
      </p:sp>
      <p:pic>
        <p:nvPicPr>
          <p:cNvPr id="3" name="Recorded Sound">
            <a:hlinkClick r:id="" action="ppaction://media"/>
            <a:extLst>
              <a:ext uri="{FF2B5EF4-FFF2-40B4-BE49-F238E27FC236}">
                <a16:creationId xmlns:a16="http://schemas.microsoft.com/office/drawing/2014/main" id="{AAC03B96-72DF-954E-D78E-D22401D0E38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03920" y="443484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8606"/>
    </mc:Choice>
    <mc:Fallback>
      <p:transition spd="slow" advTm="58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6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Voice, Rights and Ageism</a:t>
            </a:r>
            <a:endParaRPr lang="en-US" sz="2600" dirty="0"/>
          </a:p>
        </p:txBody>
      </p:sp>
      <p:sp>
        <p:nvSpPr>
          <p:cNvPr id="4" name="Source 31"/>
          <p:cNvSpPr txBox="1"/>
          <p:nvPr/>
        </p:nvSpPr>
        <p:spPr>
          <a:xfrm>
            <a:off x="502920" y="4754880"/>
            <a:ext cx="7589520" cy="274320"/>
          </a:xfrm>
          <a:prstGeom prst="rect">
            <a:avLst/>
          </a:prstGeom>
          <a:noFill/>
          <a:ln/>
        </p:spPr>
        <p:txBody>
          <a:bodyPr wrap="square" lIns="0" tIns="0" rIns="0" bIns="0" rtlCol="0" anchor="ctr"/>
          <a:lstStyle/>
          <a:p>
            <a:pPr marL="0" indent="0">
              <a:buNone/>
            </a:pPr>
            <a:r>
              <a:rPr lang="en-US" sz="1000" i="1" dirty="0">
                <a:solidFill>
                  <a:schemeClr val="accent4"/>
                </a:solidFill>
              </a:rPr>
              <a:t>Source: WHO (2021)</a:t>
            </a:r>
            <a:endParaRPr lang="en-US" sz="1000" dirty="0"/>
          </a:p>
        </p:txBody>
      </p:sp>
      <p:sp>
        <p:nvSpPr>
          <p:cNvPr id="5" name="Stat 32"/>
          <p:cNvSpPr/>
          <p:nvPr/>
        </p:nvSpPr>
        <p:spPr>
          <a:xfrm>
            <a:off x="502920" y="1188720"/>
            <a:ext cx="3291840" cy="2926080"/>
          </a:xfrm>
          <a:prstGeom prst="roundRect">
            <a:avLst>
              <a:gd name="adj" fmla="val 2500"/>
            </a:avLst>
          </a:prstGeom>
          <a:solidFill>
            <a:schemeClr val="accent1"/>
          </a:solidFill>
          <a:ln/>
        </p:spPr>
        <p:txBody>
          <a:bodyPr/>
          <a:lstStyle/>
          <a:p>
            <a:endParaRPr lang="en-GB"/>
          </a:p>
        </p:txBody>
      </p:sp>
      <p:sp>
        <p:nvSpPr>
          <p:cNvPr id="6" name="StatText 32"/>
          <p:cNvSpPr txBox="1"/>
          <p:nvPr/>
        </p:nvSpPr>
        <p:spPr>
          <a:xfrm>
            <a:off x="640080" y="1261872"/>
            <a:ext cx="3017520" cy="2779776"/>
          </a:xfrm>
          <a:prstGeom prst="rect">
            <a:avLst/>
          </a:prstGeom>
          <a:noFill/>
          <a:ln/>
        </p:spPr>
        <p:txBody>
          <a:bodyPr wrap="square" lIns="0" tIns="0" rIns="0" bIns="0" rtlCol="0" anchor="ctr"/>
          <a:lstStyle/>
          <a:p>
            <a:pPr marL="0" indent="0">
              <a:buNone/>
            </a:pPr>
            <a:r>
              <a:rPr lang="en-US" sz="3000" b="1" dirty="0">
                <a:solidFill>
                  <a:schemeClr val="bg1"/>
                </a:solidFill>
              </a:rPr>
              <a:t>1 in 2</a:t>
            </a:r>
            <a:endParaRPr lang="en-US" sz="3000" dirty="0"/>
          </a:p>
          <a:p>
            <a:pPr marL="0" indent="0">
              <a:buNone/>
            </a:pPr>
            <a:r>
              <a:rPr lang="en-US" sz="1200" dirty="0">
                <a:solidFill>
                  <a:schemeClr val="bg1"/>
                </a:solidFill>
              </a:rPr>
              <a:t>people hold ageist attitudes towards older people worldwide (WHO, 2021)</a:t>
            </a:r>
            <a:endParaRPr lang="en-US" sz="3000" dirty="0"/>
          </a:p>
        </p:txBody>
      </p:sp>
      <p:sp>
        <p:nvSpPr>
          <p:cNvPr id="7" name="Bullets 33"/>
          <p:cNvSpPr txBox="1"/>
          <p:nvPr/>
        </p:nvSpPr>
        <p:spPr>
          <a:xfrm>
            <a:off x="4114800" y="1280160"/>
            <a:ext cx="4526280" cy="2834640"/>
          </a:xfrm>
          <a:prstGeom prst="rect">
            <a:avLst/>
          </a:prstGeom>
          <a:noFill/>
          <a:ln/>
        </p:spPr>
        <p:txBody>
          <a:bodyPr wrap="square" lIns="0" tIns="0" rIns="0" bIns="0" rtlCol="0" anchor="t"/>
          <a:lstStyle/>
          <a:p>
            <a:pPr marL="342900" indent="-342900">
              <a:spcAft>
                <a:spcPts val="800"/>
              </a:spcAft>
              <a:buSzPct val="100000"/>
              <a:buChar char="•"/>
            </a:pPr>
            <a:r>
              <a:rPr lang="en-US" sz="1500" dirty="0">
                <a:solidFill>
                  <a:schemeClr val="tx1"/>
                </a:solidFill>
              </a:rPr>
              <a:t>Ageism harms health and limits participation (WHO, 2021)</a:t>
            </a:r>
            <a:endParaRPr lang="en-US" sz="1500" dirty="0"/>
          </a:p>
          <a:p>
            <a:pPr marL="342900" indent="-342900">
              <a:spcAft>
                <a:spcPts val="800"/>
              </a:spcAft>
              <a:buSzPct val="100000"/>
              <a:buChar char="•"/>
            </a:pPr>
            <a:r>
              <a:rPr lang="en-US" sz="1500" dirty="0">
                <a:solidFill>
                  <a:schemeClr val="tx1"/>
                </a:solidFill>
              </a:rPr>
              <a:t>Decisions made about, not with, older people</a:t>
            </a:r>
            <a:endParaRPr lang="en-US" sz="1500" dirty="0"/>
          </a:p>
          <a:p>
            <a:pPr marL="342900" indent="-342900">
              <a:spcAft>
                <a:spcPts val="800"/>
              </a:spcAft>
              <a:buSzPct val="100000"/>
              <a:buChar char="•"/>
            </a:pPr>
            <a:r>
              <a:rPr lang="en-US" sz="1500" dirty="0">
                <a:solidFill>
                  <a:schemeClr val="tx1"/>
                </a:solidFill>
              </a:rPr>
              <a:t>Low expectations of rehabilitation and recovery</a:t>
            </a:r>
            <a:endParaRPr lang="en-US" sz="1500" dirty="0"/>
          </a:p>
          <a:p>
            <a:pPr marL="342900" indent="-342900">
              <a:spcAft>
                <a:spcPts val="800"/>
              </a:spcAft>
              <a:buSzPct val="100000"/>
              <a:buChar char="•"/>
            </a:pPr>
            <a:r>
              <a:rPr lang="en-US" sz="1500" dirty="0">
                <a:solidFill>
                  <a:schemeClr val="tx1"/>
                </a:solidFill>
              </a:rPr>
              <a:t>Rights-based practice: dignity, autonomy, participation</a:t>
            </a:r>
            <a:endParaRPr lang="en-US" sz="150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7</a:t>
            </a:fld>
            <a:endParaRPr lang="en-US"/>
          </a:p>
        </p:txBody>
      </p:sp>
      <p:pic>
        <p:nvPicPr>
          <p:cNvPr id="3" name="Recorded Sound">
            <a:hlinkClick r:id="" action="ppaction://media"/>
            <a:extLst>
              <a:ext uri="{FF2B5EF4-FFF2-40B4-BE49-F238E27FC236}">
                <a16:creationId xmlns:a16="http://schemas.microsoft.com/office/drawing/2014/main" id="{D03AB4B6-7690-3A94-1946-190CD38CC47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71840" y="4323987"/>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3084"/>
    </mc:Choice>
    <mc:Fallback>
      <p:transition spd="slow" advTm="630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0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UK Policy Landscape</a:t>
            </a:r>
            <a:endParaRPr lang="en-US" sz="2600" dirty="0"/>
          </a:p>
        </p:txBody>
      </p:sp>
      <p:sp>
        <p:nvSpPr>
          <p:cNvPr id="4" name="Source 34"/>
          <p:cNvSpPr txBox="1"/>
          <p:nvPr/>
        </p:nvSpPr>
        <p:spPr>
          <a:xfrm>
            <a:off x="502920" y="4754880"/>
            <a:ext cx="7589520" cy="274320"/>
          </a:xfrm>
          <a:prstGeom prst="rect">
            <a:avLst/>
          </a:prstGeom>
          <a:noFill/>
          <a:ln/>
        </p:spPr>
        <p:txBody>
          <a:bodyPr wrap="square" lIns="0" tIns="0" rIns="0" bIns="0" rtlCol="0" anchor="ctr"/>
          <a:lstStyle/>
          <a:p>
            <a:pPr marL="0" indent="0">
              <a:buNone/>
            </a:pPr>
            <a:r>
              <a:rPr lang="en-US" sz="1000" i="1" dirty="0">
                <a:solidFill>
                  <a:schemeClr val="accent4"/>
                </a:solidFill>
              </a:rPr>
              <a:t>Sources: DHSC (2021; 2024); UK Parliament (2022)</a:t>
            </a:r>
            <a:endParaRPr lang="en-US" sz="1000" dirty="0"/>
          </a:p>
        </p:txBody>
      </p:sp>
      <p:sp>
        <p:nvSpPr>
          <p:cNvPr id="5" name="Card 35"/>
          <p:cNvSpPr/>
          <p:nvPr/>
        </p:nvSpPr>
        <p:spPr>
          <a:xfrm>
            <a:off x="502920" y="1188720"/>
            <a:ext cx="2606040" cy="2468880"/>
          </a:xfrm>
          <a:prstGeom prst="roundRect">
            <a:avLst>
              <a:gd name="adj" fmla="val 2963"/>
            </a:avLst>
          </a:prstGeom>
          <a:solidFill>
            <a:schemeClr val="bg1"/>
          </a:solidFill>
          <a:ln w="12700">
            <a:solidFill>
              <a:schemeClr val="accent3"/>
            </a:solidFill>
            <a:prstDash val="solid"/>
          </a:ln>
        </p:spPr>
        <p:txBody>
          <a:bodyPr/>
          <a:lstStyle/>
          <a:p>
            <a:endParaRPr lang="en-GB"/>
          </a:p>
        </p:txBody>
      </p:sp>
      <p:sp>
        <p:nvSpPr>
          <p:cNvPr id="6" name="Bar 35"/>
          <p:cNvSpPr/>
          <p:nvPr/>
        </p:nvSpPr>
        <p:spPr>
          <a:xfrm>
            <a:off x="640080" y="1188720"/>
            <a:ext cx="2331720" cy="54864"/>
          </a:xfrm>
          <a:prstGeom prst="rect">
            <a:avLst/>
          </a:prstGeom>
          <a:solidFill>
            <a:schemeClr val="accent1"/>
          </a:solidFill>
          <a:ln/>
        </p:spPr>
        <p:txBody>
          <a:bodyPr/>
          <a:lstStyle/>
          <a:p>
            <a:endParaRPr lang="en-GB"/>
          </a:p>
        </p:txBody>
      </p:sp>
      <p:sp>
        <p:nvSpPr>
          <p:cNvPr id="7" name="CardText 35"/>
          <p:cNvSpPr txBox="1"/>
          <p:nvPr/>
        </p:nvSpPr>
        <p:spPr>
          <a:xfrm>
            <a:off x="640080" y="1298448"/>
            <a:ext cx="2331720" cy="22860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2014 | Care Act</a:t>
            </a:r>
            <a:endParaRPr lang="en-US" sz="1500" dirty="0"/>
          </a:p>
          <a:p>
            <a:pPr marL="0" indent="0">
              <a:buNone/>
            </a:pPr>
            <a:r>
              <a:rPr lang="en-US" sz="1200" dirty="0">
                <a:solidFill>
                  <a:schemeClr val="tx1"/>
                </a:solidFill>
              </a:rPr>
              <a:t>Wellbeing, prevention and personalised care duties on local authorities (DHSC, 2024).</a:t>
            </a:r>
            <a:endParaRPr lang="en-US" sz="1500" dirty="0"/>
          </a:p>
        </p:txBody>
      </p:sp>
      <p:sp>
        <p:nvSpPr>
          <p:cNvPr id="8" name="Card 36"/>
          <p:cNvSpPr/>
          <p:nvPr/>
        </p:nvSpPr>
        <p:spPr>
          <a:xfrm>
            <a:off x="3268980" y="1188720"/>
            <a:ext cx="2606040" cy="2468880"/>
          </a:xfrm>
          <a:prstGeom prst="roundRect">
            <a:avLst>
              <a:gd name="adj" fmla="val 2963"/>
            </a:avLst>
          </a:prstGeom>
          <a:solidFill>
            <a:schemeClr val="bg1"/>
          </a:solidFill>
          <a:ln w="12700">
            <a:solidFill>
              <a:schemeClr val="accent3"/>
            </a:solidFill>
            <a:prstDash val="solid"/>
          </a:ln>
        </p:spPr>
        <p:txBody>
          <a:bodyPr/>
          <a:lstStyle/>
          <a:p>
            <a:endParaRPr lang="en-GB"/>
          </a:p>
        </p:txBody>
      </p:sp>
      <p:sp>
        <p:nvSpPr>
          <p:cNvPr id="9" name="Bar 36"/>
          <p:cNvSpPr/>
          <p:nvPr/>
        </p:nvSpPr>
        <p:spPr>
          <a:xfrm>
            <a:off x="3406140" y="1188720"/>
            <a:ext cx="2331720" cy="54864"/>
          </a:xfrm>
          <a:prstGeom prst="rect">
            <a:avLst/>
          </a:prstGeom>
          <a:solidFill>
            <a:schemeClr val="accent1"/>
          </a:solidFill>
          <a:ln/>
        </p:spPr>
        <p:txBody>
          <a:bodyPr/>
          <a:lstStyle/>
          <a:p>
            <a:endParaRPr lang="en-GB"/>
          </a:p>
        </p:txBody>
      </p:sp>
      <p:sp>
        <p:nvSpPr>
          <p:cNvPr id="10" name="CardText 36"/>
          <p:cNvSpPr txBox="1"/>
          <p:nvPr/>
        </p:nvSpPr>
        <p:spPr>
          <a:xfrm>
            <a:off x="3406140" y="1298448"/>
            <a:ext cx="2331720" cy="22860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2021 | People at the Heart of Care</a:t>
            </a:r>
            <a:endParaRPr lang="en-US" sz="1500" dirty="0"/>
          </a:p>
          <a:p>
            <a:pPr marL="0" indent="0">
              <a:buNone/>
            </a:pPr>
            <a:r>
              <a:rPr lang="en-US" sz="1200" dirty="0">
                <a:solidFill>
                  <a:schemeClr val="tx1"/>
                </a:solidFill>
              </a:rPr>
              <a:t>Vision for choice, control, housing, digital and workforce reform (DHSC, 2021).</a:t>
            </a:r>
            <a:endParaRPr lang="en-US" sz="1500" dirty="0"/>
          </a:p>
        </p:txBody>
      </p:sp>
      <p:sp>
        <p:nvSpPr>
          <p:cNvPr id="11" name="Card 37"/>
          <p:cNvSpPr/>
          <p:nvPr/>
        </p:nvSpPr>
        <p:spPr>
          <a:xfrm>
            <a:off x="6035040" y="1188720"/>
            <a:ext cx="2606040" cy="2468880"/>
          </a:xfrm>
          <a:prstGeom prst="roundRect">
            <a:avLst>
              <a:gd name="adj" fmla="val 2963"/>
            </a:avLst>
          </a:prstGeom>
          <a:solidFill>
            <a:schemeClr val="bg1"/>
          </a:solidFill>
          <a:ln w="12700">
            <a:solidFill>
              <a:schemeClr val="accent3"/>
            </a:solidFill>
            <a:prstDash val="solid"/>
          </a:ln>
        </p:spPr>
        <p:txBody>
          <a:bodyPr/>
          <a:lstStyle/>
          <a:p>
            <a:endParaRPr lang="en-GB"/>
          </a:p>
        </p:txBody>
      </p:sp>
      <p:sp>
        <p:nvSpPr>
          <p:cNvPr id="12" name="Bar 37"/>
          <p:cNvSpPr/>
          <p:nvPr/>
        </p:nvSpPr>
        <p:spPr>
          <a:xfrm>
            <a:off x="6172200" y="1188720"/>
            <a:ext cx="2331720" cy="54864"/>
          </a:xfrm>
          <a:prstGeom prst="rect">
            <a:avLst/>
          </a:prstGeom>
          <a:solidFill>
            <a:schemeClr val="accent1"/>
          </a:solidFill>
          <a:ln/>
        </p:spPr>
        <p:txBody>
          <a:bodyPr/>
          <a:lstStyle/>
          <a:p>
            <a:endParaRPr lang="en-GB"/>
          </a:p>
        </p:txBody>
      </p:sp>
      <p:sp>
        <p:nvSpPr>
          <p:cNvPr id="13" name="CardText 37"/>
          <p:cNvSpPr txBox="1"/>
          <p:nvPr/>
        </p:nvSpPr>
        <p:spPr>
          <a:xfrm>
            <a:off x="6172200" y="1298448"/>
            <a:ext cx="2331720" cy="22860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2022 | Health and Care Act</a:t>
            </a:r>
            <a:endParaRPr lang="en-US" sz="1500" dirty="0"/>
          </a:p>
          <a:p>
            <a:pPr marL="0" indent="0">
              <a:buNone/>
            </a:pPr>
            <a:r>
              <a:rPr lang="en-US" sz="1200" dirty="0">
                <a:solidFill>
                  <a:schemeClr val="tx1"/>
                </a:solidFill>
              </a:rPr>
              <a:t>Integrated care systems to join up NHS and social care (UK Parliament, 2022).</a:t>
            </a:r>
            <a:endParaRPr lang="en-US" sz="1500" dirty="0"/>
          </a:p>
        </p:txBody>
      </p:sp>
      <p:sp>
        <p:nvSpPr>
          <p:cNvPr id="14" name="Policy point"/>
          <p:cNvSpPr txBox="1"/>
          <p:nvPr/>
        </p:nvSpPr>
        <p:spPr>
          <a:xfrm>
            <a:off x="502920" y="3840480"/>
            <a:ext cx="8138160" cy="640080"/>
          </a:xfrm>
          <a:prstGeom prst="rect">
            <a:avLst/>
          </a:prstGeom>
          <a:noFill/>
          <a:ln/>
        </p:spPr>
        <p:txBody>
          <a:bodyPr wrap="square" lIns="0" tIns="0" rIns="0" bIns="0" rtlCol="0" anchor="ctr"/>
          <a:lstStyle/>
          <a:p>
            <a:pPr marL="0" indent="0">
              <a:buNone/>
            </a:pPr>
            <a:r>
              <a:rPr lang="en-US" sz="1600" b="1" dirty="0">
                <a:solidFill>
                  <a:schemeClr val="accent4"/>
                </a:solidFill>
              </a:rPr>
              <a:t>Critical point: integration is promising, but funding and delivery remain fragmented.</a:t>
            </a:r>
            <a:endParaRPr lang="en-US" sz="160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8</a:t>
            </a:fld>
            <a:endParaRPr lang="en-US"/>
          </a:p>
        </p:txBody>
      </p:sp>
      <p:pic>
        <p:nvPicPr>
          <p:cNvPr id="3" name="Recorded Sound">
            <a:hlinkClick r:id="" action="ppaction://media"/>
            <a:extLst>
              <a:ext uri="{FF2B5EF4-FFF2-40B4-BE49-F238E27FC236}">
                <a16:creationId xmlns:a16="http://schemas.microsoft.com/office/drawing/2014/main" id="{A617792D-74B4-C72C-8317-66A36D2B2B5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21040" y="446024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2937"/>
    </mc:Choice>
    <mc:Fallback>
      <p:transition spd="slow" advTm="529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93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Theory Underpinning Practice</a:t>
            </a:r>
            <a:endParaRPr lang="en-US" sz="2600" dirty="0"/>
          </a:p>
        </p:txBody>
      </p:sp>
      <p:sp>
        <p:nvSpPr>
          <p:cNvPr id="4" name="Source 38"/>
          <p:cNvSpPr txBox="1"/>
          <p:nvPr/>
        </p:nvSpPr>
        <p:spPr>
          <a:xfrm>
            <a:off x="502920" y="4754880"/>
            <a:ext cx="7589520" cy="274320"/>
          </a:xfrm>
          <a:prstGeom prst="rect">
            <a:avLst/>
          </a:prstGeom>
          <a:noFill/>
          <a:ln/>
        </p:spPr>
        <p:txBody>
          <a:bodyPr wrap="square" lIns="0" tIns="0" rIns="0" bIns="0" rtlCol="0" anchor="ctr"/>
          <a:lstStyle/>
          <a:p>
            <a:pPr marL="0" indent="0">
              <a:buNone/>
            </a:pPr>
            <a:r>
              <a:rPr lang="en-US" sz="1000" i="1" dirty="0">
                <a:solidFill>
                  <a:schemeClr val="accent4"/>
                </a:solidFill>
              </a:rPr>
              <a:t>Sources: WHO (2020a; 2021); DHSC (2024); Fried et al. (2021); Livingston et al. (2020)</a:t>
            </a:r>
            <a:endParaRPr lang="en-US" sz="1000" dirty="0"/>
          </a:p>
        </p:txBody>
      </p:sp>
      <p:sp>
        <p:nvSpPr>
          <p:cNvPr id="5" name="Card 39"/>
          <p:cNvSpPr/>
          <p:nvPr/>
        </p:nvSpPr>
        <p:spPr>
          <a:xfrm>
            <a:off x="502920" y="1188720"/>
            <a:ext cx="2606040" cy="2377440"/>
          </a:xfrm>
          <a:prstGeom prst="roundRect">
            <a:avLst>
              <a:gd name="adj" fmla="val 3077"/>
            </a:avLst>
          </a:prstGeom>
          <a:solidFill>
            <a:schemeClr val="bg1"/>
          </a:solidFill>
          <a:ln w="12700">
            <a:solidFill>
              <a:schemeClr val="accent3"/>
            </a:solidFill>
            <a:prstDash val="solid"/>
          </a:ln>
        </p:spPr>
        <p:txBody>
          <a:bodyPr/>
          <a:lstStyle/>
          <a:p>
            <a:endParaRPr lang="en-GB"/>
          </a:p>
        </p:txBody>
      </p:sp>
      <p:sp>
        <p:nvSpPr>
          <p:cNvPr id="6" name="Bar 39"/>
          <p:cNvSpPr/>
          <p:nvPr/>
        </p:nvSpPr>
        <p:spPr>
          <a:xfrm>
            <a:off x="640080" y="1188720"/>
            <a:ext cx="2331720" cy="54864"/>
          </a:xfrm>
          <a:prstGeom prst="rect">
            <a:avLst/>
          </a:prstGeom>
          <a:solidFill>
            <a:schemeClr val="accent1"/>
          </a:solidFill>
          <a:ln/>
        </p:spPr>
        <p:txBody>
          <a:bodyPr/>
          <a:lstStyle/>
          <a:p>
            <a:endParaRPr lang="en-GB"/>
          </a:p>
        </p:txBody>
      </p:sp>
      <p:sp>
        <p:nvSpPr>
          <p:cNvPr id="7" name="CardText 39"/>
          <p:cNvSpPr txBox="1"/>
          <p:nvPr/>
        </p:nvSpPr>
        <p:spPr>
          <a:xfrm>
            <a:off x="640080" y="1298448"/>
            <a:ext cx="2331720" cy="219456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Healthy ageing</a:t>
            </a:r>
            <a:endParaRPr lang="en-US" sz="1500" dirty="0"/>
          </a:p>
          <a:p>
            <a:pPr marL="0" indent="0">
              <a:buNone/>
            </a:pPr>
            <a:r>
              <a:rPr lang="en-US" sz="1200" dirty="0">
                <a:solidFill>
                  <a:schemeClr val="tx1"/>
                </a:solidFill>
              </a:rPr>
              <a:t>Enable functional ability through capacity and environment (WHO, 2020a).</a:t>
            </a:r>
            <a:endParaRPr lang="en-US" sz="1500" dirty="0"/>
          </a:p>
        </p:txBody>
      </p:sp>
      <p:sp>
        <p:nvSpPr>
          <p:cNvPr id="8" name="Card 40"/>
          <p:cNvSpPr/>
          <p:nvPr/>
        </p:nvSpPr>
        <p:spPr>
          <a:xfrm>
            <a:off x="3268980" y="1188720"/>
            <a:ext cx="2606040" cy="2377440"/>
          </a:xfrm>
          <a:prstGeom prst="roundRect">
            <a:avLst>
              <a:gd name="adj" fmla="val 3077"/>
            </a:avLst>
          </a:prstGeom>
          <a:solidFill>
            <a:schemeClr val="bg1"/>
          </a:solidFill>
          <a:ln w="12700">
            <a:solidFill>
              <a:schemeClr val="accent3"/>
            </a:solidFill>
            <a:prstDash val="solid"/>
          </a:ln>
        </p:spPr>
        <p:txBody>
          <a:bodyPr/>
          <a:lstStyle/>
          <a:p>
            <a:endParaRPr lang="en-GB"/>
          </a:p>
        </p:txBody>
      </p:sp>
      <p:sp>
        <p:nvSpPr>
          <p:cNvPr id="9" name="Bar 40"/>
          <p:cNvSpPr/>
          <p:nvPr/>
        </p:nvSpPr>
        <p:spPr>
          <a:xfrm>
            <a:off x="3406140" y="1188720"/>
            <a:ext cx="2331720" cy="54864"/>
          </a:xfrm>
          <a:prstGeom prst="rect">
            <a:avLst/>
          </a:prstGeom>
          <a:solidFill>
            <a:schemeClr val="accent1"/>
          </a:solidFill>
          <a:ln/>
        </p:spPr>
        <p:txBody>
          <a:bodyPr/>
          <a:lstStyle/>
          <a:p>
            <a:endParaRPr lang="en-GB"/>
          </a:p>
        </p:txBody>
      </p:sp>
      <p:sp>
        <p:nvSpPr>
          <p:cNvPr id="10" name="CardText 40"/>
          <p:cNvSpPr txBox="1"/>
          <p:nvPr/>
        </p:nvSpPr>
        <p:spPr>
          <a:xfrm>
            <a:off x="3406140" y="1298448"/>
            <a:ext cx="2331720" cy="219456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Person-centred and strengths-based</a:t>
            </a:r>
            <a:endParaRPr lang="en-US" sz="1500" dirty="0"/>
          </a:p>
          <a:p>
            <a:pPr marL="0" indent="0">
              <a:buNone/>
            </a:pPr>
            <a:r>
              <a:rPr lang="en-US" sz="1200" dirty="0">
                <a:solidFill>
                  <a:schemeClr val="tx1"/>
                </a:solidFill>
              </a:rPr>
              <a:t>Focus on what matters and what people can do (DHSC, 2024).</a:t>
            </a:r>
            <a:endParaRPr lang="en-US" sz="1500" dirty="0"/>
          </a:p>
        </p:txBody>
      </p:sp>
      <p:sp>
        <p:nvSpPr>
          <p:cNvPr id="11" name="Card 41"/>
          <p:cNvSpPr/>
          <p:nvPr/>
        </p:nvSpPr>
        <p:spPr>
          <a:xfrm>
            <a:off x="6035040" y="1188720"/>
            <a:ext cx="2606040" cy="2377440"/>
          </a:xfrm>
          <a:prstGeom prst="roundRect">
            <a:avLst>
              <a:gd name="adj" fmla="val 3077"/>
            </a:avLst>
          </a:prstGeom>
          <a:solidFill>
            <a:schemeClr val="bg1"/>
          </a:solidFill>
          <a:ln w="12700">
            <a:solidFill>
              <a:schemeClr val="accent3"/>
            </a:solidFill>
            <a:prstDash val="solid"/>
          </a:ln>
        </p:spPr>
        <p:txBody>
          <a:bodyPr/>
          <a:lstStyle/>
          <a:p>
            <a:endParaRPr lang="en-GB"/>
          </a:p>
        </p:txBody>
      </p:sp>
      <p:sp>
        <p:nvSpPr>
          <p:cNvPr id="12" name="Bar 41"/>
          <p:cNvSpPr/>
          <p:nvPr/>
        </p:nvSpPr>
        <p:spPr>
          <a:xfrm>
            <a:off x="6172200" y="1188720"/>
            <a:ext cx="2331720" cy="54864"/>
          </a:xfrm>
          <a:prstGeom prst="rect">
            <a:avLst/>
          </a:prstGeom>
          <a:solidFill>
            <a:schemeClr val="accent1"/>
          </a:solidFill>
          <a:ln/>
        </p:spPr>
        <p:txBody>
          <a:bodyPr/>
          <a:lstStyle/>
          <a:p>
            <a:endParaRPr lang="en-GB"/>
          </a:p>
        </p:txBody>
      </p:sp>
      <p:sp>
        <p:nvSpPr>
          <p:cNvPr id="13" name="CardText 41"/>
          <p:cNvSpPr txBox="1"/>
          <p:nvPr/>
        </p:nvSpPr>
        <p:spPr>
          <a:xfrm>
            <a:off x="6172200" y="1298448"/>
            <a:ext cx="2331720" cy="219456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Rights-based and preventive</a:t>
            </a:r>
            <a:endParaRPr lang="en-US" sz="1500" dirty="0"/>
          </a:p>
          <a:p>
            <a:pPr marL="0" indent="0">
              <a:buNone/>
            </a:pPr>
            <a:r>
              <a:rPr lang="en-US" sz="1200" dirty="0">
                <a:solidFill>
                  <a:schemeClr val="tx1"/>
                </a:solidFill>
              </a:rPr>
              <a:t>Challenge ageism and reduce modifiable risks (WHO, 2021; Livingston et al., 2020).</a:t>
            </a:r>
            <a:endParaRPr lang="en-US" sz="1500" dirty="0"/>
          </a:p>
        </p:txBody>
      </p:sp>
      <p:sp>
        <p:nvSpPr>
          <p:cNvPr id="14" name="Theory point"/>
          <p:cNvSpPr txBox="1"/>
          <p:nvPr/>
        </p:nvSpPr>
        <p:spPr>
          <a:xfrm>
            <a:off x="502920" y="3749040"/>
            <a:ext cx="8138160" cy="731520"/>
          </a:xfrm>
          <a:prstGeom prst="rect">
            <a:avLst/>
          </a:prstGeom>
          <a:noFill/>
          <a:ln/>
        </p:spPr>
        <p:txBody>
          <a:bodyPr wrap="square" lIns="0" tIns="0" rIns="0" bIns="0" rtlCol="0" anchor="ctr"/>
          <a:lstStyle/>
          <a:p>
            <a:pPr marL="0" indent="0">
              <a:buNone/>
            </a:pPr>
            <a:r>
              <a:rPr lang="en-US" sz="1600" b="1" dirty="0">
                <a:solidFill>
                  <a:schemeClr val="accent4"/>
                </a:solidFill>
              </a:rPr>
              <a:t>Evaluation: strong on principles, weaker on implementation under resource pressure.</a:t>
            </a:r>
            <a:endParaRPr lang="en-US" sz="160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9</a:t>
            </a:fld>
            <a:endParaRPr lang="en-US"/>
          </a:p>
        </p:txBody>
      </p:sp>
      <p:pic>
        <p:nvPicPr>
          <p:cNvPr id="3" name="Recorded Sound">
            <a:hlinkClick r:id="" action="ppaction://media"/>
            <a:extLst>
              <a:ext uri="{FF2B5EF4-FFF2-40B4-BE49-F238E27FC236}">
                <a16:creationId xmlns:a16="http://schemas.microsoft.com/office/drawing/2014/main" id="{27C75610-8D8C-23BC-AE01-ACA547E7DD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495937" y="443738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0357"/>
    </mc:Choice>
    <mc:Fallback>
      <p:transition spd="slow" advTm="603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35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Intervention 1: Physical Activity and Falls Prevention</a:t>
            </a:r>
            <a:endParaRPr lang="en-US" sz="2600" dirty="0"/>
          </a:p>
        </p:txBody>
      </p:sp>
      <p:sp>
        <p:nvSpPr>
          <p:cNvPr id="4" name="Source 42"/>
          <p:cNvSpPr txBox="1"/>
          <p:nvPr/>
        </p:nvSpPr>
        <p:spPr>
          <a:xfrm>
            <a:off x="502920" y="4754880"/>
            <a:ext cx="7589520" cy="274320"/>
          </a:xfrm>
          <a:prstGeom prst="rect">
            <a:avLst/>
          </a:prstGeom>
          <a:noFill/>
          <a:ln/>
        </p:spPr>
        <p:txBody>
          <a:bodyPr wrap="square" lIns="0" tIns="0" rIns="0" bIns="0" rtlCol="0" anchor="ctr"/>
          <a:lstStyle/>
          <a:p>
            <a:pPr marL="0" indent="0">
              <a:buNone/>
            </a:pPr>
            <a:r>
              <a:rPr lang="en-US" sz="1000" i="1" dirty="0">
                <a:solidFill>
                  <a:schemeClr val="accent4"/>
                </a:solidFill>
              </a:rPr>
              <a:t>Sources: WHO (2020b); Sherrington et al. (2020)</a:t>
            </a:r>
            <a:endParaRPr lang="en-US" sz="1000" dirty="0"/>
          </a:p>
        </p:txBody>
      </p:sp>
      <p:sp>
        <p:nvSpPr>
          <p:cNvPr id="5" name="Stat 43"/>
          <p:cNvSpPr/>
          <p:nvPr/>
        </p:nvSpPr>
        <p:spPr>
          <a:xfrm>
            <a:off x="502920" y="1188720"/>
            <a:ext cx="2606040" cy="1371600"/>
          </a:xfrm>
          <a:prstGeom prst="roundRect">
            <a:avLst>
              <a:gd name="adj" fmla="val 5333"/>
            </a:avLst>
          </a:prstGeom>
          <a:solidFill>
            <a:schemeClr val="accent1"/>
          </a:solidFill>
          <a:ln/>
        </p:spPr>
        <p:txBody>
          <a:bodyPr/>
          <a:lstStyle/>
          <a:p>
            <a:endParaRPr lang="en-GB"/>
          </a:p>
        </p:txBody>
      </p:sp>
      <p:sp>
        <p:nvSpPr>
          <p:cNvPr id="6" name="StatText 43"/>
          <p:cNvSpPr txBox="1"/>
          <p:nvPr/>
        </p:nvSpPr>
        <p:spPr>
          <a:xfrm>
            <a:off x="640080" y="1261872"/>
            <a:ext cx="2331720" cy="1225296"/>
          </a:xfrm>
          <a:prstGeom prst="rect">
            <a:avLst/>
          </a:prstGeom>
          <a:noFill/>
          <a:ln/>
        </p:spPr>
        <p:txBody>
          <a:bodyPr wrap="square" lIns="0" tIns="0" rIns="0" bIns="0" rtlCol="0" anchor="ctr"/>
          <a:lstStyle/>
          <a:p>
            <a:pPr marL="0" indent="0">
              <a:buNone/>
            </a:pPr>
            <a:r>
              <a:rPr lang="en-US" sz="3000" b="1" dirty="0">
                <a:solidFill>
                  <a:schemeClr val="bg1"/>
                </a:solidFill>
              </a:rPr>
              <a:t>150–300</a:t>
            </a:r>
            <a:endParaRPr lang="en-US" sz="3000" dirty="0"/>
          </a:p>
          <a:p>
            <a:pPr marL="0" indent="0">
              <a:buNone/>
            </a:pPr>
            <a:r>
              <a:rPr lang="en-US" sz="1200" dirty="0">
                <a:solidFill>
                  <a:schemeClr val="bg1"/>
                </a:solidFill>
              </a:rPr>
              <a:t>minutes of moderate activity per week (WHO, 2020b)</a:t>
            </a:r>
            <a:endParaRPr lang="en-US" sz="3000" dirty="0"/>
          </a:p>
        </p:txBody>
      </p:sp>
      <p:sp>
        <p:nvSpPr>
          <p:cNvPr id="7" name="Stat 44"/>
          <p:cNvSpPr/>
          <p:nvPr/>
        </p:nvSpPr>
        <p:spPr>
          <a:xfrm>
            <a:off x="3268980" y="1188720"/>
            <a:ext cx="2606040" cy="1371600"/>
          </a:xfrm>
          <a:prstGeom prst="roundRect">
            <a:avLst>
              <a:gd name="adj" fmla="val 5333"/>
            </a:avLst>
          </a:prstGeom>
          <a:solidFill>
            <a:schemeClr val="accent1"/>
          </a:solidFill>
          <a:ln/>
        </p:spPr>
        <p:txBody>
          <a:bodyPr/>
          <a:lstStyle/>
          <a:p>
            <a:endParaRPr lang="en-GB"/>
          </a:p>
        </p:txBody>
      </p:sp>
      <p:sp>
        <p:nvSpPr>
          <p:cNvPr id="8" name="StatText 44"/>
          <p:cNvSpPr txBox="1"/>
          <p:nvPr/>
        </p:nvSpPr>
        <p:spPr>
          <a:xfrm>
            <a:off x="3406140" y="1261872"/>
            <a:ext cx="2331720" cy="1225296"/>
          </a:xfrm>
          <a:prstGeom prst="rect">
            <a:avLst/>
          </a:prstGeom>
          <a:noFill/>
          <a:ln/>
        </p:spPr>
        <p:txBody>
          <a:bodyPr wrap="square" lIns="0" tIns="0" rIns="0" bIns="0" rtlCol="0" anchor="ctr"/>
          <a:lstStyle/>
          <a:p>
            <a:pPr marL="0" indent="0">
              <a:buNone/>
            </a:pPr>
            <a:r>
              <a:rPr lang="en-US" sz="3000" b="1" dirty="0">
                <a:solidFill>
                  <a:schemeClr val="bg1"/>
                </a:solidFill>
              </a:rPr>
              <a:t>3+ days</a:t>
            </a:r>
            <a:endParaRPr lang="en-US" sz="3000" dirty="0"/>
          </a:p>
          <a:p>
            <a:pPr marL="0" indent="0">
              <a:buNone/>
            </a:pPr>
            <a:r>
              <a:rPr lang="en-US" sz="1200" dirty="0">
                <a:solidFill>
                  <a:schemeClr val="bg1"/>
                </a:solidFill>
              </a:rPr>
              <a:t>balance and strength training weekly (WHO, 2020b)</a:t>
            </a:r>
            <a:endParaRPr lang="en-US" sz="3000" dirty="0"/>
          </a:p>
        </p:txBody>
      </p:sp>
      <p:sp>
        <p:nvSpPr>
          <p:cNvPr id="9" name="Stat 45"/>
          <p:cNvSpPr/>
          <p:nvPr/>
        </p:nvSpPr>
        <p:spPr>
          <a:xfrm>
            <a:off x="6035040" y="1188720"/>
            <a:ext cx="2606040" cy="1371600"/>
          </a:xfrm>
          <a:prstGeom prst="roundRect">
            <a:avLst>
              <a:gd name="adj" fmla="val 5333"/>
            </a:avLst>
          </a:prstGeom>
          <a:solidFill>
            <a:schemeClr val="accent1"/>
          </a:solidFill>
          <a:ln/>
        </p:spPr>
        <p:txBody>
          <a:bodyPr/>
          <a:lstStyle/>
          <a:p>
            <a:endParaRPr lang="en-GB"/>
          </a:p>
        </p:txBody>
      </p:sp>
      <p:sp>
        <p:nvSpPr>
          <p:cNvPr id="10" name="StatText 45"/>
          <p:cNvSpPr txBox="1"/>
          <p:nvPr/>
        </p:nvSpPr>
        <p:spPr>
          <a:xfrm>
            <a:off x="6172200" y="1261872"/>
            <a:ext cx="2331720" cy="1225296"/>
          </a:xfrm>
          <a:prstGeom prst="rect">
            <a:avLst/>
          </a:prstGeom>
          <a:noFill/>
          <a:ln/>
        </p:spPr>
        <p:txBody>
          <a:bodyPr wrap="square" lIns="0" tIns="0" rIns="0" bIns="0" rtlCol="0" anchor="ctr"/>
          <a:lstStyle/>
          <a:p>
            <a:pPr marL="0" indent="0">
              <a:buNone/>
            </a:pPr>
            <a:r>
              <a:rPr lang="en-US" sz="3000" b="1" dirty="0">
                <a:solidFill>
                  <a:schemeClr val="bg1"/>
                </a:solidFill>
              </a:rPr>
              <a:t>23%</a:t>
            </a:r>
            <a:endParaRPr lang="en-US" sz="3000" dirty="0"/>
          </a:p>
          <a:p>
            <a:pPr marL="0" indent="0">
              <a:buNone/>
            </a:pPr>
            <a:r>
              <a:rPr lang="en-US" sz="1200" dirty="0">
                <a:solidFill>
                  <a:schemeClr val="bg1"/>
                </a:solidFill>
              </a:rPr>
              <a:t>lower fall rate with exercise (Sherrington et al., 2020)</a:t>
            </a:r>
            <a:endParaRPr lang="en-US" sz="3000" dirty="0"/>
          </a:p>
        </p:txBody>
      </p:sp>
      <p:sp>
        <p:nvSpPr>
          <p:cNvPr id="11" name="Bullets 46"/>
          <p:cNvSpPr txBox="1"/>
          <p:nvPr/>
        </p:nvSpPr>
        <p:spPr>
          <a:xfrm>
            <a:off x="502920" y="2926080"/>
            <a:ext cx="8138160" cy="1280160"/>
          </a:xfrm>
          <a:prstGeom prst="rect">
            <a:avLst/>
          </a:prstGeom>
          <a:noFill/>
          <a:ln/>
        </p:spPr>
        <p:txBody>
          <a:bodyPr wrap="square" lIns="0" tIns="0" rIns="0" bIns="0" rtlCol="0" anchor="t"/>
          <a:lstStyle/>
          <a:p>
            <a:pPr marL="342900" indent="-342900">
              <a:spcAft>
                <a:spcPts val="800"/>
              </a:spcAft>
              <a:buSzPct val="100000"/>
              <a:buChar char="•"/>
            </a:pPr>
            <a:r>
              <a:rPr lang="en-US" sz="1600" dirty="0">
                <a:solidFill>
                  <a:schemeClr val="tx1"/>
                </a:solidFill>
              </a:rPr>
              <a:t>Benefit: protects mobility, confidence and independence</a:t>
            </a:r>
            <a:endParaRPr lang="en-US" sz="1600" dirty="0"/>
          </a:p>
          <a:p>
            <a:pPr marL="342900" indent="-342900">
              <a:spcAft>
                <a:spcPts val="800"/>
              </a:spcAft>
              <a:buSzPct val="100000"/>
              <a:buChar char="•"/>
            </a:pPr>
            <a:r>
              <a:rPr lang="en-US" sz="1600" dirty="0">
                <a:solidFill>
                  <a:schemeClr val="tx1"/>
                </a:solidFill>
              </a:rPr>
              <a:t>Limitation: uneven access, cost, transport and motivation</a:t>
            </a:r>
            <a:endParaRPr lang="en-US" sz="160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10</a:t>
            </a:fld>
            <a:endParaRPr lang="en-US"/>
          </a:p>
        </p:txBody>
      </p:sp>
      <p:pic>
        <p:nvPicPr>
          <p:cNvPr id="3" name="Recorded Sound">
            <a:hlinkClick r:id="" action="ppaction://media"/>
            <a:extLst>
              <a:ext uri="{FF2B5EF4-FFF2-40B4-BE49-F238E27FC236}">
                <a16:creationId xmlns:a16="http://schemas.microsoft.com/office/drawing/2014/main" id="{9670F050-DB18-B6B3-8A90-C8659488E0B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437880" y="441452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8433"/>
    </mc:Choice>
    <mc:Fallback>
      <p:transition spd="slow" advTm="58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4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Intervention 2: Reablement, Housing and Home Support</a:t>
            </a:r>
            <a:endParaRPr lang="en-US" sz="2600" dirty="0"/>
          </a:p>
        </p:txBody>
      </p:sp>
      <p:sp>
        <p:nvSpPr>
          <p:cNvPr id="4" name="Source 47"/>
          <p:cNvSpPr txBox="1"/>
          <p:nvPr/>
        </p:nvSpPr>
        <p:spPr>
          <a:xfrm>
            <a:off x="502920" y="4754880"/>
            <a:ext cx="7589520" cy="274320"/>
          </a:xfrm>
          <a:prstGeom prst="rect">
            <a:avLst/>
          </a:prstGeom>
          <a:noFill/>
          <a:ln/>
        </p:spPr>
        <p:txBody>
          <a:bodyPr wrap="square" lIns="0" tIns="0" rIns="0" bIns="0" rtlCol="0" anchor="ctr"/>
          <a:lstStyle/>
          <a:p>
            <a:pPr marL="0" indent="0">
              <a:buNone/>
            </a:pPr>
            <a:r>
              <a:rPr lang="en-US" sz="1000" i="1" dirty="0">
                <a:solidFill>
                  <a:schemeClr val="accent4"/>
                </a:solidFill>
              </a:rPr>
              <a:t>Sources: DHSC (2021); Centre for Ageing Better (2021)</a:t>
            </a:r>
            <a:endParaRPr lang="en-US" sz="1000" dirty="0"/>
          </a:p>
        </p:txBody>
      </p:sp>
      <p:sp>
        <p:nvSpPr>
          <p:cNvPr id="5" name="Card 48"/>
          <p:cNvSpPr/>
          <p:nvPr/>
        </p:nvSpPr>
        <p:spPr>
          <a:xfrm>
            <a:off x="502920" y="1188720"/>
            <a:ext cx="2606040" cy="2926080"/>
          </a:xfrm>
          <a:prstGeom prst="roundRect">
            <a:avLst>
              <a:gd name="adj" fmla="val 2807"/>
            </a:avLst>
          </a:prstGeom>
          <a:solidFill>
            <a:schemeClr val="bg1"/>
          </a:solidFill>
          <a:ln w="12700">
            <a:solidFill>
              <a:schemeClr val="accent3"/>
            </a:solidFill>
            <a:prstDash val="solid"/>
          </a:ln>
        </p:spPr>
        <p:txBody>
          <a:bodyPr/>
          <a:lstStyle/>
          <a:p>
            <a:endParaRPr lang="en-GB"/>
          </a:p>
        </p:txBody>
      </p:sp>
      <p:sp>
        <p:nvSpPr>
          <p:cNvPr id="6" name="Bar 48"/>
          <p:cNvSpPr/>
          <p:nvPr/>
        </p:nvSpPr>
        <p:spPr>
          <a:xfrm>
            <a:off x="640080" y="1188720"/>
            <a:ext cx="2331720" cy="54864"/>
          </a:xfrm>
          <a:prstGeom prst="rect">
            <a:avLst/>
          </a:prstGeom>
          <a:solidFill>
            <a:schemeClr val="accent1"/>
          </a:solidFill>
          <a:ln/>
        </p:spPr>
        <p:txBody>
          <a:bodyPr/>
          <a:lstStyle/>
          <a:p>
            <a:endParaRPr lang="en-GB"/>
          </a:p>
        </p:txBody>
      </p:sp>
      <p:sp>
        <p:nvSpPr>
          <p:cNvPr id="7" name="CardText 48"/>
          <p:cNvSpPr txBox="1"/>
          <p:nvPr/>
        </p:nvSpPr>
        <p:spPr>
          <a:xfrm>
            <a:off x="640080" y="1298448"/>
            <a:ext cx="2331720" cy="27432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Reablement</a:t>
            </a:r>
            <a:endParaRPr lang="en-US" sz="1500" dirty="0"/>
          </a:p>
          <a:p>
            <a:pPr marL="0" indent="0">
              <a:buNone/>
            </a:pPr>
            <a:r>
              <a:rPr lang="en-US" sz="1200" dirty="0">
                <a:solidFill>
                  <a:schemeClr val="tx1"/>
                </a:solidFill>
              </a:rPr>
              <a:t>Time-limited support to regain skills and confidence after illness or injury.</a:t>
            </a:r>
            <a:endParaRPr lang="en-US" sz="1500" dirty="0"/>
          </a:p>
        </p:txBody>
      </p:sp>
      <p:sp>
        <p:nvSpPr>
          <p:cNvPr id="8" name="Card 49"/>
          <p:cNvSpPr/>
          <p:nvPr/>
        </p:nvSpPr>
        <p:spPr>
          <a:xfrm>
            <a:off x="3268980" y="1188720"/>
            <a:ext cx="2606040" cy="2926080"/>
          </a:xfrm>
          <a:prstGeom prst="roundRect">
            <a:avLst>
              <a:gd name="adj" fmla="val 2807"/>
            </a:avLst>
          </a:prstGeom>
          <a:solidFill>
            <a:schemeClr val="bg1"/>
          </a:solidFill>
          <a:ln w="12700">
            <a:solidFill>
              <a:schemeClr val="accent3"/>
            </a:solidFill>
            <a:prstDash val="solid"/>
          </a:ln>
        </p:spPr>
        <p:txBody>
          <a:bodyPr/>
          <a:lstStyle/>
          <a:p>
            <a:endParaRPr lang="en-GB"/>
          </a:p>
        </p:txBody>
      </p:sp>
      <p:sp>
        <p:nvSpPr>
          <p:cNvPr id="9" name="Bar 49"/>
          <p:cNvSpPr/>
          <p:nvPr/>
        </p:nvSpPr>
        <p:spPr>
          <a:xfrm>
            <a:off x="3406140" y="1188720"/>
            <a:ext cx="2331720" cy="54864"/>
          </a:xfrm>
          <a:prstGeom prst="rect">
            <a:avLst/>
          </a:prstGeom>
          <a:solidFill>
            <a:schemeClr val="accent1"/>
          </a:solidFill>
          <a:ln/>
        </p:spPr>
        <p:txBody>
          <a:bodyPr/>
          <a:lstStyle/>
          <a:p>
            <a:endParaRPr lang="en-GB"/>
          </a:p>
        </p:txBody>
      </p:sp>
      <p:sp>
        <p:nvSpPr>
          <p:cNvPr id="10" name="CardText 49"/>
          <p:cNvSpPr txBox="1"/>
          <p:nvPr/>
        </p:nvSpPr>
        <p:spPr>
          <a:xfrm>
            <a:off x="3406140" y="1298448"/>
            <a:ext cx="2331720" cy="27432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Home adaptations</a:t>
            </a:r>
            <a:endParaRPr lang="en-US" sz="1500" dirty="0"/>
          </a:p>
          <a:p>
            <a:pPr marL="0" indent="0">
              <a:buNone/>
            </a:pPr>
            <a:r>
              <a:rPr lang="en-US" sz="1200" dirty="0">
                <a:solidFill>
                  <a:schemeClr val="tx1"/>
                </a:solidFill>
              </a:rPr>
              <a:t>Housing improvements help people stay safely at home (Centre for Ageing Better, 2021; DHSC, 2021).</a:t>
            </a:r>
            <a:endParaRPr lang="en-US" sz="1500" dirty="0"/>
          </a:p>
        </p:txBody>
      </p:sp>
      <p:sp>
        <p:nvSpPr>
          <p:cNvPr id="11" name="Card 50"/>
          <p:cNvSpPr/>
          <p:nvPr/>
        </p:nvSpPr>
        <p:spPr>
          <a:xfrm>
            <a:off x="6035040" y="1188720"/>
            <a:ext cx="2606040" cy="2926080"/>
          </a:xfrm>
          <a:prstGeom prst="roundRect">
            <a:avLst>
              <a:gd name="adj" fmla="val 2807"/>
            </a:avLst>
          </a:prstGeom>
          <a:solidFill>
            <a:schemeClr val="bg1"/>
          </a:solidFill>
          <a:ln w="12700">
            <a:solidFill>
              <a:schemeClr val="accent3"/>
            </a:solidFill>
            <a:prstDash val="solid"/>
          </a:ln>
        </p:spPr>
        <p:txBody>
          <a:bodyPr/>
          <a:lstStyle/>
          <a:p>
            <a:endParaRPr lang="en-GB"/>
          </a:p>
        </p:txBody>
      </p:sp>
      <p:sp>
        <p:nvSpPr>
          <p:cNvPr id="12" name="Bar 50"/>
          <p:cNvSpPr/>
          <p:nvPr/>
        </p:nvSpPr>
        <p:spPr>
          <a:xfrm>
            <a:off x="6172200" y="1188720"/>
            <a:ext cx="2331720" cy="54864"/>
          </a:xfrm>
          <a:prstGeom prst="rect">
            <a:avLst/>
          </a:prstGeom>
          <a:solidFill>
            <a:schemeClr val="accent1"/>
          </a:solidFill>
          <a:ln/>
        </p:spPr>
        <p:txBody>
          <a:bodyPr/>
          <a:lstStyle/>
          <a:p>
            <a:endParaRPr lang="en-GB"/>
          </a:p>
        </p:txBody>
      </p:sp>
      <p:sp>
        <p:nvSpPr>
          <p:cNvPr id="13" name="CardText 50"/>
          <p:cNvSpPr txBox="1"/>
          <p:nvPr/>
        </p:nvSpPr>
        <p:spPr>
          <a:xfrm>
            <a:off x="6172200" y="1298448"/>
            <a:ext cx="2331720" cy="27432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Evaluation</a:t>
            </a:r>
            <a:endParaRPr lang="en-US" sz="1500" dirty="0"/>
          </a:p>
          <a:p>
            <a:pPr marL="0" indent="0">
              <a:buNone/>
            </a:pPr>
            <a:r>
              <a:rPr lang="en-US" sz="1200" dirty="0">
                <a:solidFill>
                  <a:schemeClr val="tx1"/>
                </a:solidFill>
              </a:rPr>
              <a:t>Goal-focused, but availability varies and delays can undermine benefit.</a:t>
            </a:r>
            <a:endParaRPr lang="en-US" sz="150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11</a:t>
            </a:fld>
            <a:endParaRPr lang="en-US"/>
          </a:p>
        </p:txBody>
      </p:sp>
      <p:pic>
        <p:nvPicPr>
          <p:cNvPr id="3" name="Recorded Sound">
            <a:hlinkClick r:id="" action="ppaction://media"/>
            <a:extLst>
              <a:ext uri="{FF2B5EF4-FFF2-40B4-BE49-F238E27FC236}">
                <a16:creationId xmlns:a16="http://schemas.microsoft.com/office/drawing/2014/main" id="{D9F184B4-F8EF-5AE5-70AC-0D767B712E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437880" y="448564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5968"/>
    </mc:Choice>
    <mc:Fallback>
      <p:transition spd="slow" advTm="559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96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Intervention 3: Social Prescribing and Community Support</a:t>
            </a:r>
            <a:endParaRPr lang="en-US" sz="2600" dirty="0"/>
          </a:p>
        </p:txBody>
      </p:sp>
      <p:sp>
        <p:nvSpPr>
          <p:cNvPr id="4" name="Source 51"/>
          <p:cNvSpPr txBox="1"/>
          <p:nvPr/>
        </p:nvSpPr>
        <p:spPr>
          <a:xfrm>
            <a:off x="502920" y="4754880"/>
            <a:ext cx="7589520" cy="274320"/>
          </a:xfrm>
          <a:prstGeom prst="rect">
            <a:avLst/>
          </a:prstGeom>
          <a:noFill/>
          <a:ln/>
        </p:spPr>
        <p:txBody>
          <a:bodyPr wrap="square" lIns="0" tIns="0" rIns="0" bIns="0" rtlCol="0" anchor="ctr"/>
          <a:lstStyle/>
          <a:p>
            <a:pPr marL="0" indent="0">
              <a:buNone/>
            </a:pPr>
            <a:r>
              <a:rPr lang="en-US" sz="1000" i="1" dirty="0">
                <a:solidFill>
                  <a:schemeClr val="accent4"/>
                </a:solidFill>
              </a:rPr>
              <a:t>Sources: Pescheny et al. (2020); Holt-Lunstad (2021)</a:t>
            </a:r>
            <a:endParaRPr lang="en-US" sz="1000" dirty="0"/>
          </a:p>
        </p:txBody>
      </p:sp>
      <p:sp>
        <p:nvSpPr>
          <p:cNvPr id="5" name="Card 52"/>
          <p:cNvSpPr/>
          <p:nvPr/>
        </p:nvSpPr>
        <p:spPr>
          <a:xfrm>
            <a:off x="502920" y="1188720"/>
            <a:ext cx="3977640" cy="2926080"/>
          </a:xfrm>
          <a:prstGeom prst="roundRect">
            <a:avLst>
              <a:gd name="adj" fmla="val 2500"/>
            </a:avLst>
          </a:prstGeom>
          <a:solidFill>
            <a:schemeClr val="bg1"/>
          </a:solidFill>
          <a:ln w="12700">
            <a:solidFill>
              <a:schemeClr val="accent3"/>
            </a:solidFill>
            <a:prstDash val="solid"/>
          </a:ln>
        </p:spPr>
        <p:txBody>
          <a:bodyPr/>
          <a:lstStyle/>
          <a:p>
            <a:endParaRPr lang="en-GB"/>
          </a:p>
        </p:txBody>
      </p:sp>
      <p:sp>
        <p:nvSpPr>
          <p:cNvPr id="6" name="Bar 52"/>
          <p:cNvSpPr/>
          <p:nvPr/>
        </p:nvSpPr>
        <p:spPr>
          <a:xfrm>
            <a:off x="640080" y="1188720"/>
            <a:ext cx="3703320" cy="54864"/>
          </a:xfrm>
          <a:prstGeom prst="rect">
            <a:avLst/>
          </a:prstGeom>
          <a:solidFill>
            <a:schemeClr val="accent1"/>
          </a:solidFill>
          <a:ln/>
        </p:spPr>
        <p:txBody>
          <a:bodyPr/>
          <a:lstStyle/>
          <a:p>
            <a:endParaRPr lang="en-GB"/>
          </a:p>
        </p:txBody>
      </p:sp>
      <p:sp>
        <p:nvSpPr>
          <p:cNvPr id="7" name="CardText 52"/>
          <p:cNvSpPr txBox="1"/>
          <p:nvPr/>
        </p:nvSpPr>
        <p:spPr>
          <a:xfrm>
            <a:off x="640080" y="1298448"/>
            <a:ext cx="3703320" cy="27432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Benefits</a:t>
            </a:r>
            <a:endParaRPr lang="en-US" sz="1500" dirty="0"/>
          </a:p>
          <a:p>
            <a:pPr marL="0" indent="0">
              <a:buNone/>
            </a:pPr>
            <a:r>
              <a:rPr lang="en-US" sz="1400" dirty="0">
                <a:solidFill>
                  <a:schemeClr val="tx1"/>
                </a:solidFill>
              </a:rPr>
              <a:t>Improved wellbeing and social connection for some users (Pescheny et al., 2020)</a:t>
            </a:r>
            <a:endParaRPr lang="en-US" sz="1500" dirty="0"/>
          </a:p>
          <a:p>
            <a:pPr marL="0" indent="0">
              <a:buNone/>
            </a:pPr>
            <a:endParaRPr lang="en-US" sz="1500" dirty="0"/>
          </a:p>
          <a:p>
            <a:pPr marL="0" indent="0">
              <a:buNone/>
            </a:pPr>
            <a:r>
              <a:rPr lang="en-US" sz="1400" dirty="0">
                <a:solidFill>
                  <a:schemeClr val="tx1"/>
                </a:solidFill>
              </a:rPr>
              <a:t>Addresses loneliness, which is linked to poor health (Holt-Lunstad, 2021)</a:t>
            </a:r>
            <a:endParaRPr lang="en-US" sz="1500" dirty="0"/>
          </a:p>
        </p:txBody>
      </p:sp>
      <p:sp>
        <p:nvSpPr>
          <p:cNvPr id="8" name="Card 53"/>
          <p:cNvSpPr/>
          <p:nvPr/>
        </p:nvSpPr>
        <p:spPr>
          <a:xfrm>
            <a:off x="4663440" y="1188720"/>
            <a:ext cx="3977640" cy="2926080"/>
          </a:xfrm>
          <a:prstGeom prst="roundRect">
            <a:avLst>
              <a:gd name="adj" fmla="val 2500"/>
            </a:avLst>
          </a:prstGeom>
          <a:solidFill>
            <a:schemeClr val="accent5"/>
          </a:solidFill>
          <a:ln w="12700">
            <a:solidFill>
              <a:schemeClr val="accent3"/>
            </a:solidFill>
            <a:prstDash val="solid"/>
          </a:ln>
        </p:spPr>
        <p:txBody>
          <a:bodyPr/>
          <a:lstStyle/>
          <a:p>
            <a:endParaRPr lang="en-GB"/>
          </a:p>
        </p:txBody>
      </p:sp>
      <p:sp>
        <p:nvSpPr>
          <p:cNvPr id="9" name="Bar 53"/>
          <p:cNvSpPr/>
          <p:nvPr/>
        </p:nvSpPr>
        <p:spPr>
          <a:xfrm>
            <a:off x="4800600" y="1188720"/>
            <a:ext cx="3703320" cy="54864"/>
          </a:xfrm>
          <a:prstGeom prst="rect">
            <a:avLst/>
          </a:prstGeom>
          <a:solidFill>
            <a:schemeClr val="accent2"/>
          </a:solidFill>
          <a:ln/>
        </p:spPr>
        <p:txBody>
          <a:bodyPr/>
          <a:lstStyle/>
          <a:p>
            <a:endParaRPr lang="en-GB"/>
          </a:p>
        </p:txBody>
      </p:sp>
      <p:sp>
        <p:nvSpPr>
          <p:cNvPr id="10" name="CardText 53"/>
          <p:cNvSpPr txBox="1"/>
          <p:nvPr/>
        </p:nvSpPr>
        <p:spPr>
          <a:xfrm>
            <a:off x="4800600" y="1298448"/>
            <a:ext cx="3703320" cy="27432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Limitations</a:t>
            </a:r>
            <a:endParaRPr lang="en-US" sz="1500" dirty="0"/>
          </a:p>
          <a:p>
            <a:pPr marL="0" indent="0">
              <a:buNone/>
            </a:pPr>
            <a:r>
              <a:rPr lang="en-US" sz="1400" dirty="0">
                <a:solidFill>
                  <a:schemeClr val="tx1"/>
                </a:solidFill>
              </a:rPr>
              <a:t>Evidence quality is variable (Pescheny et al., 2020)</a:t>
            </a:r>
            <a:endParaRPr lang="en-US" sz="1500" dirty="0"/>
          </a:p>
          <a:p>
            <a:pPr marL="0" indent="0">
              <a:buNone/>
            </a:pPr>
            <a:endParaRPr lang="en-US" sz="1500" dirty="0"/>
          </a:p>
          <a:p>
            <a:pPr marL="0" indent="0">
              <a:buNone/>
            </a:pPr>
            <a:r>
              <a:rPr lang="en-US" sz="1400" dirty="0">
                <a:solidFill>
                  <a:schemeClr val="tx1"/>
                </a:solidFill>
              </a:rPr>
              <a:t>Depends on an often under-funded voluntary sector</a:t>
            </a:r>
            <a:endParaRPr lang="en-US" sz="1500" dirty="0"/>
          </a:p>
          <a:p>
            <a:pPr marL="0" indent="0">
              <a:buNone/>
            </a:pPr>
            <a:endParaRPr lang="en-US" sz="1500" dirty="0"/>
          </a:p>
          <a:p>
            <a:pPr marL="0" indent="0">
              <a:buNone/>
            </a:pPr>
            <a:r>
              <a:rPr lang="en-US" sz="1400" dirty="0">
                <a:solidFill>
                  <a:schemeClr val="tx1"/>
                </a:solidFill>
              </a:rPr>
              <a:t>Outcome measurement needs improvement</a:t>
            </a:r>
            <a:endParaRPr lang="en-US" sz="150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12</a:t>
            </a:fld>
            <a:endParaRPr lang="en-US"/>
          </a:p>
        </p:txBody>
      </p:sp>
      <p:pic>
        <p:nvPicPr>
          <p:cNvPr id="3" name="Recorded Sound">
            <a:hlinkClick r:id="" action="ppaction://media"/>
            <a:extLst>
              <a:ext uri="{FF2B5EF4-FFF2-40B4-BE49-F238E27FC236}">
                <a16:creationId xmlns:a16="http://schemas.microsoft.com/office/drawing/2014/main" id="{4CDB53E4-F929-6102-1299-7927C394A4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41080" y="4526461"/>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5825"/>
    </mc:Choice>
    <mc:Fallback>
      <p:transition spd="slow" advTm="55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82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Evaluating Effectiveness: Summary</a:t>
            </a:r>
            <a:endParaRPr lang="en-US" sz="2600" dirty="0"/>
          </a:p>
        </p:txBody>
      </p:sp>
      <p:sp>
        <p:nvSpPr>
          <p:cNvPr id="4" name="Source 54"/>
          <p:cNvSpPr txBox="1"/>
          <p:nvPr/>
        </p:nvSpPr>
        <p:spPr>
          <a:xfrm>
            <a:off x="502920" y="4754880"/>
            <a:ext cx="7589520" cy="274320"/>
          </a:xfrm>
          <a:prstGeom prst="rect">
            <a:avLst/>
          </a:prstGeom>
          <a:noFill/>
          <a:ln/>
        </p:spPr>
        <p:txBody>
          <a:bodyPr wrap="square" lIns="0" tIns="0" rIns="0" bIns="0" rtlCol="0" anchor="ctr"/>
          <a:lstStyle/>
          <a:p>
            <a:pPr marL="0" indent="0">
              <a:buNone/>
            </a:pPr>
            <a:r>
              <a:rPr lang="en-US" sz="1000" i="1" dirty="0">
                <a:solidFill>
                  <a:schemeClr val="accent4"/>
                </a:solidFill>
              </a:rPr>
              <a:t>Sources: WHO (2020b); Sherrington et al. (2020); DHSC (2021); Centre for Ageing Better (2021); Pescheny et al. (2020)</a:t>
            </a:r>
            <a:endParaRPr lang="en-US" sz="1000" dirty="0"/>
          </a:p>
        </p:txBody>
      </p:sp>
      <p:graphicFrame>
        <p:nvGraphicFramePr>
          <p:cNvPr id="14" name="Table 0"/>
          <p:cNvGraphicFramePr>
            <a:graphicFrameLocks noGrp="1"/>
          </p:cNvGraphicFramePr>
          <p:nvPr>
            <p:extLst>
              <p:ext uri="{D42A27DB-BD31-4B8C-83A1-F6EECF244321}">
                <p14:modId xmlns:p14="http://schemas.microsoft.com/office/powerpoint/2010/main" val="1579011935"/>
              </p:ext>
            </p:extLst>
          </p:nvPr>
        </p:nvGraphicFramePr>
        <p:xfrm>
          <a:off x="502920" y="1188720"/>
          <a:ext cx="8138160" cy="3200400"/>
        </p:xfrm>
        <a:graphic>
          <a:graphicData uri="http://schemas.openxmlformats.org/drawingml/2006/table">
            <a:tbl>
              <a:tblPr/>
              <a:tblGrid>
                <a:gridCol w="2468880">
                  <a:extLst>
                    <a:ext uri="{9D8B030D-6E8A-4147-A177-3AD203B41FA5}">
                      <a16:colId xmlns:a16="http://schemas.microsoft.com/office/drawing/2014/main" val="20000"/>
                    </a:ext>
                  </a:extLst>
                </a:gridCol>
                <a:gridCol w="2834640">
                  <a:extLst>
                    <a:ext uri="{9D8B030D-6E8A-4147-A177-3AD203B41FA5}">
                      <a16:colId xmlns:a16="http://schemas.microsoft.com/office/drawing/2014/main" val="20001"/>
                    </a:ext>
                  </a:extLst>
                </a:gridCol>
                <a:gridCol w="2834640">
                  <a:extLst>
                    <a:ext uri="{9D8B030D-6E8A-4147-A177-3AD203B41FA5}">
                      <a16:colId xmlns:a16="http://schemas.microsoft.com/office/drawing/2014/main" val="20002"/>
                    </a:ext>
                  </a:extLst>
                </a:gridCol>
              </a:tblGrid>
              <a:tr h="640080">
                <a:tc>
                  <a:txBody>
                    <a:bodyPr/>
                    <a:lstStyle/>
                    <a:p>
                      <a:pPr marL="0" indent="0">
                        <a:buNone/>
                      </a:pPr>
                      <a:r>
                        <a:rPr lang="en-US" sz="1300" b="1" dirty="0">
                          <a:solidFill>
                            <a:schemeClr val="bg1"/>
                          </a:solidFill>
                        </a:rPr>
                        <a:t>Approach</a:t>
                      </a:r>
                      <a:endParaRPr lang="en-US" sz="1300" dirty="0"/>
                    </a:p>
                  </a:txBody>
                  <a:tcPr marT="91440" marB="91440" anchor="ct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solidFill>
                  </a:tcPr>
                </a:tc>
                <a:tc>
                  <a:txBody>
                    <a:bodyPr/>
                    <a:lstStyle/>
                    <a:p>
                      <a:pPr marL="0" indent="0">
                        <a:buNone/>
                      </a:pPr>
                      <a:r>
                        <a:rPr lang="en-US" sz="1300" b="1" dirty="0">
                          <a:solidFill>
                            <a:schemeClr val="bg1"/>
                          </a:solidFill>
                        </a:rPr>
                        <a:t>Benefit</a:t>
                      </a:r>
                      <a:endParaRPr lang="en-US" sz="1300" dirty="0"/>
                    </a:p>
                  </a:txBody>
                  <a:tcPr marT="91440" marB="91440" anchor="ct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solidFill>
                  </a:tcPr>
                </a:tc>
                <a:tc>
                  <a:txBody>
                    <a:bodyPr/>
                    <a:lstStyle/>
                    <a:p>
                      <a:pPr marL="0" indent="0">
                        <a:buNone/>
                      </a:pPr>
                      <a:r>
                        <a:rPr lang="en-US" sz="1300" b="1" dirty="0">
                          <a:solidFill>
                            <a:schemeClr val="bg1"/>
                          </a:solidFill>
                        </a:rPr>
                        <a:t>Limitation</a:t>
                      </a:r>
                      <a:endParaRPr lang="en-US" sz="1300" dirty="0"/>
                    </a:p>
                  </a:txBody>
                  <a:tcPr marT="91440" marB="91440" anchor="ct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1"/>
                    </a:solidFill>
                  </a:tcPr>
                </a:tc>
                <a:extLst>
                  <a:ext uri="{0D108BD9-81ED-4DB2-BD59-A6C34878D82A}">
                    <a16:rowId xmlns:a16="http://schemas.microsoft.com/office/drawing/2014/main" val="10000"/>
                  </a:ext>
                </a:extLst>
              </a:tr>
              <a:tr h="640080">
                <a:tc>
                  <a:txBody>
                    <a:bodyPr/>
                    <a:lstStyle/>
                    <a:p>
                      <a:pPr marL="0" indent="0">
                        <a:buNone/>
                      </a:pPr>
                      <a:r>
                        <a:rPr lang="en-US" sz="1200" dirty="0">
                          <a:solidFill>
                            <a:schemeClr val="tx1"/>
                          </a:solidFill>
                        </a:rPr>
                        <a:t>Exercise and falls prevention</a:t>
                      </a:r>
                      <a:endParaRPr lang="en-US" sz="1200" dirty="0"/>
                    </a:p>
                  </a:txBody>
                  <a:tcPr marT="91440" marB="91440" anchor="ct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5"/>
                    </a:solidFill>
                  </a:tcPr>
                </a:tc>
                <a:tc>
                  <a:txBody>
                    <a:bodyPr/>
                    <a:lstStyle/>
                    <a:p>
                      <a:pPr marL="0" indent="0">
                        <a:buNone/>
                      </a:pPr>
                      <a:r>
                        <a:rPr lang="en-US" sz="1200" dirty="0">
                          <a:solidFill>
                            <a:schemeClr val="tx1"/>
                          </a:solidFill>
                        </a:rPr>
                        <a:t>Fewer falls; stronger mobility</a:t>
                      </a:r>
                      <a:endParaRPr lang="en-US" sz="1200" dirty="0"/>
                    </a:p>
                  </a:txBody>
                  <a:tcPr marT="91440" marB="91440" anchor="ct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5"/>
                    </a:solidFill>
                  </a:tcPr>
                </a:tc>
                <a:tc>
                  <a:txBody>
                    <a:bodyPr/>
                    <a:lstStyle/>
                    <a:p>
                      <a:pPr marL="0" indent="0">
                        <a:buNone/>
                      </a:pPr>
                      <a:r>
                        <a:rPr lang="en-US" sz="1200" dirty="0">
                          <a:solidFill>
                            <a:schemeClr val="tx1"/>
                          </a:solidFill>
                        </a:rPr>
                        <a:t>Access, cost and motivation</a:t>
                      </a:r>
                      <a:endParaRPr lang="en-US" sz="1200" dirty="0"/>
                    </a:p>
                  </a:txBody>
                  <a:tcPr marT="91440" marB="91440" anchor="ct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5"/>
                    </a:solidFill>
                  </a:tcPr>
                </a:tc>
                <a:extLst>
                  <a:ext uri="{0D108BD9-81ED-4DB2-BD59-A6C34878D82A}">
                    <a16:rowId xmlns:a16="http://schemas.microsoft.com/office/drawing/2014/main" val="10001"/>
                  </a:ext>
                </a:extLst>
              </a:tr>
              <a:tr h="640080">
                <a:tc>
                  <a:txBody>
                    <a:bodyPr/>
                    <a:lstStyle/>
                    <a:p>
                      <a:pPr marL="0" indent="0">
                        <a:buNone/>
                      </a:pPr>
                      <a:r>
                        <a:rPr lang="en-US" sz="1200" dirty="0">
                          <a:solidFill>
                            <a:schemeClr val="tx1"/>
                          </a:solidFill>
                        </a:rPr>
                        <a:t>Reablement</a:t>
                      </a:r>
                      <a:endParaRPr lang="en-US" sz="1200" dirty="0"/>
                    </a:p>
                  </a:txBody>
                  <a:tcPr marT="91440" marB="91440" anchor="ct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bg1"/>
                    </a:solidFill>
                  </a:tcPr>
                </a:tc>
                <a:tc>
                  <a:txBody>
                    <a:bodyPr/>
                    <a:lstStyle/>
                    <a:p>
                      <a:pPr marL="0" indent="0">
                        <a:buNone/>
                      </a:pPr>
                      <a:r>
                        <a:rPr lang="en-US" sz="1200" dirty="0">
                          <a:solidFill>
                            <a:schemeClr val="tx1"/>
                          </a:solidFill>
                        </a:rPr>
                        <a:t>Regained skills; less long-term care</a:t>
                      </a:r>
                      <a:endParaRPr lang="en-US" sz="1200" dirty="0"/>
                    </a:p>
                  </a:txBody>
                  <a:tcPr marT="91440" marB="91440" anchor="ct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bg1"/>
                    </a:solidFill>
                  </a:tcPr>
                </a:tc>
                <a:tc>
                  <a:txBody>
                    <a:bodyPr/>
                    <a:lstStyle/>
                    <a:p>
                      <a:pPr marL="0" indent="0">
                        <a:buNone/>
                      </a:pPr>
                      <a:r>
                        <a:rPr lang="en-US" sz="1200" dirty="0">
                          <a:solidFill>
                            <a:schemeClr val="tx1"/>
                          </a:solidFill>
                        </a:rPr>
                        <a:t>Time-limited; variable availability</a:t>
                      </a:r>
                      <a:endParaRPr lang="en-US" sz="1200" dirty="0"/>
                    </a:p>
                  </a:txBody>
                  <a:tcPr marT="91440" marB="91440" anchor="ct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640080">
                <a:tc>
                  <a:txBody>
                    <a:bodyPr/>
                    <a:lstStyle/>
                    <a:p>
                      <a:pPr marL="0" indent="0">
                        <a:buNone/>
                      </a:pPr>
                      <a:r>
                        <a:rPr lang="en-US" sz="1200" dirty="0">
                          <a:solidFill>
                            <a:schemeClr val="tx1"/>
                          </a:solidFill>
                        </a:rPr>
                        <a:t>Housing and adaptations</a:t>
                      </a:r>
                      <a:endParaRPr lang="en-US" sz="1200" dirty="0"/>
                    </a:p>
                  </a:txBody>
                  <a:tcPr marT="91440" marB="91440" anchor="ct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5"/>
                    </a:solidFill>
                  </a:tcPr>
                </a:tc>
                <a:tc>
                  <a:txBody>
                    <a:bodyPr/>
                    <a:lstStyle/>
                    <a:p>
                      <a:pPr marL="0" indent="0">
                        <a:buNone/>
                      </a:pPr>
                      <a:r>
                        <a:rPr lang="en-US" sz="1200" dirty="0">
                          <a:solidFill>
                            <a:schemeClr val="tx1"/>
                          </a:solidFill>
                        </a:rPr>
                        <a:t>Safe, independent living at home</a:t>
                      </a:r>
                      <a:endParaRPr lang="en-US" sz="1200" dirty="0"/>
                    </a:p>
                  </a:txBody>
                  <a:tcPr marT="91440" marB="91440" anchor="ct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5"/>
                    </a:solidFill>
                  </a:tcPr>
                </a:tc>
                <a:tc>
                  <a:txBody>
                    <a:bodyPr/>
                    <a:lstStyle/>
                    <a:p>
                      <a:pPr marL="0" indent="0">
                        <a:buNone/>
                      </a:pPr>
                      <a:r>
                        <a:rPr lang="en-US" sz="1200" dirty="0">
                          <a:solidFill>
                            <a:schemeClr val="tx1"/>
                          </a:solidFill>
                        </a:rPr>
                        <a:t>Waiting times; poor housing stock</a:t>
                      </a:r>
                      <a:endParaRPr lang="en-US" sz="1200" dirty="0"/>
                    </a:p>
                  </a:txBody>
                  <a:tcPr marT="91440" marB="91440" anchor="ct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accent5"/>
                    </a:solidFill>
                  </a:tcPr>
                </a:tc>
                <a:extLst>
                  <a:ext uri="{0D108BD9-81ED-4DB2-BD59-A6C34878D82A}">
                    <a16:rowId xmlns:a16="http://schemas.microsoft.com/office/drawing/2014/main" val="10003"/>
                  </a:ext>
                </a:extLst>
              </a:tr>
              <a:tr h="640080">
                <a:tc>
                  <a:txBody>
                    <a:bodyPr/>
                    <a:lstStyle/>
                    <a:p>
                      <a:pPr marL="0" indent="0">
                        <a:buNone/>
                      </a:pPr>
                      <a:r>
                        <a:rPr lang="en-US" sz="1200" dirty="0">
                          <a:solidFill>
                            <a:schemeClr val="tx1"/>
                          </a:solidFill>
                        </a:rPr>
                        <a:t>Social prescribing</a:t>
                      </a:r>
                      <a:endParaRPr lang="en-US" sz="1200" dirty="0"/>
                    </a:p>
                  </a:txBody>
                  <a:tcPr marT="91440" marB="91440" anchor="ct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bg1"/>
                    </a:solidFill>
                  </a:tcPr>
                </a:tc>
                <a:tc>
                  <a:txBody>
                    <a:bodyPr/>
                    <a:lstStyle/>
                    <a:p>
                      <a:pPr marL="0" indent="0">
                        <a:buNone/>
                      </a:pPr>
                      <a:r>
                        <a:rPr lang="en-US" sz="1200" dirty="0">
                          <a:solidFill>
                            <a:schemeClr val="tx1"/>
                          </a:solidFill>
                        </a:rPr>
                        <a:t>Wellbeing; social connection</a:t>
                      </a:r>
                      <a:endParaRPr lang="en-US" sz="1200" dirty="0"/>
                    </a:p>
                  </a:txBody>
                  <a:tcPr marT="91440" marB="91440" anchor="ct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bg1"/>
                    </a:solidFill>
                  </a:tcPr>
                </a:tc>
                <a:tc>
                  <a:txBody>
                    <a:bodyPr/>
                    <a:lstStyle/>
                    <a:p>
                      <a:pPr marL="0" indent="0">
                        <a:buNone/>
                      </a:pPr>
                      <a:r>
                        <a:rPr lang="en-US" sz="1200" dirty="0">
                          <a:solidFill>
                            <a:schemeClr val="tx1"/>
                          </a:solidFill>
                        </a:rPr>
                        <a:t>Variable evidence; voluntary sector reliance</a:t>
                      </a:r>
                      <a:endParaRPr lang="en-US" sz="1200" dirty="0"/>
                    </a:p>
                  </a:txBody>
                  <a:tcPr marT="91440" marB="91440" anchor="ctr">
                    <a:lnL w="12700" cap="flat" cmpd="sng" algn="ctr">
                      <a:solidFill>
                        <a:schemeClr val="accent3"/>
                      </a:solidFill>
                      <a:prstDash val="solid"/>
                      <a:round/>
                      <a:headEnd type="none" w="med" len="med"/>
                      <a:tailEnd type="none" w="med" len="med"/>
                    </a:lnL>
                    <a:lnR w="12700" cap="flat" cmpd="sng" algn="ctr">
                      <a:solidFill>
                        <a:schemeClr val="accent3"/>
                      </a:solidFill>
                      <a:prstDash val="solid"/>
                      <a:round/>
                      <a:headEnd type="none" w="med" len="med"/>
                      <a:tailEnd type="none" w="med" len="med"/>
                    </a:lnR>
                    <a:lnT w="12700" cap="flat" cmpd="sng" algn="ctr">
                      <a:solidFill>
                        <a:schemeClr val="accent3"/>
                      </a:solidFill>
                      <a:prstDash val="solid"/>
                      <a:round/>
                      <a:headEnd type="none" w="med" len="med"/>
                      <a:tailEnd type="none" w="med" len="med"/>
                    </a:lnT>
                    <a:lnB w="12700" cap="flat" cmpd="sng" algn="ctr">
                      <a:solidFill>
                        <a:schemeClr val="accent3"/>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bl>
          </a:graphicData>
        </a:graphic>
      </p:graphicFrame>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13</a:t>
            </a:fld>
            <a:endParaRPr lang="en-US"/>
          </a:p>
        </p:txBody>
      </p:sp>
      <p:pic>
        <p:nvPicPr>
          <p:cNvPr id="3" name="Recorded Sound">
            <a:hlinkClick r:id="" action="ppaction://media"/>
            <a:extLst>
              <a:ext uri="{FF2B5EF4-FFF2-40B4-BE49-F238E27FC236}">
                <a16:creationId xmlns:a16="http://schemas.microsoft.com/office/drawing/2014/main" id="{74945DC0-262E-B092-4954-1B76A9847C7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49640" y="455168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4558"/>
    </mc:Choice>
    <mc:Fallback>
      <p:transition spd="slow" advTm="545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55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Challenges: System-Level</a:t>
            </a:r>
            <a:endParaRPr lang="en-US" sz="2600" dirty="0"/>
          </a:p>
        </p:txBody>
      </p:sp>
      <p:sp>
        <p:nvSpPr>
          <p:cNvPr id="4" name="Source 55"/>
          <p:cNvSpPr txBox="1"/>
          <p:nvPr/>
        </p:nvSpPr>
        <p:spPr>
          <a:xfrm>
            <a:off x="502920" y="4754880"/>
            <a:ext cx="7589520" cy="274320"/>
          </a:xfrm>
          <a:prstGeom prst="rect">
            <a:avLst/>
          </a:prstGeom>
          <a:noFill/>
          <a:ln/>
        </p:spPr>
        <p:txBody>
          <a:bodyPr wrap="square" lIns="0" tIns="0" rIns="0" bIns="0" rtlCol="0" anchor="ctr"/>
          <a:lstStyle/>
          <a:p>
            <a:pPr marL="0" indent="0">
              <a:buNone/>
            </a:pPr>
            <a:r>
              <a:rPr lang="en-US" sz="1000" i="1" dirty="0">
                <a:solidFill>
                  <a:schemeClr val="accent4"/>
                </a:solidFill>
              </a:rPr>
              <a:t>Sources: The King's Fund (2026); Skills for Care (2025); CQC (2023)</a:t>
            </a:r>
            <a:endParaRPr lang="en-US" sz="1000" dirty="0"/>
          </a:p>
        </p:txBody>
      </p:sp>
      <p:sp>
        <p:nvSpPr>
          <p:cNvPr id="5" name="Card 56"/>
          <p:cNvSpPr/>
          <p:nvPr/>
        </p:nvSpPr>
        <p:spPr>
          <a:xfrm>
            <a:off x="502920" y="1188720"/>
            <a:ext cx="2606040" cy="2926080"/>
          </a:xfrm>
          <a:prstGeom prst="roundRect">
            <a:avLst>
              <a:gd name="adj" fmla="val 2807"/>
            </a:avLst>
          </a:prstGeom>
          <a:solidFill>
            <a:schemeClr val="bg1"/>
          </a:solidFill>
          <a:ln w="12700">
            <a:solidFill>
              <a:schemeClr val="accent3"/>
            </a:solidFill>
            <a:prstDash val="solid"/>
          </a:ln>
        </p:spPr>
        <p:txBody>
          <a:bodyPr/>
          <a:lstStyle/>
          <a:p>
            <a:endParaRPr lang="en-GB"/>
          </a:p>
        </p:txBody>
      </p:sp>
      <p:sp>
        <p:nvSpPr>
          <p:cNvPr id="6" name="Bar 56"/>
          <p:cNvSpPr/>
          <p:nvPr/>
        </p:nvSpPr>
        <p:spPr>
          <a:xfrm>
            <a:off x="640080" y="1188720"/>
            <a:ext cx="2331720" cy="54864"/>
          </a:xfrm>
          <a:prstGeom prst="rect">
            <a:avLst/>
          </a:prstGeom>
          <a:solidFill>
            <a:schemeClr val="accent1"/>
          </a:solidFill>
          <a:ln/>
        </p:spPr>
        <p:txBody>
          <a:bodyPr/>
          <a:lstStyle/>
          <a:p>
            <a:endParaRPr lang="en-GB"/>
          </a:p>
        </p:txBody>
      </p:sp>
      <p:sp>
        <p:nvSpPr>
          <p:cNvPr id="7" name="CardText 56"/>
          <p:cNvSpPr txBox="1"/>
          <p:nvPr/>
        </p:nvSpPr>
        <p:spPr>
          <a:xfrm>
            <a:off x="640080" y="1298448"/>
            <a:ext cx="2331720" cy="27432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Funding</a:t>
            </a:r>
            <a:endParaRPr lang="en-US" sz="1500" dirty="0"/>
          </a:p>
          <a:p>
            <a:pPr marL="0" indent="0">
              <a:buNone/>
            </a:pPr>
            <a:r>
              <a:rPr lang="en-US" sz="1200" dirty="0">
                <a:solidFill>
                  <a:schemeClr val="tx1"/>
                </a:solidFill>
              </a:rPr>
              <a:t>Sustained financial pressure restricts eligibility and support (The King's Fund, 2026).</a:t>
            </a:r>
            <a:endParaRPr lang="en-US" sz="1500" dirty="0"/>
          </a:p>
        </p:txBody>
      </p:sp>
      <p:sp>
        <p:nvSpPr>
          <p:cNvPr id="8" name="Card 57"/>
          <p:cNvSpPr/>
          <p:nvPr/>
        </p:nvSpPr>
        <p:spPr>
          <a:xfrm>
            <a:off x="3268980" y="1188720"/>
            <a:ext cx="2606040" cy="2926080"/>
          </a:xfrm>
          <a:prstGeom prst="roundRect">
            <a:avLst>
              <a:gd name="adj" fmla="val 2807"/>
            </a:avLst>
          </a:prstGeom>
          <a:solidFill>
            <a:schemeClr val="bg1"/>
          </a:solidFill>
          <a:ln w="12700">
            <a:solidFill>
              <a:schemeClr val="accent3"/>
            </a:solidFill>
            <a:prstDash val="solid"/>
          </a:ln>
        </p:spPr>
        <p:txBody>
          <a:bodyPr/>
          <a:lstStyle/>
          <a:p>
            <a:endParaRPr lang="en-GB"/>
          </a:p>
        </p:txBody>
      </p:sp>
      <p:sp>
        <p:nvSpPr>
          <p:cNvPr id="9" name="Bar 57"/>
          <p:cNvSpPr/>
          <p:nvPr/>
        </p:nvSpPr>
        <p:spPr>
          <a:xfrm>
            <a:off x="3406140" y="1188720"/>
            <a:ext cx="2331720" cy="54864"/>
          </a:xfrm>
          <a:prstGeom prst="rect">
            <a:avLst/>
          </a:prstGeom>
          <a:solidFill>
            <a:schemeClr val="accent1"/>
          </a:solidFill>
          <a:ln/>
        </p:spPr>
        <p:txBody>
          <a:bodyPr/>
          <a:lstStyle/>
          <a:p>
            <a:endParaRPr lang="en-GB"/>
          </a:p>
        </p:txBody>
      </p:sp>
      <p:sp>
        <p:nvSpPr>
          <p:cNvPr id="10" name="CardText 57"/>
          <p:cNvSpPr txBox="1"/>
          <p:nvPr/>
        </p:nvSpPr>
        <p:spPr>
          <a:xfrm>
            <a:off x="3406140" y="1298448"/>
            <a:ext cx="2331720" cy="27432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Workforce</a:t>
            </a:r>
            <a:endParaRPr lang="en-US" sz="1500" dirty="0"/>
          </a:p>
          <a:p>
            <a:pPr marL="0" indent="0">
              <a:buNone/>
            </a:pPr>
            <a:r>
              <a:rPr lang="en-US" sz="1200" dirty="0">
                <a:solidFill>
                  <a:schemeClr val="tx1"/>
                </a:solidFill>
              </a:rPr>
              <a:t>Recruitment and retention difficulties affect continuity of care (Skills for Care, 2025).</a:t>
            </a:r>
            <a:endParaRPr lang="en-US" sz="1500" dirty="0"/>
          </a:p>
        </p:txBody>
      </p:sp>
      <p:sp>
        <p:nvSpPr>
          <p:cNvPr id="11" name="Card 58"/>
          <p:cNvSpPr/>
          <p:nvPr/>
        </p:nvSpPr>
        <p:spPr>
          <a:xfrm>
            <a:off x="6035040" y="1188720"/>
            <a:ext cx="2606040" cy="2926080"/>
          </a:xfrm>
          <a:prstGeom prst="roundRect">
            <a:avLst>
              <a:gd name="adj" fmla="val 2807"/>
            </a:avLst>
          </a:prstGeom>
          <a:solidFill>
            <a:schemeClr val="bg1"/>
          </a:solidFill>
          <a:ln w="12700">
            <a:solidFill>
              <a:schemeClr val="accent3"/>
            </a:solidFill>
            <a:prstDash val="solid"/>
          </a:ln>
        </p:spPr>
        <p:txBody>
          <a:bodyPr/>
          <a:lstStyle/>
          <a:p>
            <a:endParaRPr lang="en-GB"/>
          </a:p>
        </p:txBody>
      </p:sp>
      <p:sp>
        <p:nvSpPr>
          <p:cNvPr id="12" name="Bar 58"/>
          <p:cNvSpPr/>
          <p:nvPr/>
        </p:nvSpPr>
        <p:spPr>
          <a:xfrm>
            <a:off x="6172200" y="1188720"/>
            <a:ext cx="2331720" cy="54864"/>
          </a:xfrm>
          <a:prstGeom prst="rect">
            <a:avLst/>
          </a:prstGeom>
          <a:solidFill>
            <a:schemeClr val="accent1"/>
          </a:solidFill>
          <a:ln/>
        </p:spPr>
        <p:txBody>
          <a:bodyPr/>
          <a:lstStyle/>
          <a:p>
            <a:endParaRPr lang="en-GB"/>
          </a:p>
        </p:txBody>
      </p:sp>
      <p:sp>
        <p:nvSpPr>
          <p:cNvPr id="13" name="CardText 58"/>
          <p:cNvSpPr txBox="1"/>
          <p:nvPr/>
        </p:nvSpPr>
        <p:spPr>
          <a:xfrm>
            <a:off x="6172200" y="1298448"/>
            <a:ext cx="2331720" cy="274320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Access and quality</a:t>
            </a:r>
            <a:endParaRPr lang="en-US" sz="1500" dirty="0"/>
          </a:p>
          <a:p>
            <a:pPr marL="0" indent="0">
              <a:buNone/>
            </a:pPr>
            <a:r>
              <a:rPr lang="en-US" sz="1200" dirty="0">
                <a:solidFill>
                  <a:schemeClr val="tx1"/>
                </a:solidFill>
              </a:rPr>
              <a:t>Delays and unmet need push services towards crisis response (CQC, 2023).</a:t>
            </a:r>
            <a:endParaRPr lang="en-US" sz="150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14</a:t>
            </a:fld>
            <a:endParaRPr lang="en-US"/>
          </a:p>
        </p:txBody>
      </p:sp>
      <p:pic>
        <p:nvPicPr>
          <p:cNvPr id="3" name="Recorded Sound">
            <a:hlinkClick r:id="" action="ppaction://media"/>
            <a:extLst>
              <a:ext uri="{FF2B5EF4-FFF2-40B4-BE49-F238E27FC236}">
                <a16:creationId xmlns:a16="http://schemas.microsoft.com/office/drawing/2014/main" id="{B4D1A34D-0F3A-9922-14FF-08381BBBE3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03920" y="45085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8781"/>
    </mc:Choice>
    <mc:Fallback>
      <p:transition spd="slow" advTm="487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78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Challenges: Individual and Social</a:t>
            </a:r>
            <a:endParaRPr lang="en-US" sz="2600" dirty="0"/>
          </a:p>
        </p:txBody>
      </p:sp>
      <p:sp>
        <p:nvSpPr>
          <p:cNvPr id="4" name="Source 59"/>
          <p:cNvSpPr txBox="1"/>
          <p:nvPr/>
        </p:nvSpPr>
        <p:spPr>
          <a:xfrm>
            <a:off x="502920" y="4754880"/>
            <a:ext cx="7589520" cy="274320"/>
          </a:xfrm>
          <a:prstGeom prst="rect">
            <a:avLst/>
          </a:prstGeom>
          <a:noFill/>
          <a:ln/>
        </p:spPr>
        <p:txBody>
          <a:bodyPr wrap="square" lIns="0" tIns="0" rIns="0" bIns="0" rtlCol="0" anchor="ctr"/>
          <a:lstStyle/>
          <a:p>
            <a:pPr marL="0" indent="0">
              <a:buNone/>
            </a:pPr>
            <a:r>
              <a:rPr lang="en-US" sz="1000" i="1" dirty="0">
                <a:solidFill>
                  <a:schemeClr val="accent4"/>
                </a:solidFill>
              </a:rPr>
              <a:t>Sources: Fried et al. (2021); Livingston et al. (2020); Centre for Ageing Better (2021); Holt-Lunstad (2021); WHO (2021)</a:t>
            </a:r>
            <a:endParaRPr lang="en-US" sz="1000" dirty="0"/>
          </a:p>
        </p:txBody>
      </p:sp>
      <p:sp>
        <p:nvSpPr>
          <p:cNvPr id="5" name="Card 60"/>
          <p:cNvSpPr/>
          <p:nvPr/>
        </p:nvSpPr>
        <p:spPr>
          <a:xfrm>
            <a:off x="502920" y="1188720"/>
            <a:ext cx="2606040" cy="1417320"/>
          </a:xfrm>
          <a:prstGeom prst="roundRect">
            <a:avLst>
              <a:gd name="adj" fmla="val 5161"/>
            </a:avLst>
          </a:prstGeom>
          <a:solidFill>
            <a:schemeClr val="bg1"/>
          </a:solidFill>
          <a:ln w="12700">
            <a:solidFill>
              <a:schemeClr val="accent3"/>
            </a:solidFill>
            <a:prstDash val="solid"/>
          </a:ln>
        </p:spPr>
        <p:txBody>
          <a:bodyPr/>
          <a:lstStyle/>
          <a:p>
            <a:endParaRPr lang="en-GB"/>
          </a:p>
        </p:txBody>
      </p:sp>
      <p:sp>
        <p:nvSpPr>
          <p:cNvPr id="6" name="Bar 60"/>
          <p:cNvSpPr/>
          <p:nvPr/>
        </p:nvSpPr>
        <p:spPr>
          <a:xfrm>
            <a:off x="640080" y="1188720"/>
            <a:ext cx="2331720" cy="54864"/>
          </a:xfrm>
          <a:prstGeom prst="rect">
            <a:avLst/>
          </a:prstGeom>
          <a:solidFill>
            <a:schemeClr val="accent1"/>
          </a:solidFill>
          <a:ln/>
        </p:spPr>
        <p:txBody>
          <a:bodyPr/>
          <a:lstStyle/>
          <a:p>
            <a:endParaRPr lang="en-GB"/>
          </a:p>
        </p:txBody>
      </p:sp>
      <p:sp>
        <p:nvSpPr>
          <p:cNvPr id="7" name="CardText 60"/>
          <p:cNvSpPr txBox="1"/>
          <p:nvPr/>
        </p:nvSpPr>
        <p:spPr>
          <a:xfrm>
            <a:off x="640080" y="1298448"/>
            <a:ext cx="2331720" cy="123444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Health</a:t>
            </a:r>
            <a:endParaRPr lang="en-US" sz="1500" dirty="0"/>
          </a:p>
          <a:p>
            <a:pPr marL="0" indent="0">
              <a:buNone/>
            </a:pPr>
            <a:r>
              <a:rPr lang="en-US" sz="1300" dirty="0">
                <a:solidFill>
                  <a:schemeClr val="tx1"/>
                </a:solidFill>
              </a:rPr>
              <a:t>Frailty and dementia reduce capacity</a:t>
            </a:r>
            <a:endParaRPr lang="en-US" sz="1500" dirty="0"/>
          </a:p>
        </p:txBody>
      </p:sp>
      <p:sp>
        <p:nvSpPr>
          <p:cNvPr id="8" name="Card 61"/>
          <p:cNvSpPr/>
          <p:nvPr/>
        </p:nvSpPr>
        <p:spPr>
          <a:xfrm>
            <a:off x="3268980" y="1188720"/>
            <a:ext cx="2606040" cy="1417320"/>
          </a:xfrm>
          <a:prstGeom prst="roundRect">
            <a:avLst>
              <a:gd name="adj" fmla="val 5161"/>
            </a:avLst>
          </a:prstGeom>
          <a:solidFill>
            <a:schemeClr val="bg1"/>
          </a:solidFill>
          <a:ln w="12700">
            <a:solidFill>
              <a:schemeClr val="accent3"/>
            </a:solidFill>
            <a:prstDash val="solid"/>
          </a:ln>
        </p:spPr>
        <p:txBody>
          <a:bodyPr/>
          <a:lstStyle/>
          <a:p>
            <a:endParaRPr lang="en-GB"/>
          </a:p>
        </p:txBody>
      </p:sp>
      <p:sp>
        <p:nvSpPr>
          <p:cNvPr id="9" name="Bar 61"/>
          <p:cNvSpPr/>
          <p:nvPr/>
        </p:nvSpPr>
        <p:spPr>
          <a:xfrm>
            <a:off x="3406140" y="1188720"/>
            <a:ext cx="2331720" cy="54864"/>
          </a:xfrm>
          <a:prstGeom prst="rect">
            <a:avLst/>
          </a:prstGeom>
          <a:solidFill>
            <a:schemeClr val="accent1"/>
          </a:solidFill>
          <a:ln/>
        </p:spPr>
        <p:txBody>
          <a:bodyPr/>
          <a:lstStyle/>
          <a:p>
            <a:endParaRPr lang="en-GB"/>
          </a:p>
        </p:txBody>
      </p:sp>
      <p:sp>
        <p:nvSpPr>
          <p:cNvPr id="10" name="CardText 61"/>
          <p:cNvSpPr txBox="1"/>
          <p:nvPr/>
        </p:nvSpPr>
        <p:spPr>
          <a:xfrm>
            <a:off x="3406140" y="1298448"/>
            <a:ext cx="2331720" cy="123444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Housing</a:t>
            </a:r>
            <a:endParaRPr lang="en-US" sz="1500" dirty="0"/>
          </a:p>
          <a:p>
            <a:pPr marL="0" indent="0">
              <a:buNone/>
            </a:pPr>
            <a:r>
              <a:rPr lang="en-US" sz="1300" dirty="0">
                <a:solidFill>
                  <a:schemeClr val="tx1"/>
                </a:solidFill>
              </a:rPr>
              <a:t>Unsuitable homes limit safe independence</a:t>
            </a:r>
            <a:endParaRPr lang="en-US" sz="1500" dirty="0"/>
          </a:p>
        </p:txBody>
      </p:sp>
      <p:sp>
        <p:nvSpPr>
          <p:cNvPr id="11" name="Card 62"/>
          <p:cNvSpPr/>
          <p:nvPr/>
        </p:nvSpPr>
        <p:spPr>
          <a:xfrm>
            <a:off x="6035040" y="1188720"/>
            <a:ext cx="2606040" cy="1417320"/>
          </a:xfrm>
          <a:prstGeom prst="roundRect">
            <a:avLst>
              <a:gd name="adj" fmla="val 5161"/>
            </a:avLst>
          </a:prstGeom>
          <a:solidFill>
            <a:schemeClr val="bg1"/>
          </a:solidFill>
          <a:ln w="12700">
            <a:solidFill>
              <a:schemeClr val="accent3"/>
            </a:solidFill>
            <a:prstDash val="solid"/>
          </a:ln>
        </p:spPr>
        <p:txBody>
          <a:bodyPr/>
          <a:lstStyle/>
          <a:p>
            <a:endParaRPr lang="en-GB"/>
          </a:p>
        </p:txBody>
      </p:sp>
      <p:sp>
        <p:nvSpPr>
          <p:cNvPr id="12" name="Bar 62"/>
          <p:cNvSpPr/>
          <p:nvPr/>
        </p:nvSpPr>
        <p:spPr>
          <a:xfrm>
            <a:off x="6172200" y="1188720"/>
            <a:ext cx="2331720" cy="54864"/>
          </a:xfrm>
          <a:prstGeom prst="rect">
            <a:avLst/>
          </a:prstGeom>
          <a:solidFill>
            <a:schemeClr val="accent1"/>
          </a:solidFill>
          <a:ln/>
        </p:spPr>
        <p:txBody>
          <a:bodyPr/>
          <a:lstStyle/>
          <a:p>
            <a:endParaRPr lang="en-GB"/>
          </a:p>
        </p:txBody>
      </p:sp>
      <p:sp>
        <p:nvSpPr>
          <p:cNvPr id="13" name="CardText 62"/>
          <p:cNvSpPr txBox="1"/>
          <p:nvPr/>
        </p:nvSpPr>
        <p:spPr>
          <a:xfrm>
            <a:off x="6172200" y="1298448"/>
            <a:ext cx="2331720" cy="123444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Isolation</a:t>
            </a:r>
            <a:endParaRPr lang="en-US" sz="1500" dirty="0"/>
          </a:p>
          <a:p>
            <a:pPr marL="0" indent="0">
              <a:buNone/>
            </a:pPr>
            <a:r>
              <a:rPr lang="en-US" sz="1300" dirty="0">
                <a:solidFill>
                  <a:schemeClr val="tx1"/>
                </a:solidFill>
              </a:rPr>
              <a:t>Loneliness weakens wellbeing</a:t>
            </a:r>
            <a:endParaRPr lang="en-US" sz="1500" dirty="0"/>
          </a:p>
        </p:txBody>
      </p:sp>
      <p:sp>
        <p:nvSpPr>
          <p:cNvPr id="14" name="Card 63"/>
          <p:cNvSpPr/>
          <p:nvPr/>
        </p:nvSpPr>
        <p:spPr>
          <a:xfrm>
            <a:off x="502920" y="2788920"/>
            <a:ext cx="2606040" cy="1417320"/>
          </a:xfrm>
          <a:prstGeom prst="roundRect">
            <a:avLst>
              <a:gd name="adj" fmla="val 5161"/>
            </a:avLst>
          </a:prstGeom>
          <a:solidFill>
            <a:schemeClr val="bg1"/>
          </a:solidFill>
          <a:ln w="12700">
            <a:solidFill>
              <a:schemeClr val="accent3"/>
            </a:solidFill>
            <a:prstDash val="solid"/>
          </a:ln>
        </p:spPr>
        <p:txBody>
          <a:bodyPr/>
          <a:lstStyle/>
          <a:p>
            <a:endParaRPr lang="en-GB"/>
          </a:p>
        </p:txBody>
      </p:sp>
      <p:sp>
        <p:nvSpPr>
          <p:cNvPr id="15" name="Bar 63"/>
          <p:cNvSpPr/>
          <p:nvPr/>
        </p:nvSpPr>
        <p:spPr>
          <a:xfrm>
            <a:off x="640080" y="2788920"/>
            <a:ext cx="2331720" cy="54864"/>
          </a:xfrm>
          <a:prstGeom prst="rect">
            <a:avLst/>
          </a:prstGeom>
          <a:solidFill>
            <a:schemeClr val="accent1"/>
          </a:solidFill>
          <a:ln/>
        </p:spPr>
        <p:txBody>
          <a:bodyPr/>
          <a:lstStyle/>
          <a:p>
            <a:endParaRPr lang="en-GB"/>
          </a:p>
        </p:txBody>
      </p:sp>
      <p:sp>
        <p:nvSpPr>
          <p:cNvPr id="16" name="CardText 63"/>
          <p:cNvSpPr txBox="1"/>
          <p:nvPr/>
        </p:nvSpPr>
        <p:spPr>
          <a:xfrm>
            <a:off x="640080" y="2898648"/>
            <a:ext cx="2331720" cy="123444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Ageism</a:t>
            </a:r>
            <a:endParaRPr lang="en-US" sz="1500" dirty="0"/>
          </a:p>
          <a:p>
            <a:pPr marL="0" indent="0">
              <a:buNone/>
            </a:pPr>
            <a:r>
              <a:rPr lang="en-US" sz="1300" dirty="0">
                <a:solidFill>
                  <a:schemeClr val="tx1"/>
                </a:solidFill>
              </a:rPr>
              <a:t>Low expectations restrict participation</a:t>
            </a:r>
            <a:endParaRPr lang="en-US" sz="1500" dirty="0"/>
          </a:p>
        </p:txBody>
      </p:sp>
      <p:sp>
        <p:nvSpPr>
          <p:cNvPr id="17" name="Card 64"/>
          <p:cNvSpPr/>
          <p:nvPr/>
        </p:nvSpPr>
        <p:spPr>
          <a:xfrm>
            <a:off x="3268980" y="2788920"/>
            <a:ext cx="2606040" cy="1417320"/>
          </a:xfrm>
          <a:prstGeom prst="roundRect">
            <a:avLst>
              <a:gd name="adj" fmla="val 5161"/>
            </a:avLst>
          </a:prstGeom>
          <a:solidFill>
            <a:schemeClr val="bg1"/>
          </a:solidFill>
          <a:ln w="12700">
            <a:solidFill>
              <a:schemeClr val="accent3"/>
            </a:solidFill>
            <a:prstDash val="solid"/>
          </a:ln>
        </p:spPr>
        <p:txBody>
          <a:bodyPr/>
          <a:lstStyle/>
          <a:p>
            <a:endParaRPr lang="en-GB"/>
          </a:p>
        </p:txBody>
      </p:sp>
      <p:sp>
        <p:nvSpPr>
          <p:cNvPr id="18" name="Bar 64"/>
          <p:cNvSpPr/>
          <p:nvPr/>
        </p:nvSpPr>
        <p:spPr>
          <a:xfrm>
            <a:off x="3406140" y="2788920"/>
            <a:ext cx="2331720" cy="54864"/>
          </a:xfrm>
          <a:prstGeom prst="rect">
            <a:avLst/>
          </a:prstGeom>
          <a:solidFill>
            <a:schemeClr val="accent1"/>
          </a:solidFill>
          <a:ln/>
        </p:spPr>
        <p:txBody>
          <a:bodyPr/>
          <a:lstStyle/>
          <a:p>
            <a:endParaRPr lang="en-GB"/>
          </a:p>
        </p:txBody>
      </p:sp>
      <p:sp>
        <p:nvSpPr>
          <p:cNvPr id="19" name="CardText 64"/>
          <p:cNvSpPr txBox="1"/>
          <p:nvPr/>
        </p:nvSpPr>
        <p:spPr>
          <a:xfrm>
            <a:off x="3406140" y="2898648"/>
            <a:ext cx="2331720" cy="1234440"/>
          </a:xfrm>
          <a:prstGeom prst="rect">
            <a:avLst/>
          </a:prstGeom>
          <a:noFill/>
          <a:ln/>
        </p:spPr>
        <p:txBody>
          <a:bodyPr wrap="square" lIns="0" tIns="0" rIns="0" bIns="0" rtlCol="0" anchor="t"/>
          <a:lstStyle/>
          <a:p>
            <a:pPr marL="0" indent="0">
              <a:spcAft>
                <a:spcPts val="400"/>
              </a:spcAft>
              <a:buNone/>
            </a:pPr>
            <a:r>
              <a:rPr lang="en-US" sz="1500" b="1" dirty="0">
                <a:solidFill>
                  <a:schemeClr val="tx2"/>
                </a:solidFill>
              </a:rPr>
              <a:t>Digital exclusion</a:t>
            </a:r>
            <a:endParaRPr lang="en-US" sz="1500" dirty="0"/>
          </a:p>
          <a:p>
            <a:pPr marL="0" indent="0">
              <a:buNone/>
            </a:pPr>
            <a:r>
              <a:rPr lang="en-US" sz="1300" dirty="0">
                <a:solidFill>
                  <a:schemeClr val="tx1"/>
                </a:solidFill>
              </a:rPr>
              <a:t>Online-only services can leave people out</a:t>
            </a:r>
            <a:endParaRPr lang="en-US" sz="1500" dirty="0"/>
          </a:p>
        </p:txBody>
      </p:sp>
      <p:sp>
        <p:nvSpPr>
          <p:cNvPr id="20" name="Barrier note"/>
          <p:cNvSpPr txBox="1"/>
          <p:nvPr/>
        </p:nvSpPr>
        <p:spPr>
          <a:xfrm>
            <a:off x="6035040" y="2788920"/>
            <a:ext cx="2606040" cy="1417320"/>
          </a:xfrm>
          <a:prstGeom prst="rect">
            <a:avLst/>
          </a:prstGeom>
          <a:noFill/>
          <a:ln/>
        </p:spPr>
        <p:txBody>
          <a:bodyPr wrap="square" lIns="0" tIns="0" rIns="0" bIns="0" rtlCol="0" anchor="ctr"/>
          <a:lstStyle/>
          <a:p>
            <a:pPr marL="0" indent="0">
              <a:buNone/>
            </a:pPr>
            <a:r>
              <a:rPr lang="en-US" sz="1400" b="1" dirty="0">
                <a:solidFill>
                  <a:schemeClr val="accent4"/>
                </a:solidFill>
              </a:rPr>
              <a:t>Barriers interact and compound: one person often faces several at once.</a:t>
            </a:r>
            <a:endParaRPr lang="en-US" sz="140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15</a:t>
            </a:fld>
            <a:endParaRPr lang="en-US"/>
          </a:p>
        </p:txBody>
      </p:sp>
      <p:pic>
        <p:nvPicPr>
          <p:cNvPr id="3" name="Recorded Sound">
            <a:hlinkClick r:id="" action="ppaction://media"/>
            <a:extLst>
              <a:ext uri="{FF2B5EF4-FFF2-40B4-BE49-F238E27FC236}">
                <a16:creationId xmlns:a16="http://schemas.microsoft.com/office/drawing/2014/main" id="{E34C9499-B1B0-8058-7FE5-328E9FEEA18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46440" y="45085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4464"/>
    </mc:Choice>
    <mc:Fallback>
      <p:transition spd="slow" advTm="54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46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Recommendations for Improvement</a:t>
            </a:r>
            <a:endParaRPr lang="en-US" sz="2600" dirty="0"/>
          </a:p>
        </p:txBody>
      </p:sp>
      <p:sp>
        <p:nvSpPr>
          <p:cNvPr id="4" name="Source 65"/>
          <p:cNvSpPr txBox="1"/>
          <p:nvPr/>
        </p:nvSpPr>
        <p:spPr>
          <a:xfrm>
            <a:off x="502920" y="4754880"/>
            <a:ext cx="7589520" cy="274320"/>
          </a:xfrm>
          <a:prstGeom prst="rect">
            <a:avLst/>
          </a:prstGeom>
          <a:noFill/>
          <a:ln/>
        </p:spPr>
        <p:txBody>
          <a:bodyPr wrap="square" lIns="0" tIns="0" rIns="0" bIns="0" rtlCol="0" anchor="ctr"/>
          <a:lstStyle/>
          <a:p>
            <a:pPr marL="0" indent="0">
              <a:buNone/>
            </a:pPr>
            <a:r>
              <a:rPr lang="en-US" sz="1000" i="1" dirty="0">
                <a:solidFill>
                  <a:schemeClr val="accent4"/>
                </a:solidFill>
              </a:rPr>
              <a:t>Sources: WHO (2020a; 2021); DHSC (2021); Centre for Ageing Better (2021)</a:t>
            </a:r>
            <a:endParaRPr lang="en-US" sz="1000" dirty="0"/>
          </a:p>
        </p:txBody>
      </p:sp>
      <p:sp>
        <p:nvSpPr>
          <p:cNvPr id="5" name="Rec 66"/>
          <p:cNvSpPr/>
          <p:nvPr/>
        </p:nvSpPr>
        <p:spPr>
          <a:xfrm>
            <a:off x="502920" y="1143000"/>
            <a:ext cx="8138160" cy="594360"/>
          </a:xfrm>
          <a:prstGeom prst="roundRect">
            <a:avLst>
              <a:gd name="adj" fmla="val 9231"/>
            </a:avLst>
          </a:prstGeom>
          <a:solidFill>
            <a:schemeClr val="bg1"/>
          </a:solidFill>
          <a:ln w="12700">
            <a:solidFill>
              <a:schemeClr val="accent3"/>
            </a:solidFill>
            <a:prstDash val="solid"/>
          </a:ln>
        </p:spPr>
        <p:txBody>
          <a:bodyPr/>
          <a:lstStyle/>
          <a:p>
            <a:endParaRPr lang="en-GB"/>
          </a:p>
        </p:txBody>
      </p:sp>
      <p:sp>
        <p:nvSpPr>
          <p:cNvPr id="6" name="RecN 67"/>
          <p:cNvSpPr txBox="1"/>
          <p:nvPr/>
        </p:nvSpPr>
        <p:spPr>
          <a:xfrm>
            <a:off x="594360" y="1143000"/>
            <a:ext cx="457200" cy="594360"/>
          </a:xfrm>
          <a:prstGeom prst="rect">
            <a:avLst/>
          </a:prstGeom>
          <a:noFill/>
          <a:ln/>
        </p:spPr>
        <p:txBody>
          <a:bodyPr wrap="square" lIns="0" tIns="0" rIns="0" bIns="0" rtlCol="0" anchor="ctr"/>
          <a:lstStyle/>
          <a:p>
            <a:pPr marL="0" indent="0" algn="ctr">
              <a:buNone/>
            </a:pPr>
            <a:r>
              <a:rPr lang="en-US" sz="2200" b="1" dirty="0">
                <a:solidFill>
                  <a:schemeClr val="accent1"/>
                </a:solidFill>
              </a:rPr>
              <a:t>1</a:t>
            </a:r>
            <a:endParaRPr lang="en-US" sz="2200" dirty="0"/>
          </a:p>
        </p:txBody>
      </p:sp>
      <p:sp>
        <p:nvSpPr>
          <p:cNvPr id="7" name="RecT 68"/>
          <p:cNvSpPr txBox="1"/>
          <p:nvPr/>
        </p:nvSpPr>
        <p:spPr>
          <a:xfrm>
            <a:off x="1188720" y="1143000"/>
            <a:ext cx="7315200" cy="594360"/>
          </a:xfrm>
          <a:prstGeom prst="rect">
            <a:avLst/>
          </a:prstGeom>
          <a:noFill/>
          <a:ln/>
        </p:spPr>
        <p:txBody>
          <a:bodyPr wrap="square" lIns="0" tIns="0" rIns="0" bIns="0" rtlCol="0" anchor="ctr"/>
          <a:lstStyle/>
          <a:p>
            <a:pPr marL="0" indent="0">
              <a:buNone/>
            </a:pPr>
            <a:r>
              <a:rPr lang="en-US" sz="1500" b="1" dirty="0">
                <a:solidFill>
                  <a:schemeClr val="tx2"/>
                </a:solidFill>
              </a:rPr>
              <a:t>Invest in prevention: </a:t>
            </a:r>
            <a:r>
              <a:rPr lang="en-US" sz="1500" dirty="0">
                <a:solidFill>
                  <a:schemeClr val="tx1"/>
                </a:solidFill>
              </a:rPr>
              <a:t>Falls prevention, reablement and early support</a:t>
            </a:r>
            <a:endParaRPr lang="en-US" sz="1500" dirty="0"/>
          </a:p>
        </p:txBody>
      </p:sp>
      <p:sp>
        <p:nvSpPr>
          <p:cNvPr id="8" name="Rec 69"/>
          <p:cNvSpPr/>
          <p:nvPr/>
        </p:nvSpPr>
        <p:spPr>
          <a:xfrm>
            <a:off x="502920" y="1828800"/>
            <a:ext cx="8138160" cy="594360"/>
          </a:xfrm>
          <a:prstGeom prst="roundRect">
            <a:avLst>
              <a:gd name="adj" fmla="val 9231"/>
            </a:avLst>
          </a:prstGeom>
          <a:solidFill>
            <a:schemeClr val="accent5"/>
          </a:solidFill>
          <a:ln w="12700">
            <a:solidFill>
              <a:schemeClr val="accent3"/>
            </a:solidFill>
            <a:prstDash val="solid"/>
          </a:ln>
        </p:spPr>
        <p:txBody>
          <a:bodyPr/>
          <a:lstStyle/>
          <a:p>
            <a:endParaRPr lang="en-GB"/>
          </a:p>
        </p:txBody>
      </p:sp>
      <p:sp>
        <p:nvSpPr>
          <p:cNvPr id="9" name="RecN 70"/>
          <p:cNvSpPr txBox="1"/>
          <p:nvPr/>
        </p:nvSpPr>
        <p:spPr>
          <a:xfrm>
            <a:off x="594360" y="1828800"/>
            <a:ext cx="457200" cy="594360"/>
          </a:xfrm>
          <a:prstGeom prst="rect">
            <a:avLst/>
          </a:prstGeom>
          <a:noFill/>
          <a:ln/>
        </p:spPr>
        <p:txBody>
          <a:bodyPr wrap="square" lIns="0" tIns="0" rIns="0" bIns="0" rtlCol="0" anchor="ctr"/>
          <a:lstStyle/>
          <a:p>
            <a:pPr marL="0" indent="0" algn="ctr">
              <a:buNone/>
            </a:pPr>
            <a:r>
              <a:rPr lang="en-US" sz="2200" b="1" dirty="0">
                <a:solidFill>
                  <a:schemeClr val="accent1"/>
                </a:solidFill>
              </a:rPr>
              <a:t>2</a:t>
            </a:r>
            <a:endParaRPr lang="en-US" sz="2200" dirty="0"/>
          </a:p>
        </p:txBody>
      </p:sp>
      <p:sp>
        <p:nvSpPr>
          <p:cNvPr id="10" name="RecT 71"/>
          <p:cNvSpPr txBox="1"/>
          <p:nvPr/>
        </p:nvSpPr>
        <p:spPr>
          <a:xfrm>
            <a:off x="1188720" y="1828800"/>
            <a:ext cx="7315200" cy="594360"/>
          </a:xfrm>
          <a:prstGeom prst="rect">
            <a:avLst/>
          </a:prstGeom>
          <a:noFill/>
          <a:ln/>
        </p:spPr>
        <p:txBody>
          <a:bodyPr wrap="square" lIns="0" tIns="0" rIns="0" bIns="0" rtlCol="0" anchor="ctr"/>
          <a:lstStyle/>
          <a:p>
            <a:pPr marL="0" indent="0">
              <a:buNone/>
            </a:pPr>
            <a:r>
              <a:rPr lang="en-US" sz="1500" b="1" dirty="0">
                <a:solidFill>
                  <a:schemeClr val="tx2"/>
                </a:solidFill>
              </a:rPr>
              <a:t>Co-produce services: </a:t>
            </a:r>
            <a:r>
              <a:rPr lang="en-US" sz="1500" dirty="0">
                <a:solidFill>
                  <a:schemeClr val="tx1"/>
                </a:solidFill>
              </a:rPr>
              <a:t>Make choice and control real with older people</a:t>
            </a:r>
            <a:endParaRPr lang="en-US" sz="1500" dirty="0"/>
          </a:p>
        </p:txBody>
      </p:sp>
      <p:sp>
        <p:nvSpPr>
          <p:cNvPr id="11" name="Rec 72"/>
          <p:cNvSpPr/>
          <p:nvPr/>
        </p:nvSpPr>
        <p:spPr>
          <a:xfrm>
            <a:off x="502920" y="2514600"/>
            <a:ext cx="8138160" cy="594360"/>
          </a:xfrm>
          <a:prstGeom prst="roundRect">
            <a:avLst>
              <a:gd name="adj" fmla="val 9231"/>
            </a:avLst>
          </a:prstGeom>
          <a:solidFill>
            <a:schemeClr val="bg1"/>
          </a:solidFill>
          <a:ln w="12700">
            <a:solidFill>
              <a:schemeClr val="accent3"/>
            </a:solidFill>
            <a:prstDash val="solid"/>
          </a:ln>
        </p:spPr>
        <p:txBody>
          <a:bodyPr/>
          <a:lstStyle/>
          <a:p>
            <a:endParaRPr lang="en-GB"/>
          </a:p>
        </p:txBody>
      </p:sp>
      <p:sp>
        <p:nvSpPr>
          <p:cNvPr id="12" name="RecN 73"/>
          <p:cNvSpPr txBox="1"/>
          <p:nvPr/>
        </p:nvSpPr>
        <p:spPr>
          <a:xfrm>
            <a:off x="594360" y="2514600"/>
            <a:ext cx="457200" cy="594360"/>
          </a:xfrm>
          <a:prstGeom prst="rect">
            <a:avLst/>
          </a:prstGeom>
          <a:noFill/>
          <a:ln/>
        </p:spPr>
        <p:txBody>
          <a:bodyPr wrap="square" lIns="0" tIns="0" rIns="0" bIns="0" rtlCol="0" anchor="ctr"/>
          <a:lstStyle/>
          <a:p>
            <a:pPr marL="0" indent="0" algn="ctr">
              <a:buNone/>
            </a:pPr>
            <a:r>
              <a:rPr lang="en-US" sz="2200" b="1" dirty="0">
                <a:solidFill>
                  <a:schemeClr val="accent1"/>
                </a:solidFill>
              </a:rPr>
              <a:t>3</a:t>
            </a:r>
            <a:endParaRPr lang="en-US" sz="2200" dirty="0"/>
          </a:p>
        </p:txBody>
      </p:sp>
      <p:sp>
        <p:nvSpPr>
          <p:cNvPr id="13" name="RecT 74"/>
          <p:cNvSpPr txBox="1"/>
          <p:nvPr/>
        </p:nvSpPr>
        <p:spPr>
          <a:xfrm>
            <a:off x="1188720" y="2514600"/>
            <a:ext cx="7315200" cy="594360"/>
          </a:xfrm>
          <a:prstGeom prst="rect">
            <a:avLst/>
          </a:prstGeom>
          <a:noFill/>
          <a:ln/>
        </p:spPr>
        <p:txBody>
          <a:bodyPr wrap="square" lIns="0" tIns="0" rIns="0" bIns="0" rtlCol="0" anchor="ctr"/>
          <a:lstStyle/>
          <a:p>
            <a:pPr marL="0" indent="0">
              <a:buNone/>
            </a:pPr>
            <a:r>
              <a:rPr lang="en-US" sz="1500" b="1" dirty="0">
                <a:solidFill>
                  <a:schemeClr val="tx2"/>
                </a:solidFill>
              </a:rPr>
              <a:t>Improve housing: </a:t>
            </a:r>
            <a:r>
              <a:rPr lang="en-US" sz="1500" dirty="0">
                <a:solidFill>
                  <a:schemeClr val="tx1"/>
                </a:solidFill>
              </a:rPr>
              <a:t>Faster, better adaptations and home support</a:t>
            </a:r>
            <a:endParaRPr lang="en-US" sz="1500" dirty="0"/>
          </a:p>
        </p:txBody>
      </p:sp>
      <p:sp>
        <p:nvSpPr>
          <p:cNvPr id="14" name="Rec 75"/>
          <p:cNvSpPr/>
          <p:nvPr/>
        </p:nvSpPr>
        <p:spPr>
          <a:xfrm>
            <a:off x="502920" y="3200400"/>
            <a:ext cx="8138160" cy="594360"/>
          </a:xfrm>
          <a:prstGeom prst="roundRect">
            <a:avLst>
              <a:gd name="adj" fmla="val 9231"/>
            </a:avLst>
          </a:prstGeom>
          <a:solidFill>
            <a:schemeClr val="accent5"/>
          </a:solidFill>
          <a:ln w="12700">
            <a:solidFill>
              <a:schemeClr val="accent3"/>
            </a:solidFill>
            <a:prstDash val="solid"/>
          </a:ln>
        </p:spPr>
        <p:txBody>
          <a:bodyPr/>
          <a:lstStyle/>
          <a:p>
            <a:endParaRPr lang="en-GB"/>
          </a:p>
        </p:txBody>
      </p:sp>
      <p:sp>
        <p:nvSpPr>
          <p:cNvPr id="15" name="RecN 76"/>
          <p:cNvSpPr txBox="1"/>
          <p:nvPr/>
        </p:nvSpPr>
        <p:spPr>
          <a:xfrm>
            <a:off x="594360" y="3200400"/>
            <a:ext cx="457200" cy="594360"/>
          </a:xfrm>
          <a:prstGeom prst="rect">
            <a:avLst/>
          </a:prstGeom>
          <a:noFill/>
          <a:ln/>
        </p:spPr>
        <p:txBody>
          <a:bodyPr wrap="square" lIns="0" tIns="0" rIns="0" bIns="0" rtlCol="0" anchor="ctr"/>
          <a:lstStyle/>
          <a:p>
            <a:pPr marL="0" indent="0" algn="ctr">
              <a:buNone/>
            </a:pPr>
            <a:r>
              <a:rPr lang="en-US" sz="2200" b="1" dirty="0">
                <a:solidFill>
                  <a:schemeClr val="accent1"/>
                </a:solidFill>
              </a:rPr>
              <a:t>4</a:t>
            </a:r>
            <a:endParaRPr lang="en-US" sz="2200" dirty="0"/>
          </a:p>
        </p:txBody>
      </p:sp>
      <p:sp>
        <p:nvSpPr>
          <p:cNvPr id="16" name="RecT 77"/>
          <p:cNvSpPr txBox="1"/>
          <p:nvPr/>
        </p:nvSpPr>
        <p:spPr>
          <a:xfrm>
            <a:off x="1188720" y="3200400"/>
            <a:ext cx="7315200" cy="594360"/>
          </a:xfrm>
          <a:prstGeom prst="rect">
            <a:avLst/>
          </a:prstGeom>
          <a:noFill/>
          <a:ln/>
        </p:spPr>
        <p:txBody>
          <a:bodyPr wrap="square" lIns="0" tIns="0" rIns="0" bIns="0" rtlCol="0" anchor="ctr"/>
          <a:lstStyle/>
          <a:p>
            <a:pPr marL="0" indent="0">
              <a:buNone/>
            </a:pPr>
            <a:r>
              <a:rPr lang="en-US" sz="1500" b="1" dirty="0">
                <a:solidFill>
                  <a:schemeClr val="tx2"/>
                </a:solidFill>
              </a:rPr>
              <a:t>Support the workforce: </a:t>
            </a:r>
            <a:r>
              <a:rPr lang="en-US" sz="1500" dirty="0">
                <a:solidFill>
                  <a:schemeClr val="tx1"/>
                </a:solidFill>
              </a:rPr>
              <a:t>Value care staff and carers; build continuity</a:t>
            </a:r>
            <a:endParaRPr lang="en-US" sz="1500" dirty="0"/>
          </a:p>
        </p:txBody>
      </p:sp>
      <p:sp>
        <p:nvSpPr>
          <p:cNvPr id="17" name="Rec 78"/>
          <p:cNvSpPr/>
          <p:nvPr/>
        </p:nvSpPr>
        <p:spPr>
          <a:xfrm>
            <a:off x="502920" y="3886200"/>
            <a:ext cx="8138160" cy="594360"/>
          </a:xfrm>
          <a:prstGeom prst="roundRect">
            <a:avLst>
              <a:gd name="adj" fmla="val 9231"/>
            </a:avLst>
          </a:prstGeom>
          <a:solidFill>
            <a:schemeClr val="bg1"/>
          </a:solidFill>
          <a:ln w="12700">
            <a:solidFill>
              <a:schemeClr val="accent3"/>
            </a:solidFill>
            <a:prstDash val="solid"/>
          </a:ln>
        </p:spPr>
        <p:txBody>
          <a:bodyPr/>
          <a:lstStyle/>
          <a:p>
            <a:endParaRPr lang="en-GB"/>
          </a:p>
        </p:txBody>
      </p:sp>
      <p:sp>
        <p:nvSpPr>
          <p:cNvPr id="18" name="RecN 79"/>
          <p:cNvSpPr txBox="1"/>
          <p:nvPr/>
        </p:nvSpPr>
        <p:spPr>
          <a:xfrm>
            <a:off x="594360" y="3886200"/>
            <a:ext cx="457200" cy="594360"/>
          </a:xfrm>
          <a:prstGeom prst="rect">
            <a:avLst/>
          </a:prstGeom>
          <a:noFill/>
          <a:ln/>
        </p:spPr>
        <p:txBody>
          <a:bodyPr wrap="square" lIns="0" tIns="0" rIns="0" bIns="0" rtlCol="0" anchor="ctr"/>
          <a:lstStyle/>
          <a:p>
            <a:pPr marL="0" indent="0" algn="ctr">
              <a:buNone/>
            </a:pPr>
            <a:r>
              <a:rPr lang="en-US" sz="2200" b="1" dirty="0">
                <a:solidFill>
                  <a:schemeClr val="accent1"/>
                </a:solidFill>
              </a:rPr>
              <a:t>5</a:t>
            </a:r>
            <a:endParaRPr lang="en-US" sz="2200" dirty="0"/>
          </a:p>
        </p:txBody>
      </p:sp>
      <p:sp>
        <p:nvSpPr>
          <p:cNvPr id="19" name="RecT 80"/>
          <p:cNvSpPr txBox="1"/>
          <p:nvPr/>
        </p:nvSpPr>
        <p:spPr>
          <a:xfrm>
            <a:off x="1188720" y="3886200"/>
            <a:ext cx="7315200" cy="594360"/>
          </a:xfrm>
          <a:prstGeom prst="rect">
            <a:avLst/>
          </a:prstGeom>
          <a:noFill/>
          <a:ln/>
        </p:spPr>
        <p:txBody>
          <a:bodyPr wrap="square" lIns="0" tIns="0" rIns="0" bIns="0" rtlCol="0" anchor="ctr"/>
          <a:lstStyle/>
          <a:p>
            <a:pPr marL="0" indent="0">
              <a:buNone/>
            </a:pPr>
            <a:r>
              <a:rPr lang="en-US" sz="1500" b="1" dirty="0">
                <a:solidFill>
                  <a:schemeClr val="tx2"/>
                </a:solidFill>
              </a:rPr>
              <a:t>Tackle ageism and isolation: </a:t>
            </a:r>
            <a:r>
              <a:rPr lang="en-US" sz="1500" dirty="0">
                <a:solidFill>
                  <a:schemeClr val="tx1"/>
                </a:solidFill>
              </a:rPr>
              <a:t>Training, community links, non-digital access</a:t>
            </a:r>
            <a:endParaRPr lang="en-US" sz="150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16</a:t>
            </a:fld>
            <a:endParaRPr lang="en-US"/>
          </a:p>
        </p:txBody>
      </p:sp>
      <p:pic>
        <p:nvPicPr>
          <p:cNvPr id="3" name="Recorded Sound">
            <a:hlinkClick r:id="" action="ppaction://media"/>
            <a:extLst>
              <a:ext uri="{FF2B5EF4-FFF2-40B4-BE49-F238E27FC236}">
                <a16:creationId xmlns:a16="http://schemas.microsoft.com/office/drawing/2014/main" id="{7699C425-5864-D3DE-C02E-D75383F05B6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75040" y="46228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2220"/>
    </mc:Choice>
    <mc:Fallback>
      <p:transition spd="slow" advTm="522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22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57143">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Conclusion</a:t>
            </a:r>
            <a:endParaRPr lang="en-US" sz="2600" dirty="0"/>
          </a:p>
        </p:txBody>
      </p:sp>
      <p:sp>
        <p:nvSpPr>
          <p:cNvPr id="4" name="Source 81"/>
          <p:cNvSpPr txBox="1"/>
          <p:nvPr/>
        </p:nvSpPr>
        <p:spPr>
          <a:xfrm>
            <a:off x="502920" y="4754880"/>
            <a:ext cx="7589520" cy="274320"/>
          </a:xfrm>
          <a:prstGeom prst="rect">
            <a:avLst/>
          </a:prstGeom>
          <a:noFill/>
          <a:ln/>
        </p:spPr>
        <p:txBody>
          <a:bodyPr wrap="square" lIns="0" tIns="0" rIns="0" bIns="0" rtlCol="0" anchor="ctr"/>
          <a:lstStyle/>
          <a:p>
            <a:pPr marL="0" indent="0">
              <a:buNone/>
            </a:pPr>
            <a:r>
              <a:rPr lang="en-US" sz="1000" i="1" dirty="0">
                <a:solidFill>
                  <a:schemeClr val="accent4"/>
                </a:solidFill>
              </a:rPr>
              <a:t>Sources: DHSC (2021; 2024); WHO (2020a)</a:t>
            </a:r>
            <a:endParaRPr lang="en-US" sz="1000" dirty="0"/>
          </a:p>
        </p:txBody>
      </p:sp>
      <p:sp>
        <p:nvSpPr>
          <p:cNvPr id="5" name="Bullets 82"/>
          <p:cNvSpPr txBox="1"/>
          <p:nvPr/>
        </p:nvSpPr>
        <p:spPr>
          <a:xfrm>
            <a:off x="502920" y="1188720"/>
            <a:ext cx="8138160" cy="2377440"/>
          </a:xfrm>
          <a:prstGeom prst="rect">
            <a:avLst/>
          </a:prstGeom>
          <a:noFill/>
          <a:ln/>
        </p:spPr>
        <p:txBody>
          <a:bodyPr wrap="square" lIns="0" tIns="0" rIns="0" bIns="0" rtlCol="0" anchor="t"/>
          <a:lstStyle/>
          <a:p>
            <a:pPr marL="342900" indent="-342900">
              <a:spcAft>
                <a:spcPts val="800"/>
              </a:spcAft>
              <a:buSzPct val="100000"/>
              <a:buChar char="•"/>
            </a:pPr>
            <a:r>
              <a:rPr lang="en-US" sz="1700" dirty="0">
                <a:solidFill>
                  <a:schemeClr val="tx1"/>
                </a:solidFill>
              </a:rPr>
              <a:t>Needs are interconnected: physical, cognitive and social</a:t>
            </a:r>
            <a:endParaRPr lang="en-US" sz="1700" dirty="0"/>
          </a:p>
          <a:p>
            <a:pPr marL="342900" indent="-342900">
              <a:spcAft>
                <a:spcPts val="800"/>
              </a:spcAft>
              <a:buSzPct val="100000"/>
              <a:buChar char="•"/>
            </a:pPr>
            <a:r>
              <a:rPr lang="en-US" sz="1700" dirty="0">
                <a:solidFill>
                  <a:schemeClr val="tx1"/>
                </a:solidFill>
              </a:rPr>
              <a:t>Policy and theory are ambitious: choice, control, prevention</a:t>
            </a:r>
            <a:endParaRPr lang="en-US" sz="1700" dirty="0"/>
          </a:p>
          <a:p>
            <a:pPr marL="342900" indent="-342900">
              <a:spcAft>
                <a:spcPts val="800"/>
              </a:spcAft>
              <a:buSzPct val="100000"/>
              <a:buChar char="•"/>
            </a:pPr>
            <a:r>
              <a:rPr lang="en-US" sz="1700" dirty="0">
                <a:solidFill>
                  <a:schemeClr val="tx1"/>
                </a:solidFill>
              </a:rPr>
              <a:t>Interventions help, but delivery is uneven and under-resourced</a:t>
            </a:r>
            <a:endParaRPr lang="en-US" sz="1700" dirty="0"/>
          </a:p>
          <a:p>
            <a:pPr marL="342900" indent="-342900">
              <a:spcAft>
                <a:spcPts val="800"/>
              </a:spcAft>
              <a:buSzPct val="100000"/>
              <a:buChar char="•"/>
            </a:pPr>
            <a:r>
              <a:rPr lang="en-US" sz="1700" dirty="0">
                <a:solidFill>
                  <a:schemeClr val="tx1"/>
                </a:solidFill>
              </a:rPr>
              <a:t>Empowerment requires change in people and in environments</a:t>
            </a:r>
            <a:endParaRPr lang="en-US" sz="1700" dirty="0"/>
          </a:p>
        </p:txBody>
      </p:sp>
      <p:sp>
        <p:nvSpPr>
          <p:cNvPr id="6" name="Closing"/>
          <p:cNvSpPr/>
          <p:nvPr/>
        </p:nvSpPr>
        <p:spPr>
          <a:xfrm>
            <a:off x="502920" y="3657600"/>
            <a:ext cx="8138160" cy="822960"/>
          </a:xfrm>
          <a:prstGeom prst="roundRect">
            <a:avLst>
              <a:gd name="adj" fmla="val 8889"/>
            </a:avLst>
          </a:prstGeom>
          <a:solidFill>
            <a:schemeClr val="accent1"/>
          </a:solidFill>
          <a:ln/>
        </p:spPr>
        <p:txBody>
          <a:bodyPr/>
          <a:lstStyle/>
          <a:p>
            <a:endParaRPr lang="en-GB"/>
          </a:p>
        </p:txBody>
      </p:sp>
      <p:sp>
        <p:nvSpPr>
          <p:cNvPr id="7" name="ClosingText"/>
          <p:cNvSpPr txBox="1"/>
          <p:nvPr/>
        </p:nvSpPr>
        <p:spPr>
          <a:xfrm>
            <a:off x="731520" y="3657600"/>
            <a:ext cx="7680960" cy="822960"/>
          </a:xfrm>
          <a:prstGeom prst="rect">
            <a:avLst/>
          </a:prstGeom>
          <a:noFill/>
          <a:ln/>
        </p:spPr>
        <p:txBody>
          <a:bodyPr wrap="square" lIns="0" tIns="0" rIns="0" bIns="0" rtlCol="0" anchor="ctr"/>
          <a:lstStyle/>
          <a:p>
            <a:pPr marL="0" indent="0">
              <a:buNone/>
            </a:pPr>
            <a:r>
              <a:rPr lang="en-US" sz="1900" b="1" dirty="0">
                <a:solidFill>
                  <a:schemeClr val="bg1"/>
                </a:solidFill>
              </a:rPr>
              <a:t>Key message: independence is enabled, not simply expected.</a:t>
            </a:r>
            <a:endParaRPr lang="en-US" sz="190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17</a:t>
            </a:fld>
            <a:endParaRPr lang="en-US"/>
          </a:p>
        </p:txBody>
      </p:sp>
      <p:pic>
        <p:nvPicPr>
          <p:cNvPr id="3" name="Recorded Sound">
            <a:hlinkClick r:id="" action="ppaction://media"/>
            <a:extLst>
              <a:ext uri="{FF2B5EF4-FFF2-40B4-BE49-F238E27FC236}">
                <a16:creationId xmlns:a16="http://schemas.microsoft.com/office/drawing/2014/main" id="{B5C7D29F-44D8-A1C4-B1B0-0559E0E1FC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33097" y="4563836"/>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4108"/>
    </mc:Choice>
    <mc:Fallback>
      <p:transition spd="slow" advTm="541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10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References (1 of 3)</a:t>
            </a:r>
            <a:endParaRPr lang="en-US" sz="2600" dirty="0"/>
          </a:p>
        </p:txBody>
      </p:sp>
      <p:sp>
        <p:nvSpPr>
          <p:cNvPr id="4" name="Refs"/>
          <p:cNvSpPr txBox="1"/>
          <p:nvPr/>
        </p:nvSpPr>
        <p:spPr>
          <a:xfrm>
            <a:off x="502920" y="1097280"/>
            <a:ext cx="8138160" cy="3611880"/>
          </a:xfrm>
          <a:prstGeom prst="rect">
            <a:avLst/>
          </a:prstGeom>
          <a:noFill/>
          <a:ln/>
        </p:spPr>
        <p:txBody>
          <a:bodyPr wrap="square" lIns="0" tIns="0" rIns="0" bIns="0" rtlCol="0" anchor="t"/>
          <a:lstStyle/>
          <a:p>
            <a:pPr marL="0" indent="0">
              <a:spcAft>
                <a:spcPts val="600"/>
              </a:spcAft>
              <a:buNone/>
            </a:pPr>
            <a:r>
              <a:rPr lang="en-US" sz="1050" b="1" dirty="0">
                <a:solidFill>
                  <a:schemeClr val="tx1"/>
                </a:solidFill>
              </a:rPr>
              <a:t>Care Quality Commission (2023) </a:t>
            </a:r>
            <a:r>
              <a:rPr lang="en-US" sz="1050" dirty="0">
                <a:solidFill>
                  <a:schemeClr val="tx1"/>
                </a:solidFill>
              </a:rPr>
              <a:t>The state of health care and adult social care in England 2022/23. London: CQC. Available at: </a:t>
            </a:r>
            <a:r>
              <a:rPr lang="en-US" sz="1050" u="sng" dirty="0">
                <a:solidFill>
                  <a:schemeClr val="tx1"/>
                </a:solidFill>
                <a:hlinkClick r:id="rId3">
                  <a:extLst>
                    <a:ext uri="{A12FA001-AC4F-418D-AE19-62706E023703}">
                      <ahyp:hlinkClr xmlns:ahyp="http://schemas.microsoft.com/office/drawing/2018/hyperlinkcolor" val="tx"/>
                    </a:ext>
                  </a:extLst>
                </a:hlinkClick>
              </a:rPr>
              <a:t>https://www.cqc.org.uk/publications/major-report/state-care/2022-2023</a:t>
            </a:r>
            <a:r>
              <a:rPr lang="en-US" sz="1050" dirty="0">
                <a:solidFill>
                  <a:schemeClr val="tx1"/>
                </a:solidFill>
              </a:rPr>
              <a:t> </a:t>
            </a:r>
            <a:endParaRPr lang="en-US" sz="1050" dirty="0"/>
          </a:p>
          <a:p>
            <a:pPr marL="0" indent="0">
              <a:spcAft>
                <a:spcPts val="600"/>
              </a:spcAft>
              <a:buNone/>
            </a:pPr>
            <a:r>
              <a:rPr lang="en-US" sz="1050" b="1" dirty="0">
                <a:solidFill>
                  <a:schemeClr val="tx1"/>
                </a:solidFill>
              </a:rPr>
              <a:t>Centre for Ageing Better (2021) </a:t>
            </a:r>
            <a:r>
              <a:rPr lang="en-US" sz="1050" dirty="0">
                <a:solidFill>
                  <a:schemeClr val="tx1"/>
                </a:solidFill>
              </a:rPr>
              <a:t>Good homes for all: a proposal to fix England's housing. The Good Home Inquiry final report. London: Centre for Ageing Better. Available at: </a:t>
            </a:r>
            <a:r>
              <a:rPr lang="en-US" sz="1050" u="sng" dirty="0">
                <a:solidFill>
                  <a:schemeClr val="tx1"/>
                </a:solidFill>
                <a:hlinkClick r:id="rId4">
                  <a:extLst>
                    <a:ext uri="{A12FA001-AC4F-418D-AE19-62706E023703}">
                      <ahyp:hlinkClr xmlns:ahyp="http://schemas.microsoft.com/office/drawing/2018/hyperlinkcolor" val="tx"/>
                    </a:ext>
                  </a:extLst>
                </a:hlinkClick>
              </a:rPr>
              <a:t>https://ageing-better.org.uk/good-home-inquiry</a:t>
            </a:r>
            <a:r>
              <a:rPr lang="en-US" sz="1050" dirty="0">
                <a:solidFill>
                  <a:schemeClr val="tx1"/>
                </a:solidFill>
              </a:rPr>
              <a:t> </a:t>
            </a:r>
            <a:endParaRPr lang="en-US" sz="1050" dirty="0"/>
          </a:p>
          <a:p>
            <a:pPr marL="0" indent="0">
              <a:spcAft>
                <a:spcPts val="600"/>
              </a:spcAft>
              <a:buNone/>
            </a:pPr>
            <a:r>
              <a:rPr lang="en-US" sz="1050" b="1" dirty="0">
                <a:solidFill>
                  <a:schemeClr val="tx1"/>
                </a:solidFill>
              </a:rPr>
              <a:t>Department of Health and Social Care (2021) </a:t>
            </a:r>
            <a:r>
              <a:rPr lang="en-US" sz="1050" dirty="0">
                <a:solidFill>
                  <a:schemeClr val="tx1"/>
                </a:solidFill>
              </a:rPr>
              <a:t>People at the heart of care: adult social care reform white paper. London: DHSC. Available at: </a:t>
            </a:r>
            <a:r>
              <a:rPr lang="en-US" sz="1050" u="sng" dirty="0">
                <a:solidFill>
                  <a:schemeClr val="tx1"/>
                </a:solidFill>
                <a:hlinkClick r:id="rId5">
                  <a:extLst>
                    <a:ext uri="{A12FA001-AC4F-418D-AE19-62706E023703}">
                      <ahyp:hlinkClr xmlns:ahyp="http://schemas.microsoft.com/office/drawing/2018/hyperlinkcolor" val="tx"/>
                    </a:ext>
                  </a:extLst>
                </a:hlinkClick>
              </a:rPr>
              <a:t>https://www.gov.uk/government/publications/people-at-the-heart-of-care-adult-social-care-reform-white-paper</a:t>
            </a:r>
            <a:r>
              <a:rPr lang="en-US" sz="1050" dirty="0">
                <a:solidFill>
                  <a:schemeClr val="tx1"/>
                </a:solidFill>
              </a:rPr>
              <a:t> </a:t>
            </a:r>
            <a:endParaRPr lang="en-US" sz="1050" dirty="0"/>
          </a:p>
          <a:p>
            <a:pPr marL="0" indent="0">
              <a:spcAft>
                <a:spcPts val="600"/>
              </a:spcAft>
              <a:buNone/>
            </a:pPr>
            <a:r>
              <a:rPr lang="en-US" sz="1050" b="1" dirty="0">
                <a:solidFill>
                  <a:schemeClr val="tx1"/>
                </a:solidFill>
              </a:rPr>
              <a:t>Department of Health and Social Care (2024) </a:t>
            </a:r>
            <a:r>
              <a:rPr lang="en-US" sz="1050" dirty="0">
                <a:solidFill>
                  <a:schemeClr val="tx1"/>
                </a:solidFill>
              </a:rPr>
              <a:t>Care and support statutory guidance. London: DHSC. Available at: </a:t>
            </a:r>
            <a:r>
              <a:rPr lang="en-US" sz="1050" u="sng" dirty="0">
                <a:solidFill>
                  <a:schemeClr val="tx1"/>
                </a:solidFill>
                <a:hlinkClick r:id="rId6">
                  <a:extLst>
                    <a:ext uri="{A12FA001-AC4F-418D-AE19-62706E023703}">
                      <ahyp:hlinkClr xmlns:ahyp="http://schemas.microsoft.com/office/drawing/2018/hyperlinkcolor" val="tx"/>
                    </a:ext>
                  </a:extLst>
                </a:hlinkClick>
              </a:rPr>
              <a:t>https://www.gov.uk/guidance/care-and-support-statutory-guidance</a:t>
            </a:r>
            <a:r>
              <a:rPr lang="en-US" sz="1050" dirty="0">
                <a:solidFill>
                  <a:schemeClr val="tx1"/>
                </a:solidFill>
              </a:rPr>
              <a:t> </a:t>
            </a:r>
            <a:endParaRPr lang="en-US" sz="1050" dirty="0"/>
          </a:p>
          <a:p>
            <a:pPr marL="0" indent="0">
              <a:spcAft>
                <a:spcPts val="600"/>
              </a:spcAft>
              <a:buNone/>
            </a:pPr>
            <a:r>
              <a:rPr lang="en-US" sz="1050" b="1" dirty="0">
                <a:solidFill>
                  <a:schemeClr val="tx1"/>
                </a:solidFill>
              </a:rPr>
              <a:t>Fried, L.P., Cohen, A.A., Xue, Q.L., Walston, J., Bandeen-Roche, K. and Varadhan, R. (2021) </a:t>
            </a:r>
            <a:r>
              <a:rPr lang="en-US" sz="1050" dirty="0">
                <a:solidFill>
                  <a:schemeClr val="tx1"/>
                </a:solidFill>
              </a:rPr>
              <a:t>'The physical frailty syndrome as a transition from homeostatic symphony to cacophony', Nature Aging, 1(1), pp. 36–46. Available at: </a:t>
            </a:r>
            <a:r>
              <a:rPr lang="en-US" sz="1050" u="sng" dirty="0">
                <a:solidFill>
                  <a:schemeClr val="tx1"/>
                </a:solidFill>
                <a:hlinkClick r:id="rId7">
                  <a:extLst>
                    <a:ext uri="{A12FA001-AC4F-418D-AE19-62706E023703}">
                      <ahyp:hlinkClr xmlns:ahyp="http://schemas.microsoft.com/office/drawing/2018/hyperlinkcolor" val="tx"/>
                    </a:ext>
                  </a:extLst>
                </a:hlinkClick>
              </a:rPr>
              <a:t>https://doi.org/10.1038/s43587-020-00017-z</a:t>
            </a:r>
            <a:r>
              <a:rPr lang="en-US" sz="1050" dirty="0">
                <a:solidFill>
                  <a:schemeClr val="tx1"/>
                </a:solidFill>
              </a:rPr>
              <a:t> </a:t>
            </a:r>
            <a:endParaRPr lang="en-US" sz="1050" dirty="0"/>
          </a:p>
          <a:p>
            <a:pPr marL="0" indent="0">
              <a:spcAft>
                <a:spcPts val="600"/>
              </a:spcAft>
              <a:buNone/>
            </a:pPr>
            <a:r>
              <a:rPr lang="en-US" sz="1050" b="1" dirty="0">
                <a:solidFill>
                  <a:schemeClr val="tx1"/>
                </a:solidFill>
              </a:rPr>
              <a:t>Holt-Lunstad, J. (2021) </a:t>
            </a:r>
            <a:r>
              <a:rPr lang="en-US" sz="1050" dirty="0">
                <a:solidFill>
                  <a:schemeClr val="tx1"/>
                </a:solidFill>
              </a:rPr>
              <a:t>'The major health implications of social connection', Current Directions in Psychological Science, 30(3), pp. 251–259. Available at: </a:t>
            </a:r>
            <a:r>
              <a:rPr lang="en-US" sz="1050" u="sng" dirty="0">
                <a:solidFill>
                  <a:schemeClr val="tx1"/>
                </a:solidFill>
                <a:hlinkClick r:id="rId8">
                  <a:extLst>
                    <a:ext uri="{A12FA001-AC4F-418D-AE19-62706E023703}">
                      <ahyp:hlinkClr xmlns:ahyp="http://schemas.microsoft.com/office/drawing/2018/hyperlinkcolor" val="tx"/>
                    </a:ext>
                  </a:extLst>
                </a:hlinkClick>
              </a:rPr>
              <a:t>https://doi.org/10.1177/0963721421999630</a:t>
            </a:r>
            <a:r>
              <a:rPr lang="en-US" sz="1050" dirty="0">
                <a:solidFill>
                  <a:schemeClr val="tx1"/>
                </a:solidFill>
              </a:rPr>
              <a:t> </a:t>
            </a:r>
            <a:endParaRPr lang="en-US" sz="105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References (2 of 3)</a:t>
            </a:r>
            <a:endParaRPr lang="en-US" sz="2600" dirty="0"/>
          </a:p>
        </p:txBody>
      </p:sp>
      <p:sp>
        <p:nvSpPr>
          <p:cNvPr id="4" name="Refs"/>
          <p:cNvSpPr txBox="1"/>
          <p:nvPr/>
        </p:nvSpPr>
        <p:spPr>
          <a:xfrm>
            <a:off x="502920" y="1097280"/>
            <a:ext cx="8138160" cy="3611880"/>
          </a:xfrm>
          <a:prstGeom prst="rect">
            <a:avLst/>
          </a:prstGeom>
          <a:noFill/>
          <a:ln/>
        </p:spPr>
        <p:txBody>
          <a:bodyPr wrap="square" lIns="0" tIns="0" rIns="0" bIns="0" rtlCol="0" anchor="t"/>
          <a:lstStyle/>
          <a:p>
            <a:pPr marL="0" indent="0">
              <a:spcAft>
                <a:spcPts val="600"/>
              </a:spcAft>
              <a:buNone/>
            </a:pPr>
            <a:r>
              <a:rPr lang="en-US" sz="1050" b="1" dirty="0">
                <a:solidFill>
                  <a:schemeClr val="tx1"/>
                </a:solidFill>
              </a:rPr>
              <a:t>Livingston, G. et al. (2020) </a:t>
            </a:r>
            <a:r>
              <a:rPr lang="en-US" sz="1050" dirty="0">
                <a:solidFill>
                  <a:schemeClr val="tx1"/>
                </a:solidFill>
              </a:rPr>
              <a:t>'Dementia prevention, intervention, and care: 2020 report of the Lancet Commission', The Lancet, 396(10248), pp. 413–446. Available at: </a:t>
            </a:r>
            <a:r>
              <a:rPr lang="en-US" sz="1050" u="sng" dirty="0">
                <a:solidFill>
                  <a:schemeClr val="tx1"/>
                </a:solidFill>
                <a:hlinkClick r:id="rId3">
                  <a:extLst>
                    <a:ext uri="{A12FA001-AC4F-418D-AE19-62706E023703}">
                      <ahyp:hlinkClr xmlns:ahyp="http://schemas.microsoft.com/office/drawing/2018/hyperlinkcolor" val="tx"/>
                    </a:ext>
                  </a:extLst>
                </a:hlinkClick>
              </a:rPr>
              <a:t>https://doi.org/10.1016/S0140-6736(20)30367-6</a:t>
            </a:r>
            <a:r>
              <a:rPr lang="en-US" sz="1050" dirty="0">
                <a:solidFill>
                  <a:schemeClr val="tx1"/>
                </a:solidFill>
              </a:rPr>
              <a:t> </a:t>
            </a:r>
            <a:endParaRPr lang="en-US" sz="1050" dirty="0"/>
          </a:p>
          <a:p>
            <a:pPr marL="0" indent="0">
              <a:spcAft>
                <a:spcPts val="600"/>
              </a:spcAft>
              <a:buNone/>
            </a:pPr>
            <a:r>
              <a:rPr lang="en-US" sz="1050" b="1" dirty="0">
                <a:solidFill>
                  <a:schemeClr val="tx1"/>
                </a:solidFill>
              </a:rPr>
              <a:t>Office for National Statistics (2023) </a:t>
            </a:r>
            <a:r>
              <a:rPr lang="en-US" sz="1050" dirty="0">
                <a:solidFill>
                  <a:schemeClr val="tx1"/>
                </a:solidFill>
              </a:rPr>
              <a:t>Profile of the older population living in England and Wales in 2021 and changes since 2011. Newport: ONS. Available at: </a:t>
            </a:r>
            <a:r>
              <a:rPr lang="en-US" sz="1050" u="sng" dirty="0">
                <a:solidFill>
                  <a:schemeClr val="tx1"/>
                </a:solidFill>
                <a:hlinkClick r:id="rId4">
                  <a:extLst>
                    <a:ext uri="{A12FA001-AC4F-418D-AE19-62706E023703}">
                      <ahyp:hlinkClr xmlns:ahyp="http://schemas.microsoft.com/office/drawing/2018/hyperlinkcolor" val="tx"/>
                    </a:ext>
                  </a:extLst>
                </a:hlinkClick>
              </a:rPr>
              <a:t>https://www.ons.gov.uk/peoplepopulationandcommunity/birthsdeathsandmarriages/ageing/articles/profileoftheolderpopulationlivinginenglandandwalesin2021andchangessince2011/2023-04-03</a:t>
            </a:r>
            <a:r>
              <a:rPr lang="en-US" sz="1050" dirty="0">
                <a:solidFill>
                  <a:schemeClr val="tx1"/>
                </a:solidFill>
              </a:rPr>
              <a:t> </a:t>
            </a:r>
            <a:endParaRPr lang="en-US" sz="1050" dirty="0"/>
          </a:p>
          <a:p>
            <a:pPr marL="0" indent="0">
              <a:spcAft>
                <a:spcPts val="600"/>
              </a:spcAft>
              <a:buNone/>
            </a:pPr>
            <a:r>
              <a:rPr lang="en-US" sz="1050" b="1" dirty="0">
                <a:solidFill>
                  <a:schemeClr val="tx1"/>
                </a:solidFill>
              </a:rPr>
              <a:t>Pescheny, J.V., Randhawa, G. and Pappas, Y. (2020) </a:t>
            </a:r>
            <a:r>
              <a:rPr lang="en-US" sz="1050" dirty="0">
                <a:solidFill>
                  <a:schemeClr val="tx1"/>
                </a:solidFill>
              </a:rPr>
              <a:t>'The impact of social prescribing services on service users: a systematic review of the evidence', European Journal of Public Health, 30(4), pp. 664–673. Available at: </a:t>
            </a:r>
            <a:r>
              <a:rPr lang="en-US" sz="1050" u="sng" dirty="0">
                <a:solidFill>
                  <a:schemeClr val="tx1"/>
                </a:solidFill>
                <a:hlinkClick r:id="rId5">
                  <a:extLst>
                    <a:ext uri="{A12FA001-AC4F-418D-AE19-62706E023703}">
                      <ahyp:hlinkClr xmlns:ahyp="http://schemas.microsoft.com/office/drawing/2018/hyperlinkcolor" val="tx"/>
                    </a:ext>
                  </a:extLst>
                </a:hlinkClick>
              </a:rPr>
              <a:t>https://doi.org/10.1093/eurpub/ckz078</a:t>
            </a:r>
            <a:r>
              <a:rPr lang="en-US" sz="1050" dirty="0">
                <a:solidFill>
                  <a:schemeClr val="tx1"/>
                </a:solidFill>
              </a:rPr>
              <a:t> </a:t>
            </a:r>
            <a:endParaRPr lang="en-US" sz="1050" dirty="0"/>
          </a:p>
          <a:p>
            <a:pPr marL="0" indent="0">
              <a:spcAft>
                <a:spcPts val="600"/>
              </a:spcAft>
              <a:buNone/>
            </a:pPr>
            <a:r>
              <a:rPr lang="en-US" sz="1050" b="1" dirty="0">
                <a:solidFill>
                  <a:schemeClr val="tx1"/>
                </a:solidFill>
              </a:rPr>
              <a:t>Sherrington, C., Fairhall, N., Wallbank, G., Tiedemann, A., Michaleff, Z.A., Howard, K., Clemson, L., Hopewell, S. and Lamb, S. (2020) </a:t>
            </a:r>
            <a:r>
              <a:rPr lang="en-US" sz="1050" dirty="0">
                <a:solidFill>
                  <a:schemeClr val="tx1"/>
                </a:solidFill>
              </a:rPr>
              <a:t>'Exercise for preventing falls in older people living in the community: an abridged Cochrane systematic review', British Journal of Sports Medicine, 54(15), pp. 885–891. Available at: </a:t>
            </a:r>
            <a:r>
              <a:rPr lang="en-US" sz="1050" u="sng" dirty="0">
                <a:solidFill>
                  <a:schemeClr val="tx1"/>
                </a:solidFill>
                <a:hlinkClick r:id="rId6">
                  <a:extLst>
                    <a:ext uri="{A12FA001-AC4F-418D-AE19-62706E023703}">
                      <ahyp:hlinkClr xmlns:ahyp="http://schemas.microsoft.com/office/drawing/2018/hyperlinkcolor" val="tx"/>
                    </a:ext>
                  </a:extLst>
                </a:hlinkClick>
              </a:rPr>
              <a:t>https://doi.org/10.1136/bjsports-2019-101512</a:t>
            </a:r>
            <a:r>
              <a:rPr lang="en-US" sz="1050" dirty="0">
                <a:solidFill>
                  <a:schemeClr val="tx1"/>
                </a:solidFill>
              </a:rPr>
              <a:t> </a:t>
            </a:r>
            <a:endParaRPr lang="en-US" sz="1050" dirty="0"/>
          </a:p>
          <a:p>
            <a:pPr marL="0" indent="0">
              <a:spcAft>
                <a:spcPts val="600"/>
              </a:spcAft>
              <a:buNone/>
            </a:pPr>
            <a:r>
              <a:rPr lang="en-US" sz="1050" b="1" dirty="0">
                <a:solidFill>
                  <a:schemeClr val="tx1"/>
                </a:solidFill>
              </a:rPr>
              <a:t>Skills for Care (2025) </a:t>
            </a:r>
            <a:r>
              <a:rPr lang="en-US" sz="1050" dirty="0">
                <a:solidFill>
                  <a:schemeClr val="tx1"/>
                </a:solidFill>
              </a:rPr>
              <a:t>The state of the adult social care sector and workforce in England. Leeds: Skills for Care. Available at: </a:t>
            </a:r>
            <a:r>
              <a:rPr lang="en-US" sz="1050" u="sng" dirty="0">
                <a:solidFill>
                  <a:schemeClr val="tx1"/>
                </a:solidFill>
                <a:hlinkClick r:id="rId7">
                  <a:extLst>
                    <a:ext uri="{A12FA001-AC4F-418D-AE19-62706E023703}">
                      <ahyp:hlinkClr xmlns:ahyp="http://schemas.microsoft.com/office/drawing/2018/hyperlinkcolor" val="tx"/>
                    </a:ext>
                  </a:extLst>
                </a:hlinkClick>
              </a:rPr>
              <a:t>https://www.skillsforcare.org.uk/Adult-Social-Care-Workforce-Data/workforceintelligence/resources/Reports/National/The-state-of-the-adult-social-care-sector-and-workforce-in-England-2025.pdf</a:t>
            </a:r>
            <a:r>
              <a:rPr lang="en-US" sz="1050" dirty="0">
                <a:solidFill>
                  <a:schemeClr val="tx1"/>
                </a:solidFill>
              </a:rPr>
              <a:t> </a:t>
            </a:r>
            <a:endParaRPr lang="en-US" sz="105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3"/>
          <p:cNvSpPr>
            <a:spLocks noGrp="1"/>
          </p:cNvSpPr>
          <p:nvPr>
            <p:ph type="title" idx="103" hasCustomPrompt="1"/>
          </p:nvPr>
        </p:nvSpPr>
        <p:spPr>
          <a:xfrm>
            <a:off x="502920" y="228600"/>
            <a:ext cx="8138160" cy="640080"/>
          </a:xfrm>
          <a:prstGeom prst="rect">
            <a:avLst/>
          </a:prstGeom>
          <a:noFill/>
          <a:ln/>
        </p:spPr>
        <p:txBody>
          <a:bodyPr wrap="square" lIns="0" tIns="0" rIns="0" bIns="0" rtlCol="0" anchor="ctr"/>
          <a:lstStyle/>
          <a:p>
            <a:pPr marL="0" indent="0">
              <a:buNone/>
            </a:pPr>
            <a:r>
              <a:rPr lang="en-US" sz="2600" b="1" dirty="0">
                <a:solidFill>
                  <a:schemeClr val="tx2"/>
                </a:solidFill>
              </a:rPr>
              <a:t>References (3 of 3)</a:t>
            </a:r>
            <a:endParaRPr lang="en-US" sz="2600" dirty="0"/>
          </a:p>
        </p:txBody>
      </p:sp>
      <p:sp>
        <p:nvSpPr>
          <p:cNvPr id="4" name="Refs"/>
          <p:cNvSpPr txBox="1"/>
          <p:nvPr/>
        </p:nvSpPr>
        <p:spPr>
          <a:xfrm>
            <a:off x="502920" y="1097280"/>
            <a:ext cx="8138160" cy="3611880"/>
          </a:xfrm>
          <a:prstGeom prst="rect">
            <a:avLst/>
          </a:prstGeom>
          <a:noFill/>
          <a:ln/>
        </p:spPr>
        <p:txBody>
          <a:bodyPr wrap="square" lIns="0" tIns="0" rIns="0" bIns="0" rtlCol="0" anchor="t"/>
          <a:lstStyle/>
          <a:p>
            <a:pPr marL="0" indent="0">
              <a:spcAft>
                <a:spcPts val="600"/>
              </a:spcAft>
              <a:buNone/>
            </a:pPr>
            <a:r>
              <a:rPr lang="en-US" sz="1050" b="1" dirty="0">
                <a:solidFill>
                  <a:schemeClr val="tx1"/>
                </a:solidFill>
              </a:rPr>
              <a:t>The King's Fund (2026) </a:t>
            </a:r>
            <a:r>
              <a:rPr lang="en-US" sz="1050" dirty="0">
                <a:solidFill>
                  <a:schemeClr val="tx1"/>
                </a:solidFill>
              </a:rPr>
              <a:t>Social care 360. London: The King's Fund. Available at: </a:t>
            </a:r>
            <a:r>
              <a:rPr lang="en-US" sz="1050" u="sng" dirty="0">
                <a:solidFill>
                  <a:schemeClr val="tx1"/>
                </a:solidFill>
                <a:hlinkClick r:id="rId3">
                  <a:extLst>
                    <a:ext uri="{A12FA001-AC4F-418D-AE19-62706E023703}">
                      <ahyp:hlinkClr xmlns:ahyp="http://schemas.microsoft.com/office/drawing/2018/hyperlinkcolor" val="tx"/>
                    </a:ext>
                  </a:extLst>
                </a:hlinkClick>
              </a:rPr>
              <a:t>https://www.kingsfund.org.uk/publications/social-care-360</a:t>
            </a:r>
            <a:r>
              <a:rPr lang="en-US" sz="1050" dirty="0">
                <a:solidFill>
                  <a:schemeClr val="tx1"/>
                </a:solidFill>
              </a:rPr>
              <a:t> </a:t>
            </a:r>
            <a:endParaRPr lang="en-US" sz="1050" dirty="0"/>
          </a:p>
          <a:p>
            <a:pPr marL="0" indent="0">
              <a:spcAft>
                <a:spcPts val="600"/>
              </a:spcAft>
              <a:buNone/>
            </a:pPr>
            <a:r>
              <a:rPr lang="en-US" sz="1050" b="1" dirty="0">
                <a:solidFill>
                  <a:schemeClr val="tx1"/>
                </a:solidFill>
              </a:rPr>
              <a:t>UK Parliament (2022) </a:t>
            </a:r>
            <a:r>
              <a:rPr lang="en-US" sz="1050" dirty="0">
                <a:solidFill>
                  <a:schemeClr val="tx1"/>
                </a:solidFill>
              </a:rPr>
              <a:t>Health and Care Act 2022, c. 31. London: HMSO. Available at: </a:t>
            </a:r>
            <a:r>
              <a:rPr lang="en-US" sz="1050" u="sng" dirty="0">
                <a:solidFill>
                  <a:schemeClr val="tx1"/>
                </a:solidFill>
                <a:hlinkClick r:id="rId4">
                  <a:extLst>
                    <a:ext uri="{A12FA001-AC4F-418D-AE19-62706E023703}">
                      <ahyp:hlinkClr xmlns:ahyp="http://schemas.microsoft.com/office/drawing/2018/hyperlinkcolor" val="tx"/>
                    </a:ext>
                  </a:extLst>
                </a:hlinkClick>
              </a:rPr>
              <a:t>https://www.legislation.gov.uk/ukpga/2022/31/contents</a:t>
            </a:r>
            <a:r>
              <a:rPr lang="en-US" sz="1050" dirty="0">
                <a:solidFill>
                  <a:schemeClr val="tx1"/>
                </a:solidFill>
              </a:rPr>
              <a:t> </a:t>
            </a:r>
            <a:endParaRPr lang="en-US" sz="1050" dirty="0"/>
          </a:p>
          <a:p>
            <a:pPr marL="0" indent="0">
              <a:spcAft>
                <a:spcPts val="600"/>
              </a:spcAft>
              <a:buNone/>
            </a:pPr>
            <a:r>
              <a:rPr lang="en-US" sz="1050" b="1" dirty="0">
                <a:solidFill>
                  <a:schemeClr val="tx1"/>
                </a:solidFill>
              </a:rPr>
              <a:t>World Health Organization (2020a) </a:t>
            </a:r>
            <a:r>
              <a:rPr lang="en-US" sz="1050" dirty="0">
                <a:solidFill>
                  <a:schemeClr val="tx1"/>
                </a:solidFill>
              </a:rPr>
              <a:t>Decade of healthy ageing: baseline report. Geneva: WHO. Available at: </a:t>
            </a:r>
            <a:r>
              <a:rPr lang="en-US" sz="1050" u="sng" dirty="0">
                <a:solidFill>
                  <a:schemeClr val="tx1"/>
                </a:solidFill>
                <a:hlinkClick r:id="rId5">
                  <a:extLst>
                    <a:ext uri="{A12FA001-AC4F-418D-AE19-62706E023703}">
                      <ahyp:hlinkClr xmlns:ahyp="http://schemas.microsoft.com/office/drawing/2018/hyperlinkcolor" val="tx"/>
                    </a:ext>
                  </a:extLst>
                </a:hlinkClick>
              </a:rPr>
              <a:t>https://www.who.int/publications/i/item/9789240017900</a:t>
            </a:r>
            <a:r>
              <a:rPr lang="en-US" sz="1050" dirty="0">
                <a:solidFill>
                  <a:schemeClr val="tx1"/>
                </a:solidFill>
              </a:rPr>
              <a:t> </a:t>
            </a:r>
            <a:endParaRPr lang="en-US" sz="1050" dirty="0"/>
          </a:p>
          <a:p>
            <a:pPr marL="0" indent="0">
              <a:spcAft>
                <a:spcPts val="600"/>
              </a:spcAft>
              <a:buNone/>
            </a:pPr>
            <a:r>
              <a:rPr lang="en-US" sz="1050" b="1" dirty="0">
                <a:solidFill>
                  <a:schemeClr val="tx1"/>
                </a:solidFill>
              </a:rPr>
              <a:t>World Health Organization (2020b) </a:t>
            </a:r>
            <a:r>
              <a:rPr lang="en-US" sz="1050" dirty="0">
                <a:solidFill>
                  <a:schemeClr val="tx1"/>
                </a:solidFill>
              </a:rPr>
              <a:t>WHO guidelines on physical activity and sedentary behaviour. Geneva: WHO. Available at: </a:t>
            </a:r>
            <a:r>
              <a:rPr lang="en-US" sz="1050" u="sng" dirty="0">
                <a:solidFill>
                  <a:schemeClr val="tx1"/>
                </a:solidFill>
                <a:hlinkClick r:id="rId6">
                  <a:extLst>
                    <a:ext uri="{A12FA001-AC4F-418D-AE19-62706E023703}">
                      <ahyp:hlinkClr xmlns:ahyp="http://schemas.microsoft.com/office/drawing/2018/hyperlinkcolor" val="tx"/>
                    </a:ext>
                  </a:extLst>
                </a:hlinkClick>
              </a:rPr>
              <a:t>https://www.who.int/publications/i/item/9789240015128</a:t>
            </a:r>
            <a:r>
              <a:rPr lang="en-US" sz="1050" dirty="0">
                <a:solidFill>
                  <a:schemeClr val="tx1"/>
                </a:solidFill>
              </a:rPr>
              <a:t> </a:t>
            </a:r>
            <a:endParaRPr lang="en-US" sz="1050" dirty="0"/>
          </a:p>
          <a:p>
            <a:pPr marL="0" indent="0">
              <a:spcAft>
                <a:spcPts val="600"/>
              </a:spcAft>
              <a:buNone/>
            </a:pPr>
            <a:r>
              <a:rPr lang="en-US" sz="1050" b="1" dirty="0">
                <a:solidFill>
                  <a:schemeClr val="tx1"/>
                </a:solidFill>
              </a:rPr>
              <a:t>World Health Organization (2021) </a:t>
            </a:r>
            <a:r>
              <a:rPr lang="en-US" sz="1050" dirty="0">
                <a:solidFill>
                  <a:schemeClr val="tx1"/>
                </a:solidFill>
              </a:rPr>
              <a:t>Global report on ageism. Geneva: WHO. Available at: </a:t>
            </a:r>
            <a:r>
              <a:rPr lang="en-US" sz="1050" u="sng" dirty="0">
                <a:solidFill>
                  <a:schemeClr val="tx1"/>
                </a:solidFill>
                <a:hlinkClick r:id="rId7">
                  <a:extLst>
                    <a:ext uri="{A12FA001-AC4F-418D-AE19-62706E023703}">
                      <ahyp:hlinkClr xmlns:ahyp="http://schemas.microsoft.com/office/drawing/2018/hyperlinkcolor" val="tx"/>
                    </a:ext>
                  </a:extLst>
                </a:hlinkClick>
              </a:rPr>
              <a:t>https</a:t>
            </a:r>
            <a:r>
              <a:rPr lang="en-US" sz="1050" u="sng">
                <a:solidFill>
                  <a:schemeClr val="tx1"/>
                </a:solidFill>
                <a:hlinkClick r:id="rId7">
                  <a:extLst>
                    <a:ext uri="{A12FA001-AC4F-418D-AE19-62706E023703}">
                      <ahyp:hlinkClr xmlns:ahyp="http://schemas.microsoft.com/office/drawing/2018/hyperlinkcolor" val="tx"/>
                    </a:ext>
                  </a:extLst>
                </a:hlinkClick>
              </a:rPr>
              <a:t>://www.who.int/publications/i/item/9789240016866</a:t>
            </a:r>
            <a:endParaRPr lang="en-US" sz="1050" dirty="0"/>
          </a:p>
        </p:txBody>
      </p:sp>
      <p:sp>
        <p:nvSpPr>
          <p:cNvPr id="25" name="Slide Number Placeholder 0"/>
          <p:cNvSpPr>
            <a:spLocks noGrp="1"/>
          </p:cNvSpPr>
          <p:nvPr>
            <p:ph type="sldNum" sz="quarter" idx="4294967295"/>
          </p:nvPr>
        </p:nvSpPr>
        <p:spPr>
          <a:xfrm>
            <a:off x="8321040" y="4800600"/>
            <a:ext cx="457200" cy="228600"/>
          </a:xfrm>
          <a:prstGeom prst="rect">
            <a:avLst/>
          </a:prstGeom>
          <a:extLst>
            <a:ext uri="{C572A759-6A51-4108-AA02-DFA0A04FC94B}">
              <ma14:wrappingTextBoxFlag xmlns:ma14="http://schemas.microsoft.com/office/mac/drawingml/2011/main" xmlns="" val="0"/>
            </a:ext>
          </a:extLst>
        </p:spPr>
        <p:txBody>
          <a:bodyPr/>
          <a:lstStyle>
            <a:lvl1pPr>
              <a:defRPr sz="1000">
                <a:solidFill>
                  <a:schemeClr val="accent4"/>
                </a:solidFill>
              </a:defRPr>
            </a:lvl1pPr>
          </a:lstStyle>
          <a:p>
            <a:pPr algn="l"/>
            <a:fld id="{F7021451-1387-4CA6-816F-3879F97B5CBC}" type="slidenum">
              <a:rPr lang="en-US" b="0"/>
              <a:t>20</a:t>
            </a:fld>
            <a:endParaRPr lang="en-US"/>
          </a:p>
        </p:txBody>
      </p:sp>
    </p:spTree>
  </p:cSld>
  <p:clrMapOvr>
    <a:masterClrMapping/>
  </p:clrMapOvr>
</p:sld>
</file>

<file path=ppt/theme/theme1.xml><?xml version="1.0" encoding="utf-8"?>
<a:theme xmlns:a="http://schemas.openxmlformats.org/drawingml/2006/main" name="Amber Academic">
  <a:themeElements>
    <a:clrScheme name="Amber Academic">
      <a:dk1>
        <a:srgbClr val="431407"/>
      </a:dk1>
      <a:lt1>
        <a:srgbClr val="FFFFFF"/>
      </a:lt1>
      <a:dk2>
        <a:srgbClr val="9A3412"/>
      </a:dk2>
      <a:lt2>
        <a:srgbClr val="FFF7ED"/>
      </a:lt2>
      <a:accent1>
        <a:srgbClr val="EA580C"/>
      </a:accent1>
      <a:accent2>
        <a:srgbClr val="F59E0B"/>
      </a:accent2>
      <a:accent3>
        <a:srgbClr val="FDBA74"/>
      </a:accent3>
      <a:accent4>
        <a:srgbClr val="C2410C"/>
      </a:accent4>
      <a:accent5>
        <a:srgbClr val="FFEDD5"/>
      </a:accent5>
      <a:accent6>
        <a:srgbClr val="78350F"/>
      </a:accent6>
      <a:hlink>
        <a:srgbClr val="C2410C"/>
      </a:hlink>
      <a:folHlink>
        <a:srgbClr val="9A3412"/>
      </a:folHlink>
    </a:clrScheme>
    <a:fontScheme name="Amber Academic">
      <a:majorFont>
        <a:latin typeface="Georg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TotalTime>
  <Words>4182</Words>
  <Application>Microsoft Office PowerPoint</Application>
  <PresentationFormat>On-screen Show (16:9)</PresentationFormat>
  <Paragraphs>247</Paragraphs>
  <Slides>20</Slides>
  <Notes>20</Notes>
  <HiddenSlides>0</HiddenSlides>
  <MMClips>17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Georgia</vt:lpstr>
      <vt:lpstr>Amber Academic</vt:lpstr>
      <vt:lpstr>PowerPoint Presentation</vt:lpstr>
      <vt:lpstr>Presentation Roadmap</vt:lpstr>
      <vt:lpstr>Introduction: An Ageing Society</vt:lpstr>
      <vt:lpstr>A Framework: Functional Ability</vt:lpstr>
      <vt:lpstr>Needs: Maintaining Functional Ability</vt:lpstr>
      <vt:lpstr>Empowerment, Independence and Choice</vt:lpstr>
      <vt:lpstr>Voice, Rights and Ageism</vt:lpstr>
      <vt:lpstr>UK Policy Landscape</vt:lpstr>
      <vt:lpstr>Theory Underpinning Practice</vt:lpstr>
      <vt:lpstr>Intervention 1: Physical Activity and Falls Prevention</vt:lpstr>
      <vt:lpstr>Intervention 2: Reablement, Housing and Home Support</vt:lpstr>
      <vt:lpstr>Intervention 3: Social Prescribing and Community Support</vt:lpstr>
      <vt:lpstr>Evaluating Effectiveness: Summary</vt:lpstr>
      <vt:lpstr>Challenges: System-Level</vt:lpstr>
      <vt:lpstr>Challenges: Individual and Social</vt:lpstr>
      <vt:lpstr>Recommendations for Improvement</vt:lpstr>
      <vt:lpstr>Conclusion</vt:lpstr>
      <vt:lpstr>References (1 of 3)</vt:lpstr>
      <vt:lpstr>References (2 of 3)</vt:lpstr>
      <vt:lpstr>References (3 of 3)</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Fariza Iqbal (2328503)</cp:lastModifiedBy>
  <cp:revision>7</cp:revision>
  <dcterms:created xsi:type="dcterms:W3CDTF">2026-10-12T16:17:17Z</dcterms:created>
  <dcterms:modified xsi:type="dcterms:W3CDTF">2026-10-15T15:58:57Z</dcterms:modified>
</cp:coreProperties>
</file>