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62" r:id="rId4"/>
    <p:sldId id="261" r:id="rId5"/>
    <p:sldId id="278" r:id="rId6"/>
    <p:sldId id="279" r:id="rId7"/>
    <p:sldId id="270" r:id="rId8"/>
    <p:sldId id="275" r:id="rId9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597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3D5"/>
    <a:srgbClr val="2E3032"/>
    <a:srgbClr val="FCD6C1"/>
    <a:srgbClr val="EDEEE9"/>
    <a:srgbClr val="F9AB7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24" autoAdjust="0"/>
    <p:restoredTop sz="86002" autoAdjust="0"/>
  </p:normalViewPr>
  <p:slideViewPr>
    <p:cSldViewPr snapToGrid="0" showGuides="1">
      <p:cViewPr varScale="1">
        <p:scale>
          <a:sx n="125" d="100"/>
          <a:sy n="125" d="100"/>
        </p:scale>
        <p:origin x="60" y="196"/>
      </p:cViewPr>
      <p:guideLst>
        <p:guide orient="horz" pos="1597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86" d="100"/>
        <a:sy n="18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49372E-6FE6-442E-9CC4-0C2B48B537AE}" type="datetimeFigureOut">
              <a:rPr lang="zh-CN" altLang="en-US" smtClean="0"/>
              <a:t>2021/4/19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F78727-3F8D-4443-A339-1BF11234078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36247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60A66-BF7E-413C-84E6-448F0439E76D}" type="datetimeFigureOut">
              <a:rPr lang="zh-CN" altLang="en-US" smtClean="0"/>
              <a:t>2021/4/19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9657D-319D-4FD3-89AD-D2930A2B6C6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42282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60A66-BF7E-413C-84E6-448F0439E76D}" type="datetimeFigureOut">
              <a:rPr lang="zh-CN" altLang="en-US" smtClean="0"/>
              <a:t>2021/4/19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9657D-319D-4FD3-89AD-D2930A2B6C6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07317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60A66-BF7E-413C-84E6-448F0439E76D}" type="datetimeFigureOut">
              <a:rPr lang="zh-CN" altLang="en-US" smtClean="0"/>
              <a:t>2021/4/19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9657D-319D-4FD3-89AD-D2930A2B6C6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79409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60A66-BF7E-413C-84E6-448F0439E76D}" type="datetimeFigureOut">
              <a:rPr lang="zh-CN" altLang="en-US" smtClean="0"/>
              <a:t>2021/4/19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9657D-319D-4FD3-89AD-D2930A2B6C6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10039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 userDrawn="1"/>
        </p:nvSpPr>
        <p:spPr>
          <a:xfrm>
            <a:off x="6159544" y="3352403"/>
            <a:ext cx="775136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14400"/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www.1ppt.com/moban/        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行业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www.1ppt.com/hangye/ </a:t>
            </a:r>
          </a:p>
          <a:p>
            <a:pPr defTabSz="914400"/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节日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www.1ppt.com/jieri/    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素材：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www.1ppt.com/sucai/</a:t>
            </a:r>
          </a:p>
          <a:p>
            <a:pPr defTabSz="914400"/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背景图片：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www.1ppt.com/beijing/  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图表：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www.1ppt.com/tubiao/      </a:t>
            </a:r>
          </a:p>
          <a:p>
            <a:pPr defTabSz="914400"/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精美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   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教程： 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www.1ppt.com/powerpoint/      </a:t>
            </a:r>
          </a:p>
          <a:p>
            <a:pPr defTabSz="914400"/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课件：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www.1ppt.com/kejian/           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字体下载：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www.1ppt.com/ziti/</a:t>
            </a:r>
          </a:p>
          <a:p>
            <a:pPr defTabSz="914400"/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工作总结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www.1ppt.com/xiazai/zongjie/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工作计划：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www.1ppt.com/xiazai/jihua/</a:t>
            </a:r>
          </a:p>
          <a:p>
            <a:pPr defTabSz="914400"/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商务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www.1ppt.com/moban/shangwu/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个人简历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www.1ppt.com/xiazai/jianli/  </a:t>
            </a:r>
          </a:p>
          <a:p>
            <a:pPr defTabSz="914400"/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毕业答辩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www.1ppt.com/xiazai/dabian/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工作汇报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www.1ppt.com/xiazai/huibao/    </a:t>
            </a:r>
          </a:p>
          <a:p>
            <a:pPr defTabSz="914400"/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60A66-BF7E-413C-84E6-448F0439E76D}" type="datetimeFigureOut">
              <a:rPr lang="zh-CN" altLang="en-US" smtClean="0"/>
              <a:t>2021/4/19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9657D-319D-4FD3-89AD-D2930A2B6C6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5284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60A66-BF7E-413C-84E6-448F0439E76D}" type="datetimeFigureOut">
              <a:rPr lang="zh-CN" altLang="en-US" smtClean="0"/>
              <a:t>2021/4/19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9657D-319D-4FD3-89AD-D2930A2B6C6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74661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60A66-BF7E-413C-84E6-448F0439E76D}" type="datetimeFigureOut">
              <a:rPr lang="zh-CN" altLang="en-US" smtClean="0"/>
              <a:t>2021/4/19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9657D-319D-4FD3-89AD-D2930A2B6C6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17015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60A66-BF7E-413C-84E6-448F0439E76D}" type="datetimeFigureOut">
              <a:rPr lang="zh-CN" altLang="en-US" smtClean="0"/>
              <a:t>2021/4/19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9657D-319D-4FD3-89AD-D2930A2B6C6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30146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60A66-BF7E-413C-84E6-448F0439E76D}" type="datetimeFigureOut">
              <a:rPr lang="zh-CN" altLang="en-US" smtClean="0"/>
              <a:t>2021/4/19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9657D-319D-4FD3-89AD-D2930A2B6C6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54110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60A66-BF7E-413C-84E6-448F0439E76D}" type="datetimeFigureOut">
              <a:rPr lang="zh-CN" altLang="en-US" smtClean="0"/>
              <a:t>2021/4/19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9657D-319D-4FD3-89AD-D2930A2B6C6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232760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60A66-BF7E-413C-84E6-448F0439E76D}" type="datetimeFigureOut">
              <a:rPr lang="zh-CN" altLang="en-US" smtClean="0"/>
              <a:t>2021/4/19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9657D-319D-4FD3-89AD-D2930A2B6C6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19952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EE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B60A66-BF7E-413C-84E6-448F0439E76D}" type="datetimeFigureOut">
              <a:rPr lang="zh-CN" altLang="en-US" smtClean="0"/>
              <a:t>2021/4/19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9657D-319D-4FD3-89AD-D2930A2B6C6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15606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EE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xiongmao">
            <a:extLst>
              <a:ext uri="{FF2B5EF4-FFF2-40B4-BE49-F238E27FC236}">
                <a16:creationId xmlns="" xmlns:a16="http://schemas.microsoft.com/office/drawing/2014/main" id="{554E8AD6-4A70-4F81-8F41-F09060797F65}"/>
              </a:ext>
            </a:extLst>
          </p:cNvPr>
          <p:cNvSpPr/>
          <p:nvPr/>
        </p:nvSpPr>
        <p:spPr>
          <a:xfrm>
            <a:off x="2741509" y="1658934"/>
            <a:ext cx="3644153" cy="1882588"/>
          </a:xfrm>
          <a:prstGeom prst="rect">
            <a:avLst/>
          </a:prstGeom>
          <a:solidFill>
            <a:srgbClr val="FCD6C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文本框 13">
            <a:extLst>
              <a:ext uri="{FF2B5EF4-FFF2-40B4-BE49-F238E27FC236}">
                <a16:creationId xmlns="" xmlns:a16="http://schemas.microsoft.com/office/drawing/2014/main" id="{93529FF4-C6C1-40AE-AC34-592251A9A88B}"/>
              </a:ext>
            </a:extLst>
          </p:cNvPr>
          <p:cNvSpPr txBox="1"/>
          <p:nvPr/>
        </p:nvSpPr>
        <p:spPr>
          <a:xfrm>
            <a:off x="1501953" y="1499995"/>
            <a:ext cx="652608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3200" b="1" dirty="0" smtClean="0"/>
              <a:t>Research </a:t>
            </a:r>
            <a:r>
              <a:rPr lang="en-US" altLang="zh-CN" sz="3200" b="1" dirty="0"/>
              <a:t>on the </a:t>
            </a:r>
            <a:r>
              <a:rPr lang="en-US" altLang="zh-CN" sz="3200" b="1" dirty="0" smtClean="0"/>
              <a:t>relationship</a:t>
            </a:r>
          </a:p>
          <a:p>
            <a:pPr algn="ctr"/>
            <a:r>
              <a:rPr lang="en-US" altLang="zh-CN" sz="3200" b="1" dirty="0" smtClean="0"/>
              <a:t> </a:t>
            </a:r>
            <a:r>
              <a:rPr lang="en-US" altLang="zh-CN" sz="3200" b="1" dirty="0"/>
              <a:t>between </a:t>
            </a:r>
            <a:r>
              <a:rPr lang="en-US" altLang="zh-CN" sz="3200" b="1" dirty="0" smtClean="0"/>
              <a:t>investor </a:t>
            </a:r>
            <a:r>
              <a:rPr lang="en-US" altLang="zh-CN" sz="3200" b="1" dirty="0"/>
              <a:t>sentiment </a:t>
            </a:r>
            <a:endParaRPr lang="en-US" altLang="zh-CN" sz="3200" b="1" dirty="0" smtClean="0"/>
          </a:p>
          <a:p>
            <a:pPr algn="ctr"/>
            <a:r>
              <a:rPr lang="en-US" altLang="zh-CN" sz="3200" b="1" dirty="0" smtClean="0"/>
              <a:t>and </a:t>
            </a:r>
            <a:r>
              <a:rPr lang="en-US" altLang="zh-CN" sz="3200" b="1" dirty="0"/>
              <a:t>A-shares </a:t>
            </a:r>
            <a:r>
              <a:rPr lang="en-US" altLang="zh-CN" sz="3200" b="1" dirty="0" smtClean="0"/>
              <a:t>yield</a:t>
            </a:r>
          </a:p>
          <a:p>
            <a:pPr algn="ctr"/>
            <a:r>
              <a:rPr lang="en-US" altLang="zh-CN" sz="3200" b="1" dirty="0" smtClean="0"/>
              <a:t> </a:t>
            </a:r>
            <a:r>
              <a:rPr lang="en-US" altLang="zh-CN" sz="3200" b="1" dirty="0"/>
              <a:t>through </a:t>
            </a:r>
            <a:r>
              <a:rPr lang="en-US" altLang="zh-CN" sz="3200" b="1" dirty="0" smtClean="0"/>
              <a:t>social </a:t>
            </a:r>
            <a:r>
              <a:rPr lang="en-US" altLang="zh-CN" sz="3200" b="1" dirty="0"/>
              <a:t>media using text mining</a:t>
            </a:r>
            <a:endParaRPr lang="zh-CN" altLang="zh-CN" sz="3200" b="1" dirty="0"/>
          </a:p>
          <a:p>
            <a:pPr algn="ctr"/>
            <a:endParaRPr lang="en-US" altLang="zh-CN" sz="4400" dirty="0" smtClean="0">
              <a:solidFill>
                <a:srgbClr val="2E3032"/>
              </a:solidFill>
              <a:latin typeface="汉仪中圆简" panose="02010609000101010101" pitchFamily="49" charset="-122"/>
              <a:ea typeface="汉仪中圆简" panose="02010609000101010101" pitchFamily="49" charset="-122"/>
            </a:endParaRPr>
          </a:p>
          <a:p>
            <a:pPr algn="ctr"/>
            <a:endParaRPr lang="zh-CN" altLang="en-US" sz="4400" dirty="0">
              <a:solidFill>
                <a:srgbClr val="2E3032"/>
              </a:solidFill>
              <a:latin typeface="汉仪中圆简" panose="02010609000101010101" pitchFamily="49" charset="-122"/>
              <a:ea typeface="汉仪中圆简" panose="0201060900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071360" y="4201160"/>
            <a:ext cx="2458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 err="1" smtClean="0"/>
              <a:t>Zhitong</a:t>
            </a:r>
            <a:r>
              <a:rPr lang="en-US" altLang="zh-CN" dirty="0" smtClean="0"/>
              <a:t> Li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602623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="" xmlns:a16="http://schemas.microsoft.com/office/drawing/2014/main" id="{07E444EF-188A-4158-91E2-6D05917D6D5E}"/>
              </a:ext>
            </a:extLst>
          </p:cNvPr>
          <p:cNvSpPr/>
          <p:nvPr/>
        </p:nvSpPr>
        <p:spPr>
          <a:xfrm>
            <a:off x="833717" y="0"/>
            <a:ext cx="2366682" cy="5143500"/>
          </a:xfrm>
          <a:prstGeom prst="rect">
            <a:avLst/>
          </a:prstGeom>
          <a:solidFill>
            <a:srgbClr val="FCD6C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8" name="文本框 27">
            <a:extLst>
              <a:ext uri="{FF2B5EF4-FFF2-40B4-BE49-F238E27FC236}">
                <a16:creationId xmlns="" xmlns:a16="http://schemas.microsoft.com/office/drawing/2014/main" id="{F8D287C2-BA09-4E7D-93D7-D3F52ED80F76}"/>
              </a:ext>
            </a:extLst>
          </p:cNvPr>
          <p:cNvSpPr txBox="1"/>
          <p:nvPr/>
        </p:nvSpPr>
        <p:spPr>
          <a:xfrm>
            <a:off x="569385" y="1774637"/>
            <a:ext cx="28953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800">
                <a:solidFill>
                  <a:srgbClr val="2E3032"/>
                </a:solidFill>
                <a:latin typeface="+mj-lt"/>
              </a:rPr>
              <a:t>Contents</a:t>
            </a:r>
            <a:endParaRPr lang="zh-CN" altLang="en-US" sz="4800">
              <a:solidFill>
                <a:srgbClr val="2E3032"/>
              </a:solidFill>
              <a:latin typeface="+mj-lt"/>
            </a:endParaRPr>
          </a:p>
        </p:txBody>
      </p:sp>
      <p:sp>
        <p:nvSpPr>
          <p:cNvPr id="29" name="矩形 28" descr="e7d195523061f1c09e9d68d7cf438b91ef959ecb14fc25d26BBA7F7DBC18E55DFF4014AF651F0BF2569D4B6C1DA7F1A4683A481403BD872FC687266AD13265C1DE7C373772FD8728ABDD69ADD03BFF5BE2862BC891DBB79ED9A64E36B760F04717825CA1B175CEA4ADF1757C5F6972E159830655E44B4550EA1D996165CF5BB730B85CA0F0A8227A550C067FE8CB48054934EB960F2C1710">
            <a:extLst>
              <a:ext uri="{FF2B5EF4-FFF2-40B4-BE49-F238E27FC236}">
                <a16:creationId xmlns="" xmlns:a16="http://schemas.microsoft.com/office/drawing/2014/main" id="{9C5EF97A-414D-478C-9875-E0BBC3EF37E8}"/>
              </a:ext>
            </a:extLst>
          </p:cNvPr>
          <p:cNvSpPr/>
          <p:nvPr/>
        </p:nvSpPr>
        <p:spPr>
          <a:xfrm>
            <a:off x="3464729" y="745722"/>
            <a:ext cx="536685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2400" dirty="0" smtClean="0">
                <a:solidFill>
                  <a:srgbClr val="2E3032"/>
                </a:solidFill>
                <a:latin typeface="+mj-ea"/>
                <a:ea typeface="+mj-ea"/>
                <a:sym typeface="+mn-lt"/>
              </a:rPr>
              <a:t>01. </a:t>
            </a:r>
            <a:r>
              <a:rPr lang="en-US" altLang="zh-CN" sz="2400" dirty="0">
                <a:sym typeface="+mn-lt"/>
              </a:rPr>
              <a:t>R</a:t>
            </a:r>
            <a:r>
              <a:rPr lang="en-US" altLang="zh-CN" sz="2400" dirty="0" smtClean="0"/>
              <a:t>esearch </a:t>
            </a:r>
            <a:r>
              <a:rPr lang="en-US" altLang="zh-CN" sz="2400" dirty="0"/>
              <a:t>background and significance</a:t>
            </a:r>
            <a:endParaRPr lang="zh-CN" altLang="zh-CN" sz="2400" dirty="0"/>
          </a:p>
          <a:p>
            <a:pPr algn="ctr"/>
            <a:r>
              <a:rPr lang="zh-CN" altLang="en-US" sz="2400" dirty="0" smtClean="0">
                <a:solidFill>
                  <a:srgbClr val="2E3032"/>
                </a:solidFill>
                <a:latin typeface="+mj-ea"/>
                <a:ea typeface="+mj-ea"/>
                <a:sym typeface="+mn-lt"/>
              </a:rPr>
              <a:t> </a:t>
            </a:r>
            <a:endParaRPr lang="zh-CN" altLang="en-US" sz="2400" dirty="0">
              <a:solidFill>
                <a:srgbClr val="2E3032"/>
              </a:solidFill>
              <a:latin typeface="+mj-ea"/>
              <a:ea typeface="+mj-ea"/>
              <a:sym typeface="+mn-lt"/>
            </a:endParaRPr>
          </a:p>
        </p:txBody>
      </p:sp>
      <p:sp>
        <p:nvSpPr>
          <p:cNvPr id="30" name="矩形 29" descr="e7d195523061f1c09e9d68d7cf438b91ef959ecb14fc25d26BBA7F7DBC18E55DFF4014AF651F0BF2569D4B6C1DA7F1A4683A481403BD872FC687266AD13265C1DE7C373772FD8728ABDD69ADD03BFF5BE2862BC891DBB79ED9A64E36B760F04717825CA1B175CEA4ADF1757C5F6972E159830655E44B4550EA1D996165CF5BB730B85CA0F0A8227A550C067FE8CB48054934EB960F2C1710">
            <a:extLst>
              <a:ext uri="{FF2B5EF4-FFF2-40B4-BE49-F238E27FC236}">
                <a16:creationId xmlns="" xmlns:a16="http://schemas.microsoft.com/office/drawing/2014/main" id="{67700043-14A9-4FD4-895D-C5496FAC640F}"/>
              </a:ext>
            </a:extLst>
          </p:cNvPr>
          <p:cNvSpPr/>
          <p:nvPr/>
        </p:nvSpPr>
        <p:spPr>
          <a:xfrm>
            <a:off x="3464729" y="2516423"/>
            <a:ext cx="427226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2400" dirty="0" smtClean="0">
                <a:solidFill>
                  <a:srgbClr val="2E3032"/>
                </a:solidFill>
                <a:latin typeface="+mj-ea"/>
                <a:ea typeface="+mj-ea"/>
                <a:sym typeface="+mn-lt"/>
              </a:rPr>
              <a:t>03. </a:t>
            </a:r>
            <a:r>
              <a:rPr lang="en-US" altLang="zh-CN" sz="2400" dirty="0" smtClean="0"/>
              <a:t>Innovation </a:t>
            </a:r>
            <a:r>
              <a:rPr lang="en-US" altLang="zh-CN" sz="2400" dirty="0"/>
              <a:t>and improvement</a:t>
            </a:r>
            <a:endParaRPr lang="zh-CN" altLang="zh-CN" sz="2400" dirty="0"/>
          </a:p>
          <a:p>
            <a:pPr algn="ctr"/>
            <a:endParaRPr lang="zh-CN" altLang="en-US" sz="2400" dirty="0">
              <a:solidFill>
                <a:srgbClr val="2E3032"/>
              </a:solidFill>
              <a:latin typeface="+mj-ea"/>
              <a:ea typeface="+mj-ea"/>
              <a:sym typeface="+mn-lt"/>
            </a:endParaRPr>
          </a:p>
        </p:txBody>
      </p:sp>
      <p:sp>
        <p:nvSpPr>
          <p:cNvPr id="31" name="矩形 30" descr="e7d195523061f1c09e9d68d7cf438b91ef959ecb14fc25d26BBA7F7DBC18E55DFF4014AF651F0BF2569D4B6C1DA7F1A4683A481403BD872FC687266AD13265C1DE7C373772FD8728ABDD69ADD03BFF5BE2862BC891DBB79ED9A64E36B760F04717825CA1B175CEA4ADF1757C5F6972E159830655E44B4550EA1D996165CF5BB730B85CA0F0A8227A550C067FE8CB48054934EB960F2C1710">
            <a:extLst>
              <a:ext uri="{FF2B5EF4-FFF2-40B4-BE49-F238E27FC236}">
                <a16:creationId xmlns="" xmlns:a16="http://schemas.microsoft.com/office/drawing/2014/main" id="{57A477EE-D004-4AF7-B794-2D9380812301}"/>
              </a:ext>
            </a:extLst>
          </p:cNvPr>
          <p:cNvSpPr/>
          <p:nvPr/>
        </p:nvSpPr>
        <p:spPr>
          <a:xfrm>
            <a:off x="3464729" y="1662989"/>
            <a:ext cx="294651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2400" dirty="0" smtClean="0">
                <a:solidFill>
                  <a:srgbClr val="2E3032"/>
                </a:solidFill>
                <a:latin typeface="+mj-ea"/>
                <a:ea typeface="+mj-ea"/>
                <a:sym typeface="+mn-lt"/>
              </a:rPr>
              <a:t>02. </a:t>
            </a:r>
            <a:r>
              <a:rPr lang="en-US" altLang="zh-CN" sz="2400" dirty="0">
                <a:sym typeface="+mn-lt"/>
              </a:rPr>
              <a:t>R</a:t>
            </a:r>
            <a:r>
              <a:rPr lang="en-US" altLang="zh-CN" sz="2400" dirty="0" smtClean="0"/>
              <a:t>esearch </a:t>
            </a:r>
            <a:r>
              <a:rPr lang="en-US" altLang="zh-CN" sz="2400" dirty="0"/>
              <a:t>contents</a:t>
            </a:r>
            <a:endParaRPr lang="zh-CN" altLang="zh-CN" sz="2400" dirty="0"/>
          </a:p>
          <a:p>
            <a:pPr algn="ctr"/>
            <a:endParaRPr lang="zh-CN" altLang="en-US" sz="2400" dirty="0">
              <a:solidFill>
                <a:srgbClr val="2E3032"/>
              </a:solidFill>
              <a:latin typeface="+mj-ea"/>
              <a:ea typeface="+mj-ea"/>
              <a:sym typeface="+mn-lt"/>
            </a:endParaRPr>
          </a:p>
        </p:txBody>
      </p:sp>
      <p:sp>
        <p:nvSpPr>
          <p:cNvPr id="32" name="矩形 31" descr="e7d195523061f1c09e9d68d7cf438b91ef959ecb14fc25d26BBA7F7DBC18E55DFF4014AF651F0BF2569D4B6C1DA7F1A4683A481403BD872FC687266AD13265C1DE7C373772FD8728ABDD69ADD03BFF5BE2862BC891DBB79ED9A64E36B760F04717825CA1B175CEA4ADF1757C5F6972E159830655E44B4550EA1D996165CF5BB730B85CA0F0A8227A550C067FE8CB48054934EB960F2C1710">
            <a:extLst>
              <a:ext uri="{FF2B5EF4-FFF2-40B4-BE49-F238E27FC236}">
                <a16:creationId xmlns="" xmlns:a16="http://schemas.microsoft.com/office/drawing/2014/main" id="{828B429F-3955-45CE-8E3E-3A202B81F46F}"/>
              </a:ext>
            </a:extLst>
          </p:cNvPr>
          <p:cNvSpPr/>
          <p:nvPr/>
        </p:nvSpPr>
        <p:spPr>
          <a:xfrm>
            <a:off x="3464729" y="3459069"/>
            <a:ext cx="31672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2400" dirty="0">
                <a:solidFill>
                  <a:srgbClr val="2E3032"/>
                </a:solidFill>
                <a:ea typeface="+mj-ea"/>
                <a:sym typeface="+mn-lt"/>
              </a:rPr>
              <a:t>04. Research difficulties</a:t>
            </a:r>
            <a:r>
              <a:rPr lang="zh-CN" altLang="en-US" sz="2400" dirty="0">
                <a:solidFill>
                  <a:srgbClr val="2E3032"/>
                </a:solidFill>
                <a:ea typeface="+mj-ea"/>
                <a:sym typeface="+mn-lt"/>
              </a:rPr>
              <a:t> </a:t>
            </a:r>
          </a:p>
        </p:txBody>
      </p:sp>
      <p:cxnSp>
        <p:nvCxnSpPr>
          <p:cNvPr id="33" name="直接连接符 32">
            <a:extLst>
              <a:ext uri="{FF2B5EF4-FFF2-40B4-BE49-F238E27FC236}">
                <a16:creationId xmlns="" xmlns:a16="http://schemas.microsoft.com/office/drawing/2014/main" id="{6F34FA51-4A34-4F92-BFD3-49D8ED82A1C4}"/>
              </a:ext>
            </a:extLst>
          </p:cNvPr>
          <p:cNvCxnSpPr/>
          <p:nvPr/>
        </p:nvCxnSpPr>
        <p:spPr>
          <a:xfrm>
            <a:off x="1324534" y="2656904"/>
            <a:ext cx="1385047" cy="0"/>
          </a:xfrm>
          <a:prstGeom prst="line">
            <a:avLst/>
          </a:prstGeom>
          <a:ln w="28575">
            <a:solidFill>
              <a:srgbClr val="2E303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矩形 10" descr="e7d195523061f1c09e9d68d7cf438b91ef959ecb14fc25d26BBA7F7DBC18E55DFF4014AF651F0BF2569D4B6C1DA7F1A4683A481403BD872FC687266AD13265C1DE7C373772FD8728ABDD69ADD03BFF5BE2862BC891DBB79ED9A64E36B760F04717825CA1B175CEA4ADF1757C5F6972E159830655E44B4550EA1D996165CF5BB730B85CA0F0A8227A550C067FE8CB48054934EB960F2C1710">
            <a:extLst>
              <a:ext uri="{FF2B5EF4-FFF2-40B4-BE49-F238E27FC236}">
                <a16:creationId xmlns="" xmlns:a16="http://schemas.microsoft.com/office/drawing/2014/main" id="{67700043-14A9-4FD4-895D-C5496FAC640F}"/>
              </a:ext>
            </a:extLst>
          </p:cNvPr>
          <p:cNvSpPr/>
          <p:nvPr/>
        </p:nvSpPr>
        <p:spPr>
          <a:xfrm>
            <a:off x="3464729" y="4312503"/>
            <a:ext cx="300159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2400" dirty="0" smtClean="0">
                <a:solidFill>
                  <a:srgbClr val="2E3032"/>
                </a:solidFill>
                <a:latin typeface="+mj-ea"/>
                <a:ea typeface="+mj-ea"/>
                <a:sym typeface="+mn-lt"/>
              </a:rPr>
              <a:t>05. </a:t>
            </a:r>
            <a:r>
              <a:rPr lang="en-US" altLang="zh-CN" sz="2400" dirty="0"/>
              <a:t>Research structure</a:t>
            </a:r>
            <a:endParaRPr lang="zh-CN" altLang="zh-CN" sz="2400" dirty="0"/>
          </a:p>
          <a:p>
            <a:pPr algn="ctr"/>
            <a:endParaRPr lang="zh-CN" altLang="en-US" sz="2400" dirty="0">
              <a:solidFill>
                <a:srgbClr val="2E3032"/>
              </a:solidFill>
              <a:latin typeface="+mj-ea"/>
              <a:ea typeface="+mj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5555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="" xmlns:a16="http://schemas.microsoft.com/office/drawing/2014/main" id="{07E444EF-188A-4158-91E2-6D05917D6D5E}"/>
              </a:ext>
            </a:extLst>
          </p:cNvPr>
          <p:cNvSpPr/>
          <p:nvPr/>
        </p:nvSpPr>
        <p:spPr>
          <a:xfrm>
            <a:off x="197991" y="0"/>
            <a:ext cx="395133" cy="865461"/>
          </a:xfrm>
          <a:prstGeom prst="rect">
            <a:avLst/>
          </a:prstGeom>
          <a:solidFill>
            <a:srgbClr val="FCD6C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8" name="文本框 27">
            <a:extLst>
              <a:ext uri="{FF2B5EF4-FFF2-40B4-BE49-F238E27FC236}">
                <a16:creationId xmlns="" xmlns:a16="http://schemas.microsoft.com/office/drawing/2014/main" id="{F8D287C2-BA09-4E7D-93D7-D3F52ED80F76}"/>
              </a:ext>
            </a:extLst>
          </p:cNvPr>
          <p:cNvSpPr txBox="1"/>
          <p:nvPr/>
        </p:nvSpPr>
        <p:spPr>
          <a:xfrm>
            <a:off x="593124" y="272464"/>
            <a:ext cx="64011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400" dirty="0" smtClean="0">
                <a:solidFill>
                  <a:srgbClr val="2E3032"/>
                </a:solidFill>
                <a:latin typeface="+mj-lt"/>
              </a:rPr>
              <a:t>1. Research </a:t>
            </a:r>
            <a:r>
              <a:rPr lang="en-US" altLang="zh-CN" sz="2400" dirty="0">
                <a:solidFill>
                  <a:srgbClr val="2E3032"/>
                </a:solidFill>
                <a:latin typeface="+mj-lt"/>
              </a:rPr>
              <a:t>background and significance</a:t>
            </a:r>
          </a:p>
        </p:txBody>
      </p:sp>
      <p:sp>
        <p:nvSpPr>
          <p:cNvPr id="6" name="矩形 5">
            <a:extLst>
              <a:ext uri="{FF2B5EF4-FFF2-40B4-BE49-F238E27FC236}">
                <a16:creationId xmlns="" xmlns:a16="http://schemas.microsoft.com/office/drawing/2014/main" id="{4388D94C-4353-4064-9F48-52D9EFAFFA8C}"/>
              </a:ext>
            </a:extLst>
          </p:cNvPr>
          <p:cNvSpPr/>
          <p:nvPr/>
        </p:nvSpPr>
        <p:spPr>
          <a:xfrm>
            <a:off x="197991" y="1264259"/>
            <a:ext cx="635000" cy="635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矩形 13" descr="e7d195523061f1c09e9d68d7cf438b91ef959ecb14fc25d26BBA7F7DBC18E55DFF4014AF651F0BF2569D4B6C1DA7F1A4683A481403BD872FC687266AD13265C1DE7C373772FD8728ABDD69ADD03BFF5BE2862BC891DBB79ED9A64E36B760F04717825CA1B175CEA4ADF1757C5F6972E159830655E44B4550EA1D996165CF5BB730B85CA0F0A8227A550C067FE8CB48054934EB960F2C1710">
            <a:extLst>
              <a:ext uri="{FF2B5EF4-FFF2-40B4-BE49-F238E27FC236}">
                <a16:creationId xmlns="" xmlns:a16="http://schemas.microsoft.com/office/drawing/2014/main" id="{7E15336D-9167-49E7-8439-4538929DA171}"/>
              </a:ext>
            </a:extLst>
          </p:cNvPr>
          <p:cNvSpPr/>
          <p:nvPr/>
        </p:nvSpPr>
        <p:spPr>
          <a:xfrm>
            <a:off x="888224" y="1311494"/>
            <a:ext cx="7315976" cy="8803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lvl="0" indent="-17145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zh-CN" dirty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Studying investor sentiment through text mining is one of the hottest topics in behavioral finance. </a:t>
            </a:r>
            <a:endParaRPr lang="en-US" altLang="zh-CN" dirty="0">
              <a:solidFill>
                <a:srgbClr val="2E3032"/>
              </a:solidFill>
              <a:ea typeface="微软雅黑" panose="020B0503020204020204" pitchFamily="34" charset="-122"/>
              <a:cs typeface="Arial" panose="020B0604020202020204" pitchFamily="34" charset="0"/>
              <a:sym typeface="Calibri" panose="020F0502020204030204" pitchFamily="34" charset="0"/>
            </a:endParaRPr>
          </a:p>
        </p:txBody>
      </p:sp>
      <p:sp>
        <p:nvSpPr>
          <p:cNvPr id="15" name="矩形 14">
            <a:extLst>
              <a:ext uri="{FF2B5EF4-FFF2-40B4-BE49-F238E27FC236}">
                <a16:creationId xmlns="" xmlns:a16="http://schemas.microsoft.com/office/drawing/2014/main" id="{21E99CC7-377B-4AEF-912F-15BC965BC0A2}"/>
              </a:ext>
            </a:extLst>
          </p:cNvPr>
          <p:cNvSpPr/>
          <p:nvPr/>
        </p:nvSpPr>
        <p:spPr>
          <a:xfrm>
            <a:off x="197989" y="2495584"/>
            <a:ext cx="635000" cy="635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矩形 15" descr="e7d195523061f1c09e9d68d7cf438b91ef959ecb14fc25d26BBA7F7DBC18E55DFF4014AF651F0BF2569D4B6C1DA7F1A4683A481403BD872FC687266AD13265C1DE7C373772FD8728ABDD69ADD03BFF5BE2862BC891DBB79ED9A64E36B760F04717825CA1B175CEA4ADF1757C5F6972E159830655E44B4550EA1D996165CF5BB730B85CA0F0A8227A550C067FE8CB48054934EB960F2C1710">
            <a:extLst>
              <a:ext uri="{FF2B5EF4-FFF2-40B4-BE49-F238E27FC236}">
                <a16:creationId xmlns="" xmlns:a16="http://schemas.microsoft.com/office/drawing/2014/main" id="{1B1A4538-2887-40CA-96DE-58B659E3D6AE}"/>
              </a:ext>
            </a:extLst>
          </p:cNvPr>
          <p:cNvSpPr/>
          <p:nvPr/>
        </p:nvSpPr>
        <p:spPr>
          <a:xfrm>
            <a:off x="888224" y="2576732"/>
            <a:ext cx="6782576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lvl="0" indent="-17145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zh-CN" dirty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The year 2020 is an extraordinary year for the world. </a:t>
            </a:r>
            <a:endParaRPr lang="en-US" altLang="zh-CN" dirty="0">
              <a:solidFill>
                <a:srgbClr val="2E3032"/>
              </a:solidFill>
              <a:ea typeface="微软雅黑" panose="020B0503020204020204" pitchFamily="34" charset="-122"/>
              <a:cs typeface="Arial" panose="020B0604020202020204" pitchFamily="34" charset="0"/>
              <a:sym typeface="Calibri" panose="020F0502020204030204" pitchFamily="34" charset="0"/>
            </a:endParaRPr>
          </a:p>
        </p:txBody>
      </p:sp>
      <p:sp>
        <p:nvSpPr>
          <p:cNvPr id="17" name="矩形 16">
            <a:extLst>
              <a:ext uri="{FF2B5EF4-FFF2-40B4-BE49-F238E27FC236}">
                <a16:creationId xmlns="" xmlns:a16="http://schemas.microsoft.com/office/drawing/2014/main" id="{6DFC64F8-DF48-4FF3-849B-0DE9AB20401F}"/>
              </a:ext>
            </a:extLst>
          </p:cNvPr>
          <p:cNvSpPr/>
          <p:nvPr/>
        </p:nvSpPr>
        <p:spPr>
          <a:xfrm>
            <a:off x="197989" y="3794408"/>
            <a:ext cx="635000" cy="635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矩形 17" descr="e7d195523061f1c09e9d68d7cf438b91ef959ecb14fc25d26BBA7F7DBC18E55DFF4014AF651F0BF2569D4B6C1DA7F1A4683A481403BD872FC687266AD13265C1DE7C373772FD8728ABDD69ADD03BFF5BE2862BC891DBB79ED9A64E36B760F04717825CA1B175CEA4ADF1757C5F6972E159830655E44B4550EA1D996165CF5BB730B85CA0F0A8227A550C067FE8CB48054934EB960F2C1710">
            <a:extLst>
              <a:ext uri="{FF2B5EF4-FFF2-40B4-BE49-F238E27FC236}">
                <a16:creationId xmlns="" xmlns:a16="http://schemas.microsoft.com/office/drawing/2014/main" id="{7E257889-B248-4D85-97B6-EE8F56EF54F9}"/>
              </a:ext>
            </a:extLst>
          </p:cNvPr>
          <p:cNvSpPr/>
          <p:nvPr/>
        </p:nvSpPr>
        <p:spPr>
          <a:xfrm>
            <a:off x="888224" y="3847711"/>
            <a:ext cx="69197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lvl="0" indent="-17145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zh-CN" dirty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China has the largest number of Internet users in the world and a huge number of participants in the capital market. </a:t>
            </a:r>
            <a:endParaRPr lang="en-US" altLang="zh-CN" dirty="0">
              <a:solidFill>
                <a:srgbClr val="2E3032"/>
              </a:solidFill>
              <a:ea typeface="微软雅黑" panose="020B0503020204020204" pitchFamily="34" charset="-122"/>
              <a:cs typeface="Arial" panose="020B0604020202020204" pitchFamily="34" charset="0"/>
              <a:sym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564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="" xmlns:a16="http://schemas.microsoft.com/office/drawing/2014/main" id="{07E444EF-188A-4158-91E2-6D05917D6D5E}"/>
              </a:ext>
            </a:extLst>
          </p:cNvPr>
          <p:cNvSpPr/>
          <p:nvPr/>
        </p:nvSpPr>
        <p:spPr>
          <a:xfrm>
            <a:off x="197991" y="0"/>
            <a:ext cx="395133" cy="865461"/>
          </a:xfrm>
          <a:prstGeom prst="rect">
            <a:avLst/>
          </a:prstGeom>
          <a:solidFill>
            <a:srgbClr val="FCD6C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8" name="文本框 27">
            <a:extLst>
              <a:ext uri="{FF2B5EF4-FFF2-40B4-BE49-F238E27FC236}">
                <a16:creationId xmlns="" xmlns:a16="http://schemas.microsoft.com/office/drawing/2014/main" id="{F8D287C2-BA09-4E7D-93D7-D3F52ED80F76}"/>
              </a:ext>
            </a:extLst>
          </p:cNvPr>
          <p:cNvSpPr txBox="1"/>
          <p:nvPr/>
        </p:nvSpPr>
        <p:spPr>
          <a:xfrm>
            <a:off x="593124" y="272464"/>
            <a:ext cx="3292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400" dirty="0" smtClean="0">
                <a:solidFill>
                  <a:srgbClr val="2E3032"/>
                </a:solidFill>
                <a:latin typeface="+mj-lt"/>
              </a:rPr>
              <a:t>2. Research </a:t>
            </a:r>
            <a:r>
              <a:rPr lang="en-US" altLang="zh-CN" sz="2400" dirty="0">
                <a:solidFill>
                  <a:srgbClr val="2E3032"/>
                </a:solidFill>
                <a:latin typeface="+mj-lt"/>
              </a:rPr>
              <a:t>contents</a:t>
            </a:r>
          </a:p>
        </p:txBody>
      </p:sp>
      <p:sp>
        <p:nvSpPr>
          <p:cNvPr id="3" name="矩形 2">
            <a:extLst>
              <a:ext uri="{FF2B5EF4-FFF2-40B4-BE49-F238E27FC236}">
                <a16:creationId xmlns="" xmlns:a16="http://schemas.microsoft.com/office/drawing/2014/main" id="{7CB31F3F-8974-46B9-82BB-0D7B83A8F3E6}"/>
              </a:ext>
            </a:extLst>
          </p:cNvPr>
          <p:cNvSpPr/>
          <p:nvPr/>
        </p:nvSpPr>
        <p:spPr>
          <a:xfrm>
            <a:off x="299591" y="1168400"/>
            <a:ext cx="1905129" cy="3088640"/>
          </a:xfrm>
          <a:prstGeom prst="rect">
            <a:avLst/>
          </a:prstGeom>
          <a:noFill/>
          <a:ln>
            <a:solidFill>
              <a:srgbClr val="2E303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矩形 10">
            <a:extLst>
              <a:ext uri="{FF2B5EF4-FFF2-40B4-BE49-F238E27FC236}">
                <a16:creationId xmlns="" xmlns:a16="http://schemas.microsoft.com/office/drawing/2014/main" id="{B37C514D-5FA4-4D4A-B0C6-AE3F0DF2433F}"/>
              </a:ext>
            </a:extLst>
          </p:cNvPr>
          <p:cNvSpPr/>
          <p:nvPr/>
        </p:nvSpPr>
        <p:spPr>
          <a:xfrm>
            <a:off x="2378489" y="1167590"/>
            <a:ext cx="2002928" cy="3089450"/>
          </a:xfrm>
          <a:prstGeom prst="rect">
            <a:avLst/>
          </a:prstGeom>
          <a:ln>
            <a:solidFill>
              <a:srgbClr val="2E303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矩形 11">
            <a:extLst>
              <a:ext uri="{FF2B5EF4-FFF2-40B4-BE49-F238E27FC236}">
                <a16:creationId xmlns="" xmlns:a16="http://schemas.microsoft.com/office/drawing/2014/main" id="{B4C9FA4B-1EDF-489E-8D28-0EB2C2D95C80}"/>
              </a:ext>
            </a:extLst>
          </p:cNvPr>
          <p:cNvSpPr/>
          <p:nvPr/>
        </p:nvSpPr>
        <p:spPr>
          <a:xfrm>
            <a:off x="4555187" y="1168400"/>
            <a:ext cx="2125014" cy="3088640"/>
          </a:xfrm>
          <a:prstGeom prst="rect">
            <a:avLst/>
          </a:prstGeom>
          <a:noFill/>
          <a:ln>
            <a:solidFill>
              <a:srgbClr val="2E303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3" name="矩形 32">
            <a:extLst>
              <a:ext uri="{FF2B5EF4-FFF2-40B4-BE49-F238E27FC236}">
                <a16:creationId xmlns="" xmlns:a16="http://schemas.microsoft.com/office/drawing/2014/main" id="{B37C514D-5FA4-4D4A-B0C6-AE3F0DF2433F}"/>
              </a:ext>
            </a:extLst>
          </p:cNvPr>
          <p:cNvSpPr/>
          <p:nvPr/>
        </p:nvSpPr>
        <p:spPr>
          <a:xfrm>
            <a:off x="6853971" y="1167590"/>
            <a:ext cx="1924269" cy="3089450"/>
          </a:xfrm>
          <a:prstGeom prst="rect">
            <a:avLst/>
          </a:prstGeom>
          <a:ln>
            <a:solidFill>
              <a:srgbClr val="2E303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dirty="0">
                <a:solidFill>
                  <a:prstClr val="black"/>
                </a:solidFill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The relationship between unexpected events like covid-19 and investor sentiment and stock returns.</a:t>
            </a:r>
            <a:endParaRPr lang="en-US" altLang="zh-CN" dirty="0">
              <a:solidFill>
                <a:srgbClr val="2E3032"/>
              </a:solidFill>
              <a:ea typeface="微软雅黑" panose="020B0503020204020204" pitchFamily="34" charset="-122"/>
              <a:cs typeface="Arial" panose="020B0604020202020204" pitchFamily="34" charset="0"/>
              <a:sym typeface="Calibri" panose="020F0502020204030204" pitchFamily="34" charset="0"/>
            </a:endParaRPr>
          </a:p>
        </p:txBody>
      </p:sp>
      <p:sp>
        <p:nvSpPr>
          <p:cNvPr id="34" name="矩形 33" descr="e7d195523061f1c09e9d68d7cf438b91ef959ecb14fc25d26BBA7F7DBC18E55DFF4014AF651F0BF2569D4B6C1DA7F1A4683A481403BD872FC687266AD13265C1DE7C373772FD8728ABDD69ADD03BFF5BE2862BC891DBB79ED9A64E36B760F04717825CA1B175CEA4ADF1757C5F6972E159830655E44B4550EA1D996165CF5BB730B85CA0F0A8227A550C067FE8CB48054934EB960F2C1710">
            <a:extLst>
              <a:ext uri="{FF2B5EF4-FFF2-40B4-BE49-F238E27FC236}">
                <a16:creationId xmlns="" xmlns:a16="http://schemas.microsoft.com/office/drawing/2014/main" id="{7E15336D-9167-49E7-8439-4538929DA171}"/>
              </a:ext>
            </a:extLst>
          </p:cNvPr>
          <p:cNvSpPr/>
          <p:nvPr/>
        </p:nvSpPr>
        <p:spPr>
          <a:xfrm>
            <a:off x="299592" y="1298922"/>
            <a:ext cx="1905128" cy="13388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dirty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How to measure investor </a:t>
            </a:r>
            <a:r>
              <a:rPr lang="en-US" altLang="zh-CN" dirty="0" smtClean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sentiment?</a:t>
            </a:r>
            <a:endParaRPr lang="en-US" altLang="zh-CN" dirty="0">
              <a:solidFill>
                <a:srgbClr val="2E3032"/>
              </a:solidFill>
              <a:ea typeface="微软雅黑" panose="020B0503020204020204" pitchFamily="34" charset="-122"/>
              <a:cs typeface="Arial" panose="020B0604020202020204" pitchFamily="34" charset="0"/>
              <a:sym typeface="Calibri" panose="020F0502020204030204" pitchFamily="34" charset="0"/>
            </a:endParaRPr>
          </a:p>
        </p:txBody>
      </p:sp>
      <p:sp>
        <p:nvSpPr>
          <p:cNvPr id="35" name="矩形 34" descr="e7d195523061f1c09e9d68d7cf438b91ef959ecb14fc25d26BBA7F7DBC18E55DFF4014AF651F0BF2569D4B6C1DA7F1A4683A481403BD872FC687266AD13265C1DE7C373772FD8728ABDD69ADD03BFF5BE2862BC891DBB79ED9A64E36B760F04717825CA1B175CEA4ADF1757C5F6972E159830655E44B4550EA1D996165CF5BB730B85CA0F0A8227A550C067FE8CB48054934EB960F2C1710">
            <a:extLst>
              <a:ext uri="{FF2B5EF4-FFF2-40B4-BE49-F238E27FC236}">
                <a16:creationId xmlns="" xmlns:a16="http://schemas.microsoft.com/office/drawing/2014/main" id="{1B1A4538-2887-40CA-96DE-58B659E3D6AE}"/>
              </a:ext>
            </a:extLst>
          </p:cNvPr>
          <p:cNvSpPr/>
          <p:nvPr/>
        </p:nvSpPr>
        <p:spPr>
          <a:xfrm>
            <a:off x="2404510" y="1298922"/>
            <a:ext cx="1976906" cy="13388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dirty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Does investor sentiment affect stock </a:t>
            </a:r>
            <a:r>
              <a:rPr lang="en-US" altLang="zh-CN" dirty="0" smtClean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returns?</a:t>
            </a:r>
            <a:endParaRPr lang="en-US" altLang="zh-CN" dirty="0">
              <a:solidFill>
                <a:srgbClr val="2E3032"/>
              </a:solidFill>
              <a:ea typeface="微软雅黑" panose="020B0503020204020204" pitchFamily="34" charset="-122"/>
              <a:cs typeface="Arial" panose="020B0604020202020204" pitchFamily="34" charset="0"/>
              <a:sym typeface="Calibri" panose="020F0502020204030204" pitchFamily="34" charset="0"/>
            </a:endParaRPr>
          </a:p>
        </p:txBody>
      </p:sp>
      <p:sp>
        <p:nvSpPr>
          <p:cNvPr id="36" name="矩形 35" descr="e7d195523061f1c09e9d68d7cf438b91ef959ecb14fc25d26BBA7F7DBC18E55DFF4014AF651F0BF2569D4B6C1DA7F1A4683A481403BD872FC687266AD13265C1DE7C373772FD8728ABDD69ADD03BFF5BE2862BC891DBB79ED9A64E36B760F04717825CA1B175CEA4ADF1757C5F6972E159830655E44B4550EA1D996165CF5BB730B85CA0F0A8227A550C067FE8CB48054934EB960F2C1710">
            <a:extLst>
              <a:ext uri="{FF2B5EF4-FFF2-40B4-BE49-F238E27FC236}">
                <a16:creationId xmlns="" xmlns:a16="http://schemas.microsoft.com/office/drawing/2014/main" id="{7E257889-B248-4D85-97B6-EE8F56EF54F9}"/>
              </a:ext>
            </a:extLst>
          </p:cNvPr>
          <p:cNvSpPr/>
          <p:nvPr/>
        </p:nvSpPr>
        <p:spPr>
          <a:xfrm>
            <a:off x="4555186" y="1167590"/>
            <a:ext cx="2125015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dirty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Based on different social platforms, is there any difference in the impact of investor sentiment on stock </a:t>
            </a:r>
            <a:r>
              <a:rPr lang="en-US" altLang="zh-CN" dirty="0" smtClean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returns?</a:t>
            </a:r>
            <a:endParaRPr lang="en-US" altLang="zh-CN" dirty="0">
              <a:solidFill>
                <a:srgbClr val="2E3032"/>
              </a:solidFill>
              <a:ea typeface="微软雅黑" panose="020B0503020204020204" pitchFamily="34" charset="-122"/>
              <a:cs typeface="Arial" panose="020B0604020202020204" pitchFamily="34" charset="0"/>
              <a:sym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6740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="" xmlns:a16="http://schemas.microsoft.com/office/drawing/2014/main" id="{07E444EF-188A-4158-91E2-6D05917D6D5E}"/>
              </a:ext>
            </a:extLst>
          </p:cNvPr>
          <p:cNvSpPr/>
          <p:nvPr/>
        </p:nvSpPr>
        <p:spPr>
          <a:xfrm>
            <a:off x="197991" y="0"/>
            <a:ext cx="395133" cy="865461"/>
          </a:xfrm>
          <a:prstGeom prst="rect">
            <a:avLst/>
          </a:prstGeom>
          <a:solidFill>
            <a:srgbClr val="FCD6C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8" name="文本框 27">
            <a:extLst>
              <a:ext uri="{FF2B5EF4-FFF2-40B4-BE49-F238E27FC236}">
                <a16:creationId xmlns="" xmlns:a16="http://schemas.microsoft.com/office/drawing/2014/main" id="{F8D287C2-BA09-4E7D-93D7-D3F52ED80F76}"/>
              </a:ext>
            </a:extLst>
          </p:cNvPr>
          <p:cNvSpPr txBox="1"/>
          <p:nvPr/>
        </p:nvSpPr>
        <p:spPr>
          <a:xfrm>
            <a:off x="593124" y="272464"/>
            <a:ext cx="48654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400" dirty="0" smtClean="0">
                <a:solidFill>
                  <a:srgbClr val="2E3032"/>
                </a:solidFill>
                <a:latin typeface="+mj-lt"/>
              </a:rPr>
              <a:t>3. Innovation </a:t>
            </a:r>
            <a:r>
              <a:rPr lang="en-US" altLang="zh-CN" sz="2400" dirty="0">
                <a:solidFill>
                  <a:srgbClr val="2E3032"/>
                </a:solidFill>
                <a:latin typeface="+mj-lt"/>
              </a:rPr>
              <a:t>and improvement</a:t>
            </a:r>
          </a:p>
        </p:txBody>
      </p:sp>
      <p:sp>
        <p:nvSpPr>
          <p:cNvPr id="6" name="矩形 5">
            <a:extLst>
              <a:ext uri="{FF2B5EF4-FFF2-40B4-BE49-F238E27FC236}">
                <a16:creationId xmlns="" xmlns:a16="http://schemas.microsoft.com/office/drawing/2014/main" id="{4388D94C-4353-4064-9F48-52D9EFAFFA8C}"/>
              </a:ext>
            </a:extLst>
          </p:cNvPr>
          <p:cNvSpPr/>
          <p:nvPr/>
        </p:nvSpPr>
        <p:spPr>
          <a:xfrm>
            <a:off x="197991" y="1264259"/>
            <a:ext cx="635000" cy="635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矩形 13" descr="e7d195523061f1c09e9d68d7cf438b91ef959ecb14fc25d26BBA7F7DBC18E55DFF4014AF651F0BF2569D4B6C1DA7F1A4683A481403BD872FC687266AD13265C1DE7C373772FD8728ABDD69ADD03BFF5BE2862BC891DBB79ED9A64E36B760F04717825CA1B175CEA4ADF1757C5F6972E159830655E44B4550EA1D996165CF5BB730B85CA0F0A8227A550C067FE8CB48054934EB960F2C1710">
            <a:extLst>
              <a:ext uri="{FF2B5EF4-FFF2-40B4-BE49-F238E27FC236}">
                <a16:creationId xmlns="" xmlns:a16="http://schemas.microsoft.com/office/drawing/2014/main" id="{7E15336D-9167-49E7-8439-4538929DA171}"/>
              </a:ext>
            </a:extLst>
          </p:cNvPr>
          <p:cNvSpPr/>
          <p:nvPr/>
        </p:nvSpPr>
        <p:spPr>
          <a:xfrm>
            <a:off x="888224" y="1311494"/>
            <a:ext cx="7315976" cy="464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lvl="0" indent="-17145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zh-CN" dirty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Registration system</a:t>
            </a:r>
            <a:endParaRPr lang="en-US" altLang="zh-CN" dirty="0">
              <a:solidFill>
                <a:srgbClr val="2E3032"/>
              </a:solidFill>
              <a:ea typeface="微软雅黑" panose="020B0503020204020204" pitchFamily="34" charset="-122"/>
              <a:cs typeface="Arial" panose="020B0604020202020204" pitchFamily="34" charset="0"/>
              <a:sym typeface="Calibri" panose="020F0502020204030204" pitchFamily="34" charset="0"/>
            </a:endParaRPr>
          </a:p>
        </p:txBody>
      </p:sp>
      <p:sp>
        <p:nvSpPr>
          <p:cNvPr id="15" name="矩形 14">
            <a:extLst>
              <a:ext uri="{FF2B5EF4-FFF2-40B4-BE49-F238E27FC236}">
                <a16:creationId xmlns="" xmlns:a16="http://schemas.microsoft.com/office/drawing/2014/main" id="{21E99CC7-377B-4AEF-912F-15BC965BC0A2}"/>
              </a:ext>
            </a:extLst>
          </p:cNvPr>
          <p:cNvSpPr/>
          <p:nvPr/>
        </p:nvSpPr>
        <p:spPr>
          <a:xfrm>
            <a:off x="197989" y="2495584"/>
            <a:ext cx="635000" cy="635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矩形 15" descr="e7d195523061f1c09e9d68d7cf438b91ef959ecb14fc25d26BBA7F7DBC18E55DFF4014AF651F0BF2569D4B6C1DA7F1A4683A481403BD872FC687266AD13265C1DE7C373772FD8728ABDD69ADD03BFF5BE2862BC891DBB79ED9A64E36B760F04717825CA1B175CEA4ADF1757C5F6972E159830655E44B4550EA1D996165CF5BB730B85CA0F0A8227A550C067FE8CB48054934EB960F2C1710">
            <a:extLst>
              <a:ext uri="{FF2B5EF4-FFF2-40B4-BE49-F238E27FC236}">
                <a16:creationId xmlns="" xmlns:a16="http://schemas.microsoft.com/office/drawing/2014/main" id="{1B1A4538-2887-40CA-96DE-58B659E3D6AE}"/>
              </a:ext>
            </a:extLst>
          </p:cNvPr>
          <p:cNvSpPr/>
          <p:nvPr/>
        </p:nvSpPr>
        <p:spPr>
          <a:xfrm>
            <a:off x="888224" y="2576732"/>
            <a:ext cx="6782576" cy="464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lvl="0" indent="-17145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zh-CN" dirty="0" smtClean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Unexpected </a:t>
            </a:r>
            <a:r>
              <a:rPr lang="en-US" altLang="zh-CN" dirty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event like covid-19</a:t>
            </a:r>
            <a:endParaRPr lang="en-US" altLang="zh-CN" dirty="0">
              <a:solidFill>
                <a:srgbClr val="2E3032"/>
              </a:solidFill>
              <a:ea typeface="微软雅黑" panose="020B0503020204020204" pitchFamily="34" charset="-122"/>
              <a:cs typeface="Arial" panose="020B0604020202020204" pitchFamily="34" charset="0"/>
              <a:sym typeface="Calibri" panose="020F0502020204030204" pitchFamily="34" charset="0"/>
            </a:endParaRPr>
          </a:p>
        </p:txBody>
      </p:sp>
      <p:sp>
        <p:nvSpPr>
          <p:cNvPr id="17" name="矩形 16">
            <a:extLst>
              <a:ext uri="{FF2B5EF4-FFF2-40B4-BE49-F238E27FC236}">
                <a16:creationId xmlns="" xmlns:a16="http://schemas.microsoft.com/office/drawing/2014/main" id="{6DFC64F8-DF48-4FF3-849B-0DE9AB20401F}"/>
              </a:ext>
            </a:extLst>
          </p:cNvPr>
          <p:cNvSpPr/>
          <p:nvPr/>
        </p:nvSpPr>
        <p:spPr>
          <a:xfrm>
            <a:off x="197989" y="3794408"/>
            <a:ext cx="635000" cy="635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矩形 17" descr="e7d195523061f1c09e9d68d7cf438b91ef959ecb14fc25d26BBA7F7DBC18E55DFF4014AF651F0BF2569D4B6C1DA7F1A4683A481403BD872FC687266AD13265C1DE7C373772FD8728ABDD69ADD03BFF5BE2862BC891DBB79ED9A64E36B760F04717825CA1B175CEA4ADF1757C5F6972E159830655E44B4550EA1D996165CF5BB730B85CA0F0A8227A550C067FE8CB48054934EB960F2C1710">
            <a:extLst>
              <a:ext uri="{FF2B5EF4-FFF2-40B4-BE49-F238E27FC236}">
                <a16:creationId xmlns="" xmlns:a16="http://schemas.microsoft.com/office/drawing/2014/main" id="{7E257889-B248-4D85-97B6-EE8F56EF54F9}"/>
              </a:ext>
            </a:extLst>
          </p:cNvPr>
          <p:cNvSpPr/>
          <p:nvPr/>
        </p:nvSpPr>
        <p:spPr>
          <a:xfrm>
            <a:off x="888224" y="3794408"/>
            <a:ext cx="6919736" cy="8803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lvl="0" indent="-17145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zh-CN" dirty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Improvement of research methods: from trading volume and other indicators, questionnaire survey to text </a:t>
            </a:r>
            <a:r>
              <a:rPr lang="en-US" altLang="zh-CN" dirty="0" smtClean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mining.</a:t>
            </a:r>
            <a:endParaRPr lang="en-US" altLang="zh-CN" dirty="0">
              <a:solidFill>
                <a:srgbClr val="2E3032"/>
              </a:solidFill>
              <a:ea typeface="微软雅黑" panose="020B0503020204020204" pitchFamily="34" charset="-122"/>
              <a:cs typeface="Arial" panose="020B0604020202020204" pitchFamily="34" charset="0"/>
              <a:sym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4183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="" xmlns:a16="http://schemas.microsoft.com/office/drawing/2014/main" id="{07E444EF-188A-4158-91E2-6D05917D6D5E}"/>
              </a:ext>
            </a:extLst>
          </p:cNvPr>
          <p:cNvSpPr/>
          <p:nvPr/>
        </p:nvSpPr>
        <p:spPr>
          <a:xfrm>
            <a:off x="197991" y="0"/>
            <a:ext cx="395133" cy="865461"/>
          </a:xfrm>
          <a:prstGeom prst="rect">
            <a:avLst/>
          </a:prstGeom>
          <a:solidFill>
            <a:srgbClr val="FCD6C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8" name="文本框 27">
            <a:extLst>
              <a:ext uri="{FF2B5EF4-FFF2-40B4-BE49-F238E27FC236}">
                <a16:creationId xmlns="" xmlns:a16="http://schemas.microsoft.com/office/drawing/2014/main" id="{F8D287C2-BA09-4E7D-93D7-D3F52ED80F76}"/>
              </a:ext>
            </a:extLst>
          </p:cNvPr>
          <p:cNvSpPr txBox="1"/>
          <p:nvPr/>
        </p:nvSpPr>
        <p:spPr>
          <a:xfrm>
            <a:off x="593124" y="272464"/>
            <a:ext cx="34467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400" dirty="0" smtClean="0">
                <a:solidFill>
                  <a:srgbClr val="2E3032"/>
                </a:solidFill>
                <a:latin typeface="+mj-lt"/>
              </a:rPr>
              <a:t>4. Research </a:t>
            </a:r>
            <a:r>
              <a:rPr lang="en-US" altLang="zh-CN" sz="2400" dirty="0">
                <a:solidFill>
                  <a:srgbClr val="2E3032"/>
                </a:solidFill>
                <a:latin typeface="+mj-lt"/>
              </a:rPr>
              <a:t>difficulties</a:t>
            </a:r>
          </a:p>
        </p:txBody>
      </p:sp>
      <p:sp>
        <p:nvSpPr>
          <p:cNvPr id="6" name="矩形 5">
            <a:extLst>
              <a:ext uri="{FF2B5EF4-FFF2-40B4-BE49-F238E27FC236}">
                <a16:creationId xmlns="" xmlns:a16="http://schemas.microsoft.com/office/drawing/2014/main" id="{4388D94C-4353-4064-9F48-52D9EFAFFA8C}"/>
              </a:ext>
            </a:extLst>
          </p:cNvPr>
          <p:cNvSpPr/>
          <p:nvPr/>
        </p:nvSpPr>
        <p:spPr>
          <a:xfrm>
            <a:off x="197991" y="1264259"/>
            <a:ext cx="635000" cy="635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矩形 13" descr="e7d195523061f1c09e9d68d7cf438b91ef959ecb14fc25d26BBA7F7DBC18E55DFF4014AF651F0BF2569D4B6C1DA7F1A4683A481403BD872FC687266AD13265C1DE7C373772FD8728ABDD69ADD03BFF5BE2862BC891DBB79ED9A64E36B760F04717825CA1B175CEA4ADF1757C5F6972E159830655E44B4550EA1D996165CF5BB730B85CA0F0A8227A550C067FE8CB48054934EB960F2C1710">
            <a:extLst>
              <a:ext uri="{FF2B5EF4-FFF2-40B4-BE49-F238E27FC236}">
                <a16:creationId xmlns="" xmlns:a16="http://schemas.microsoft.com/office/drawing/2014/main" id="{7E15336D-9167-49E7-8439-4538929DA171}"/>
              </a:ext>
            </a:extLst>
          </p:cNvPr>
          <p:cNvSpPr/>
          <p:nvPr/>
        </p:nvSpPr>
        <p:spPr>
          <a:xfrm>
            <a:off x="888224" y="1311494"/>
            <a:ext cx="7315976" cy="464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lvl="0" indent="-17145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zh-CN" dirty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Huge amount of data, different social media, long time span</a:t>
            </a:r>
            <a:endParaRPr lang="en-US" altLang="zh-CN" dirty="0">
              <a:solidFill>
                <a:srgbClr val="2E3032"/>
              </a:solidFill>
              <a:ea typeface="微软雅黑" panose="020B0503020204020204" pitchFamily="34" charset="-122"/>
              <a:cs typeface="Arial" panose="020B0604020202020204" pitchFamily="34" charset="0"/>
              <a:sym typeface="Calibri" panose="020F0502020204030204" pitchFamily="34" charset="0"/>
            </a:endParaRPr>
          </a:p>
        </p:txBody>
      </p:sp>
      <p:sp>
        <p:nvSpPr>
          <p:cNvPr id="15" name="矩形 14">
            <a:extLst>
              <a:ext uri="{FF2B5EF4-FFF2-40B4-BE49-F238E27FC236}">
                <a16:creationId xmlns="" xmlns:a16="http://schemas.microsoft.com/office/drawing/2014/main" id="{21E99CC7-377B-4AEF-912F-15BC965BC0A2}"/>
              </a:ext>
            </a:extLst>
          </p:cNvPr>
          <p:cNvSpPr/>
          <p:nvPr/>
        </p:nvSpPr>
        <p:spPr>
          <a:xfrm>
            <a:off x="197989" y="2495584"/>
            <a:ext cx="635000" cy="635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矩形 15" descr="e7d195523061f1c09e9d68d7cf438b91ef959ecb14fc25d26BBA7F7DBC18E55DFF4014AF651F0BF2569D4B6C1DA7F1A4683A481403BD872FC687266AD13265C1DE7C373772FD8728ABDD69ADD03BFF5BE2862BC891DBB79ED9A64E36B760F04717825CA1B175CEA4ADF1757C5F6972E159830655E44B4550EA1D996165CF5BB730B85CA0F0A8227A550C067FE8CB48054934EB960F2C1710">
            <a:extLst>
              <a:ext uri="{FF2B5EF4-FFF2-40B4-BE49-F238E27FC236}">
                <a16:creationId xmlns="" xmlns:a16="http://schemas.microsoft.com/office/drawing/2014/main" id="{1B1A4538-2887-40CA-96DE-58B659E3D6AE}"/>
              </a:ext>
            </a:extLst>
          </p:cNvPr>
          <p:cNvSpPr/>
          <p:nvPr/>
        </p:nvSpPr>
        <p:spPr>
          <a:xfrm>
            <a:off x="888224" y="2576732"/>
            <a:ext cx="6782576" cy="464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lvl="0" indent="-17145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zh-CN" dirty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Text classification methods</a:t>
            </a:r>
            <a:endParaRPr lang="en-US" altLang="zh-CN" dirty="0">
              <a:solidFill>
                <a:srgbClr val="2E3032"/>
              </a:solidFill>
              <a:ea typeface="微软雅黑" panose="020B0503020204020204" pitchFamily="34" charset="-122"/>
              <a:cs typeface="Arial" panose="020B0604020202020204" pitchFamily="34" charset="0"/>
              <a:sym typeface="Calibri" panose="020F0502020204030204" pitchFamily="34" charset="0"/>
            </a:endParaRPr>
          </a:p>
        </p:txBody>
      </p:sp>
      <p:sp>
        <p:nvSpPr>
          <p:cNvPr id="17" name="矩形 16">
            <a:extLst>
              <a:ext uri="{FF2B5EF4-FFF2-40B4-BE49-F238E27FC236}">
                <a16:creationId xmlns="" xmlns:a16="http://schemas.microsoft.com/office/drawing/2014/main" id="{6DFC64F8-DF48-4FF3-849B-0DE9AB20401F}"/>
              </a:ext>
            </a:extLst>
          </p:cNvPr>
          <p:cNvSpPr/>
          <p:nvPr/>
        </p:nvSpPr>
        <p:spPr>
          <a:xfrm>
            <a:off x="197989" y="3794408"/>
            <a:ext cx="635000" cy="635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矩形 17" descr="e7d195523061f1c09e9d68d7cf438b91ef959ecb14fc25d26BBA7F7DBC18E55DFF4014AF651F0BF2569D4B6C1DA7F1A4683A481403BD872FC687266AD13265C1DE7C373772FD8728ABDD69ADD03BFF5BE2862BC891DBB79ED9A64E36B760F04717825CA1B175CEA4ADF1757C5F6972E159830655E44B4550EA1D996165CF5BB730B85CA0F0A8227A550C067FE8CB48054934EB960F2C1710">
            <a:extLst>
              <a:ext uri="{FF2B5EF4-FFF2-40B4-BE49-F238E27FC236}">
                <a16:creationId xmlns="" xmlns:a16="http://schemas.microsoft.com/office/drawing/2014/main" id="{7E257889-B248-4D85-97B6-EE8F56EF54F9}"/>
              </a:ext>
            </a:extLst>
          </p:cNvPr>
          <p:cNvSpPr/>
          <p:nvPr/>
        </p:nvSpPr>
        <p:spPr>
          <a:xfrm>
            <a:off x="888224" y="3794408"/>
            <a:ext cx="6919736" cy="8803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lvl="0" indent="-17145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zh-CN" dirty="0"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The existing thesaurus does not contain enough network catchwords, which affects the final result</a:t>
            </a:r>
            <a:endParaRPr lang="en-US" altLang="zh-CN" dirty="0">
              <a:solidFill>
                <a:srgbClr val="2E3032"/>
              </a:solidFill>
              <a:ea typeface="微软雅黑" panose="020B0503020204020204" pitchFamily="34" charset="-122"/>
              <a:cs typeface="Arial" panose="020B0604020202020204" pitchFamily="34" charset="0"/>
              <a:sym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3171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="" xmlns:a16="http://schemas.microsoft.com/office/drawing/2014/main" id="{07E444EF-188A-4158-91E2-6D05917D6D5E}"/>
              </a:ext>
            </a:extLst>
          </p:cNvPr>
          <p:cNvSpPr/>
          <p:nvPr/>
        </p:nvSpPr>
        <p:spPr>
          <a:xfrm>
            <a:off x="197991" y="0"/>
            <a:ext cx="395133" cy="865461"/>
          </a:xfrm>
          <a:prstGeom prst="rect">
            <a:avLst/>
          </a:prstGeom>
          <a:solidFill>
            <a:srgbClr val="FCD6C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8" name="文本框 27">
            <a:extLst>
              <a:ext uri="{FF2B5EF4-FFF2-40B4-BE49-F238E27FC236}">
                <a16:creationId xmlns="" xmlns:a16="http://schemas.microsoft.com/office/drawing/2014/main" id="{F8D287C2-BA09-4E7D-93D7-D3F52ED80F76}"/>
              </a:ext>
            </a:extLst>
          </p:cNvPr>
          <p:cNvSpPr txBox="1"/>
          <p:nvPr/>
        </p:nvSpPr>
        <p:spPr>
          <a:xfrm>
            <a:off x="593124" y="272464"/>
            <a:ext cx="32768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400" dirty="0" smtClean="0">
                <a:solidFill>
                  <a:srgbClr val="2E3032"/>
                </a:solidFill>
                <a:latin typeface="+mj-lt"/>
              </a:rPr>
              <a:t>5. Research </a:t>
            </a:r>
            <a:r>
              <a:rPr lang="en-US" altLang="zh-CN" sz="2400" dirty="0">
                <a:solidFill>
                  <a:srgbClr val="2E3032"/>
                </a:solidFill>
                <a:latin typeface="+mj-lt"/>
              </a:rPr>
              <a:t>structure</a:t>
            </a:r>
          </a:p>
        </p:txBody>
      </p:sp>
      <p:cxnSp>
        <p:nvCxnSpPr>
          <p:cNvPr id="6" name="直接箭头连接符 5">
            <a:extLst>
              <a:ext uri="{FF2B5EF4-FFF2-40B4-BE49-F238E27FC236}">
                <a16:creationId xmlns="" xmlns:a16="http://schemas.microsoft.com/office/drawing/2014/main" id="{584C7AEA-1F83-4087-BDB7-8A51462E7984}"/>
              </a:ext>
            </a:extLst>
          </p:cNvPr>
          <p:cNvCxnSpPr/>
          <p:nvPr/>
        </p:nvCxnSpPr>
        <p:spPr>
          <a:xfrm>
            <a:off x="468489" y="2535238"/>
            <a:ext cx="8207022" cy="0"/>
          </a:xfrm>
          <a:prstGeom prst="straightConnector1">
            <a:avLst/>
          </a:prstGeom>
          <a:ln>
            <a:solidFill>
              <a:srgbClr val="2E303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>
            <a:extLst>
              <a:ext uri="{FF2B5EF4-FFF2-40B4-BE49-F238E27FC236}">
                <a16:creationId xmlns="" xmlns:a16="http://schemas.microsoft.com/office/drawing/2014/main" id="{250A8E20-A362-414B-A4CB-639A517A420B}"/>
              </a:ext>
            </a:extLst>
          </p:cNvPr>
          <p:cNvSpPr/>
          <p:nvPr/>
        </p:nvSpPr>
        <p:spPr>
          <a:xfrm>
            <a:off x="1000042" y="2394437"/>
            <a:ext cx="354625" cy="3546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矩形 16">
            <a:extLst>
              <a:ext uri="{FF2B5EF4-FFF2-40B4-BE49-F238E27FC236}">
                <a16:creationId xmlns="" xmlns:a16="http://schemas.microsoft.com/office/drawing/2014/main" id="{DFEC2C33-FB0C-4560-B395-2C4C23A9A54B}"/>
              </a:ext>
            </a:extLst>
          </p:cNvPr>
          <p:cNvSpPr/>
          <p:nvPr/>
        </p:nvSpPr>
        <p:spPr>
          <a:xfrm>
            <a:off x="3302975" y="2402121"/>
            <a:ext cx="354625" cy="3546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矩形 17">
            <a:extLst>
              <a:ext uri="{FF2B5EF4-FFF2-40B4-BE49-F238E27FC236}">
                <a16:creationId xmlns="" xmlns:a16="http://schemas.microsoft.com/office/drawing/2014/main" id="{F34C2D6B-70BC-423D-AFC8-93E4017D80F2}"/>
              </a:ext>
            </a:extLst>
          </p:cNvPr>
          <p:cNvSpPr/>
          <p:nvPr/>
        </p:nvSpPr>
        <p:spPr>
          <a:xfrm>
            <a:off x="5605908" y="2402121"/>
            <a:ext cx="354625" cy="3546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9" name="矩形 18">
            <a:extLst>
              <a:ext uri="{FF2B5EF4-FFF2-40B4-BE49-F238E27FC236}">
                <a16:creationId xmlns="" xmlns:a16="http://schemas.microsoft.com/office/drawing/2014/main" id="{D0115129-8925-47CB-96B6-90F07A7966B8}"/>
              </a:ext>
            </a:extLst>
          </p:cNvPr>
          <p:cNvSpPr/>
          <p:nvPr/>
        </p:nvSpPr>
        <p:spPr>
          <a:xfrm>
            <a:off x="7908842" y="2402121"/>
            <a:ext cx="354625" cy="3546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0" name="矩形 19" descr="e7d195523061f1c09e9d68d7cf438b91ef959ecb14fc25d26BBA7F7DBC18E55DFF4014AF651F0BF2569D4B6C1DA7F1A4683A481403BD872FC687266AD13265C1DE7C373772FD8728ABDD69ADD03BFF5BE2862BC891DBB79ED9A64E36B760F04717825CA1B175CEA4ADF1757C5F6972E159830655E44B4550EA1D996165CF5BB730B85CA0F0A8227A550C067FE8CB48054934EB960F2C1710">
            <a:extLst>
              <a:ext uri="{FF2B5EF4-FFF2-40B4-BE49-F238E27FC236}">
                <a16:creationId xmlns="" xmlns:a16="http://schemas.microsoft.com/office/drawing/2014/main" id="{F6A8830C-1076-48FB-A5D1-34D7905C8ECC}"/>
              </a:ext>
            </a:extLst>
          </p:cNvPr>
          <p:cNvSpPr/>
          <p:nvPr/>
        </p:nvSpPr>
        <p:spPr>
          <a:xfrm>
            <a:off x="53727" y="3080455"/>
            <a:ext cx="2247253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dirty="0">
                <a:solidFill>
                  <a:srgbClr val="2E3032"/>
                </a:solidFill>
                <a:ea typeface="微软雅黑" panose="020B0503020204020204" pitchFamily="34" charset="-122"/>
                <a:cs typeface="Arial" panose="020B0604020202020204" pitchFamily="34" charset="0"/>
                <a:sym typeface="Calibri" panose="020F0502020204030204" pitchFamily="34" charset="0"/>
              </a:rPr>
              <a:t>Text mining</a:t>
            </a:r>
          </a:p>
        </p:txBody>
      </p:sp>
      <p:sp>
        <p:nvSpPr>
          <p:cNvPr id="21" name="文本框 20">
            <a:extLst>
              <a:ext uri="{FF2B5EF4-FFF2-40B4-BE49-F238E27FC236}">
                <a16:creationId xmlns="" xmlns:a16="http://schemas.microsoft.com/office/drawing/2014/main" id="{A1042BE3-1610-4674-AAA6-DCCBE87789D2}"/>
              </a:ext>
            </a:extLst>
          </p:cNvPr>
          <p:cNvSpPr txBox="1"/>
          <p:nvPr/>
        </p:nvSpPr>
        <p:spPr>
          <a:xfrm>
            <a:off x="780449" y="2787070"/>
            <a:ext cx="79380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600">
                <a:solidFill>
                  <a:srgbClr val="2E3032"/>
                </a:solidFill>
                <a:latin typeface="+mj-lt"/>
              </a:rPr>
              <a:t>Step 1</a:t>
            </a:r>
          </a:p>
        </p:txBody>
      </p:sp>
      <p:sp>
        <p:nvSpPr>
          <p:cNvPr id="22" name="矩形 21" descr="e7d195523061f1c09e9d68d7cf438b91ef959ecb14fc25d26BBA7F7DBC18E55DFF4014AF651F0BF2569D4B6C1DA7F1A4683A481403BD872FC687266AD13265C1DE7C373772FD8728ABDD69ADD03BFF5BE2862BC891DBB79ED9A64E36B760F04717825CA1B175CEA4ADF1757C5F6972E159830655E44B4550EA1D996165CF5BB730B85CA0F0A8227A550C067FE8CB48054934EB960F2C1710">
            <a:extLst>
              <a:ext uri="{FF2B5EF4-FFF2-40B4-BE49-F238E27FC236}">
                <a16:creationId xmlns="" xmlns:a16="http://schemas.microsoft.com/office/drawing/2014/main" id="{44B0FFA4-AD41-43B4-BFBE-6F8CECFBB07D}"/>
              </a:ext>
            </a:extLst>
          </p:cNvPr>
          <p:cNvSpPr/>
          <p:nvPr/>
        </p:nvSpPr>
        <p:spPr>
          <a:xfrm>
            <a:off x="2273022" y="1510083"/>
            <a:ext cx="224725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dirty="0">
                <a:solidFill>
                  <a:srgbClr val="2E3032"/>
                </a:solidFill>
                <a:ea typeface="微软雅黑" panose="020B0503020204020204" pitchFamily="34" charset="-122"/>
                <a:cs typeface="Arial" panose="020B0604020202020204" pitchFamily="34" charset="0"/>
                <a:sym typeface="Calibri" panose="020F0502020204030204" pitchFamily="34" charset="0"/>
              </a:rPr>
              <a:t>Identify investor sentiment</a:t>
            </a:r>
            <a:r>
              <a:rPr lang="en-US" altLang="zh-CN" sz="1050" dirty="0">
                <a:solidFill>
                  <a:srgbClr val="2E3032"/>
                </a:solidFill>
                <a:ea typeface="微软雅黑" panose="020B0503020204020204" pitchFamily="34" charset="-122"/>
                <a:cs typeface="Arial" panose="020B0604020202020204" pitchFamily="34" charset="0"/>
                <a:sym typeface="Calibri" panose="020F0502020204030204" pitchFamily="34" charset="0"/>
              </a:rPr>
              <a:t>. </a:t>
            </a:r>
          </a:p>
        </p:txBody>
      </p:sp>
      <p:sp>
        <p:nvSpPr>
          <p:cNvPr id="23" name="文本框 22">
            <a:extLst>
              <a:ext uri="{FF2B5EF4-FFF2-40B4-BE49-F238E27FC236}">
                <a16:creationId xmlns="" xmlns:a16="http://schemas.microsoft.com/office/drawing/2014/main" id="{AE05662C-E6E5-4E22-ABD7-D163664DDB67}"/>
              </a:ext>
            </a:extLst>
          </p:cNvPr>
          <p:cNvSpPr txBox="1"/>
          <p:nvPr/>
        </p:nvSpPr>
        <p:spPr>
          <a:xfrm>
            <a:off x="2999744" y="1216698"/>
            <a:ext cx="79380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600">
                <a:solidFill>
                  <a:srgbClr val="2E3032"/>
                </a:solidFill>
                <a:latin typeface="+mj-lt"/>
              </a:rPr>
              <a:t>Step 2</a:t>
            </a:r>
          </a:p>
        </p:txBody>
      </p:sp>
      <p:sp>
        <p:nvSpPr>
          <p:cNvPr id="24" name="矩形 23" descr="e7d195523061f1c09e9d68d7cf438b91ef959ecb14fc25d26BBA7F7DBC18E55DFF4014AF651F0BF2569D4B6C1DA7F1A4683A481403BD872FC687266AD13265C1DE7C373772FD8728ABDD69ADD03BFF5BE2862BC891DBB79ED9A64E36B760F04717825CA1B175CEA4ADF1757C5F6972E159830655E44B4550EA1D996165CF5BB730B85CA0F0A8227A550C067FE8CB48054934EB960F2C1710">
            <a:extLst>
              <a:ext uri="{FF2B5EF4-FFF2-40B4-BE49-F238E27FC236}">
                <a16:creationId xmlns="" xmlns:a16="http://schemas.microsoft.com/office/drawing/2014/main" id="{D69CA33B-FC3C-4015-A51D-9A7CD7FFB8AC}"/>
              </a:ext>
            </a:extLst>
          </p:cNvPr>
          <p:cNvSpPr/>
          <p:nvPr/>
        </p:nvSpPr>
        <p:spPr>
          <a:xfrm>
            <a:off x="4668791" y="3080455"/>
            <a:ext cx="2247253" cy="13388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dirty="0">
                <a:solidFill>
                  <a:srgbClr val="2E3032"/>
                </a:solidFill>
                <a:ea typeface="微软雅黑" panose="020B0503020204020204" pitchFamily="34" charset="-122"/>
                <a:cs typeface="Arial" panose="020B0604020202020204" pitchFamily="34" charset="0"/>
                <a:sym typeface="Calibri" panose="020F0502020204030204" pitchFamily="34" charset="0"/>
              </a:rPr>
              <a:t>Analyze the impact of investor sentiment on Stock </a:t>
            </a:r>
            <a:r>
              <a:rPr lang="en-US" altLang="zh-CN" dirty="0" smtClean="0">
                <a:solidFill>
                  <a:srgbClr val="2E3032"/>
                </a:solidFill>
                <a:ea typeface="微软雅黑" panose="020B0503020204020204" pitchFamily="34" charset="-122"/>
                <a:cs typeface="Arial" panose="020B0604020202020204" pitchFamily="34" charset="0"/>
                <a:sym typeface="Calibri" panose="020F0502020204030204" pitchFamily="34" charset="0"/>
              </a:rPr>
              <a:t>Returns.</a:t>
            </a:r>
            <a:endParaRPr lang="en-US" altLang="zh-CN" dirty="0">
              <a:solidFill>
                <a:srgbClr val="2E3032"/>
              </a:solidFill>
              <a:ea typeface="微软雅黑" panose="020B0503020204020204" pitchFamily="34" charset="-122"/>
              <a:cs typeface="Arial" panose="020B0604020202020204" pitchFamily="34" charset="0"/>
              <a:sym typeface="Calibri" panose="020F0502020204030204" pitchFamily="34" charset="0"/>
            </a:endParaRPr>
          </a:p>
        </p:txBody>
      </p:sp>
      <p:sp>
        <p:nvSpPr>
          <p:cNvPr id="25" name="文本框 24">
            <a:extLst>
              <a:ext uri="{FF2B5EF4-FFF2-40B4-BE49-F238E27FC236}">
                <a16:creationId xmlns="" xmlns:a16="http://schemas.microsoft.com/office/drawing/2014/main" id="{1B5D3C31-0C51-470C-9044-EDC29A26124E}"/>
              </a:ext>
            </a:extLst>
          </p:cNvPr>
          <p:cNvSpPr txBox="1"/>
          <p:nvPr/>
        </p:nvSpPr>
        <p:spPr>
          <a:xfrm>
            <a:off x="5395513" y="2787070"/>
            <a:ext cx="79380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600">
                <a:solidFill>
                  <a:srgbClr val="2E3032"/>
                </a:solidFill>
                <a:latin typeface="+mj-lt"/>
              </a:rPr>
              <a:t>Step 3</a:t>
            </a:r>
          </a:p>
        </p:txBody>
      </p:sp>
      <p:sp>
        <p:nvSpPr>
          <p:cNvPr id="26" name="矩形 25" descr="e7d195523061f1c09e9d68d7cf438b91ef959ecb14fc25d26BBA7F7DBC18E55DFF4014AF651F0BF2569D4B6C1DA7F1A4683A481403BD872FC687266AD13265C1DE7C373772FD8728ABDD69ADD03BFF5BE2862BC891DBB79ED9A64E36B760F04717825CA1B175CEA4ADF1757C5F6972E159830655E44B4550EA1D996165CF5BB730B85CA0F0A8227A550C067FE8CB48054934EB960F2C1710">
            <a:extLst>
              <a:ext uri="{FF2B5EF4-FFF2-40B4-BE49-F238E27FC236}">
                <a16:creationId xmlns="" xmlns:a16="http://schemas.microsoft.com/office/drawing/2014/main" id="{49CC07C4-5D90-4142-A6A3-5F8D74CA4925}"/>
              </a:ext>
            </a:extLst>
          </p:cNvPr>
          <p:cNvSpPr/>
          <p:nvPr/>
        </p:nvSpPr>
        <p:spPr>
          <a:xfrm>
            <a:off x="6823391" y="365413"/>
            <a:ext cx="2247253" cy="21698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dirty="0">
                <a:solidFill>
                  <a:srgbClr val="2E3032"/>
                </a:solidFill>
                <a:ea typeface="微软雅黑" panose="020B0503020204020204" pitchFamily="34" charset="-122"/>
                <a:cs typeface="Arial" panose="020B0604020202020204" pitchFamily="34" charset="0"/>
                <a:sym typeface="Calibri" panose="020F0502020204030204" pitchFamily="34" charset="0"/>
              </a:rPr>
              <a:t>Compare investor sentiment from different social media and stock market </a:t>
            </a:r>
            <a:r>
              <a:rPr lang="en-US" altLang="zh-CN" dirty="0" smtClean="0">
                <a:solidFill>
                  <a:srgbClr val="2E3032"/>
                </a:solidFill>
                <a:ea typeface="微软雅黑" panose="020B0503020204020204" pitchFamily="34" charset="-122"/>
                <a:cs typeface="Arial" panose="020B0604020202020204" pitchFamily="34" charset="0"/>
                <a:sym typeface="Calibri" panose="020F0502020204030204" pitchFamily="34" charset="0"/>
              </a:rPr>
              <a:t>returns.</a:t>
            </a:r>
            <a:endParaRPr lang="en-US" altLang="zh-CN" dirty="0">
              <a:solidFill>
                <a:srgbClr val="2E3032"/>
              </a:solidFill>
              <a:ea typeface="微软雅黑" panose="020B0503020204020204" pitchFamily="34" charset="-122"/>
              <a:cs typeface="Arial" panose="020B0604020202020204" pitchFamily="34" charset="0"/>
              <a:sym typeface="Calibri" panose="020F0502020204030204" pitchFamily="34" charset="0"/>
            </a:endParaRPr>
          </a:p>
        </p:txBody>
      </p:sp>
      <p:sp>
        <p:nvSpPr>
          <p:cNvPr id="27" name="文本框 26">
            <a:extLst>
              <a:ext uri="{FF2B5EF4-FFF2-40B4-BE49-F238E27FC236}">
                <a16:creationId xmlns="" xmlns:a16="http://schemas.microsoft.com/office/drawing/2014/main" id="{6B06DDD2-D39E-4B4E-9759-0991ED1C74F3}"/>
              </a:ext>
            </a:extLst>
          </p:cNvPr>
          <p:cNvSpPr txBox="1"/>
          <p:nvPr/>
        </p:nvSpPr>
        <p:spPr>
          <a:xfrm>
            <a:off x="7642766" y="196137"/>
            <a:ext cx="79380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600" dirty="0">
                <a:solidFill>
                  <a:srgbClr val="2E3032"/>
                </a:solidFill>
                <a:latin typeface="+mj-lt"/>
              </a:rPr>
              <a:t>Step 4</a:t>
            </a:r>
          </a:p>
        </p:txBody>
      </p:sp>
    </p:spTree>
    <p:extLst>
      <p:ext uri="{BB962C8B-B14F-4D97-AF65-F5344CB8AC3E}">
        <p14:creationId xmlns:p14="http://schemas.microsoft.com/office/powerpoint/2010/main" val="2665695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EE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矩形 15">
            <a:extLst>
              <a:ext uri="{FF2B5EF4-FFF2-40B4-BE49-F238E27FC236}">
                <a16:creationId xmlns="" xmlns:a16="http://schemas.microsoft.com/office/drawing/2014/main" id="{554E8AD6-4A70-4F81-8F41-F09060797F65}"/>
              </a:ext>
            </a:extLst>
          </p:cNvPr>
          <p:cNvSpPr/>
          <p:nvPr/>
        </p:nvSpPr>
        <p:spPr>
          <a:xfrm>
            <a:off x="2741509" y="1658934"/>
            <a:ext cx="3644153" cy="1882588"/>
          </a:xfrm>
          <a:prstGeom prst="rect">
            <a:avLst/>
          </a:prstGeom>
          <a:solidFill>
            <a:srgbClr val="FCD6C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微软雅黑 Light"/>
              <a:cs typeface="+mn-cs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="" xmlns:a16="http://schemas.microsoft.com/office/drawing/2014/main" id="{93529FF4-C6C1-40AE-AC34-592251A9A88B}"/>
              </a:ext>
            </a:extLst>
          </p:cNvPr>
          <p:cNvSpPr txBox="1"/>
          <p:nvPr/>
        </p:nvSpPr>
        <p:spPr>
          <a:xfrm>
            <a:off x="2769262" y="1925643"/>
            <a:ext cx="36054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5400" b="0" i="0" u="none" strike="noStrike" kern="1200" cap="none" spc="0" normalizeH="0" baseline="0" noProof="0">
                <a:ln>
                  <a:noFill/>
                </a:ln>
                <a:solidFill>
                  <a:srgbClr val="2E3032"/>
                </a:solidFill>
                <a:effectLst/>
                <a:uLnTx/>
                <a:uFillTx/>
                <a:latin typeface="华文细黑"/>
                <a:ea typeface="微软雅黑 Light"/>
                <a:cs typeface="+mn-cs"/>
              </a:rPr>
              <a:t>T</a:t>
            </a:r>
            <a:r>
              <a:rPr lang="en-US" altLang="zh-CN" sz="5400">
                <a:solidFill>
                  <a:srgbClr val="2E3032"/>
                </a:solidFill>
                <a:latin typeface="华文细黑"/>
                <a:ea typeface="微软雅黑 Light"/>
              </a:rPr>
              <a:t>hank You</a:t>
            </a:r>
            <a:endParaRPr kumimoji="0" lang="zh-CN" altLang="en-US" sz="5400" b="0" i="0" u="none" strike="noStrike" kern="1200" cap="none" spc="0" normalizeH="0" baseline="0" noProof="0">
              <a:ln>
                <a:noFill/>
              </a:ln>
              <a:solidFill>
                <a:srgbClr val="2E3032"/>
              </a:solidFill>
              <a:effectLst/>
              <a:uLnTx/>
              <a:uFillTx/>
              <a:latin typeface="华文细黑"/>
              <a:ea typeface="微软雅黑 Light"/>
              <a:cs typeface="+mn-cs"/>
            </a:endParaRPr>
          </a:p>
        </p:txBody>
      </p:sp>
      <p:cxnSp>
        <p:nvCxnSpPr>
          <p:cNvPr id="18" name="直接连接符 17">
            <a:extLst>
              <a:ext uri="{FF2B5EF4-FFF2-40B4-BE49-F238E27FC236}">
                <a16:creationId xmlns="" xmlns:a16="http://schemas.microsoft.com/office/drawing/2014/main" id="{335F1A63-F67D-47B9-B7DF-5E0843141915}"/>
              </a:ext>
            </a:extLst>
          </p:cNvPr>
          <p:cNvCxnSpPr/>
          <p:nvPr/>
        </p:nvCxnSpPr>
        <p:spPr>
          <a:xfrm>
            <a:off x="3871063" y="2902761"/>
            <a:ext cx="1385047" cy="0"/>
          </a:xfrm>
          <a:prstGeom prst="line">
            <a:avLst/>
          </a:prstGeom>
          <a:ln w="28575">
            <a:solidFill>
              <a:srgbClr val="2E303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4873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第一PPT，www.1ppt.com​">
  <a:themeElements>
    <a:clrScheme name="藕粉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CD6C1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00"/>
      </a:hlink>
      <a:folHlink>
        <a:srgbClr val="954F72"/>
      </a:folHlink>
    </a:clrScheme>
    <a:fontScheme name="华文细黑">
      <a:majorFont>
        <a:latin typeface="华文细黑"/>
        <a:ea typeface="华文细黑"/>
        <a:cs typeface=""/>
      </a:majorFont>
      <a:minorFont>
        <a:latin typeface="Calibri Light"/>
        <a:ea typeface="微软雅黑 Light"/>
        <a:cs typeface="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248</TotalTime>
  <Words>256</Words>
  <Application>Microsoft Office PowerPoint</Application>
  <PresentationFormat>全屏显示(16:9)</PresentationFormat>
  <Paragraphs>39</Paragraphs>
  <Slides>8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8</vt:i4>
      </vt:variant>
    </vt:vector>
  </HeadingPairs>
  <TitlesOfParts>
    <vt:vector size="18" baseType="lpstr">
      <vt:lpstr>汉仪中圆简</vt:lpstr>
      <vt:lpstr>华文细黑</vt:lpstr>
      <vt:lpstr>宋体</vt:lpstr>
      <vt:lpstr>微软雅黑</vt:lpstr>
      <vt:lpstr>微软雅黑 Light</vt:lpstr>
      <vt:lpstr>Arial</vt:lpstr>
      <vt:lpstr>Calibri</vt:lpstr>
      <vt:lpstr>Calibri Light</vt:lpstr>
      <vt:lpstr>Times New Roman</vt:lpstr>
      <vt:lpstr>第一PPT，www.1ppt.com​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第一PPT，www.1ppt.com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欧美商务</dc:title>
  <dc:creator>第一PPT</dc:creator>
  <cp:keywords>www.1ppt.com</cp:keywords>
  <dc:description>www.1ppt.com</dc:description>
  <cp:lastModifiedBy>Microsoft 帐户</cp:lastModifiedBy>
  <cp:revision>18</cp:revision>
  <dcterms:created xsi:type="dcterms:W3CDTF">2018-05-21T13:45:59Z</dcterms:created>
  <dcterms:modified xsi:type="dcterms:W3CDTF">2021-04-19T13:31:02Z</dcterms:modified>
</cp:coreProperties>
</file>