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2"/>
  </p:handoutMasterIdLst>
  <p:sldIdLst>
    <p:sldId id="256" r:id="rId5"/>
    <p:sldId id="269" r:id="rId6"/>
    <p:sldId id="278" r:id="rId7"/>
    <p:sldId id="281" r:id="rId8"/>
    <p:sldId id="285" r:id="rId9"/>
    <p:sldId id="286" r:id="rId10"/>
    <p:sldId id="272" r:id="rId11"/>
    <p:sldId id="288" r:id="rId12"/>
    <p:sldId id="289" r:id="rId13"/>
    <p:sldId id="294" r:id="rId14"/>
    <p:sldId id="295" r:id="rId15"/>
    <p:sldId id="296" r:id="rId16"/>
    <p:sldId id="297" r:id="rId17"/>
    <p:sldId id="293" r:id="rId18"/>
    <p:sldId id="292" r:id="rId19"/>
    <p:sldId id="284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429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cid:image008.jpg@01D3889D.06C9AE40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6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cid:image009.png@01D3889D.06C9AE40" TargetMode="External"/><Relationship Id="rId5" Type="http://schemas.openxmlformats.org/officeDocument/2006/relationships/image" Target="../media/image5.png"/><Relationship Id="rId4" Type="http://schemas.openxmlformats.org/officeDocument/2006/relationships/image" Target="cid:image002.png@01D3889D.06E52580" TargetMode="External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sdsu.co.uk/english/main-menu/representation/course-reps" TargetMode="External"/><Relationship Id="rId2" Type="http://schemas.openxmlformats.org/officeDocument/2006/relationships/hyperlink" Target="https://youtu.be/yy-FVUZCT7E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2780928"/>
            <a:ext cx="7992888" cy="259228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MArts</a:t>
            </a:r>
            <a:r>
              <a:rPr lang="en-GB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/BA Humanistic Counselling Practice  </a:t>
            </a:r>
            <a:br>
              <a:rPr lang="en-GB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University of Wales Trinity Saint David</a:t>
            </a:r>
            <a:br>
              <a:rPr lang="en-GB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US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 </a:t>
            </a:r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132856"/>
            <a:ext cx="4217764" cy="3496260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132856"/>
          </a:xfrm>
        </p:spPr>
        <p:txBody>
          <a:bodyPr>
            <a:normAutofit fontScale="90000"/>
          </a:bodyPr>
          <a:lstStyle/>
          <a:p>
            <a:r>
              <a:rPr lang="en-GB" sz="27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en-GB" sz="27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sz="27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en-GB" sz="27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sz="2700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en-GB" sz="2700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sz="27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en-GB" sz="27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sz="2700" dirty="0" smtClean="0">
                <a:solidFill>
                  <a:schemeClr val="accent1">
                    <a:lumMod val="50000"/>
                  </a:schemeClr>
                </a:solidFill>
              </a:rPr>
              <a:t>Academic Discipline: School of Social Justice and </a:t>
            </a:r>
            <a:r>
              <a:rPr lang="en-GB" sz="2700" dirty="0">
                <a:solidFill>
                  <a:schemeClr val="accent1">
                    <a:lumMod val="50000"/>
                  </a:schemeClr>
                </a:solidFill>
              </a:rPr>
              <a:t>Inclusion</a:t>
            </a:r>
            <a:br>
              <a:rPr lang="en-GB" sz="27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27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" name="Picture 6" descr="cid:image002.png@01D3889D.06E52580"/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280" y="332656"/>
            <a:ext cx="4176464" cy="928512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http://www.uwtsd.ac.uk/media/uwtsd-website/content-assets/images/news-and-events/2015/awards-51x50.png"/>
          <p:cNvPicPr/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503" y="6354203"/>
            <a:ext cx="457328" cy="40750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http://www.uwtsd.ac.uk/media/uwtsd-website/content-assets/images/news-and-events/2015/people-and-planet-56x50.jpg"/>
          <p:cNvPicPr/>
          <p:nvPr/>
        </p:nvPicPr>
        <p:blipFill>
          <a:blip r:embed="rId7" r:link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5555" y="6354203"/>
            <a:ext cx="533400" cy="4800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711" y="5733256"/>
            <a:ext cx="1316990" cy="4813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9764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916832"/>
            <a:ext cx="4217764" cy="3496260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 fontScale="90000"/>
          </a:bodyPr>
          <a:lstStyle/>
          <a:p>
            <a:r>
              <a:rPr lang="en-GB" sz="3100" dirty="0" smtClean="0">
                <a:solidFill>
                  <a:schemeClr val="accent1">
                    <a:lumMod val="50000"/>
                  </a:schemeClr>
                </a:solidFill>
              </a:rPr>
              <a:t>MArts/BA Humanistic Counselling Practice</a:t>
            </a:r>
            <a:br>
              <a:rPr lang="en-GB" sz="31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Programme Director: Andrea Williams               </a:t>
            </a:r>
            <a:b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Telephone:  01792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482057          </a:t>
            </a: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Email: andrea.williams@uwtsd.ac.uk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93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Schedule for Today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14:00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Welcome –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Introduction to Maintaining a Framework for Practice ECHC4002, module aims, learning outcomes and assessment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Elect Course Rep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Student Regulations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University policies and procedures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15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Module Aims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20480"/>
          </a:xfrm>
        </p:spPr>
        <p:txBody>
          <a:bodyPr>
            <a:normAutofit fontScale="92500" lnSpcReduction="20000"/>
          </a:bodyPr>
          <a:lstStyle/>
          <a:p>
            <a:pPr lvl="0">
              <a:buFont typeface="Wingdings" panose="05000000000000000000" pitchFamily="2" charset="2"/>
              <a:buChar char="v"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To develop an understanding ethical and professional standards in counselling as a basis of forming a therapeutic relationship.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To demonstrate a critical awareness of own values and beliefs and integrate practice, theory and personal awareness in working with clients to establish and maintain a therapeutic frame of practice.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410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Module Learning Outcomes: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46449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</a:rPr>
              <a:t>Upon the successful completion of this module, the student should be able to demonstrate the ability to</a:t>
            </a:r>
            <a:r>
              <a:rPr lang="en-US" sz="2800" b="1" dirty="0" smtClean="0">
                <a:solidFill>
                  <a:schemeClr val="accent1">
                    <a:lumMod val="50000"/>
                  </a:schemeClr>
                </a:solidFill>
              </a:rPr>
              <a:t>:</a:t>
            </a:r>
          </a:p>
          <a:p>
            <a:pPr lvl="0"/>
            <a:endParaRPr lang="en-GB" sz="2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Demonstrate adherence to the ethical principles that underpin counselling and psychotherapy.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Integrate into practice legal, professional and </a:t>
            </a:r>
            <a:r>
              <a:rPr lang="en-US" dirty="0" err="1">
                <a:solidFill>
                  <a:schemeClr val="accent1">
                    <a:lumMod val="50000"/>
                  </a:schemeClr>
                </a:solidFill>
              </a:rPr>
              <a:t>organisational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 requirements pertaining to equal opportunities, diversity and anti-discrimination.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Demonstrate an understanding of the role of supervision as an essential aspect of clinical practice.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Assess the components which underpin therapeutic alliances, which may include client motivation, commitment to the therapeutic process and contractual arrangements.</a:t>
            </a:r>
          </a:p>
          <a:p>
            <a:endParaRPr lang="en-GB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062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282155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Module Content 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3"/>
            <a:ext cx="8229600" cy="4032448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Framework for Professional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Practice</a:t>
            </a:r>
          </a:p>
          <a:p>
            <a:pPr lvl="0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Professional Ethics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and Standards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Ethical Decision-Making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Contracts, Informed Consent and Confidentiality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Professional Boundaries and Role Expectation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Supervision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Professional Competence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Self-Care: Burnout, Compassion Fatigue and Vicarious Trauma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Law and Legislation.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Data Protection and Keeping Records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Equality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, Diversity and Rights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Social Inclusivity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Anti-Discriminatory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Practice</a:t>
            </a:r>
          </a:p>
          <a:p>
            <a:pPr lvl="0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Values and Beliefs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lvl="0" indent="0" fontAlgn="base" hangingPunct="0">
              <a:buNone/>
            </a:pPr>
            <a:endParaRPr lang="en-GB" sz="42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 hangingPunct="0">
              <a:buNone/>
            </a:pPr>
            <a:endParaRPr lang="en-GB" sz="42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2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45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Module Structure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0770334"/>
              </p:ext>
            </p:extLst>
          </p:nvPr>
        </p:nvGraphicFramePr>
        <p:xfrm>
          <a:off x="323527" y="1345259"/>
          <a:ext cx="8363274" cy="41672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83557">
                  <a:extLst>
                    <a:ext uri="{9D8B030D-6E8A-4147-A177-3AD203B41FA5}">
                      <a16:colId xmlns:a16="http://schemas.microsoft.com/office/drawing/2014/main" val="476851644"/>
                    </a:ext>
                  </a:extLst>
                </a:gridCol>
                <a:gridCol w="1357416">
                  <a:extLst>
                    <a:ext uri="{9D8B030D-6E8A-4147-A177-3AD203B41FA5}">
                      <a16:colId xmlns:a16="http://schemas.microsoft.com/office/drawing/2014/main" val="3596102608"/>
                    </a:ext>
                  </a:extLst>
                </a:gridCol>
                <a:gridCol w="4222301">
                  <a:extLst>
                    <a:ext uri="{9D8B030D-6E8A-4147-A177-3AD203B41FA5}">
                      <a16:colId xmlns:a16="http://schemas.microsoft.com/office/drawing/2014/main" val="3249282485"/>
                    </a:ext>
                  </a:extLst>
                </a:gridCol>
              </a:tblGrid>
              <a:tr h="6326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Allocation</a:t>
                      </a:r>
                      <a:r>
                        <a:rPr lang="en-US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of Teaching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Hours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Percentage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53231065"/>
                  </a:ext>
                </a:extLst>
              </a:tr>
              <a:tr h="10152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Scheduled learning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40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20%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68488824"/>
                  </a:ext>
                </a:extLst>
              </a:tr>
              <a:tr h="10152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Independent learning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160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80%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58917878"/>
                  </a:ext>
                </a:extLst>
              </a:tr>
              <a:tr h="10152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Placement learning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0133310"/>
                  </a:ext>
                </a:extLst>
              </a:tr>
              <a:tr h="367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TOTAL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200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100%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670920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6006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Module Assessment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9775739"/>
              </p:ext>
            </p:extLst>
          </p:nvPr>
        </p:nvGraphicFramePr>
        <p:xfrm>
          <a:off x="323528" y="1196753"/>
          <a:ext cx="8712968" cy="4408857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296144">
                  <a:extLst>
                    <a:ext uri="{9D8B030D-6E8A-4147-A177-3AD203B41FA5}">
                      <a16:colId xmlns:a16="http://schemas.microsoft.com/office/drawing/2014/main" val="3635683113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3601234793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3857112997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255193735"/>
                    </a:ext>
                  </a:extLst>
                </a:gridCol>
                <a:gridCol w="3816424">
                  <a:extLst>
                    <a:ext uri="{9D8B030D-6E8A-4147-A177-3AD203B41FA5}">
                      <a16:colId xmlns:a16="http://schemas.microsoft.com/office/drawing/2014/main" val="1843769292"/>
                    </a:ext>
                  </a:extLst>
                </a:gridCol>
              </a:tblGrid>
              <a:tr h="734583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effectLst/>
                        </a:rPr>
                        <a:t>Module Code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effectLst/>
                        </a:rPr>
                        <a:t>Module Title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effectLst/>
                        </a:rPr>
                        <a:t>Level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effectLst/>
                        </a:rPr>
                        <a:t>Credits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>
                          <a:effectLst/>
                        </a:rPr>
                        <a:t>Assessment Details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83544053"/>
                  </a:ext>
                </a:extLst>
              </a:tr>
              <a:tr h="3585897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 smtClean="0">
                          <a:effectLst/>
                        </a:rPr>
                        <a:t>ECHC4002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1800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Maintaining</a:t>
                      </a:r>
                      <a:r>
                        <a:rPr lang="en-GB" sz="1800" baseline="0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a Framework for Practice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effectLst/>
                        </a:rPr>
                        <a:t>2</a:t>
                      </a:r>
                      <a:r>
                        <a:rPr lang="en-US" sz="1800" dirty="0" smtClean="0">
                          <a:effectLst/>
                        </a:rPr>
                        <a:t>0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Component 1: 50%</a:t>
                      </a:r>
                      <a:endParaRPr lang="en-GB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dirty="0" smtClean="0">
                          <a:effectLst/>
                        </a:rPr>
                        <a:t>Assessment</a:t>
                      </a:r>
                      <a:r>
                        <a:rPr lang="en-US" sz="1800" baseline="0" dirty="0" smtClean="0">
                          <a:effectLst/>
                        </a:rPr>
                        <a:t> Task: Academic Essay (1500 Words)</a:t>
                      </a:r>
                    </a:p>
                    <a:p>
                      <a:endParaRPr lang="en-US" sz="18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Assessment </a:t>
                      </a:r>
                      <a:r>
                        <a:rPr lang="en-US" sz="1800" dirty="0">
                          <a:effectLst/>
                        </a:rPr>
                        <a:t>Component 2 – 50%</a:t>
                      </a:r>
                      <a:endParaRPr lang="en-GB" sz="1800" dirty="0">
                        <a:effectLst/>
                      </a:endParaRP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1800" dirty="0" smtClean="0">
                          <a:effectLst/>
                        </a:rPr>
                        <a:t>Assessment</a:t>
                      </a:r>
                      <a:r>
                        <a:rPr lang="en-GB" sz="1800" baseline="0" dirty="0" smtClean="0">
                          <a:effectLst/>
                        </a:rPr>
                        <a:t> Task: Presentation (15 Minutes)</a:t>
                      </a: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endParaRPr lang="en-GB" sz="1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80948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7303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program has been written in alignment with BACP recommendations and embraces its ethical framework for professional practice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Student membership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Minimum 400 hours classroom based tuition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100% Attendance expected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Supervised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counselling placement Year 2 &amp; 3 (minimum 100 hours)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Personal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Therapy (minimum 25 hours)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Eligible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to apply for BACP Individual Membership and Accreditation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83370"/>
            <a:ext cx="3168352" cy="104411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48965"/>
            <a:ext cx="3347013" cy="922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3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All Students require an enhanced DBS Certificate and registration with Update Service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*Public Indemnity Insurance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*Supervision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744" y="463217"/>
            <a:ext cx="3140460" cy="1136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346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Student Regulations, Policies and Protocol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Student Email</a:t>
            </a:r>
          </a:p>
          <a:p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Social Media</a:t>
            </a:r>
          </a:p>
          <a:p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Personal Details / Change of Circumstances</a:t>
            </a:r>
          </a:p>
          <a:p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Assessment Submission</a:t>
            </a:r>
          </a:p>
          <a:p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Extenuating Circumstances/ Additional Needs</a:t>
            </a:r>
          </a:p>
          <a:p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Unfair Practice</a:t>
            </a:r>
          </a:p>
          <a:p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Attendance</a:t>
            </a:r>
          </a:p>
          <a:p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Fitness to Practice</a:t>
            </a:r>
          </a:p>
          <a:p>
            <a:r>
              <a:rPr lang="en-GB" smtClean="0">
                <a:solidFill>
                  <a:schemeClr val="tx2">
                    <a:lumMod val="50000"/>
                  </a:schemeClr>
                </a:solidFill>
              </a:rPr>
              <a:t>Fitness to Study</a:t>
            </a:r>
            <a:endParaRPr lang="en-GB" dirty="0" smtClean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1483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Moodle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Harvard Referencing Guide 2018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4905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Student Representatives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u="sng" dirty="0" smtClean="0">
                <a:hlinkClick r:id="rId2"/>
              </a:rPr>
              <a:t>Student Union</a:t>
            </a:r>
          </a:p>
          <a:p>
            <a:r>
              <a:rPr lang="en-US" u="sng" dirty="0" smtClean="0">
                <a:hlinkClick r:id="rId2"/>
              </a:rPr>
              <a:t>https</a:t>
            </a:r>
            <a:r>
              <a:rPr lang="en-US" u="sng" dirty="0">
                <a:hlinkClick r:id="rId2"/>
              </a:rPr>
              <a:t>://youtu.be/yy-FVUZCT7E</a:t>
            </a:r>
            <a:endParaRPr lang="en-GB" dirty="0"/>
          </a:p>
          <a:p>
            <a:r>
              <a:rPr lang="en-GB" b="1" u="sng" dirty="0">
                <a:hlinkClick r:id="rId3"/>
              </a:rPr>
              <a:t>http://www.tsdsu.co.uk/coursereps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7561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115616" y="980728"/>
            <a:ext cx="7416824" cy="410445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What </a:t>
            </a:r>
            <a:r>
              <a:rPr lang="en-GB" sz="2800" b="1" dirty="0" smtClean="0"/>
              <a:t>do we mean by an Ethical Framework of Practice</a:t>
            </a:r>
            <a:r>
              <a:rPr lang="en-GB" sz="2800" b="1" dirty="0" smtClean="0"/>
              <a:t>?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578335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Reading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3"/>
            <a:ext cx="8229600" cy="367240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3509503"/>
              </p:ext>
            </p:extLst>
          </p:nvPr>
        </p:nvGraphicFramePr>
        <p:xfrm>
          <a:off x="971600" y="1556790"/>
          <a:ext cx="7128791" cy="38884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128791">
                  <a:extLst>
                    <a:ext uri="{9D8B030D-6E8A-4147-A177-3AD203B41FA5}">
                      <a16:colId xmlns:a16="http://schemas.microsoft.com/office/drawing/2014/main" val="2967098332"/>
                    </a:ext>
                  </a:extLst>
                </a:gridCol>
              </a:tblGrid>
              <a:tr h="55549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Bond, T. (2015) Standards and Ethics for Counselling in Action. 4th edn. London: Sage Publications Ltd.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97239488"/>
                  </a:ext>
                </a:extLst>
              </a:tr>
              <a:tr h="55549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Bond, T. (2015) Confidentiality and Record Keeping in Counselling and Psychotherapy.  2</a:t>
                      </a:r>
                      <a:r>
                        <a:rPr lang="en-GB" sz="1100" baseline="30000">
                          <a:effectLst/>
                        </a:rPr>
                        <a:t>nd</a:t>
                      </a:r>
                      <a:r>
                        <a:rPr lang="en-GB" sz="1100">
                          <a:effectLst/>
                        </a:rPr>
                        <a:t> edn. London: Sage Publications Ltd.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43151471"/>
                  </a:ext>
                </a:extLst>
              </a:tr>
              <a:tr h="55549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Claringbull, N. (2010) What is Counselling and Psychotherapy?  Exeter: Learning Matters.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63022663"/>
                  </a:ext>
                </a:extLst>
              </a:tr>
              <a:tr h="55549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Feltham, C. and Horton, I. (2012) The Sage Handbook of Counselling and Psychotherapy.  London: Sage Publications Ltd.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8781556"/>
                  </a:ext>
                </a:extLst>
              </a:tr>
              <a:tr h="55549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McLeod, J., 2013.  Introduction to Counselling, 5th ed.  Maindenhead: Open University Press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92794449"/>
                  </a:ext>
                </a:extLst>
              </a:tr>
              <a:tr h="55549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>
                          <a:effectLst/>
                        </a:rPr>
                        <a:t>McLeod, J. and McLeod, J. (2011) Counselling Skills: A Practical Guide for Counsellors and Helping Professionals. Maidenhead: Open University Press.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82401782"/>
                  </a:ext>
                </a:extLst>
              </a:tr>
              <a:tr h="55549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dirty="0">
                          <a:effectLst/>
                        </a:rPr>
                        <a:t>Proctor, G. (2014) Values and Ethics in Counselling and Psychotherapy.  London: Sage Publications Ltd.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730167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2596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62601" y="1808678"/>
            <a:ext cx="4218798" cy="3499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42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715</TotalTime>
  <Words>608</Words>
  <Application>Microsoft Office PowerPoint</Application>
  <PresentationFormat>On-screen Show (4:3)</PresentationFormat>
  <Paragraphs>108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MArts/BA Humanistic Counselling Practice    University of Wales Trinity Saint David   </vt:lpstr>
      <vt:lpstr>    Academic Discipline: School of Social Justice and Inclusion </vt:lpstr>
      <vt:lpstr>MArts/BA Humanistic Counselling Practice Programme Director: Andrea Williams                Telephone:  01792 482057           Email: andrea.williams@uwtsd.ac.uk  </vt:lpstr>
      <vt:lpstr>Schedule for Today</vt:lpstr>
      <vt:lpstr>Module Aims</vt:lpstr>
      <vt:lpstr>Module Learning Outcomes:</vt:lpstr>
      <vt:lpstr>Module Content </vt:lpstr>
      <vt:lpstr>Module Structure</vt:lpstr>
      <vt:lpstr>Module Assessment</vt:lpstr>
      <vt:lpstr>PowerPoint Presentation</vt:lpstr>
      <vt:lpstr>PowerPoint Presentation</vt:lpstr>
      <vt:lpstr>Student Regulations, Policies and Protocol</vt:lpstr>
      <vt:lpstr>Moodle</vt:lpstr>
      <vt:lpstr>Student Representatives</vt:lpstr>
      <vt:lpstr>PowerPoint Presentation</vt:lpstr>
      <vt:lpstr>Reading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Andrea Williams</cp:lastModifiedBy>
  <cp:revision>54</cp:revision>
  <dcterms:created xsi:type="dcterms:W3CDTF">2015-04-14T15:21:28Z</dcterms:created>
  <dcterms:modified xsi:type="dcterms:W3CDTF">2018-10-04T11:19:13Z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